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0"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4E1E7A7-9885-4F69-84AD-9481D3BB02FA}"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312831-D41E-40F9-AC66-241011895067}" type="slidenum">
              <a:rPr lang="tr-TR" smtClean="0"/>
              <a:t>‹#›</a:t>
            </a:fld>
            <a:endParaRPr lang="tr-TR"/>
          </a:p>
        </p:txBody>
      </p:sp>
    </p:spTree>
    <p:extLst>
      <p:ext uri="{BB962C8B-B14F-4D97-AF65-F5344CB8AC3E}">
        <p14:creationId xmlns:p14="http://schemas.microsoft.com/office/powerpoint/2010/main" val="1203596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4E1E7A7-9885-4F69-84AD-9481D3BB02FA}"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312831-D41E-40F9-AC66-241011895067}" type="slidenum">
              <a:rPr lang="tr-TR" smtClean="0"/>
              <a:t>‹#›</a:t>
            </a:fld>
            <a:endParaRPr lang="tr-TR"/>
          </a:p>
        </p:txBody>
      </p:sp>
    </p:spTree>
    <p:extLst>
      <p:ext uri="{BB962C8B-B14F-4D97-AF65-F5344CB8AC3E}">
        <p14:creationId xmlns:p14="http://schemas.microsoft.com/office/powerpoint/2010/main" val="3382711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4E1E7A7-9885-4F69-84AD-9481D3BB02FA}"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312831-D41E-40F9-AC66-241011895067}" type="slidenum">
              <a:rPr lang="tr-TR" smtClean="0"/>
              <a:t>‹#›</a:t>
            </a:fld>
            <a:endParaRPr lang="tr-TR"/>
          </a:p>
        </p:txBody>
      </p:sp>
    </p:spTree>
    <p:extLst>
      <p:ext uri="{BB962C8B-B14F-4D97-AF65-F5344CB8AC3E}">
        <p14:creationId xmlns:p14="http://schemas.microsoft.com/office/powerpoint/2010/main" val="3580212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4E1E7A7-9885-4F69-84AD-9481D3BB02FA}"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312831-D41E-40F9-AC66-241011895067}" type="slidenum">
              <a:rPr lang="tr-TR" smtClean="0"/>
              <a:t>‹#›</a:t>
            </a:fld>
            <a:endParaRPr lang="tr-TR"/>
          </a:p>
        </p:txBody>
      </p:sp>
    </p:spTree>
    <p:extLst>
      <p:ext uri="{BB962C8B-B14F-4D97-AF65-F5344CB8AC3E}">
        <p14:creationId xmlns:p14="http://schemas.microsoft.com/office/powerpoint/2010/main" val="2990444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4E1E7A7-9885-4F69-84AD-9481D3BB02FA}"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312831-D41E-40F9-AC66-241011895067}" type="slidenum">
              <a:rPr lang="tr-TR" smtClean="0"/>
              <a:t>‹#›</a:t>
            </a:fld>
            <a:endParaRPr lang="tr-TR"/>
          </a:p>
        </p:txBody>
      </p:sp>
    </p:spTree>
    <p:extLst>
      <p:ext uri="{BB962C8B-B14F-4D97-AF65-F5344CB8AC3E}">
        <p14:creationId xmlns:p14="http://schemas.microsoft.com/office/powerpoint/2010/main" val="2970917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4E1E7A7-9885-4F69-84AD-9481D3BB02FA}"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F312831-D41E-40F9-AC66-241011895067}" type="slidenum">
              <a:rPr lang="tr-TR" smtClean="0"/>
              <a:t>‹#›</a:t>
            </a:fld>
            <a:endParaRPr lang="tr-TR"/>
          </a:p>
        </p:txBody>
      </p:sp>
    </p:spTree>
    <p:extLst>
      <p:ext uri="{BB962C8B-B14F-4D97-AF65-F5344CB8AC3E}">
        <p14:creationId xmlns:p14="http://schemas.microsoft.com/office/powerpoint/2010/main" val="3594024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4E1E7A7-9885-4F69-84AD-9481D3BB02FA}" type="datetimeFigureOut">
              <a:rPr lang="tr-TR" smtClean="0"/>
              <a:t>20 Mar 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F312831-D41E-40F9-AC66-241011895067}" type="slidenum">
              <a:rPr lang="tr-TR" smtClean="0"/>
              <a:t>‹#›</a:t>
            </a:fld>
            <a:endParaRPr lang="tr-TR"/>
          </a:p>
        </p:txBody>
      </p:sp>
    </p:spTree>
    <p:extLst>
      <p:ext uri="{BB962C8B-B14F-4D97-AF65-F5344CB8AC3E}">
        <p14:creationId xmlns:p14="http://schemas.microsoft.com/office/powerpoint/2010/main" val="1084911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4E1E7A7-9885-4F69-84AD-9481D3BB02FA}" type="datetimeFigureOut">
              <a:rPr lang="tr-TR" smtClean="0"/>
              <a:t>20 Mar 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F312831-D41E-40F9-AC66-241011895067}" type="slidenum">
              <a:rPr lang="tr-TR" smtClean="0"/>
              <a:t>‹#›</a:t>
            </a:fld>
            <a:endParaRPr lang="tr-TR"/>
          </a:p>
        </p:txBody>
      </p:sp>
    </p:spTree>
    <p:extLst>
      <p:ext uri="{BB962C8B-B14F-4D97-AF65-F5344CB8AC3E}">
        <p14:creationId xmlns:p14="http://schemas.microsoft.com/office/powerpoint/2010/main" val="79304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4E1E7A7-9885-4F69-84AD-9481D3BB02FA}" type="datetimeFigureOut">
              <a:rPr lang="tr-TR" smtClean="0"/>
              <a:t>20 Mar 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F312831-D41E-40F9-AC66-241011895067}" type="slidenum">
              <a:rPr lang="tr-TR" smtClean="0"/>
              <a:t>‹#›</a:t>
            </a:fld>
            <a:endParaRPr lang="tr-TR"/>
          </a:p>
        </p:txBody>
      </p:sp>
    </p:spTree>
    <p:extLst>
      <p:ext uri="{BB962C8B-B14F-4D97-AF65-F5344CB8AC3E}">
        <p14:creationId xmlns:p14="http://schemas.microsoft.com/office/powerpoint/2010/main" val="176644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4E1E7A7-9885-4F69-84AD-9481D3BB02FA}"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F312831-D41E-40F9-AC66-241011895067}" type="slidenum">
              <a:rPr lang="tr-TR" smtClean="0"/>
              <a:t>‹#›</a:t>
            </a:fld>
            <a:endParaRPr lang="tr-TR"/>
          </a:p>
        </p:txBody>
      </p:sp>
    </p:spTree>
    <p:extLst>
      <p:ext uri="{BB962C8B-B14F-4D97-AF65-F5344CB8AC3E}">
        <p14:creationId xmlns:p14="http://schemas.microsoft.com/office/powerpoint/2010/main" val="2543276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4E1E7A7-9885-4F69-84AD-9481D3BB02FA}"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F312831-D41E-40F9-AC66-241011895067}" type="slidenum">
              <a:rPr lang="tr-TR" smtClean="0"/>
              <a:t>‹#›</a:t>
            </a:fld>
            <a:endParaRPr lang="tr-TR"/>
          </a:p>
        </p:txBody>
      </p:sp>
    </p:spTree>
    <p:extLst>
      <p:ext uri="{BB962C8B-B14F-4D97-AF65-F5344CB8AC3E}">
        <p14:creationId xmlns:p14="http://schemas.microsoft.com/office/powerpoint/2010/main" val="344955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E1E7A7-9885-4F69-84AD-9481D3BB02FA}" type="datetimeFigureOut">
              <a:rPr lang="tr-TR" smtClean="0"/>
              <a:t>20 Mar 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312831-D41E-40F9-AC66-241011895067}" type="slidenum">
              <a:rPr lang="tr-TR" smtClean="0"/>
              <a:t>‹#›</a:t>
            </a:fld>
            <a:endParaRPr lang="tr-TR"/>
          </a:p>
        </p:txBody>
      </p:sp>
    </p:spTree>
    <p:extLst>
      <p:ext uri="{BB962C8B-B14F-4D97-AF65-F5344CB8AC3E}">
        <p14:creationId xmlns:p14="http://schemas.microsoft.com/office/powerpoint/2010/main" val="3541923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r>
              <a:rPr lang="tr-TR" altLang="tr-TR" sz="3200">
                <a:solidFill>
                  <a:srgbClr val="66FF33"/>
                </a:solidFill>
              </a:rPr>
              <a:t>ECZACILIK DA ÖNEMLİ OLABİLECEK BAZI ETİK SORUNLAR</a:t>
            </a:r>
            <a:r>
              <a:rPr lang="tr-TR" altLang="tr-TR" sz="4000"/>
              <a:t> </a:t>
            </a:r>
          </a:p>
        </p:txBody>
      </p:sp>
      <p:sp>
        <p:nvSpPr>
          <p:cNvPr id="138243" name="Rectangle 3"/>
          <p:cNvSpPr>
            <a:spLocks noGrp="1" noChangeArrowheads="1"/>
          </p:cNvSpPr>
          <p:nvPr>
            <p:ph type="body" idx="1"/>
          </p:nvPr>
        </p:nvSpPr>
        <p:spPr/>
        <p:txBody>
          <a:bodyPr/>
          <a:lstStyle/>
          <a:p>
            <a:pPr>
              <a:lnSpc>
                <a:spcPct val="90000"/>
              </a:lnSpc>
              <a:buFont typeface="Wingdings" panose="05000000000000000000" pitchFamily="2" charset="2"/>
              <a:buNone/>
            </a:pPr>
            <a:r>
              <a:rPr lang="tr-TR" altLang="tr-TR" b="1">
                <a:solidFill>
                  <a:srgbClr val="66FF33"/>
                </a:solidFill>
              </a:rPr>
              <a:t>1.</a:t>
            </a:r>
            <a:r>
              <a:rPr lang="tr-TR" altLang="tr-TR" b="1"/>
              <a:t> Hastaya açıklama yapma</a:t>
            </a:r>
          </a:p>
          <a:p>
            <a:pPr>
              <a:lnSpc>
                <a:spcPct val="90000"/>
              </a:lnSpc>
              <a:buFont typeface="Wingdings" panose="05000000000000000000" pitchFamily="2" charset="2"/>
              <a:buNone/>
            </a:pPr>
            <a:r>
              <a:rPr lang="tr-TR" altLang="tr-TR" b="1">
                <a:solidFill>
                  <a:srgbClr val="66FF33"/>
                </a:solidFill>
              </a:rPr>
              <a:t>2.</a:t>
            </a:r>
            <a:r>
              <a:rPr lang="tr-TR" altLang="tr-TR" b="1"/>
              <a:t> Gizlilik</a:t>
            </a:r>
          </a:p>
          <a:p>
            <a:pPr>
              <a:lnSpc>
                <a:spcPct val="90000"/>
              </a:lnSpc>
              <a:buFont typeface="Wingdings" panose="05000000000000000000" pitchFamily="2" charset="2"/>
              <a:buNone/>
            </a:pPr>
            <a:r>
              <a:rPr lang="tr-TR" altLang="tr-TR" b="1">
                <a:solidFill>
                  <a:srgbClr val="66FF33"/>
                </a:solidFill>
              </a:rPr>
              <a:t>3.</a:t>
            </a:r>
            <a:r>
              <a:rPr lang="tr-TR" altLang="tr-TR" b="1"/>
              <a:t> Sağlık hizmeti sunanlarla etkileşim</a:t>
            </a:r>
          </a:p>
          <a:p>
            <a:pPr>
              <a:lnSpc>
                <a:spcPct val="90000"/>
              </a:lnSpc>
              <a:buFont typeface="Wingdings" panose="05000000000000000000" pitchFamily="2" charset="2"/>
              <a:buNone/>
            </a:pPr>
            <a:r>
              <a:rPr lang="tr-TR" altLang="tr-TR" b="1">
                <a:solidFill>
                  <a:srgbClr val="66FF33"/>
                </a:solidFill>
              </a:rPr>
              <a:t>4.</a:t>
            </a:r>
            <a:r>
              <a:rPr lang="tr-TR" altLang="tr-TR" b="1"/>
              <a:t> Ürün seçimi</a:t>
            </a:r>
          </a:p>
          <a:p>
            <a:pPr>
              <a:lnSpc>
                <a:spcPct val="90000"/>
              </a:lnSpc>
              <a:buFont typeface="Wingdings" panose="05000000000000000000" pitchFamily="2" charset="2"/>
              <a:buNone/>
            </a:pPr>
            <a:r>
              <a:rPr lang="tr-TR" altLang="tr-TR" b="1">
                <a:solidFill>
                  <a:srgbClr val="66FF33"/>
                </a:solidFill>
              </a:rPr>
              <a:t>5.</a:t>
            </a:r>
            <a:r>
              <a:rPr lang="tr-TR" altLang="tr-TR" b="1"/>
              <a:t> Fiyatlandırma ve hastaya karşı tarafsızlık</a:t>
            </a:r>
          </a:p>
          <a:p>
            <a:pPr>
              <a:lnSpc>
                <a:spcPct val="90000"/>
              </a:lnSpc>
              <a:buFont typeface="Wingdings" panose="05000000000000000000" pitchFamily="2" charset="2"/>
              <a:buNone/>
            </a:pPr>
            <a:r>
              <a:rPr lang="tr-TR" altLang="tr-TR" b="1">
                <a:solidFill>
                  <a:srgbClr val="66FF33"/>
                </a:solidFill>
              </a:rPr>
              <a:t>6.</a:t>
            </a:r>
            <a:r>
              <a:rPr lang="tr-TR" altLang="tr-TR" b="1"/>
              <a:t> Reçeteleri ve OTC (over-the-counter) ürünlerini hazırlayıp vermek </a:t>
            </a:r>
          </a:p>
          <a:p>
            <a:pPr>
              <a:lnSpc>
                <a:spcPct val="90000"/>
              </a:lnSpc>
              <a:buFont typeface="Wingdings" panose="05000000000000000000" pitchFamily="2" charset="2"/>
              <a:buNone/>
            </a:pPr>
            <a:r>
              <a:rPr lang="tr-TR" altLang="tr-TR" b="1">
                <a:solidFill>
                  <a:srgbClr val="66FF33"/>
                </a:solidFill>
              </a:rPr>
              <a:t>7.</a:t>
            </a:r>
            <a:r>
              <a:rPr lang="tr-TR" altLang="tr-TR" b="1"/>
              <a:t> Endüstri ilişkileri</a:t>
            </a:r>
          </a:p>
        </p:txBody>
      </p:sp>
    </p:spTree>
    <p:extLst>
      <p:ext uri="{BB962C8B-B14F-4D97-AF65-F5344CB8AC3E}">
        <p14:creationId xmlns:p14="http://schemas.microsoft.com/office/powerpoint/2010/main" val="19458343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9" name="Rectangle 3"/>
          <p:cNvSpPr>
            <a:spLocks noGrp="1" noChangeArrowheads="1"/>
          </p:cNvSpPr>
          <p:nvPr>
            <p:ph type="body" idx="1"/>
          </p:nvPr>
        </p:nvSpPr>
        <p:spPr>
          <a:xfrm>
            <a:off x="1524000" y="0"/>
            <a:ext cx="9144000" cy="6858000"/>
          </a:xfrm>
        </p:spPr>
        <p:txBody>
          <a:bodyPr/>
          <a:lstStyle/>
          <a:p>
            <a:pPr marL="609600" indent="-609600">
              <a:buNone/>
            </a:pPr>
            <a:r>
              <a:rPr lang="tr-TR" altLang="tr-TR">
                <a:solidFill>
                  <a:srgbClr val="66FF33"/>
                </a:solidFill>
              </a:rPr>
              <a:t>	</a:t>
            </a:r>
            <a:r>
              <a:rPr lang="tr-TR" altLang="tr-TR" b="1">
                <a:solidFill>
                  <a:srgbClr val="66FF33"/>
                </a:solidFill>
              </a:rPr>
              <a:t>6. REÇETE VE OTC’NİN HAZIRLANIP VERİLMESİ</a:t>
            </a:r>
          </a:p>
          <a:p>
            <a:pPr marL="609600" indent="-609600">
              <a:buClr>
                <a:srgbClr val="66FF33"/>
              </a:buClr>
            </a:pPr>
            <a:r>
              <a:rPr lang="tr-TR" altLang="tr-TR" b="1"/>
              <a:t>Eczacı zararlı olabilecek etkisiz veya uygun olmayan bir ürünün bulunduğu reçeteyi hazırlayıp, hazırlamamaya karar vermesi gereken durumlarla karşılaşabilir. </a:t>
            </a:r>
          </a:p>
          <a:p>
            <a:pPr marL="609600" indent="-609600">
              <a:buClr>
                <a:srgbClr val="66FF33"/>
              </a:buClr>
            </a:pPr>
            <a:r>
              <a:rPr lang="tr-TR" altLang="tr-TR" b="1"/>
              <a:t>Bir diğer sorun ise eczacının kendi değer yargılarına ters düşen bir durumda eczanesinde bununla ilgili ilaç bulundurmamasıdır. Bir eczacının AIDS’li bir hastanın homoseksüel olduğunu düşünerek AIDS ilaçlarını eczanede bulundurmaması doğru mudur? Bu durumda eczacı hastanın reçetesini hazırlamamakla ya da bu ilacı eczanesinde bulundurmamakla etik dışı bir harekette bulunmaktadır. </a:t>
            </a:r>
          </a:p>
        </p:txBody>
      </p:sp>
    </p:spTree>
    <p:extLst>
      <p:ext uri="{BB962C8B-B14F-4D97-AF65-F5344CB8AC3E}">
        <p14:creationId xmlns:p14="http://schemas.microsoft.com/office/powerpoint/2010/main" val="7962873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3" name="Rectangle 3"/>
          <p:cNvSpPr>
            <a:spLocks noGrp="1" noChangeArrowheads="1"/>
          </p:cNvSpPr>
          <p:nvPr>
            <p:ph type="body" idx="1"/>
          </p:nvPr>
        </p:nvSpPr>
        <p:spPr>
          <a:xfrm>
            <a:off x="1981200" y="692151"/>
            <a:ext cx="8229600" cy="5438775"/>
          </a:xfrm>
        </p:spPr>
        <p:txBody>
          <a:bodyPr/>
          <a:lstStyle/>
          <a:p>
            <a:pPr>
              <a:buClr>
                <a:srgbClr val="66FF33"/>
              </a:buClr>
            </a:pPr>
            <a:r>
              <a:rPr lang="tr-TR" altLang="tr-TR" b="1"/>
              <a:t>Bir diğer örnekse; uyuşturucu ve psikotrop ilaçların eczanelerde bulundurulmamasıdır. Bir takım tehlikelerden korkulması reçetelerin titiz işlemler gerektirmesi gibi nedenlerle bu tip ilaçların eczanede bulundurulmaması da bir diğer etik sorundur. </a:t>
            </a:r>
          </a:p>
        </p:txBody>
      </p:sp>
    </p:spTree>
    <p:extLst>
      <p:ext uri="{BB962C8B-B14F-4D97-AF65-F5344CB8AC3E}">
        <p14:creationId xmlns:p14="http://schemas.microsoft.com/office/powerpoint/2010/main" val="3800732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7" name="Rectangle 3"/>
          <p:cNvSpPr>
            <a:spLocks noGrp="1" noChangeArrowheads="1"/>
          </p:cNvSpPr>
          <p:nvPr>
            <p:ph type="body" idx="1"/>
          </p:nvPr>
        </p:nvSpPr>
        <p:spPr>
          <a:xfrm>
            <a:off x="1524000" y="0"/>
            <a:ext cx="9144000" cy="6453188"/>
          </a:xfrm>
        </p:spPr>
        <p:txBody>
          <a:bodyPr/>
          <a:lstStyle/>
          <a:p>
            <a:pPr marL="609600" indent="-609600" algn="just">
              <a:lnSpc>
                <a:spcPct val="80000"/>
              </a:lnSpc>
              <a:buClr>
                <a:srgbClr val="66FF33"/>
              </a:buClr>
              <a:buNone/>
            </a:pPr>
            <a:r>
              <a:rPr lang="tr-TR" altLang="tr-TR" sz="2400">
                <a:solidFill>
                  <a:srgbClr val="66FF33"/>
                </a:solidFill>
              </a:rPr>
              <a:t>	</a:t>
            </a:r>
            <a:r>
              <a:rPr lang="tr-TR" altLang="tr-TR" b="1">
                <a:solidFill>
                  <a:srgbClr val="66FF33"/>
                </a:solidFill>
              </a:rPr>
              <a:t>7. ENDÜSTRİ İLİŞKİLERİ</a:t>
            </a:r>
          </a:p>
          <a:p>
            <a:pPr marL="609600" indent="-609600" algn="just">
              <a:lnSpc>
                <a:spcPct val="80000"/>
              </a:lnSpc>
              <a:buClr>
                <a:srgbClr val="66FF33"/>
              </a:buClr>
            </a:pPr>
            <a:r>
              <a:rPr lang="tr-TR" altLang="tr-TR" b="1"/>
              <a:t>Bu durumda, bir eczacının ilaç firmaları ve ödemeyi yapan üçüncü şahıslarla (resmi kurum, özel sigortalar gibi) ne tür ilişkiler içinde olması gerektiği incelenmektedir. </a:t>
            </a:r>
          </a:p>
          <a:p>
            <a:pPr marL="609600" indent="-609600" algn="just">
              <a:lnSpc>
                <a:spcPct val="80000"/>
              </a:lnSpc>
              <a:buClr>
                <a:srgbClr val="66FF33"/>
              </a:buClr>
            </a:pPr>
            <a:r>
              <a:rPr lang="tr-TR" altLang="tr-TR" b="1"/>
              <a:t>Konuyla ilgili en önemli sorunlardan birisi, bir eczacının hastaları özel bir ilaca yönlendirmek için ilaç firmalarından karşılık (tanıtım ve reklam amaçlı hediye) alıp almamasıdır. Burada önemli olan, hastanın en yüksek yararı sağlamasıdır. </a:t>
            </a:r>
          </a:p>
          <a:p>
            <a:pPr marL="609600" indent="-609600" algn="just">
              <a:lnSpc>
                <a:spcPct val="80000"/>
              </a:lnSpc>
              <a:buClr>
                <a:srgbClr val="66FF33"/>
              </a:buClr>
            </a:pPr>
            <a:r>
              <a:rPr lang="tr-TR" altLang="tr-TR" b="1"/>
              <a:t>Tartışılması gereken bir diğer konu da ödemeyi yapan  üçüncü şahısların fiyat nedeniyle eczacıyı, hastaya özel bir ilacı satmaya zorlamasıdır. Böyle bir durumda, yine hastanın çıkarları göz önünde bulundurulmalıdır. </a:t>
            </a:r>
          </a:p>
        </p:txBody>
      </p:sp>
    </p:spTree>
    <p:extLst>
      <p:ext uri="{BB962C8B-B14F-4D97-AF65-F5344CB8AC3E}">
        <p14:creationId xmlns:p14="http://schemas.microsoft.com/office/powerpoint/2010/main" val="9790596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981200" y="277814"/>
            <a:ext cx="8229600" cy="744537"/>
          </a:xfrm>
        </p:spPr>
        <p:txBody>
          <a:bodyPr/>
          <a:lstStyle/>
          <a:p>
            <a:r>
              <a:rPr lang="tr-TR" altLang="tr-TR" sz="4000">
                <a:solidFill>
                  <a:srgbClr val="99FF33"/>
                </a:solidFill>
              </a:rPr>
              <a:t>KAYNAKLAR</a:t>
            </a:r>
            <a:r>
              <a:rPr lang="tr-TR" altLang="tr-TR" sz="4000"/>
              <a:t> </a:t>
            </a:r>
          </a:p>
        </p:txBody>
      </p:sp>
      <p:sp>
        <p:nvSpPr>
          <p:cNvPr id="83971" name="Rectangle 3"/>
          <p:cNvSpPr>
            <a:spLocks noGrp="1" noChangeArrowheads="1"/>
          </p:cNvSpPr>
          <p:nvPr>
            <p:ph type="body" idx="1"/>
          </p:nvPr>
        </p:nvSpPr>
        <p:spPr>
          <a:xfrm>
            <a:off x="2206626" y="1989139"/>
            <a:ext cx="8461375" cy="4535487"/>
          </a:xfrm>
        </p:spPr>
        <p:txBody>
          <a:bodyPr/>
          <a:lstStyle/>
          <a:p>
            <a:pPr marL="609600" indent="-609600" algn="just">
              <a:lnSpc>
                <a:spcPct val="80000"/>
              </a:lnSpc>
              <a:buClr>
                <a:srgbClr val="99FF33"/>
              </a:buClr>
            </a:pPr>
            <a:r>
              <a:rPr lang="tr-TR" altLang="tr-TR" sz="2400" b="1"/>
              <a:t>Tıbbi Etik ve Meslek Tarihi, Recep Aktur, Erdem Aydın, Somgür Y.E., 2001, Ankara</a:t>
            </a:r>
          </a:p>
          <a:p>
            <a:pPr marL="609600" indent="-609600" algn="just">
              <a:lnSpc>
                <a:spcPct val="80000"/>
              </a:lnSpc>
              <a:buClr>
                <a:srgbClr val="99FF33"/>
              </a:buClr>
            </a:pPr>
            <a:r>
              <a:rPr lang="tr-TR" altLang="tr-TR" sz="2400" b="1"/>
              <a:t>Erdemir, A.,D., Tıp Tarihi ve Deontoloji Dersleri, Uludağ Üniversitesi Basımevi,1994, Bursa.</a:t>
            </a:r>
          </a:p>
          <a:p>
            <a:pPr marL="609600" indent="-609600" algn="just">
              <a:lnSpc>
                <a:spcPct val="80000"/>
              </a:lnSpc>
              <a:buClr>
                <a:srgbClr val="99FF33"/>
              </a:buClr>
            </a:pPr>
            <a:r>
              <a:rPr lang="tr-TR" altLang="tr-TR" sz="2400" b="1"/>
              <a:t>Şehsuvaroğlu, B.,N., Tıbbi Deontoloji, Yayına hazırlayan Arslan Terzioğlu, Genişletilmiş II.Baskı, İstanbul Tıp Fakültesi Vakfı, 1983, İstanbul.</a:t>
            </a:r>
          </a:p>
          <a:p>
            <a:pPr marL="609600" indent="-609600" algn="just">
              <a:lnSpc>
                <a:spcPct val="80000"/>
              </a:lnSpc>
              <a:buClr>
                <a:srgbClr val="99FF33"/>
              </a:buClr>
            </a:pPr>
            <a:r>
              <a:rPr lang="tr-TR" altLang="tr-TR" sz="2400" b="1"/>
              <a:t>Erdem Aydın; Tıp Etiğine Giriş, Pegem Yayıncılık, 2001,Ankara.</a:t>
            </a:r>
          </a:p>
          <a:p>
            <a:pPr marL="609600" indent="-609600" algn="just">
              <a:lnSpc>
                <a:spcPct val="80000"/>
              </a:lnSpc>
              <a:buClr>
                <a:srgbClr val="99FF33"/>
              </a:buClr>
            </a:pPr>
            <a:r>
              <a:rPr lang="tr-TR" altLang="tr-TR" sz="2400" b="1"/>
              <a:t>Pehlivan, İ., “Yönetsel Mesleki ve Örgütsel Etik”, Pegem Yayıncılık, 1998, Ankara</a:t>
            </a:r>
          </a:p>
          <a:p>
            <a:pPr marL="609600" indent="-609600" algn="just">
              <a:lnSpc>
                <a:spcPct val="80000"/>
              </a:lnSpc>
              <a:buClr>
                <a:srgbClr val="99FF33"/>
              </a:buClr>
            </a:pPr>
            <a:r>
              <a:rPr lang="tr-TR" altLang="tr-TR" sz="2400" b="1"/>
              <a:t>http://www.rpsgb.org.uk/pdfs/techregcoundecsumm.pdf </a:t>
            </a:r>
          </a:p>
        </p:txBody>
      </p:sp>
    </p:spTree>
    <p:extLst>
      <p:ext uri="{BB962C8B-B14F-4D97-AF65-F5344CB8AC3E}">
        <p14:creationId xmlns:p14="http://schemas.microsoft.com/office/powerpoint/2010/main" val="25101189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7" name="Rectangle 3"/>
          <p:cNvSpPr>
            <a:spLocks noGrp="1" noChangeArrowheads="1"/>
          </p:cNvSpPr>
          <p:nvPr>
            <p:ph type="body" idx="1"/>
          </p:nvPr>
        </p:nvSpPr>
        <p:spPr>
          <a:xfrm>
            <a:off x="1981200" y="1"/>
            <a:ext cx="8229600" cy="6130925"/>
          </a:xfrm>
        </p:spPr>
        <p:txBody>
          <a:bodyPr/>
          <a:lstStyle/>
          <a:p>
            <a:pPr marL="609600" indent="-609600">
              <a:buClr>
                <a:srgbClr val="66FF33"/>
              </a:buClr>
              <a:buNone/>
            </a:pPr>
            <a:r>
              <a:rPr lang="tr-TR" altLang="tr-TR">
                <a:solidFill>
                  <a:srgbClr val="66FF33"/>
                </a:solidFill>
              </a:rPr>
              <a:t>	</a:t>
            </a:r>
            <a:r>
              <a:rPr lang="tr-TR" altLang="tr-TR" b="1">
                <a:solidFill>
                  <a:srgbClr val="66FF33"/>
                </a:solidFill>
              </a:rPr>
              <a:t>1. HASTALARA AÇIKLAMA YAPMA</a:t>
            </a:r>
          </a:p>
          <a:p>
            <a:pPr marL="609600" indent="-609600">
              <a:buClr>
                <a:srgbClr val="66FF33"/>
              </a:buClr>
            </a:pPr>
            <a:r>
              <a:rPr lang="tr-TR" altLang="tr-TR" b="1"/>
              <a:t>	Bu durum eczacının hastaya vermesi gereken bilginin tipi ve derecesiyle ilgili sorunları içermektedir. </a:t>
            </a:r>
          </a:p>
          <a:p>
            <a:pPr marL="609600" indent="-609600">
              <a:buClr>
                <a:srgbClr val="66FF33"/>
              </a:buClr>
            </a:pPr>
            <a:r>
              <a:rPr lang="tr-TR" altLang="tr-TR" b="1"/>
              <a:t>Açıklama sadece gerçeğin söylenmesi şeklinde düşünülmemelidir, açıklama aynı zamanda işe yarar ve tamamlayıcı bilgileri de içermelidir.</a:t>
            </a:r>
          </a:p>
          <a:p>
            <a:pPr marL="609600" indent="-609600">
              <a:buClr>
                <a:srgbClr val="66FF33"/>
              </a:buClr>
            </a:pPr>
            <a:r>
              <a:rPr lang="tr-TR" altLang="tr-TR" b="1"/>
              <a:t>Eczacıdan ilaç bilgisi almak isteyen bir kişiye bilgi verilirken, o bilginin ne için istendiğinin bilinmesi, verilecek yanıtın yönünü belirleyecektir. </a:t>
            </a:r>
          </a:p>
        </p:txBody>
      </p:sp>
    </p:spTree>
    <p:extLst>
      <p:ext uri="{BB962C8B-B14F-4D97-AF65-F5344CB8AC3E}">
        <p14:creationId xmlns:p14="http://schemas.microsoft.com/office/powerpoint/2010/main" val="12264128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1" name="Rectangle 3"/>
          <p:cNvSpPr>
            <a:spLocks noGrp="1" noChangeArrowheads="1"/>
          </p:cNvSpPr>
          <p:nvPr>
            <p:ph type="body" idx="1"/>
          </p:nvPr>
        </p:nvSpPr>
        <p:spPr>
          <a:xfrm>
            <a:off x="1981200" y="404813"/>
            <a:ext cx="8229600" cy="5726112"/>
          </a:xfrm>
        </p:spPr>
        <p:txBody>
          <a:bodyPr/>
          <a:lstStyle/>
          <a:p>
            <a:pPr>
              <a:buClr>
                <a:srgbClr val="66FF33"/>
              </a:buClr>
            </a:pPr>
            <a:r>
              <a:rPr lang="tr-TR" altLang="tr-TR" b="1"/>
              <a:t>Örneğin bir yakının çekmecesinde bulduğu bir ilaç hakkında eczacıdan bilgi almak isteyen bir kişi söz konusuysa, şu durumlar göz önünde bulundurulmalıdır:</a:t>
            </a:r>
          </a:p>
          <a:p>
            <a:pPr>
              <a:buClr>
                <a:srgbClr val="66FF33"/>
              </a:buClr>
            </a:pPr>
            <a:r>
              <a:rPr lang="tr-TR" altLang="tr-TR" b="1"/>
              <a:t>İlacı kullanan kişi eczacının hastası mıdır? Yoksa herhangi bir kişi sıradan bir ilaç bilgisi mi almak istemektedir. Bu iki durum birbirinden farklıdır. Birinci durumda hasta- eczacı ilişkisi söz konusudur ve gizlilik de işin içindedir. İkinci durum ise basit bir ilaç bilgisidir. </a:t>
            </a:r>
          </a:p>
        </p:txBody>
      </p:sp>
    </p:spTree>
    <p:extLst>
      <p:ext uri="{BB962C8B-B14F-4D97-AF65-F5344CB8AC3E}">
        <p14:creationId xmlns:p14="http://schemas.microsoft.com/office/powerpoint/2010/main" val="17379372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5" name="Rectangle 3"/>
          <p:cNvSpPr>
            <a:spLocks noGrp="1" noChangeArrowheads="1"/>
          </p:cNvSpPr>
          <p:nvPr>
            <p:ph type="body" idx="1"/>
          </p:nvPr>
        </p:nvSpPr>
        <p:spPr>
          <a:xfrm>
            <a:off x="1981200" y="0"/>
            <a:ext cx="8229600" cy="6858000"/>
          </a:xfrm>
        </p:spPr>
        <p:txBody>
          <a:bodyPr/>
          <a:lstStyle/>
          <a:p>
            <a:pPr marL="609600" indent="-609600">
              <a:lnSpc>
                <a:spcPct val="80000"/>
              </a:lnSpc>
              <a:buClr>
                <a:srgbClr val="66FF33"/>
              </a:buClr>
              <a:buNone/>
            </a:pPr>
            <a:r>
              <a:rPr lang="tr-TR" altLang="tr-TR" b="1">
                <a:solidFill>
                  <a:srgbClr val="66FF33"/>
                </a:solidFill>
              </a:rPr>
              <a:t>	2. GİZLİLİK</a:t>
            </a:r>
          </a:p>
          <a:p>
            <a:pPr marL="609600" indent="-609600">
              <a:lnSpc>
                <a:spcPct val="80000"/>
              </a:lnSpc>
              <a:buClr>
                <a:srgbClr val="66FF33"/>
              </a:buClr>
            </a:pPr>
            <a:r>
              <a:rPr lang="tr-TR" altLang="tr-TR" b="1"/>
              <a:t>	Bu durum, Hasta-Eczacı ilişkisinde neyin gizli olduğu ve hastaya ait özel bilgilerin kesin sınırlarını belirlemede kimin hakkı olduğuyla ilgilidir. Gizliliği ilgilendiren ve göz önünde bulundurulması gereken birçok sorun vardır.</a:t>
            </a:r>
          </a:p>
          <a:p>
            <a:pPr marL="609600" indent="-609600">
              <a:lnSpc>
                <a:spcPct val="80000"/>
              </a:lnSpc>
              <a:buClr>
                <a:srgbClr val="66FF33"/>
              </a:buClr>
            </a:pPr>
            <a:r>
              <a:rPr lang="tr-TR" altLang="tr-TR" b="1"/>
              <a:t>Eczacı bir hastanın tedavisini kimle tartışmalıdır? Bir eczacının hastanın tedavisi hakkında hastanın eşi, iş arkadaşları ya da bu konuyla hiçbir ilgisi olmayan herhangi biriyle konuşmaya hakkı var mıdır? </a:t>
            </a:r>
          </a:p>
          <a:p>
            <a:pPr marL="609600" indent="-609600">
              <a:lnSpc>
                <a:spcPct val="80000"/>
              </a:lnSpc>
              <a:buClr>
                <a:srgbClr val="66FF33"/>
              </a:buClr>
            </a:pPr>
            <a:r>
              <a:rPr lang="tr-TR" altLang="tr-TR" b="1"/>
              <a:t>Eczacı, bir doktorun yazdığı reçeteyle ilgili olarak ve hasta  hakkında bilgi almak isteyen bir başka doktorla tartışabilir mi? </a:t>
            </a:r>
          </a:p>
          <a:p>
            <a:pPr marL="609600" indent="-609600">
              <a:lnSpc>
                <a:spcPct val="80000"/>
              </a:lnSpc>
              <a:buClr>
                <a:srgbClr val="66FF33"/>
              </a:buClr>
            </a:pPr>
            <a:r>
              <a:rPr lang="tr-TR" altLang="tr-TR" b="1"/>
              <a:t>Bu gibi durumlarda </a:t>
            </a:r>
            <a:r>
              <a:rPr lang="tr-TR" altLang="tr-TR"/>
              <a:t> </a:t>
            </a:r>
            <a:r>
              <a:rPr lang="tr-TR" altLang="tr-TR" b="1"/>
              <a:t>yapılması gereken, hastanın alabileceği en yüksek yararın göz önünde bulundurulmasıdır.</a:t>
            </a:r>
            <a:endParaRPr lang="tr-TR" altLang="tr-TR"/>
          </a:p>
        </p:txBody>
      </p:sp>
    </p:spTree>
    <p:extLst>
      <p:ext uri="{BB962C8B-B14F-4D97-AF65-F5344CB8AC3E}">
        <p14:creationId xmlns:p14="http://schemas.microsoft.com/office/powerpoint/2010/main" val="9836248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9" name="Rectangle 3"/>
          <p:cNvSpPr>
            <a:spLocks noGrp="1" noChangeArrowheads="1"/>
          </p:cNvSpPr>
          <p:nvPr>
            <p:ph type="body" idx="1"/>
          </p:nvPr>
        </p:nvSpPr>
        <p:spPr>
          <a:xfrm>
            <a:off x="1981200" y="549275"/>
            <a:ext cx="8229600" cy="5581650"/>
          </a:xfrm>
        </p:spPr>
        <p:txBody>
          <a:bodyPr/>
          <a:lstStyle/>
          <a:p>
            <a:pPr>
              <a:buClr>
                <a:srgbClr val="66FF33"/>
              </a:buClr>
            </a:pPr>
            <a:r>
              <a:rPr lang="tr-TR" altLang="tr-TR" b="1"/>
              <a:t>Gizlilikle ilgili olarak dikkat edilmesi gereken bir diğer nokta ise hastanın </a:t>
            </a:r>
            <a:r>
              <a:rPr lang="tr-TR" altLang="tr-TR" b="1">
                <a:solidFill>
                  <a:srgbClr val="99FF33"/>
                </a:solidFill>
              </a:rPr>
              <a:t>onam’</a:t>
            </a:r>
            <a:r>
              <a:rPr lang="tr-TR" altLang="tr-TR" b="1"/>
              <a:t>ının (rıza) alınması gerekliliğidir.</a:t>
            </a:r>
          </a:p>
          <a:p>
            <a:pPr>
              <a:buClr>
                <a:srgbClr val="66FF33"/>
              </a:buClr>
            </a:pPr>
            <a:endParaRPr lang="tr-TR" altLang="tr-TR" b="1"/>
          </a:p>
          <a:p>
            <a:pPr>
              <a:buClr>
                <a:srgbClr val="66FF33"/>
              </a:buClr>
            </a:pPr>
            <a:r>
              <a:rPr lang="tr-TR" altLang="tr-TR" b="1"/>
              <a:t>Eğer bir hasta hakkında eczacı başka bir doktor veya eczacıyla konuşması gerekiyorsa ve bu uygunsa, konuşmanın yapıldığı yer de önemlidir. Topluma açık ve kalabalık yerlerde bu tür konuşmaların yapılmaması gerekir. </a:t>
            </a:r>
          </a:p>
        </p:txBody>
      </p:sp>
    </p:spTree>
    <p:extLst>
      <p:ext uri="{BB962C8B-B14F-4D97-AF65-F5344CB8AC3E}">
        <p14:creationId xmlns:p14="http://schemas.microsoft.com/office/powerpoint/2010/main" val="12035917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3" name="Rectangle 3"/>
          <p:cNvSpPr>
            <a:spLocks noGrp="1" noChangeArrowheads="1"/>
          </p:cNvSpPr>
          <p:nvPr>
            <p:ph type="body" idx="1"/>
          </p:nvPr>
        </p:nvSpPr>
        <p:spPr>
          <a:xfrm>
            <a:off x="1524000" y="1"/>
            <a:ext cx="9144000" cy="6130925"/>
          </a:xfrm>
        </p:spPr>
        <p:txBody>
          <a:bodyPr/>
          <a:lstStyle/>
          <a:p>
            <a:pPr marL="609600" indent="-609600">
              <a:buClr>
                <a:srgbClr val="66FF33"/>
              </a:buClr>
              <a:buNone/>
            </a:pPr>
            <a:r>
              <a:rPr lang="tr-TR" altLang="tr-TR">
                <a:solidFill>
                  <a:srgbClr val="66FF33"/>
                </a:solidFill>
              </a:rPr>
              <a:t>	</a:t>
            </a:r>
            <a:r>
              <a:rPr lang="tr-TR" altLang="tr-TR" b="1">
                <a:solidFill>
                  <a:srgbClr val="66FF33"/>
                </a:solidFill>
              </a:rPr>
              <a:t>3. SAĞLIK HİZMETİ SUNANLARLA ETKİLEŞİM</a:t>
            </a:r>
          </a:p>
          <a:p>
            <a:pPr marL="609600" indent="-609600">
              <a:buClr>
                <a:srgbClr val="66FF33"/>
              </a:buClr>
            </a:pPr>
            <a:r>
              <a:rPr lang="tr-TR" altLang="tr-TR" b="1"/>
              <a:t>	Bu durumda eczacıların diğer eczacılar, doktorlar, diş hekimleri, hemşireler gibi sağlık hizmeti sunan kişilerle olan ilişkileri incelenmektedir. </a:t>
            </a:r>
          </a:p>
          <a:p>
            <a:pPr marL="609600" indent="-609600">
              <a:buClr>
                <a:srgbClr val="66FF33"/>
              </a:buClr>
            </a:pPr>
            <a:r>
              <a:rPr lang="tr-TR" altLang="tr-TR" b="1"/>
              <a:t>Bir eczacının yetersiz ya da ilaç bağımlılığı olan meslektaşlarına veya diğer sağlık hizmetlilerine karşı sorumluluğu nedir? </a:t>
            </a:r>
          </a:p>
        </p:txBody>
      </p:sp>
    </p:spTree>
    <p:extLst>
      <p:ext uri="{BB962C8B-B14F-4D97-AF65-F5344CB8AC3E}">
        <p14:creationId xmlns:p14="http://schemas.microsoft.com/office/powerpoint/2010/main" val="28162958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7" name="Rectangle 3"/>
          <p:cNvSpPr>
            <a:spLocks noGrp="1" noChangeArrowheads="1"/>
          </p:cNvSpPr>
          <p:nvPr>
            <p:ph type="body" idx="1"/>
          </p:nvPr>
        </p:nvSpPr>
        <p:spPr>
          <a:xfrm>
            <a:off x="1981200" y="476251"/>
            <a:ext cx="8229600" cy="5654675"/>
          </a:xfrm>
        </p:spPr>
        <p:txBody>
          <a:bodyPr/>
          <a:lstStyle/>
          <a:p>
            <a:pPr>
              <a:buClr>
                <a:srgbClr val="66FF33"/>
              </a:buClr>
            </a:pPr>
            <a:r>
              <a:rPr lang="tr-TR" altLang="tr-TR" b="1"/>
              <a:t>Eğer bir sorumluluğu varsa meslektaşlarına doğrudan müdahale mi etmelidir? Yoksa yetkililere mi başvurmalıdır. </a:t>
            </a:r>
          </a:p>
          <a:p>
            <a:pPr>
              <a:buClr>
                <a:srgbClr val="66FF33"/>
              </a:buClr>
            </a:pPr>
            <a:r>
              <a:rPr lang="tr-TR" altLang="tr-TR" b="1"/>
              <a:t>Doktorları da bu konuya dahil etmek mümkün müdür? Bir ilaç bağımlılığı olan doktorun hastalarına karşı sorumlulukları nelerdir? </a:t>
            </a:r>
          </a:p>
          <a:p>
            <a:pPr>
              <a:buClr>
                <a:srgbClr val="66FF33"/>
              </a:buClr>
            </a:pPr>
            <a:r>
              <a:rPr lang="tr-TR" altLang="tr-TR" b="1"/>
              <a:t>Bazen bir durum yasal, fakat aynı zamanda da etiğe aykırı olabilir. Belli bir durumda yasa, eczacının bir davranışını onaylayabilir, ancak eczacının yapması gereken “</a:t>
            </a:r>
            <a:r>
              <a:rPr lang="tr-TR" altLang="tr-TR" b="1">
                <a:solidFill>
                  <a:srgbClr val="99FF33"/>
                </a:solidFill>
              </a:rPr>
              <a:t>ne yapmalıyım, yapılması gereken doğru davranış nedir?”</a:t>
            </a:r>
            <a:r>
              <a:rPr lang="tr-TR" altLang="tr-TR" b="1"/>
              <a:t> sorusunu kendisine sormasıdır. </a:t>
            </a:r>
          </a:p>
        </p:txBody>
      </p:sp>
    </p:spTree>
    <p:extLst>
      <p:ext uri="{BB962C8B-B14F-4D97-AF65-F5344CB8AC3E}">
        <p14:creationId xmlns:p14="http://schemas.microsoft.com/office/powerpoint/2010/main" val="24274560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1" name="Rectangle 3"/>
          <p:cNvSpPr>
            <a:spLocks noGrp="1" noChangeArrowheads="1"/>
          </p:cNvSpPr>
          <p:nvPr>
            <p:ph type="body" idx="1"/>
          </p:nvPr>
        </p:nvSpPr>
        <p:spPr>
          <a:xfrm>
            <a:off x="1981200" y="1"/>
            <a:ext cx="8229600" cy="6524625"/>
          </a:xfrm>
        </p:spPr>
        <p:txBody>
          <a:bodyPr/>
          <a:lstStyle/>
          <a:p>
            <a:pPr marL="609600" indent="-609600">
              <a:buNone/>
            </a:pPr>
            <a:r>
              <a:rPr lang="tr-TR" altLang="tr-TR" b="1">
                <a:solidFill>
                  <a:srgbClr val="66FF33"/>
                </a:solidFill>
              </a:rPr>
              <a:t>	4. ÜRÜN SEÇİMİ</a:t>
            </a:r>
          </a:p>
          <a:p>
            <a:pPr marL="609600" indent="-609600"/>
            <a:r>
              <a:rPr lang="tr-TR" altLang="tr-TR" b="1"/>
              <a:t>	Bu durum, ürün yararlılığı, endikasyonları onaylanmamış ilaç kullanımı ve markalı ürünlere karşı jenerik ilaç kullanımıyla ilgili sorunları içermektedir.</a:t>
            </a:r>
          </a:p>
          <a:p>
            <a:pPr marL="609600" indent="-609600"/>
            <a:r>
              <a:rPr lang="tr-TR" altLang="tr-TR" b="1"/>
              <a:t>Biyoyararlılığı hakkında yeterli bilgi bulunmayan jenerik ilaçların kullanımı da etik bir sorundur. </a:t>
            </a:r>
          </a:p>
          <a:p>
            <a:pPr marL="609600" indent="-609600"/>
            <a:r>
              <a:rPr lang="tr-TR" altLang="tr-TR" b="1"/>
              <a:t>Yine muadil ilaçların kullanımı da etik bir soruna neden olmaktadır. Ödemeyi yapan 3.  şahıslar biyoyararlanımı göz önünde bulundurmaksızın ilaç satışı sırasında sadece ucuz olan muadili ödemektedir. Bu gibi durumlarda eczacı ne yapmalıdır? </a:t>
            </a:r>
          </a:p>
        </p:txBody>
      </p:sp>
    </p:spTree>
    <p:extLst>
      <p:ext uri="{BB962C8B-B14F-4D97-AF65-F5344CB8AC3E}">
        <p14:creationId xmlns:p14="http://schemas.microsoft.com/office/powerpoint/2010/main" val="22297864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5" name="Rectangle 3"/>
          <p:cNvSpPr>
            <a:spLocks noGrp="1" noChangeArrowheads="1"/>
          </p:cNvSpPr>
          <p:nvPr>
            <p:ph type="body" idx="1"/>
          </p:nvPr>
        </p:nvSpPr>
        <p:spPr>
          <a:xfrm>
            <a:off x="1981200" y="0"/>
            <a:ext cx="8229600" cy="6858000"/>
          </a:xfrm>
        </p:spPr>
        <p:txBody>
          <a:bodyPr/>
          <a:lstStyle/>
          <a:p>
            <a:pPr marL="609600" indent="-609600">
              <a:buNone/>
            </a:pPr>
            <a:r>
              <a:rPr lang="tr-TR" altLang="tr-TR" b="1">
                <a:solidFill>
                  <a:srgbClr val="66FF33"/>
                </a:solidFill>
              </a:rPr>
              <a:t>	5. FİYATLANDIRMA VE HASTAYA KARŞI TARAFSIZLIK</a:t>
            </a:r>
          </a:p>
          <a:p>
            <a:pPr marL="609600" indent="-609600"/>
            <a:r>
              <a:rPr lang="tr-TR" altLang="tr-TR" b="1"/>
              <a:t>Herhangi bir kurum adına çalışan ya da kendi masraflarını kendi karşılayan şahıslara farklı hizmet sunumu gösterilebilir mi? Adalet ilkesinin temeli her insanın eşit olduğu ve insanlar arasında fark olmaması gerektiğidir. Eczacı hastasına hizmet sunarken nasıl tarafsız olmalıdır? </a:t>
            </a:r>
          </a:p>
        </p:txBody>
      </p:sp>
    </p:spTree>
    <p:extLst>
      <p:ext uri="{BB962C8B-B14F-4D97-AF65-F5344CB8AC3E}">
        <p14:creationId xmlns:p14="http://schemas.microsoft.com/office/powerpoint/2010/main" val="23273082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369</Words>
  <Application>Microsoft Office PowerPoint</Application>
  <PresentationFormat>Geniş ekran</PresentationFormat>
  <Paragraphs>49</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Calibri Light</vt:lpstr>
      <vt:lpstr>Wingdings</vt:lpstr>
      <vt:lpstr>Office Teması</vt:lpstr>
      <vt:lpstr>ECZACILIK DA ÖNEMLİ OLABİLECEK BAZI ETİK SORUNLAR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ECZACILIK DA ÖNEMLİ OLABİLECEK BAZI ETİK SORUNLAR </dc:title>
  <dc:creator>gülbin özçelikay</dc:creator>
  <cp:lastModifiedBy>gülbin özçelikay</cp:lastModifiedBy>
  <cp:revision>2</cp:revision>
  <dcterms:created xsi:type="dcterms:W3CDTF">2018-03-20T12:45:15Z</dcterms:created>
  <dcterms:modified xsi:type="dcterms:W3CDTF">2018-03-20T13:13:03Z</dcterms:modified>
</cp:coreProperties>
</file>