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88" r:id="rId11"/>
    <p:sldId id="265" r:id="rId12"/>
    <p:sldId id="287" r:id="rId13"/>
    <p:sldId id="266" r:id="rId14"/>
    <p:sldId id="267" r:id="rId15"/>
    <p:sldId id="268" r:id="rId16"/>
    <p:sldId id="269" r:id="rId17"/>
    <p:sldId id="270" r:id="rId18"/>
    <p:sldId id="271" r:id="rId19"/>
    <p:sldId id="272" r:id="rId20"/>
    <p:sldId id="286" r:id="rId21"/>
    <p:sldId id="273" r:id="rId22"/>
    <p:sldId id="274" r:id="rId23"/>
    <p:sldId id="285" r:id="rId24"/>
    <p:sldId id="275" r:id="rId25"/>
    <p:sldId id="276" r:id="rId26"/>
    <p:sldId id="277" r:id="rId27"/>
    <p:sldId id="278" r:id="rId28"/>
    <p:sldId id="279" r:id="rId29"/>
    <p:sldId id="280" r:id="rId30"/>
    <p:sldId id="281" r:id="rId31"/>
    <p:sldId id="282" r:id="rId32"/>
    <p:sldId id="283" r:id="rId33"/>
    <p:sldId id="284"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12/31/2017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4343400"/>
          </a:xfrm>
        </p:spPr>
        <p:style>
          <a:lnRef idx="2">
            <a:schemeClr val="accent1"/>
          </a:lnRef>
          <a:fillRef idx="1">
            <a:schemeClr val="lt1"/>
          </a:fillRef>
          <a:effectRef idx="0">
            <a:schemeClr val="accent1"/>
          </a:effectRef>
          <a:fontRef idx="minor">
            <a:schemeClr val="dk1"/>
          </a:fontRef>
        </p:style>
        <p:txBody>
          <a:bodyPr>
            <a:normAutofit/>
          </a:bodyPr>
          <a:lstStyle/>
          <a:p>
            <a:r>
              <a:rPr lang="tr-TR" b="1" dirty="0" smtClean="0"/>
              <a:t>DÜNYANIN FLORA ALEMLERİ </a:t>
            </a:r>
            <a:r>
              <a:rPr lang="tr-TR" b="1" dirty="0" smtClean="0"/>
              <a:t/>
            </a:r>
            <a:br>
              <a:rPr lang="tr-TR" b="1" dirty="0" smtClean="0"/>
            </a:br>
            <a:r>
              <a:rPr lang="tr-TR" b="1" dirty="0" smtClean="0"/>
              <a:t>VE </a:t>
            </a:r>
            <a:br>
              <a:rPr lang="tr-TR" b="1" dirty="0" smtClean="0"/>
            </a:br>
            <a:r>
              <a:rPr lang="tr-TR" b="1" dirty="0" smtClean="0"/>
              <a:t>FLORA </a:t>
            </a:r>
            <a:r>
              <a:rPr lang="tr-TR" b="1" dirty="0" smtClean="0"/>
              <a:t>BÖLGELERİ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0" y="0"/>
            <a:ext cx="9144000" cy="6896100"/>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HOLOARKTİK  ALEM</a:t>
            </a:r>
            <a:endParaRPr lang="tr-TR" dirty="0"/>
          </a:p>
        </p:txBody>
      </p:sp>
      <p:sp>
        <p:nvSpPr>
          <p:cNvPr id="3" name="Content Placeholder 2"/>
          <p:cNvSpPr>
            <a:spLocks noGrp="1"/>
          </p:cNvSpPr>
          <p:nvPr>
            <p:ph idx="1"/>
          </p:nvPr>
        </p:nvSpPr>
        <p:spPr>
          <a:xfrm>
            <a:off x="304800" y="1219200"/>
            <a:ext cx="8382000" cy="5334000"/>
          </a:xfrm>
        </p:spPr>
        <p:txBody>
          <a:bodyPr>
            <a:normAutofit fontScale="92500"/>
          </a:bodyPr>
          <a:lstStyle/>
          <a:p>
            <a:pPr algn="just"/>
            <a:r>
              <a:rPr lang="tr-TR" sz="3600" dirty="0" smtClean="0"/>
              <a:t>Flora alemlerinin en büyüğüdür. Dünyanın yarısına yakını holoarktik alemi oluşturur. Bu alem bütün Avrupa’yı, Tropikal bölgeler hariç Bütün Kuzey Afrika’yı, yine tropikal bölgeler hariç Asya ve Kuzey Amerika’yı içine almaktadır. Bu alemde ki bölgelerin florası az çok birbiri ile ilişkilidir. Holoarktik alemde yaklaşık 60 endemik familya bulunmaktadır.</a:t>
            </a:r>
          </a:p>
          <a:p>
            <a:pPr algn="just"/>
            <a:r>
              <a:rPr lang="tr-TR" sz="3600" dirty="0" smtClean="0"/>
              <a:t>Bu alemin 3 altalemi, bunlara ait 9 bölgesi ve 60 alanı mevcuttur.</a:t>
            </a:r>
          </a:p>
          <a:p>
            <a:pPr>
              <a:buNone/>
            </a:pP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Fatmagül\Desktop\0 2018 DERS\0 bahardersSUNUM-Düzenledim\bicoğrafya\resm\260px-Holartico.png"/>
          <p:cNvPicPr>
            <a:picLocks noChangeAspect="1" noChangeArrowheads="1"/>
          </p:cNvPicPr>
          <p:nvPr/>
        </p:nvPicPr>
        <p:blipFill>
          <a:blip r:embed="rId2" cstate="print"/>
          <a:srcRect/>
          <a:stretch>
            <a:fillRect/>
          </a:stretch>
        </p:blipFill>
        <p:spPr bwMode="auto">
          <a:xfrm>
            <a:off x="969819" y="1600200"/>
            <a:ext cx="6650181" cy="3376246"/>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PALEOTROPİKAL  ALEM</a:t>
            </a:r>
            <a:endParaRPr lang="tr-TR" dirty="0"/>
          </a:p>
        </p:txBody>
      </p:sp>
      <p:sp>
        <p:nvSpPr>
          <p:cNvPr id="3" name="Content Placeholder 2"/>
          <p:cNvSpPr>
            <a:spLocks noGrp="1"/>
          </p:cNvSpPr>
          <p:nvPr>
            <p:ph idx="1"/>
          </p:nvPr>
        </p:nvSpPr>
        <p:spPr>
          <a:xfrm>
            <a:off x="457200" y="1600200"/>
            <a:ext cx="8001000" cy="4724400"/>
          </a:xfrm>
        </p:spPr>
        <p:txBody>
          <a:bodyPr>
            <a:normAutofit/>
          </a:bodyPr>
          <a:lstStyle/>
          <a:p>
            <a:pPr algn="just"/>
            <a:r>
              <a:rPr lang="tr-TR" sz="3600" dirty="0" smtClean="0"/>
              <a:t>Bu aleme Avustralya hariç Eski dünyanın tropikal bölgelerini içine alır. Ayrıca Pasifik okyanusunun tropikal adaları da bu aleme dahildir. Paleotropik alem 40  kadar endemik familya içerir. </a:t>
            </a:r>
          </a:p>
          <a:p>
            <a:pPr algn="just"/>
            <a:r>
              <a:rPr lang="tr-TR" sz="3600" dirty="0" smtClean="0"/>
              <a:t>Bu alem; 5 altalem, 12 bölge ve 51 bitki alanı içerir.</a:t>
            </a:r>
            <a:endParaRPr lang="tr-TR" sz="3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NEOTROPİKAL ALEM</a:t>
            </a:r>
            <a:endParaRPr lang="tr-TR" dirty="0"/>
          </a:p>
        </p:txBody>
      </p:sp>
      <p:sp>
        <p:nvSpPr>
          <p:cNvPr id="3" name="Content Placeholder 2"/>
          <p:cNvSpPr>
            <a:spLocks noGrp="1"/>
          </p:cNvSpPr>
          <p:nvPr>
            <p:ph idx="1"/>
          </p:nvPr>
        </p:nvSpPr>
        <p:spPr>
          <a:xfrm>
            <a:off x="457200" y="1371600"/>
            <a:ext cx="8229600" cy="5105400"/>
          </a:xfrm>
        </p:spPr>
        <p:txBody>
          <a:bodyPr>
            <a:normAutofit fontScale="92500" lnSpcReduction="10000"/>
          </a:bodyPr>
          <a:lstStyle/>
          <a:p>
            <a:pPr algn="just"/>
            <a:r>
              <a:rPr lang="tr-TR" dirty="0" smtClean="0"/>
              <a:t>Bu flora alemine orta Amerika’da Meksika’nın güneyi ve Meksika Körfezi kıyıları, Karayip Denizi’nde ki Antiler ve Batı Hint Adaları, Florida yarım adasının güney kısımları, Orta Amerika Alanları ve Ant’ların yüksek Dağ bölgeleri dışında Güney Amerika alanları girer. Bu geniş alem çeşitli iklimler içerse de geniş kesiminde yağışlı tropikal ekvator iklimi görülür. 30 a yakın endemik familya vardır. </a:t>
            </a:r>
          </a:p>
          <a:p>
            <a:pPr algn="just"/>
            <a:r>
              <a:rPr lang="tr-TR" dirty="0" smtClean="0"/>
              <a:t>Neotropikal alem de 5 bölge ve 13 bitki alanı bulunmaktadır.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KAP ALEMİ</a:t>
            </a:r>
            <a:endParaRPr lang="tr-TR" dirty="0"/>
          </a:p>
        </p:txBody>
      </p:sp>
      <p:sp>
        <p:nvSpPr>
          <p:cNvPr id="3" name="Content Placeholder 2"/>
          <p:cNvSpPr>
            <a:spLocks noGrp="1"/>
          </p:cNvSpPr>
          <p:nvPr>
            <p:ph idx="1"/>
          </p:nvPr>
        </p:nvSpPr>
        <p:spPr/>
        <p:txBody>
          <a:bodyPr/>
          <a:lstStyle/>
          <a:p>
            <a:pPr algn="just"/>
            <a:r>
              <a:rPr lang="tr-TR" dirty="0" smtClean="0"/>
              <a:t>Afrika’nın en güneyinde bulunan bu bölge Akdeniz ikliminin özelliklerini gösterir. En küçük flora alemi olan Kap 8560 bitki türü içerir. Bu alem de 8 endemik familya bulunur endemik cinslerin sayısı 200 dür. </a:t>
            </a:r>
          </a:p>
          <a:p>
            <a:pPr algn="just"/>
            <a:r>
              <a:rPr lang="tr-TR" dirty="0" smtClean="0"/>
              <a:t>Burada Kap bölgesi ve Kap alanı vardır.</a:t>
            </a:r>
            <a:r>
              <a:rPr lang="tr-TR" b="1" dirty="0" smtClean="0"/>
              <a:t> </a:t>
            </a:r>
            <a:endParaRPr lang="tr-TR" dirty="0" smtClean="0"/>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AVUSTRALYA ALEMİ</a:t>
            </a:r>
            <a:endParaRPr lang="tr-TR" dirty="0"/>
          </a:p>
        </p:txBody>
      </p:sp>
      <p:sp>
        <p:nvSpPr>
          <p:cNvPr id="3" name="Content Placeholder 2"/>
          <p:cNvSpPr>
            <a:spLocks noGrp="1"/>
          </p:cNvSpPr>
          <p:nvPr>
            <p:ph idx="1"/>
          </p:nvPr>
        </p:nvSpPr>
        <p:spPr/>
        <p:txBody>
          <a:bodyPr/>
          <a:lstStyle/>
          <a:p>
            <a:pPr algn="just"/>
            <a:r>
              <a:rPr lang="tr-TR" sz="3600" dirty="0" smtClean="0"/>
              <a:t>Bu alem Avustralya kıtasını içine alır. Kıta 700-2220 m (Koscisko Dağı) arası bir yüksekliğe sahiptir. Kıtanın büyük kısmına çöl iklimi hakimdir. </a:t>
            </a:r>
          </a:p>
          <a:p>
            <a:pPr algn="just"/>
            <a:r>
              <a:rPr lang="tr-TR" sz="3600" dirty="0" smtClean="0"/>
              <a:t>Avustralya aleminde 3 bölge ve 6 flora alanı mevcuttur. </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ANTARTİKA ALEMİ</a:t>
            </a:r>
            <a:endParaRPr lang="tr-TR" dirty="0"/>
          </a:p>
        </p:txBody>
      </p:sp>
      <p:sp>
        <p:nvSpPr>
          <p:cNvPr id="3" name="Content Placeholder 2"/>
          <p:cNvSpPr>
            <a:spLocks noGrp="1"/>
          </p:cNvSpPr>
          <p:nvPr>
            <p:ph idx="1"/>
          </p:nvPr>
        </p:nvSpPr>
        <p:spPr/>
        <p:txBody>
          <a:bodyPr>
            <a:normAutofit/>
          </a:bodyPr>
          <a:lstStyle/>
          <a:p>
            <a:pPr algn="just"/>
            <a:r>
              <a:rPr lang="tr-TR" dirty="0" smtClean="0"/>
              <a:t>Antartika kıtasının büyük bir kısmı buzullarla kaplıdır. Sadece bazı kıyı bölgelerde kar ve buz çok kısa süreli kalkar ki buralarda kısa sürede </a:t>
            </a:r>
            <a:r>
              <a:rPr lang="tr-TR" b="1" dirty="0" smtClean="0"/>
              <a:t>Kriptogamlar </a:t>
            </a:r>
            <a:r>
              <a:rPr lang="tr-TR" dirty="0" smtClean="0"/>
              <a:t>gelişir. Tundra vejetasyonu görülür.</a:t>
            </a:r>
          </a:p>
          <a:p>
            <a:pPr algn="just"/>
            <a:r>
              <a:rPr lang="tr-TR" dirty="0" smtClean="0"/>
              <a:t>Antartika aleminde 4 bölge ve 16 alan mevcuttur.</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lstStyle/>
          <a:p>
            <a:pPr algn="just"/>
            <a:r>
              <a:rPr lang="tr-TR" b="1" dirty="0" smtClean="0"/>
              <a:t>Antartika alemi</a:t>
            </a:r>
            <a:r>
              <a:rPr lang="tr-TR" dirty="0" smtClean="0"/>
              <a:t> sadece Antartika Kıtası ile sınırlı olmayıp; buraya yakın adalar ve Güney Amerika’da Şili’nin de bir bölümünü içine almaktadır. </a:t>
            </a:r>
          </a:p>
          <a:p>
            <a:pPr algn="just"/>
            <a:r>
              <a:rPr lang="tr-TR" dirty="0" smtClean="0"/>
              <a:t>Bu Bölgeler: 1- Fernandez Bölgesi, 2- Şili-Patagonya Bölgesi, 3- Güney Subantartik Adalar Bölgesi, 4- Yeni Zelanda Bölgesi</a:t>
            </a:r>
          </a:p>
          <a:p>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516562"/>
          </a:xfrm>
        </p:spPr>
        <p:txBody>
          <a:bodyPr>
            <a:normAutofit/>
          </a:bodyPr>
          <a:lstStyle/>
          <a:p>
            <a:r>
              <a:rPr lang="tr-TR" b="1" dirty="0" smtClean="0"/>
              <a:t>TÜRKİYE’NİN FİTOCOĞRAFİK BÖLGELERİ </a:t>
            </a:r>
            <a:r>
              <a:rPr lang="tr-TR" dirty="0" smtClean="0"/>
              <a:t/>
            </a:r>
            <a:br>
              <a:rPr lang="tr-TR" dirty="0" smtClean="0"/>
            </a:b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pPr algn="just"/>
            <a:r>
              <a:rPr lang="tr-TR" dirty="0" smtClean="0"/>
              <a:t>Bitki türlerinin az veya çok bulunduğu yerlere o türün yayılış alanı denir. Bu yayılış alanları belli coğrafik özellikler gösterir. Flora aleminin ayrılmasında birinci derece rol oynayan iki faktör; sıcaklık ve yağıştır. Dünyanın kuzeyinde kara kütleleri daha fazla ve yaygın olması, hatta Avrupa ve Asya kıtalarının bütünlük oluşturması floranın daha homojen olmasına, güney yarım kürede kıtaların birbirinden uzak olması floristik yoğunluğu hem azaltmış hem de floristik bölümlerde uygunluğu yok etmiştir. </a:t>
            </a:r>
          </a:p>
          <a:p>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1143000" y="1066800"/>
            <a:ext cx="7010400" cy="3962400"/>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İran – Turan (</a:t>
            </a:r>
            <a:r>
              <a:rPr lang="tr-TR" dirty="0" smtClean="0"/>
              <a:t>Irano – Turanian</a:t>
            </a:r>
            <a:r>
              <a:rPr lang="tr-TR" b="1" dirty="0" smtClean="0"/>
              <a:t>) Fitocoğrafik Bölgesi </a:t>
            </a:r>
            <a:endParaRPr lang="tr-TR" dirty="0"/>
          </a:p>
        </p:txBody>
      </p:sp>
      <p:sp>
        <p:nvSpPr>
          <p:cNvPr id="3" name="Content Placeholder 2"/>
          <p:cNvSpPr>
            <a:spLocks noGrp="1"/>
          </p:cNvSpPr>
          <p:nvPr>
            <p:ph idx="1"/>
          </p:nvPr>
        </p:nvSpPr>
        <p:spPr/>
        <p:txBody>
          <a:bodyPr>
            <a:normAutofit lnSpcReduction="10000"/>
          </a:bodyPr>
          <a:lstStyle/>
          <a:p>
            <a:pPr algn="just"/>
            <a:r>
              <a:rPr lang="tr-TR" dirty="0" smtClean="0"/>
              <a:t>Türkiye’deki İran – Turan flora alanı, Kuzeyden Avrupa – Sibirya Flora Alanı, batı ve güneyde Akdeniz Flora alanı ile çevrilmektedir. Haritada görüleceği gibi İç Anadolu platoları ile Doğu Anadolu platolarını içermektedir. Doğal olarak, çepe çevre sıra dağlar, bu alanın sınırlarını ve iklimini belirlemiştir. İran – Turan Flora Alanı İran ve Orta Asya’da step, dağ stepi, yarı çöl karakteri taşır. Türkiye’de de benzer özellikler vardır.</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Akdeniz (</a:t>
            </a:r>
            <a:r>
              <a:rPr lang="tr-TR" dirty="0" smtClean="0"/>
              <a:t>Mediterranean </a:t>
            </a:r>
            <a:r>
              <a:rPr lang="tr-TR" b="1" dirty="0" smtClean="0"/>
              <a:t>) Fitocoğrafik Bölgesi</a:t>
            </a:r>
            <a:endParaRPr lang="tr-TR" dirty="0"/>
          </a:p>
        </p:txBody>
      </p:sp>
      <p:sp>
        <p:nvSpPr>
          <p:cNvPr id="3" name="Content Placeholder 2"/>
          <p:cNvSpPr>
            <a:spLocks noGrp="1"/>
          </p:cNvSpPr>
          <p:nvPr>
            <p:ph idx="1"/>
          </p:nvPr>
        </p:nvSpPr>
        <p:spPr>
          <a:xfrm>
            <a:off x="457200" y="1600200"/>
            <a:ext cx="8229600" cy="4876800"/>
          </a:xfrm>
        </p:spPr>
        <p:txBody>
          <a:bodyPr>
            <a:normAutofit fontScale="92500"/>
          </a:bodyPr>
          <a:lstStyle/>
          <a:p>
            <a:pPr algn="just"/>
            <a:r>
              <a:rPr lang="tr-TR" dirty="0" smtClean="0"/>
              <a:t>Genel olarak Akdeniz Flora Alanı, Akdeniz Havzasını içine alır. Dolayısıyla yurdumuzun Ege ve Akdeniz kıyıları Bu flora bölgesi içinde kalmaktadır. Türkiye’deki Akdeniz Flora alanı esasında Doğu Akdeniz Provensi denilen İtalya’nın doğu yarısından Lübnan’a kadar uzandığı kabul edilen kesimde bulunur. Akdeniz Flora Alanımızın sınırları Avrupa – Sibirya sınırları kadar açık ve kesin değildir. Batı Anadolu, Torosların güneyi, Amanoslar bu bölgenin içinde kalır.</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1905000" y="1676399"/>
            <a:ext cx="5867400" cy="3296733"/>
          </a:xfrm>
          <a:prstGeom prst="rect">
            <a:avLst/>
          </a:prstGeom>
          <a:no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Autofit/>
          </a:bodyPr>
          <a:lstStyle/>
          <a:p>
            <a:pPr algn="just"/>
            <a:r>
              <a:rPr lang="tr-TR" sz="2800" dirty="0" smtClean="0"/>
              <a:t>Akdeniz ikliminin egemen olduğu bölgelere özgü, ortalama 1-2 metre boyundaki küçük ağaç ya da çalıların oluşturduğu bitki örtüsüne maki denir. Makiliklerde rastlanan bitki türleri arasında yabani zeytin, funda, katran ardıcı, keçiboynuzu, sakız ağacı, laden, böğürtlen, Zakkum, Sandal ağacı, defne, menengiç, mersin, kocayemiş, kermes meşesi, pırnal meşesi sayılabilir. Herdem yeşil çalıların oluşturduğu maki Türkiye de 1000-1200 m.altındaki Akdeniz alanını kaplar. Derin topraklarda ya da doğal klimaks yapının bozulmadığı yerlerde ormanlar hakim duruma geçer.</a:t>
            </a:r>
            <a:endParaRPr lang="tr-TR"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638800"/>
          </a:xfrm>
        </p:spPr>
        <p:txBody>
          <a:bodyPr>
            <a:normAutofit/>
          </a:bodyPr>
          <a:lstStyle/>
          <a:p>
            <a:pPr algn="just"/>
            <a:r>
              <a:rPr lang="tr-TR" dirty="0" smtClean="0"/>
              <a:t>Pek çok yerde maki tahrip edilmiştir ve yerini frigana almıştır.Burada en yaygın türler; </a:t>
            </a:r>
            <a:r>
              <a:rPr lang="tr-TR" b="1" i="1" dirty="0" smtClean="0"/>
              <a:t>Cistus creticus, C. salviifolius, Lavandula stoechas, Sarcopoterium spinosum, Thymbra spicata</a:t>
            </a:r>
            <a:r>
              <a:rPr lang="tr-TR" dirty="0" smtClean="0"/>
              <a:t>   gibi türlerdir. Dere kenarlarında ya da kurumuş dere yataklarında </a:t>
            </a:r>
            <a:r>
              <a:rPr lang="tr-TR" b="1" i="1" dirty="0" smtClean="0"/>
              <a:t>Alnus</a:t>
            </a:r>
            <a:r>
              <a:rPr lang="tr-TR" dirty="0" smtClean="0"/>
              <a:t> </a:t>
            </a:r>
            <a:r>
              <a:rPr lang="tr-TR" b="1" i="1" dirty="0" smtClean="0"/>
              <a:t>orientalis </a:t>
            </a:r>
            <a:r>
              <a:rPr lang="tr-TR" dirty="0" smtClean="0"/>
              <a:t>(güney ve güneybatı Anadolu), </a:t>
            </a:r>
            <a:r>
              <a:rPr lang="tr-TR" b="1" i="1" dirty="0" smtClean="0"/>
              <a:t>Nerium oleander,</a:t>
            </a:r>
            <a:r>
              <a:rPr lang="tr-TR" dirty="0" smtClean="0"/>
              <a:t> </a:t>
            </a:r>
            <a:r>
              <a:rPr lang="tr-TR" b="1" i="1" dirty="0" smtClean="0"/>
              <a:t>Platanus orientalis,</a:t>
            </a:r>
            <a:r>
              <a:rPr lang="tr-TR" dirty="0" smtClean="0"/>
              <a:t> </a:t>
            </a:r>
            <a:r>
              <a:rPr lang="tr-TR" b="1" i="1" dirty="0" smtClean="0"/>
              <a:t>Vitex agnus-castus, Vitis sylvestris</a:t>
            </a:r>
            <a:r>
              <a:rPr lang="tr-TR" dirty="0" smtClean="0"/>
              <a:t> ile </a:t>
            </a:r>
            <a:r>
              <a:rPr lang="tr-TR" b="1" i="1" dirty="0" smtClean="0"/>
              <a:t>Smilax excelsa</a:t>
            </a:r>
            <a:r>
              <a:rPr lang="tr-TR" dirty="0" smtClean="0"/>
              <a:t> gibi türler yaygındır. </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rmAutofit fontScale="77500" lnSpcReduction="20000"/>
          </a:bodyPr>
          <a:lstStyle/>
          <a:p>
            <a:pPr algn="just"/>
            <a:r>
              <a:rPr lang="tr-TR" sz="3800" dirty="0" smtClean="0"/>
              <a:t>Akdeniz floristik bölgesiyle Ir-Tur.bölgesi geçiş alanlarında karaçam boldur ve Anadolu platosunu kuzey, batı ve güneyden sarar yani İç Anadolunun periferal kuşağında yer alır. Akdeniz dağlarının ağaç sınırı üzerinde (Toroslarda yaklaşık 1700 m. de) ekseriya yastık teşkil eden türlerin oluşturduğu topluluklar yaygındır. Bu toplulukları </a:t>
            </a:r>
            <a:r>
              <a:rPr lang="tr-TR" sz="3800" b="1" i="1" dirty="0" smtClean="0"/>
              <a:t>Astragalus, Acantholimon </a:t>
            </a:r>
            <a:r>
              <a:rPr lang="tr-TR" sz="3800" dirty="0" smtClean="0"/>
              <a:t>sp. ve </a:t>
            </a:r>
            <a:r>
              <a:rPr lang="tr-TR" sz="3800" b="1" i="1" dirty="0" smtClean="0"/>
              <a:t>Onobrychis cornuta</a:t>
            </a:r>
            <a:r>
              <a:rPr lang="tr-TR" sz="3800" dirty="0" smtClean="0"/>
              <a:t> gibi türler oluşturur. Burada floranın çoğu Ir-Tur orijinlidir. Akdeniz enklavları Karadeniz kıyılarında kesintili dar bir kuşak teşkil eder ve ekseriya güney yönlerde ve ince topraklar üzerinde deniz seviyesinden 200-300 m.ye kadar çıkar. Bu topluluklara Öksin türler de karışabilir (Psödomaki). Bu kıyılardaki Akdeniz enklavlarında muhtemelen soğuk kışlar nedeniyle batı Akdenizdeki maki ve frigananın karakteristikleri bulunmaz.</a:t>
            </a:r>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dirty="0" smtClean="0"/>
              <a:t>Türkiye nin Akdeniz iklimli bölgelerinde  iklim-toprak-bitki ilişkilerine bağlı olarak oluşan deniz seviyesinden itibaren üst seviyelere doğru vejetasyon katları ve içerdikleri vejetasyon tipleri;</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z="4000" b="1" dirty="0" smtClean="0"/>
              <a:t>Sıcak Akdeniz vejetasyon katı</a:t>
            </a:r>
            <a:r>
              <a:rPr lang="tr-TR" sz="4000" dirty="0" smtClean="0"/>
              <a:t>; 0-500 m</a:t>
            </a:r>
            <a:r>
              <a:rPr lang="tr-TR" dirty="0" smtClean="0"/>
              <a:t>.</a:t>
            </a:r>
            <a:endParaRPr lang="tr-TR" dirty="0"/>
          </a:p>
        </p:txBody>
      </p:sp>
      <p:sp>
        <p:nvSpPr>
          <p:cNvPr id="3" name="Content Placeholder 2"/>
          <p:cNvSpPr>
            <a:spLocks noGrp="1"/>
          </p:cNvSpPr>
          <p:nvPr>
            <p:ph idx="1"/>
          </p:nvPr>
        </p:nvSpPr>
        <p:spPr/>
        <p:txBody>
          <a:bodyPr/>
          <a:lstStyle/>
          <a:p>
            <a:pPr algn="just"/>
            <a:r>
              <a:rPr lang="tr-TR" i="1" dirty="0" smtClean="0"/>
              <a:t>Ceratonia siliqua</a:t>
            </a:r>
            <a:r>
              <a:rPr lang="tr-TR" dirty="0" smtClean="0"/>
              <a:t> (Keçiboynuzu), </a:t>
            </a:r>
            <a:r>
              <a:rPr lang="tr-TR" i="1" dirty="0" smtClean="0"/>
              <a:t>Olea europaea</a:t>
            </a:r>
            <a:r>
              <a:rPr lang="tr-TR" dirty="0" smtClean="0"/>
              <a:t> (Zeytin), </a:t>
            </a:r>
            <a:r>
              <a:rPr lang="tr-TR" i="1" dirty="0" smtClean="0"/>
              <a:t>Pistacia lentiscus</a:t>
            </a:r>
            <a:r>
              <a:rPr lang="tr-TR" dirty="0" smtClean="0"/>
              <a:t> (Sakız ağacı), </a:t>
            </a:r>
            <a:r>
              <a:rPr lang="tr-TR" i="1" dirty="0" smtClean="0"/>
              <a:t>Arbutus andrachne</a:t>
            </a:r>
            <a:r>
              <a:rPr lang="tr-TR" dirty="0" smtClean="0"/>
              <a:t> (Sandal ağacı), </a:t>
            </a:r>
            <a:r>
              <a:rPr lang="tr-TR" i="1" dirty="0" smtClean="0"/>
              <a:t>Quercus cocciferae</a:t>
            </a:r>
            <a:r>
              <a:rPr lang="tr-TR" dirty="0" smtClean="0"/>
              <a:t> (Kermes meşesi), </a:t>
            </a:r>
            <a:r>
              <a:rPr lang="tr-TR" i="1" dirty="0" smtClean="0"/>
              <a:t>Myrtus communis</a:t>
            </a:r>
            <a:r>
              <a:rPr lang="tr-TR" dirty="0" smtClean="0"/>
              <a:t> (Mersin), </a:t>
            </a:r>
            <a:r>
              <a:rPr lang="tr-TR" i="1" dirty="0" smtClean="0"/>
              <a:t>Euphorbia  dedroides</a:t>
            </a:r>
            <a:r>
              <a:rPr lang="tr-TR" dirty="0" smtClean="0"/>
              <a:t> (Sütleğen), </a:t>
            </a:r>
            <a:r>
              <a:rPr lang="tr-TR" i="1" dirty="0" smtClean="0"/>
              <a:t>Q. aucheri</a:t>
            </a:r>
            <a:r>
              <a:rPr lang="tr-TR" dirty="0" smtClean="0"/>
              <a:t> (Boz pırnal), </a:t>
            </a:r>
            <a:r>
              <a:rPr lang="tr-TR" i="1" dirty="0" smtClean="0"/>
              <a:t>Pinus brutia</a:t>
            </a:r>
            <a:r>
              <a:rPr lang="tr-TR" dirty="0" smtClean="0"/>
              <a:t> (Kızılçam), </a:t>
            </a:r>
            <a:r>
              <a:rPr lang="tr-TR" i="1" dirty="0" smtClean="0"/>
              <a:t>P. halepensis</a:t>
            </a:r>
            <a:r>
              <a:rPr lang="tr-TR" dirty="0" smtClean="0"/>
              <a:t> (Halep çamı), </a:t>
            </a:r>
            <a:r>
              <a:rPr lang="tr-TR" i="1" dirty="0" smtClean="0"/>
              <a:t>Liquidambar orientalis</a:t>
            </a:r>
            <a:r>
              <a:rPr lang="tr-TR" dirty="0" smtClean="0"/>
              <a:t> (Sığla ağacı)</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Asıl Akdeniz katı</a:t>
            </a:r>
            <a:r>
              <a:rPr lang="tr-TR" dirty="0" smtClean="0"/>
              <a:t>; 500 -1000m.</a:t>
            </a:r>
            <a:endParaRPr lang="tr-TR" dirty="0"/>
          </a:p>
        </p:txBody>
      </p:sp>
      <p:sp>
        <p:nvSpPr>
          <p:cNvPr id="3" name="Content Placeholder 2"/>
          <p:cNvSpPr>
            <a:spLocks noGrp="1"/>
          </p:cNvSpPr>
          <p:nvPr>
            <p:ph idx="1"/>
          </p:nvPr>
        </p:nvSpPr>
        <p:spPr/>
        <p:txBody>
          <a:bodyPr>
            <a:normAutofit/>
          </a:bodyPr>
          <a:lstStyle/>
          <a:p>
            <a:pPr algn="just"/>
            <a:r>
              <a:rPr lang="tr-TR" sz="3600" i="1" dirty="0" smtClean="0"/>
              <a:t>P. brutia, P. pinea</a:t>
            </a:r>
            <a:r>
              <a:rPr lang="tr-TR" sz="3600" dirty="0" smtClean="0"/>
              <a:t> (Fıstık çamı), </a:t>
            </a:r>
            <a:r>
              <a:rPr lang="tr-TR" sz="3600" i="1" dirty="0" smtClean="0"/>
              <a:t>Laurus nobilis</a:t>
            </a:r>
            <a:r>
              <a:rPr lang="tr-TR" sz="3600" dirty="0" smtClean="0"/>
              <a:t> (Defne), </a:t>
            </a:r>
            <a:r>
              <a:rPr lang="tr-TR" sz="3600" i="1" dirty="0" smtClean="0"/>
              <a:t>Quercus ilex</a:t>
            </a:r>
            <a:r>
              <a:rPr lang="tr-TR" sz="3600" dirty="0" smtClean="0"/>
              <a:t> (Pırnal meşesi), </a:t>
            </a:r>
            <a:r>
              <a:rPr lang="tr-TR" sz="3600" i="1" dirty="0" smtClean="0"/>
              <a:t>Cupressus sempervirens</a:t>
            </a:r>
            <a:r>
              <a:rPr lang="tr-TR" sz="3600" dirty="0" smtClean="0"/>
              <a:t> (Servi), </a:t>
            </a:r>
            <a:r>
              <a:rPr lang="tr-TR" sz="3600" i="1" dirty="0" smtClean="0"/>
              <a:t>Q. infectoria</a:t>
            </a:r>
            <a:r>
              <a:rPr lang="tr-TR" sz="3600" dirty="0" smtClean="0"/>
              <a:t> (Mazı meşesi),</a:t>
            </a:r>
            <a:endParaRPr lang="tr-TR"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b="1" dirty="0" smtClean="0"/>
              <a:t>ENGLER (1882)</a:t>
            </a:r>
            <a:r>
              <a:rPr lang="tr-TR" dirty="0" smtClean="0"/>
              <a:t> ve onun takipçileri dünyayı karasal flora için 4 alemde kabul etmiştir. Bunlar; </a:t>
            </a:r>
            <a:r>
              <a:rPr lang="tr-TR" b="1" dirty="0" smtClean="0"/>
              <a:t>Boreal, Paleotropikal, Neotropikal ve Avustralya </a:t>
            </a:r>
            <a:r>
              <a:rPr lang="tr-TR" dirty="0" smtClean="0"/>
              <a:t>alemidir.</a:t>
            </a:r>
          </a:p>
          <a:p>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Üst Akdeniz vejetasyon katı</a:t>
            </a:r>
            <a:r>
              <a:rPr lang="tr-TR" dirty="0" smtClean="0"/>
              <a:t>;  1000 – 1500 m.</a:t>
            </a:r>
            <a:endParaRPr lang="tr-TR" dirty="0"/>
          </a:p>
        </p:txBody>
      </p:sp>
      <p:sp>
        <p:nvSpPr>
          <p:cNvPr id="3" name="Content Placeholder 2"/>
          <p:cNvSpPr>
            <a:spLocks noGrp="1"/>
          </p:cNvSpPr>
          <p:nvPr>
            <p:ph idx="1"/>
          </p:nvPr>
        </p:nvSpPr>
        <p:spPr>
          <a:xfrm>
            <a:off x="457200" y="2133600"/>
            <a:ext cx="8229600" cy="3992563"/>
          </a:xfrm>
        </p:spPr>
        <p:txBody>
          <a:bodyPr>
            <a:normAutofit/>
          </a:bodyPr>
          <a:lstStyle/>
          <a:p>
            <a:pPr algn="just"/>
            <a:r>
              <a:rPr lang="tr-TR" sz="3600" dirty="0" smtClean="0"/>
              <a:t>Genellikle yaprak döken meşeler: </a:t>
            </a:r>
            <a:r>
              <a:rPr lang="tr-TR" sz="3600" i="1" dirty="0" smtClean="0"/>
              <a:t>Q. infectoria</a:t>
            </a:r>
            <a:r>
              <a:rPr lang="tr-TR" sz="3600" dirty="0" smtClean="0"/>
              <a:t>, </a:t>
            </a:r>
            <a:r>
              <a:rPr lang="tr-TR" sz="3600" i="1" dirty="0" smtClean="0"/>
              <a:t>Q. frainetto</a:t>
            </a:r>
            <a:r>
              <a:rPr lang="tr-TR" sz="3600" dirty="0" smtClean="0"/>
              <a:t>, kısmen </a:t>
            </a:r>
            <a:r>
              <a:rPr lang="tr-TR" sz="3600" i="1" dirty="0" smtClean="0"/>
              <a:t>Carpinus orientalis</a:t>
            </a:r>
            <a:r>
              <a:rPr lang="tr-TR" sz="3600" dirty="0" smtClean="0"/>
              <a:t> (Gürgen)</a:t>
            </a:r>
            <a:endParaRPr lang="tr-TR" sz="3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Akdeniz dağ katı</a:t>
            </a:r>
            <a:r>
              <a:rPr lang="tr-TR" dirty="0" smtClean="0"/>
              <a:t>; 1500 –2000 m.</a:t>
            </a:r>
            <a:endParaRPr lang="tr-TR" dirty="0"/>
          </a:p>
        </p:txBody>
      </p:sp>
      <p:sp>
        <p:nvSpPr>
          <p:cNvPr id="3" name="Content Placeholder 2"/>
          <p:cNvSpPr>
            <a:spLocks noGrp="1"/>
          </p:cNvSpPr>
          <p:nvPr>
            <p:ph idx="1"/>
          </p:nvPr>
        </p:nvSpPr>
        <p:spPr>
          <a:xfrm>
            <a:off x="457200" y="2133600"/>
            <a:ext cx="8229600" cy="3992563"/>
          </a:xfrm>
        </p:spPr>
        <p:txBody>
          <a:bodyPr>
            <a:normAutofit/>
          </a:bodyPr>
          <a:lstStyle/>
          <a:p>
            <a:r>
              <a:rPr lang="tr-TR" sz="3600" i="1" dirty="0" smtClean="0"/>
              <a:t>P. nigra </a:t>
            </a:r>
            <a:r>
              <a:rPr lang="tr-TR" sz="3600" dirty="0" smtClean="0"/>
              <a:t>subsp.</a:t>
            </a:r>
            <a:r>
              <a:rPr lang="tr-TR" sz="3600" i="1" dirty="0" smtClean="0"/>
              <a:t> pallasiana, Cedrus libani, Abies cilicica</a:t>
            </a:r>
            <a:r>
              <a:rPr lang="tr-TR" sz="3600" dirty="0" smtClean="0"/>
              <a:t>, bazen </a:t>
            </a:r>
            <a:r>
              <a:rPr lang="tr-TR" sz="3600" i="1" dirty="0" smtClean="0"/>
              <a:t>Pinus sylvestris</a:t>
            </a:r>
            <a:endParaRPr lang="tr-TR" sz="36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600" b="1" dirty="0" smtClean="0"/>
              <a:t>Yüksek dağ Akdeniz vejetasyon katı</a:t>
            </a:r>
            <a:r>
              <a:rPr lang="tr-TR" sz="3600" dirty="0" smtClean="0"/>
              <a:t>; 2000 m.den sonra daimi kar sınırına kadar.</a:t>
            </a:r>
            <a:endParaRPr lang="tr-TR" sz="3600" dirty="0"/>
          </a:p>
        </p:txBody>
      </p:sp>
      <p:sp>
        <p:nvSpPr>
          <p:cNvPr id="3" name="Content Placeholder 2"/>
          <p:cNvSpPr>
            <a:spLocks noGrp="1"/>
          </p:cNvSpPr>
          <p:nvPr>
            <p:ph idx="1"/>
          </p:nvPr>
        </p:nvSpPr>
        <p:spPr>
          <a:xfrm>
            <a:off x="457200" y="1600200"/>
            <a:ext cx="8229600" cy="4876800"/>
          </a:xfrm>
        </p:spPr>
        <p:txBody>
          <a:bodyPr/>
          <a:lstStyle/>
          <a:p>
            <a:pPr algn="just"/>
            <a:r>
              <a:rPr lang="tr-TR" dirty="0" smtClean="0"/>
              <a:t>Alt seviyelerde Ardıçlar: </a:t>
            </a:r>
            <a:r>
              <a:rPr lang="tr-TR" i="1" dirty="0" smtClean="0"/>
              <a:t>Juniperus excelsa</a:t>
            </a:r>
            <a:r>
              <a:rPr lang="tr-TR" dirty="0" smtClean="0"/>
              <a:t>, </a:t>
            </a:r>
            <a:r>
              <a:rPr lang="tr-TR" i="1" dirty="0" smtClean="0"/>
              <a:t>J. foetidisssima, J. oxycedrus</a:t>
            </a:r>
            <a:r>
              <a:rPr lang="tr-TR" dirty="0" smtClean="0"/>
              <a:t>, </a:t>
            </a:r>
          </a:p>
          <a:p>
            <a:pPr algn="just"/>
            <a:r>
              <a:rPr lang="tr-TR" dirty="0" smtClean="0"/>
              <a:t>Üst seviyelerde Geven türleri; </a:t>
            </a:r>
            <a:r>
              <a:rPr lang="tr-TR" i="1" dirty="0" smtClean="0"/>
              <a:t>Astragalus angustifolius, A. microcephalus, Acantholimon echinus</a:t>
            </a:r>
            <a:r>
              <a:rPr lang="tr-TR" dirty="0" smtClean="0"/>
              <a:t> (Kirpi dikeni) ve </a:t>
            </a:r>
            <a:r>
              <a:rPr lang="tr-TR" i="1" dirty="0" smtClean="0"/>
              <a:t>Bromus tomentellus, Stipa holosericea, S. lessingiana, Festuca valesiaca</a:t>
            </a:r>
            <a:r>
              <a:rPr lang="tr-TR" dirty="0" smtClean="0"/>
              <a:t> gibi Gramineae’ler </a:t>
            </a:r>
          </a:p>
          <a:p>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65238"/>
          </a:xfrm>
        </p:spPr>
        <p:txBody>
          <a:bodyPr>
            <a:normAutofit fontScale="90000"/>
          </a:bodyPr>
          <a:lstStyle/>
          <a:p>
            <a:r>
              <a:rPr lang="tr-TR" b="1" dirty="0" smtClean="0"/>
              <a:t>Avrupa – Sibirya (</a:t>
            </a:r>
            <a:r>
              <a:rPr lang="tr-TR" dirty="0" smtClean="0"/>
              <a:t>Euro – Siberian </a:t>
            </a:r>
            <a:r>
              <a:rPr lang="tr-TR" b="1" dirty="0" smtClean="0"/>
              <a:t>) Fitocoğrafik Bölgesi</a:t>
            </a:r>
            <a:endParaRPr lang="tr-TR" dirty="0"/>
          </a:p>
        </p:txBody>
      </p:sp>
      <p:sp>
        <p:nvSpPr>
          <p:cNvPr id="3" name="Content Placeholder 2"/>
          <p:cNvSpPr>
            <a:spLocks noGrp="1"/>
          </p:cNvSpPr>
          <p:nvPr>
            <p:ph idx="1"/>
          </p:nvPr>
        </p:nvSpPr>
        <p:spPr>
          <a:xfrm>
            <a:off x="228600" y="1295400"/>
            <a:ext cx="8458200" cy="5562600"/>
          </a:xfrm>
        </p:spPr>
        <p:txBody>
          <a:bodyPr>
            <a:noAutofit/>
          </a:bodyPr>
          <a:lstStyle/>
          <a:p>
            <a:pPr algn="just"/>
            <a:r>
              <a:rPr lang="tr-TR" dirty="0" smtClean="0"/>
              <a:t>Türkiye’nin tüm kuzey kesimleri, Karadeniz sahilleri ve iç kesimleri içermekte olup. Doğu’da Kafkasya’nın büyük bir bölümü ile Kırıma kadar uzanmaktadır. Avrupa-Sibirya bölgesi Türkiye’ deki yayılışında Ordu ili yakınlarındaki Meltem Irmağı ile birlikte Öksin ve Korşik olarak iki alt bölgeye ayrılmaktadır. </a:t>
            </a:r>
            <a:r>
              <a:rPr lang="tr-TR" dirty="0" smtClean="0">
                <a:solidFill>
                  <a:srgbClr val="FF0000"/>
                </a:solidFill>
              </a:rPr>
              <a:t>Öksin</a:t>
            </a:r>
            <a:r>
              <a:rPr lang="tr-TR" dirty="0" smtClean="0"/>
              <a:t> Provensi (alan), Istıranca Dağları ile Melet Irmağı arasında uzanmakta olup; Melet Irmağı doğusundan Kafkasya‘ya kadar </a:t>
            </a:r>
            <a:r>
              <a:rPr lang="tr-TR" dirty="0" smtClean="0">
                <a:solidFill>
                  <a:srgbClr val="FF0000"/>
                </a:solidFill>
              </a:rPr>
              <a:t>Korşik</a:t>
            </a:r>
            <a:r>
              <a:rPr lang="tr-TR" dirty="0" smtClean="0"/>
              <a:t> Provens devam etmektedir.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b="1" dirty="0" smtClean="0"/>
              <a:t>DIELS (1908)</a:t>
            </a:r>
            <a:r>
              <a:rPr lang="tr-TR" dirty="0" smtClean="0"/>
              <a:t> ve çağdaşı araştırıcılar karasal florayı altı aleme ayırmışlardır. Bunlar; </a:t>
            </a:r>
            <a:r>
              <a:rPr lang="tr-TR" b="1" dirty="0" smtClean="0"/>
              <a:t>Holoarktik, Paleotropikal, Neotropikal, Kap (Güney Afrika alemi), Avustralya ve Antartika (Holantiartik</a:t>
            </a:r>
            <a:r>
              <a:rPr lang="tr-TR" dirty="0" smtClean="0"/>
              <a:t>). Bunlara Matick, Walter ve Straka 7.  alemi </a:t>
            </a:r>
            <a:r>
              <a:rPr lang="tr-TR" b="1" dirty="0" smtClean="0"/>
              <a:t>Okyanus</a:t>
            </a:r>
            <a:r>
              <a:rPr lang="tr-TR" dirty="0" smtClean="0"/>
              <a:t> alemini ilave etmişlerdir.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0" descr="hfgthn"/>
          <p:cNvPicPr/>
          <p:nvPr/>
        </p:nvPicPr>
        <p:blipFill>
          <a:blip r:embed="rId2" cstate="print">
            <a:grayscl/>
          </a:blip>
          <a:srcRect/>
          <a:stretch>
            <a:fillRect/>
          </a:stretch>
        </p:blipFill>
        <p:spPr bwMode="auto">
          <a:xfrm>
            <a:off x="457200" y="0"/>
            <a:ext cx="8305800" cy="68580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t>Dünya’nın Flora Alemleri</a:t>
            </a:r>
            <a:endParaRPr lang="tr-TR" dirty="0"/>
          </a:p>
        </p:txBody>
      </p:sp>
      <p:sp>
        <p:nvSpPr>
          <p:cNvPr id="3" name="Content Placeholder 2"/>
          <p:cNvSpPr>
            <a:spLocks noGrp="1"/>
          </p:cNvSpPr>
          <p:nvPr>
            <p:ph idx="1"/>
          </p:nvPr>
        </p:nvSpPr>
        <p:spPr/>
        <p:txBody>
          <a:bodyPr/>
          <a:lstStyle/>
          <a:p>
            <a:r>
              <a:rPr lang="tr-TR" dirty="0" smtClean="0"/>
              <a:t>Biyocoğrafyada floristik benzerliklerine göre birimler büyükten küçüğe doğru şöyle adlandırılırlar; </a:t>
            </a:r>
          </a:p>
          <a:p>
            <a:r>
              <a:rPr lang="tr-TR" b="1" dirty="0" smtClean="0"/>
              <a:t>Alem (Kingdom),</a:t>
            </a:r>
          </a:p>
          <a:p>
            <a:r>
              <a:rPr lang="tr-TR" b="1" dirty="0" smtClean="0"/>
              <a:t>Bölge (Region),</a:t>
            </a:r>
          </a:p>
          <a:p>
            <a:r>
              <a:rPr lang="tr-TR" b="1" dirty="0" smtClean="0"/>
              <a:t>Alan (Province),</a:t>
            </a:r>
          </a:p>
          <a:p>
            <a:r>
              <a:rPr lang="tr-TR" b="1" dirty="0" smtClean="0"/>
              <a:t>Kaza (District)</a:t>
            </a:r>
            <a:endParaRPr lang="tr-TR" dirty="0" smtClean="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dirty="0" smtClean="0"/>
              <a:t>Bitki coğrafyası bölgeleri (region), genellikle önemli endemik cinsler yada endemik taksonlarla (familya ve ordo) ayrılır. </a:t>
            </a:r>
          </a:p>
          <a:p>
            <a:pPr algn="just"/>
            <a:endParaRPr lang="tr-TR" dirty="0" smtClean="0"/>
          </a:p>
          <a:p>
            <a:pPr algn="just"/>
            <a:r>
              <a:rPr lang="tr-TR" dirty="0" smtClean="0"/>
              <a:t>Bir bölgedeki taksonomik birimlerin tümüne </a:t>
            </a:r>
            <a:r>
              <a:rPr lang="tr-TR" b="1" dirty="0" smtClean="0"/>
              <a:t>eleman </a:t>
            </a:r>
            <a:r>
              <a:rPr lang="tr-TR" dirty="0" smtClean="0"/>
              <a:t>denir.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Bölgelerden daha küçük birimler </a:t>
            </a:r>
            <a:r>
              <a:rPr lang="tr-TR" b="1" dirty="0" smtClean="0"/>
              <a:t>provens (alanlar)</a:t>
            </a:r>
            <a:r>
              <a:rPr lang="tr-TR" dirty="0" smtClean="0"/>
              <a:t> lerdir. Provensler cins seviyesindeki endemiklerle karakterize edilmektedir</a:t>
            </a:r>
            <a:r>
              <a:rPr lang="tr-TR" b="1" dirty="0" smtClean="0"/>
              <a:t>. </a:t>
            </a:r>
          </a:p>
          <a:p>
            <a:endParaRPr lang="tr-TR" b="1" dirty="0" smtClean="0"/>
          </a:p>
          <a:p>
            <a:r>
              <a:rPr lang="tr-TR" b="1" dirty="0" smtClean="0"/>
              <a:t>Distrikt</a:t>
            </a:r>
            <a:r>
              <a:rPr lang="tr-TR" dirty="0" smtClean="0"/>
              <a:t> (kaza)</a:t>
            </a:r>
            <a:r>
              <a:rPr lang="tr-TR" b="1" dirty="0" smtClean="0"/>
              <a:t>; </a:t>
            </a:r>
            <a:r>
              <a:rPr lang="tr-TR" dirty="0" smtClean="0"/>
              <a:t>başlıca subtropik endemizm ile karakterize edilir.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dirty="0" smtClean="0"/>
              <a:t>FLORİSTİK ALEMLER</a:t>
            </a:r>
            <a:endParaRPr lang="tr-TR" dirty="0"/>
          </a:p>
        </p:txBody>
      </p:sp>
      <p:sp>
        <p:nvSpPr>
          <p:cNvPr id="3" name="Content Placeholder 2"/>
          <p:cNvSpPr>
            <a:spLocks noGrp="1"/>
          </p:cNvSpPr>
          <p:nvPr>
            <p:ph idx="1"/>
          </p:nvPr>
        </p:nvSpPr>
        <p:spPr>
          <a:xfrm>
            <a:off x="457200" y="1371600"/>
            <a:ext cx="8229600" cy="5029200"/>
          </a:xfrm>
        </p:spPr>
        <p:txBody>
          <a:bodyPr>
            <a:normAutofit/>
          </a:bodyPr>
          <a:lstStyle/>
          <a:p>
            <a:r>
              <a:rPr lang="tr-TR" b="1" dirty="0" smtClean="0"/>
              <a:t>1- HOLOARKTİK  ALEM </a:t>
            </a:r>
            <a:endParaRPr lang="tr-TR" dirty="0" smtClean="0"/>
          </a:p>
          <a:p>
            <a:pPr>
              <a:buNone/>
            </a:pPr>
            <a:r>
              <a:rPr lang="tr-TR" dirty="0" smtClean="0"/>
              <a:t>         3 altalemi vardır</a:t>
            </a:r>
          </a:p>
          <a:p>
            <a:r>
              <a:rPr lang="tr-TR" b="1" dirty="0" smtClean="0"/>
              <a:t>2- PALEOTROPİKAL  ALEM  </a:t>
            </a:r>
            <a:endParaRPr lang="tr-TR" dirty="0" smtClean="0"/>
          </a:p>
          <a:p>
            <a:pPr>
              <a:buNone/>
            </a:pPr>
            <a:r>
              <a:rPr lang="tr-TR" dirty="0" smtClean="0"/>
              <a:t>         5 altalemi vardır</a:t>
            </a:r>
          </a:p>
          <a:p>
            <a:r>
              <a:rPr lang="tr-TR" b="1" dirty="0" smtClean="0"/>
              <a:t>3- NEOTROPİKAL ALEM 	</a:t>
            </a:r>
            <a:endParaRPr lang="tr-TR" dirty="0" smtClean="0"/>
          </a:p>
          <a:p>
            <a:r>
              <a:rPr lang="tr-TR" b="1" dirty="0" smtClean="0"/>
              <a:t>4- KAP ALEMİ </a:t>
            </a:r>
            <a:endParaRPr lang="tr-TR" dirty="0" smtClean="0"/>
          </a:p>
          <a:p>
            <a:r>
              <a:rPr lang="tr-TR" b="1" dirty="0" smtClean="0"/>
              <a:t>5- AVUSTRALYA  ALEMİ </a:t>
            </a:r>
            <a:endParaRPr lang="tr-TR" dirty="0" smtClean="0"/>
          </a:p>
          <a:p>
            <a:r>
              <a:rPr lang="tr-TR" b="1" dirty="0" smtClean="0"/>
              <a:t>6- ANTARTİKA  ALEMİ </a:t>
            </a:r>
            <a:endParaRPr lang="tr-TR" dirty="0" smtClean="0"/>
          </a:p>
          <a:p>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1377</Words>
  <Application>Microsoft Office PowerPoint</Application>
  <PresentationFormat>On-screen Show (4:3)</PresentationFormat>
  <Paragraphs>67</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DÜNYANIN FLORA ALEMLERİ  VE  FLORA BÖLGELERİ</vt:lpstr>
      <vt:lpstr>Slide 2</vt:lpstr>
      <vt:lpstr>Slide 3</vt:lpstr>
      <vt:lpstr>Slide 4</vt:lpstr>
      <vt:lpstr>Slide 5</vt:lpstr>
      <vt:lpstr>Dünya’nın Flora Alemleri</vt:lpstr>
      <vt:lpstr>Slide 7</vt:lpstr>
      <vt:lpstr>Slide 8</vt:lpstr>
      <vt:lpstr>FLORİSTİK ALEMLER</vt:lpstr>
      <vt:lpstr>Slide 10</vt:lpstr>
      <vt:lpstr>HOLOARKTİK  ALEM</vt:lpstr>
      <vt:lpstr>Slide 12</vt:lpstr>
      <vt:lpstr>PALEOTROPİKAL  ALEM</vt:lpstr>
      <vt:lpstr>NEOTROPİKAL ALEM</vt:lpstr>
      <vt:lpstr>KAP ALEMİ</vt:lpstr>
      <vt:lpstr>AVUSTRALYA ALEMİ</vt:lpstr>
      <vt:lpstr>ANTARTİKA ALEMİ</vt:lpstr>
      <vt:lpstr>Slide 18</vt:lpstr>
      <vt:lpstr>TÜRKİYE’NİN FİTOCOĞRAFİK BÖLGELERİ  </vt:lpstr>
      <vt:lpstr>Slide 20</vt:lpstr>
      <vt:lpstr>İran – Turan (Irano – Turanian) Fitocoğrafik Bölgesi </vt:lpstr>
      <vt:lpstr>Akdeniz (Mediterranean ) Fitocoğrafik Bölgesi</vt:lpstr>
      <vt:lpstr>Slide 23</vt:lpstr>
      <vt:lpstr>Slide 24</vt:lpstr>
      <vt:lpstr>Slide 25</vt:lpstr>
      <vt:lpstr>Slide 26</vt:lpstr>
      <vt:lpstr>Slide 27</vt:lpstr>
      <vt:lpstr>Sıcak Akdeniz vejetasyon katı; 0-500 m.</vt:lpstr>
      <vt:lpstr>Asıl Akdeniz katı; 500 -1000m.</vt:lpstr>
      <vt:lpstr>Üst Akdeniz vejetasyon katı;  1000 – 1500 m.</vt:lpstr>
      <vt:lpstr>Akdeniz dağ katı; 1500 –2000 m.</vt:lpstr>
      <vt:lpstr>Yüksek dağ Akdeniz vejetasyon katı; 2000 m.den sonra daimi kar sınırına kadar.</vt:lpstr>
      <vt:lpstr>Avrupa – Sibirya (Euro – Siberian ) Fitocoğrafik Bölgesi</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DÜNYANIN FLORA ALEMLERİ VE FLORA BÖLGELERİ</dc:title>
  <dc:creator>Fatmagül Geven</dc:creator>
  <cp:lastModifiedBy>Fatmagül Geven</cp:lastModifiedBy>
  <cp:revision>16</cp:revision>
  <dcterms:created xsi:type="dcterms:W3CDTF">2006-08-16T00:00:00Z</dcterms:created>
  <dcterms:modified xsi:type="dcterms:W3CDTF">2017-12-31T20:13:48Z</dcterms:modified>
</cp:coreProperties>
</file>