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23FE78-3C61-41BC-B24E-5441152D09D8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5C014B-3EEB-4753-B6AF-9DB8C917CA7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99F1F90-19D5-4CCE-BAF1-D5BF69F07F72}" type="slidenum">
              <a:rPr lang="tr-TR" smtClean="0"/>
              <a:pPr/>
              <a:t>4</a:t>
            </a:fld>
            <a:endParaRPr lang="tr-TR" smtClean="0"/>
          </a:p>
        </p:txBody>
      </p:sp>
      <p:sp>
        <p:nvSpPr>
          <p:cNvPr id="89091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465263" y="769938"/>
            <a:ext cx="3925887" cy="29432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89092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pPr eaLnBrk="1">
              <a:spcBef>
                <a:spcPct val="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endParaRPr lang="tr-TR" sz="2500" smtClean="0">
              <a:latin typeface="Arial" charset="0"/>
              <a:ea typeface="Droid Sans Fallback" charset="0"/>
              <a:cs typeface="Droid Sans Fallback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670CA928-9AB6-43CF-9FDC-AD7AB8CB2B46}" type="slidenum">
              <a:rPr lang="tr-TR" smtClean="0"/>
              <a:pPr/>
              <a:t>6</a:t>
            </a:fld>
            <a:endParaRPr lang="tr-TR" smtClean="0"/>
          </a:p>
        </p:txBody>
      </p:sp>
      <p:sp>
        <p:nvSpPr>
          <p:cNvPr id="94211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465263" y="769938"/>
            <a:ext cx="3925887" cy="29432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94212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pPr eaLnBrk="1">
              <a:spcBef>
                <a:spcPct val="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endParaRPr lang="tr-TR" sz="2500" smtClean="0">
              <a:latin typeface="Arial" charset="0"/>
              <a:ea typeface="Droid Sans Fallback" charset="0"/>
              <a:cs typeface="Droid Sans Fallback" charset="0"/>
            </a:endParaRPr>
          </a:p>
        </p:txBody>
      </p:sp>
      <p:sp>
        <p:nvSpPr>
          <p:cNvPr id="94213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 eaLnBrk="0" hangingPunct="0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D5318364-8A5C-4C06-9D0E-F64BE9CC6306}" type="slidenum">
              <a:rPr lang="tr-TR" sz="1200">
                <a:solidFill>
                  <a:srgbClr val="000000"/>
                </a:solidFill>
                <a:cs typeface="Arial" charset="0"/>
              </a:rPr>
              <a:pPr algn="r" eaLnBrk="0" hangingPunct="0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6</a:t>
            </a:fld>
            <a:endParaRPr lang="tr-TR" sz="120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36F98CF1-6197-4019-8C40-D5F115493084}" type="slidenum">
              <a:rPr lang="tr-TR" smtClean="0"/>
              <a:pPr/>
              <a:t>8</a:t>
            </a:fld>
            <a:endParaRPr lang="tr-TR" smtClean="0"/>
          </a:p>
        </p:txBody>
      </p:sp>
      <p:sp>
        <p:nvSpPr>
          <p:cNvPr id="95235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465263" y="769938"/>
            <a:ext cx="3925887" cy="29432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95236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pPr eaLnBrk="1">
              <a:spcBef>
                <a:spcPct val="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endParaRPr lang="tr-TR" sz="2500" smtClean="0">
              <a:latin typeface="Arial" charset="0"/>
              <a:ea typeface="Droid Sans Fallback" charset="0"/>
              <a:cs typeface="Droid Sans Fallback" charset="0"/>
            </a:endParaRPr>
          </a:p>
        </p:txBody>
      </p:sp>
      <p:sp>
        <p:nvSpPr>
          <p:cNvPr id="95237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 eaLnBrk="0" hangingPunct="0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33D7CE66-B012-431A-8CE8-B4C3BBCEE451}" type="slidenum">
              <a:rPr lang="tr-TR" sz="1200">
                <a:solidFill>
                  <a:srgbClr val="000000"/>
                </a:solidFill>
                <a:cs typeface="Arial" charset="0"/>
              </a:rPr>
              <a:pPr algn="r" eaLnBrk="0" hangingPunct="0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8</a:t>
            </a:fld>
            <a:endParaRPr lang="tr-TR" sz="120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E807-3ED6-4C53-AE1F-B462560B0F0A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0DA9-2CE4-414F-9CEE-424ACBC4DCC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E807-3ED6-4C53-AE1F-B462560B0F0A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0DA9-2CE4-414F-9CEE-424ACBC4DCC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E807-3ED6-4C53-AE1F-B462560B0F0A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0DA9-2CE4-414F-9CEE-424ACBC4DCC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E807-3ED6-4C53-AE1F-B462560B0F0A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0DA9-2CE4-414F-9CEE-424ACBC4DCC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E807-3ED6-4C53-AE1F-B462560B0F0A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0DA9-2CE4-414F-9CEE-424ACBC4DCC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E807-3ED6-4C53-AE1F-B462560B0F0A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0DA9-2CE4-414F-9CEE-424ACBC4DCC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E807-3ED6-4C53-AE1F-B462560B0F0A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0DA9-2CE4-414F-9CEE-424ACBC4DCC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E807-3ED6-4C53-AE1F-B462560B0F0A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0DA9-2CE4-414F-9CEE-424ACBC4DCC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E807-3ED6-4C53-AE1F-B462560B0F0A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0DA9-2CE4-414F-9CEE-424ACBC4DCC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E807-3ED6-4C53-AE1F-B462560B0F0A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0DA9-2CE4-414F-9CEE-424ACBC4DCC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6E807-3ED6-4C53-AE1F-B462560B0F0A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0DA9-2CE4-414F-9CEE-424ACBC4DCC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46E807-3ED6-4C53-AE1F-B462560B0F0A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00DA9-2CE4-414F-9CEE-424ACBC4DCC5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İŞ SAĞLIĞI VE GÜVENLİĞİ</a:t>
            </a:r>
            <a:br>
              <a:rPr lang="tr-TR" dirty="0" smtClean="0"/>
            </a:br>
            <a:r>
              <a:rPr lang="tr-TR" dirty="0" smtClean="0"/>
              <a:t>8. HAFTA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ÖĞR. GÖR. DR. CİHAN SERHAT KART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YANGIN VE YANMA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YANMA: Bir maddenin tutuşma sıcaklığına ulaştığında ortamdaki oksijenle girdiği zincirleme reaksiyondur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YANGIN VE YANMA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3 çeşit yanma vardır: </a:t>
            </a:r>
          </a:p>
          <a:p>
            <a:endParaRPr lang="tr-TR" dirty="0"/>
          </a:p>
          <a:p>
            <a:r>
              <a:rPr lang="tr-TR" dirty="0" smtClean="0"/>
              <a:t>a) Yavaş yanma: Demirin paslanması,solunum olayları birer yavaş yanmadır. </a:t>
            </a:r>
          </a:p>
          <a:p>
            <a:r>
              <a:rPr lang="tr-TR" dirty="0" smtClean="0"/>
              <a:t>b) Hızlı yanma: Gerçek yanmadır.Alev açığa çıkar.</a:t>
            </a:r>
          </a:p>
          <a:p>
            <a:r>
              <a:rPr lang="tr-TR" dirty="0" smtClean="0"/>
              <a:t> c) Çok hızlı yanma: Gazların yanma şeklidir. Büyük ısı ve basınç açığa çıkar.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1"/>
          <p:cNvSpPr txBox="1">
            <a:spLocks noChangeArrowheads="1"/>
          </p:cNvSpPr>
          <p:nvPr/>
        </p:nvSpPr>
        <p:spPr bwMode="auto">
          <a:xfrm>
            <a:off x="1511300" y="1295400"/>
            <a:ext cx="4319588" cy="5032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5844" name="AutoShape 3"/>
          <p:cNvSpPr>
            <a:spLocks noChangeArrowheads="1"/>
          </p:cNvSpPr>
          <p:nvPr/>
        </p:nvSpPr>
        <p:spPr bwMode="auto">
          <a:xfrm>
            <a:off x="1728788" y="2879725"/>
            <a:ext cx="3308350" cy="2538413"/>
          </a:xfrm>
          <a:prstGeom prst="triangle">
            <a:avLst>
              <a:gd name="adj" fmla="val 50000"/>
            </a:avLst>
          </a:prstGeom>
          <a:solidFill>
            <a:srgbClr val="3366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619125" y="5494338"/>
            <a:ext cx="1828800" cy="336550"/>
          </a:xfrm>
          <a:prstGeom prst="rect">
            <a:avLst/>
          </a:prstGeom>
          <a:solidFill>
            <a:srgbClr val="FF00FF"/>
          </a:solidFill>
          <a:ln w="9360">
            <a:solidFill>
              <a:srgbClr val="000000"/>
            </a:solidFill>
            <a:miter lim="800000"/>
            <a:headEnd/>
            <a:tailEnd/>
          </a:ln>
          <a:effectLst>
            <a:outerShdw dist="107933" dir="2700000" algn="ctr" rotWithShape="0">
              <a:srgbClr val="EEECE1"/>
            </a:outerShdw>
          </a:effectLst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0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tr-TR" sz="1600" b="1">
                <a:solidFill>
                  <a:srgbClr val="000000"/>
                </a:solidFill>
                <a:latin typeface="Arial" charset="0"/>
                <a:ea typeface="Droid Sans" charset="0"/>
                <a:cs typeface="Droid Sans" charset="0"/>
              </a:rPr>
              <a:t>YANMA ISISI</a:t>
            </a: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4146550" y="5494338"/>
            <a:ext cx="1828800" cy="336550"/>
          </a:xfrm>
          <a:prstGeom prst="rect">
            <a:avLst/>
          </a:prstGeom>
          <a:solidFill>
            <a:srgbClr val="FF0000"/>
          </a:solidFill>
          <a:ln w="9360">
            <a:solidFill>
              <a:srgbClr val="000000"/>
            </a:solidFill>
            <a:miter lim="800000"/>
            <a:headEnd/>
            <a:tailEnd/>
          </a:ln>
          <a:effectLst>
            <a:outerShdw dist="107933" dir="2700000" algn="ctr" rotWithShape="0">
              <a:srgbClr val="EEECE1"/>
            </a:outerShdw>
          </a:effectLst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0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tr-TR" sz="1600" b="1">
                <a:solidFill>
                  <a:srgbClr val="000000"/>
                </a:solidFill>
                <a:latin typeface="Arial" charset="0"/>
                <a:ea typeface="Droid Sans" charset="0"/>
                <a:cs typeface="Droid Sans" charset="0"/>
              </a:rPr>
              <a:t>  YANICI MADDE</a:t>
            </a: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2447925" y="2543175"/>
            <a:ext cx="1828800" cy="336550"/>
          </a:xfrm>
          <a:prstGeom prst="rect">
            <a:avLst/>
          </a:prstGeom>
          <a:solidFill>
            <a:srgbClr val="CC99FF"/>
          </a:solidFill>
          <a:ln w="9360">
            <a:solidFill>
              <a:srgbClr val="000000"/>
            </a:solidFill>
            <a:miter lim="800000"/>
            <a:headEnd/>
            <a:tailEnd/>
          </a:ln>
          <a:effectLst>
            <a:outerShdw dist="107933" dir="2700000" algn="ctr" rotWithShape="0">
              <a:srgbClr val="EEECE1"/>
            </a:outerShdw>
          </a:effec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10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tr-TR" sz="1600" b="1">
                <a:solidFill>
                  <a:srgbClr val="000000"/>
                </a:solidFill>
                <a:latin typeface="Arial" charset="0"/>
                <a:ea typeface="Droid Sans" charset="0"/>
                <a:cs typeface="Droid Sans" charset="0"/>
              </a:rPr>
              <a:t>     OKSİJEN</a:t>
            </a:r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2143125" y="1511300"/>
            <a:ext cx="2354263" cy="428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tr-TR" sz="22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  <a:ea typeface="Droid Sans" charset="0"/>
                <a:cs typeface="Droid Sans" charset="0"/>
              </a:rPr>
              <a:t>YANMA ÜÇGENİ</a:t>
            </a:r>
          </a:p>
        </p:txBody>
      </p:sp>
      <p:sp>
        <p:nvSpPr>
          <p:cNvPr id="35850" name="Text Box 9"/>
          <p:cNvSpPr txBox="1">
            <a:spLocks noChangeArrowheads="1"/>
          </p:cNvSpPr>
          <p:nvPr/>
        </p:nvSpPr>
        <p:spPr bwMode="auto">
          <a:xfrm>
            <a:off x="2160588" y="539750"/>
            <a:ext cx="5400675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tr-TR" b="1" i="1">
                <a:solidFill>
                  <a:srgbClr val="FF0000"/>
                </a:solidFill>
                <a:latin typeface="Comic Sans MS" pitchFamily="64" charset="0"/>
                <a:ea typeface="Droid Sans" charset="0"/>
                <a:cs typeface="Droid Sans" charset="0"/>
              </a:rPr>
              <a:t>YANMA-</a:t>
            </a:r>
            <a:r>
              <a:rPr lang="tr-TR" sz="1800" b="1">
                <a:solidFill>
                  <a:srgbClr val="0000FF"/>
                </a:solidFill>
                <a:latin typeface="Comic Sans MS" pitchFamily="64" charset="0"/>
                <a:ea typeface="Droid Sans" charset="0"/>
                <a:cs typeface="Droid Sans" charset="0"/>
              </a:rPr>
              <a:t>Yanmanın koşulları</a:t>
            </a: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1"/>
          <p:cNvSpPr txBox="1">
            <a:spLocks noChangeArrowheads="1"/>
          </p:cNvSpPr>
          <p:nvPr/>
        </p:nvSpPr>
        <p:spPr bwMode="auto">
          <a:xfrm>
            <a:off x="1152525" y="2160588"/>
            <a:ext cx="6767513" cy="3743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2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tr-TR" sz="2000">
                <a:solidFill>
                  <a:srgbClr val="000000"/>
                </a:solidFill>
                <a:latin typeface="Comic Sans MS" pitchFamily="64" charset="0"/>
                <a:ea typeface="Droid Sans" charset="0"/>
                <a:cs typeface="Droid Sans" charset="0"/>
              </a:rPr>
              <a:t>Duman, ısı, alev ve zehirli gazlardır.      </a:t>
            </a:r>
          </a:p>
          <a:p>
            <a:pPr>
              <a:spcBef>
                <a:spcPts val="12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tr-TR" sz="2000">
                <a:solidFill>
                  <a:srgbClr val="000000"/>
                </a:solidFill>
                <a:latin typeface="Comic Sans MS" pitchFamily="64" charset="0"/>
                <a:ea typeface="Droid Sans" charset="0"/>
                <a:cs typeface="Droid Sans" charset="0"/>
              </a:rPr>
              <a:t>Dumanın birleşiminde zehirli gazlar bulunur.  </a:t>
            </a:r>
          </a:p>
          <a:p>
            <a:pPr>
              <a:spcBef>
                <a:spcPts val="125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tr-TR" sz="2000">
                <a:solidFill>
                  <a:srgbClr val="000000"/>
                </a:solidFill>
                <a:latin typeface="Comic Sans MS" pitchFamily="64" charset="0"/>
                <a:ea typeface="Droid Sans" charset="0"/>
                <a:cs typeface="Droid Sans" charset="0"/>
              </a:rPr>
              <a:t>Karbonmonoksit,</a:t>
            </a:r>
          </a:p>
          <a:p>
            <a:pPr>
              <a:spcBef>
                <a:spcPts val="125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tr-TR" sz="2000">
                <a:solidFill>
                  <a:srgbClr val="000000"/>
                </a:solidFill>
                <a:latin typeface="Comic Sans MS" pitchFamily="64" charset="0"/>
                <a:ea typeface="Droid Sans" charset="0"/>
                <a:cs typeface="Droid Sans" charset="0"/>
              </a:rPr>
              <a:t>Karbondioksit, </a:t>
            </a:r>
          </a:p>
          <a:p>
            <a:pPr>
              <a:spcBef>
                <a:spcPts val="125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tr-TR" sz="2000">
                <a:solidFill>
                  <a:srgbClr val="000000"/>
                </a:solidFill>
                <a:latin typeface="Comic Sans MS" pitchFamily="64" charset="0"/>
                <a:ea typeface="Droid Sans" charset="0"/>
                <a:cs typeface="Droid Sans" charset="0"/>
              </a:rPr>
              <a:t>Kükürtdioksit, </a:t>
            </a:r>
          </a:p>
          <a:p>
            <a:pPr>
              <a:spcBef>
                <a:spcPts val="125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tr-TR" sz="2000">
                <a:solidFill>
                  <a:srgbClr val="000000"/>
                </a:solidFill>
                <a:latin typeface="Comic Sans MS" pitchFamily="64" charset="0"/>
                <a:ea typeface="Droid Sans" charset="0"/>
                <a:cs typeface="Droid Sans" charset="0"/>
              </a:rPr>
              <a:t>Kükürtlü hidrojen, </a:t>
            </a:r>
          </a:p>
          <a:p>
            <a:pPr>
              <a:spcBef>
                <a:spcPts val="125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tr-TR" sz="2000">
                <a:solidFill>
                  <a:srgbClr val="000000"/>
                </a:solidFill>
                <a:latin typeface="Comic Sans MS" pitchFamily="64" charset="0"/>
                <a:ea typeface="Droid Sans" charset="0"/>
                <a:cs typeface="Droid Sans" charset="0"/>
              </a:rPr>
              <a:t>Siyanid ve</a:t>
            </a:r>
          </a:p>
          <a:p>
            <a:pPr>
              <a:spcBef>
                <a:spcPts val="125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tr-TR" sz="2000">
                <a:solidFill>
                  <a:srgbClr val="000000"/>
                </a:solidFill>
                <a:latin typeface="Comic Sans MS" pitchFamily="64" charset="0"/>
                <a:ea typeface="Droid Sans" charset="0"/>
                <a:cs typeface="Droid Sans" charset="0"/>
              </a:rPr>
              <a:t> Amonyak gibi gazlardır.</a:t>
            </a:r>
          </a:p>
        </p:txBody>
      </p:sp>
      <p:sp>
        <p:nvSpPr>
          <p:cNvPr id="40963" name="Text Box 2"/>
          <p:cNvSpPr txBox="1">
            <a:spLocks noChangeArrowheads="1"/>
          </p:cNvSpPr>
          <p:nvPr/>
        </p:nvSpPr>
        <p:spPr bwMode="auto">
          <a:xfrm>
            <a:off x="1933575" y="1368425"/>
            <a:ext cx="27559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576263" y="1800225"/>
            <a:ext cx="8191500" cy="314150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tr-TR" u="sng" dirty="0">
                <a:latin typeface="Comic Sans MS" pitchFamily="64" charset="0"/>
                <a:ea typeface="Droid Sans" charset="0"/>
                <a:cs typeface="Droid Sans" charset="0"/>
              </a:rPr>
              <a:t>Yangın ;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tr-TR" dirty="0">
                <a:latin typeface="Comic Sans MS" pitchFamily="64" charset="0"/>
                <a:ea typeface="Droid Sans" charset="0"/>
                <a:cs typeface="Droid Sans" charset="0"/>
              </a:rPr>
              <a:t> ortamda her zaman ve bir arada mevcut olan,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tr-TR" dirty="0">
                <a:latin typeface="Comic Sans MS" pitchFamily="64" charset="0"/>
                <a:ea typeface="Droid Sans" charset="0"/>
                <a:cs typeface="Droid Sans" charset="0"/>
              </a:rPr>
              <a:t> "OKSİJEN",  "YANICI MADDE"  ve  "ISI" nın, 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tr-TR" u="sng" dirty="0">
                <a:latin typeface="Comic Sans MS" pitchFamily="64" charset="0"/>
                <a:ea typeface="Droid Sans" charset="0"/>
                <a:cs typeface="Droid Sans" charset="0"/>
              </a:rPr>
              <a:t>kontrol dışında,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tr-TR" u="sng" dirty="0">
              <a:latin typeface="Comic Sans MS" pitchFamily="64" charset="0"/>
              <a:ea typeface="Droid Sans" charset="0"/>
              <a:cs typeface="Droid Sans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tr-TR" dirty="0">
                <a:latin typeface="Comic Sans MS" pitchFamily="64" charset="0"/>
                <a:ea typeface="Droid Sans" charset="0"/>
                <a:cs typeface="Droid Sans" charset="0"/>
              </a:rPr>
              <a:t> birleşmesi ile, "IŞIK" (Alev) ve  "KUVVETLİ  ISI" nın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tr-TR" dirty="0">
                <a:latin typeface="Comic Sans MS" pitchFamily="64" charset="0"/>
                <a:ea typeface="Droid Sans" charset="0"/>
                <a:cs typeface="Droid Sans" charset="0"/>
              </a:rPr>
              <a:t>açığa çıkması sonucu çevreye yayılması, büyümesi</a:t>
            </a:r>
            <a:r>
              <a:rPr lang="tr-TR" dirty="0">
                <a:latin typeface="Arial" charset="0"/>
                <a:ea typeface="Droid Sans" charset="0"/>
                <a:cs typeface="Droid Sans" charset="0"/>
              </a:rPr>
              <a:t>,</a:t>
            </a:r>
            <a:r>
              <a:rPr lang="tr-TR" dirty="0">
                <a:latin typeface="Comic Sans MS" pitchFamily="64" charset="0"/>
                <a:ea typeface="Droid Sans" charset="0"/>
                <a:cs typeface="Droid Sans" charset="0"/>
              </a:rPr>
              <a:t> yaşam</a:t>
            </a:r>
            <a:r>
              <a:rPr lang="tr-TR" dirty="0">
                <a:latin typeface="Comic Sans MS" pitchFamily="64" charset="0"/>
                <a:cs typeface="Times New Roman" pitchFamily="16" charset="0"/>
              </a:rPr>
              <a:t> ve çevreye zarar verme niteliğine bürünmesidir</a:t>
            </a:r>
            <a:r>
              <a:rPr lang="tr-TR" dirty="0" smtClean="0">
                <a:latin typeface="Comic Sans MS" pitchFamily="64" charset="0"/>
                <a:cs typeface="Times New Roman" pitchFamily="16" charset="0"/>
              </a:rPr>
              <a:t>.</a:t>
            </a:r>
            <a:r>
              <a:rPr lang="tr-TR" sz="3600" u="sng" dirty="0" smtClean="0">
                <a:cs typeface="Times New Roman" pitchFamily="16" charset="0"/>
              </a:rPr>
              <a:t> </a:t>
            </a:r>
            <a:r>
              <a:rPr lang="tr-TR" sz="3600" u="sng" dirty="0">
                <a:cs typeface="Times New Roman" pitchFamily="16" charset="0"/>
              </a:rPr>
              <a:t>kontrolsüz yanma olayıdır.</a:t>
            </a:r>
          </a:p>
        </p:txBody>
      </p:sp>
      <p:sp>
        <p:nvSpPr>
          <p:cNvPr id="41987" name="Rectangle 2"/>
          <p:cNvSpPr>
            <a:spLocks noChangeArrowheads="1"/>
          </p:cNvSpPr>
          <p:nvPr/>
        </p:nvSpPr>
        <p:spPr bwMode="auto">
          <a:xfrm>
            <a:off x="792163" y="4751388"/>
            <a:ext cx="7704137" cy="1079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150</Words>
  <Application>Microsoft Office PowerPoint</Application>
  <PresentationFormat>On-screen Show (4:3)</PresentationFormat>
  <Paragraphs>41</Paragraphs>
  <Slides>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İŞ SAĞLIĞI VE GÜVENLİĞİ 8. HAFTA</vt:lpstr>
      <vt:lpstr>YANGIN VE YANMA</vt:lpstr>
      <vt:lpstr>YANGIN VE YANMA</vt:lpstr>
      <vt:lpstr>Slide 4</vt:lpstr>
      <vt:lpstr>Slide 5</vt:lpstr>
      <vt:lpstr>Slide 6</vt:lpstr>
      <vt:lpstr>Slide 7</vt:lpstr>
      <vt:lpstr>Slide 8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 SAĞLIĞI VE GÜVENLİĞİ 8. HAFTA</dc:title>
  <dc:creator>Tuğba&amp;Cihan</dc:creator>
  <cp:lastModifiedBy>Tuğba&amp;Cihan</cp:lastModifiedBy>
  <cp:revision>2</cp:revision>
  <dcterms:created xsi:type="dcterms:W3CDTF">2020-02-16T16:25:13Z</dcterms:created>
  <dcterms:modified xsi:type="dcterms:W3CDTF">2020-02-16T16:35:42Z</dcterms:modified>
</cp:coreProperties>
</file>