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3"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1" r:id="rId16"/>
    <p:sldId id="269" r:id="rId17"/>
    <p:sldId id="276"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30" autoAdjust="0"/>
    <p:restoredTop sz="94624"/>
  </p:normalViewPr>
  <p:slideViewPr>
    <p:cSldViewPr>
      <p:cViewPr varScale="1">
        <p:scale>
          <a:sx n="106" d="100"/>
          <a:sy n="106" d="100"/>
        </p:scale>
        <p:origin x="1864"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tr-TR"/>
              <a:t>Asıl başlık stili için tıklatın</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2545871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2.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428790" y="994410"/>
            <a:ext cx="2401784" cy="1306956"/>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617655" y="857251"/>
            <a:ext cx="1526345" cy="1445456"/>
          </a:xfrm>
          <a:prstGeom prst="rect">
            <a:avLst/>
          </a:prstGeom>
        </p:spPr>
      </p:pic>
      <p:sp>
        <p:nvSpPr>
          <p:cNvPr id="6" name="Akış Çizelgesi: Delikli Teyp 5"/>
          <p:cNvSpPr/>
          <p:nvPr/>
        </p:nvSpPr>
        <p:spPr>
          <a:xfrm>
            <a:off x="1740877" y="1297613"/>
            <a:ext cx="5465300" cy="1382315"/>
          </a:xfrm>
          <a:prstGeom prst="flowChartPunchedTap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000" b="1" dirty="0">
                <a:solidFill>
                  <a:schemeClr val="tx1"/>
                </a:solidFill>
                <a:latin typeface="Arial Rounded MT Bold" pitchFamily="34" charset="0"/>
              </a:rPr>
              <a:t>ZİHİNSEL ENGELLİ ÇOCUKLAR</a:t>
            </a:r>
          </a:p>
        </p:txBody>
      </p:sp>
      <p:sp>
        <p:nvSpPr>
          <p:cNvPr id="17" name="Dikdörtgen 16"/>
          <p:cNvSpPr/>
          <p:nvPr/>
        </p:nvSpPr>
        <p:spPr>
          <a:xfrm>
            <a:off x="2103651" y="2990893"/>
            <a:ext cx="4858702" cy="1177245"/>
          </a:xfrm>
          <a:prstGeom prst="rect">
            <a:avLst/>
          </a:prstGeom>
          <a:noFill/>
        </p:spPr>
        <p:txBody>
          <a:bodyPr wrap="none" lIns="68580" tIns="34290" rIns="68580" bIns="34290">
            <a:spAutoFit/>
          </a:bodyPr>
          <a:lstStyle/>
          <a:p>
            <a:pPr algn="ctr"/>
            <a:r>
              <a:rPr lang="tr-TR" sz="3600" b="1" dirty="0"/>
              <a:t>Sağlık Bilimleri Fakültesi </a:t>
            </a:r>
          </a:p>
          <a:p>
            <a:pPr algn="ctr"/>
            <a:r>
              <a:rPr lang="tr-TR" sz="3600" b="1" dirty="0"/>
              <a:t>Çocuk Gelişimi Bölümü</a:t>
            </a:r>
          </a:p>
        </p:txBody>
      </p:sp>
    </p:spTree>
    <p:extLst>
      <p:ext uri="{BB962C8B-B14F-4D97-AF65-F5344CB8AC3E}">
        <p14:creationId xmlns:p14="http://schemas.microsoft.com/office/powerpoint/2010/main" val="3381175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1984248"/>
            <a:ext cx="7848872" cy="4873752"/>
          </a:xfrm>
        </p:spPr>
        <p:txBody>
          <a:bodyPr>
            <a:normAutofit/>
          </a:bodyPr>
          <a:lstStyle/>
          <a:p>
            <a:pPr algn="just">
              <a:buFont typeface="Wingdings" pitchFamily="2" charset="2"/>
              <a:buChar char="Ø"/>
            </a:pPr>
            <a:r>
              <a:rPr lang="tr-TR" sz="2400" dirty="0">
                <a:latin typeface="Arial Rounded MT Bold" pitchFamily="34" charset="0"/>
              </a:rPr>
              <a:t>Geçmişten günümüze kadar zihin yetersizliği olan bireylerin tanımlanması ve sınıflandırılmasında farklı yaklaşımların kullanıldığı görülmektedir.</a:t>
            </a:r>
          </a:p>
          <a:p>
            <a:pPr algn="just">
              <a:buFont typeface="Wingdings" pitchFamily="2" charset="2"/>
              <a:buChar char="Ø"/>
            </a:pPr>
            <a:r>
              <a:rPr lang="tr-TR" sz="2400" dirty="0">
                <a:latin typeface="Arial Rounded MT Bold" pitchFamily="34" charset="0"/>
              </a:rPr>
              <a:t>AIDD tarafından 1992 yılında desteği temel alan bir sınıflama yaklaşımını önermiştir.Bu yaklaşımda zihin yetersizliği olan bireylerin ihtiyaç duyduğu destek türü göz önüne alınmaktadır.</a:t>
            </a:r>
          </a:p>
        </p:txBody>
      </p:sp>
      <p:sp>
        <p:nvSpPr>
          <p:cNvPr id="6" name="5 Yuvarlatılmış Dikdörtgen"/>
          <p:cNvSpPr/>
          <p:nvPr/>
        </p:nvSpPr>
        <p:spPr>
          <a:xfrm>
            <a:off x="1691680" y="692696"/>
            <a:ext cx="5904656" cy="936104"/>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solidFill>
                  <a:schemeClr val="tx1"/>
                </a:solidFill>
                <a:latin typeface="Arial Rounded MT Bold" pitchFamily="34" charset="0"/>
              </a:rPr>
              <a:t>ZİHİNSEL ENGELİN SINIFLANDIRILMASI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60648"/>
            <a:ext cx="8229600" cy="1143000"/>
          </a:xfrm>
        </p:spPr>
        <p:txBody>
          <a:bodyPr/>
          <a:lstStyle/>
          <a:p>
            <a:r>
              <a:rPr lang="tr-TR" b="1" dirty="0"/>
              <a:t>     </a:t>
            </a:r>
            <a:r>
              <a:rPr lang="tr-TR" sz="3200" b="1" dirty="0">
                <a:latin typeface="Arial Rounded MT Bold" pitchFamily="34" charset="0"/>
              </a:rPr>
              <a:t>BU YAKLAŞIMA GÖRE:</a:t>
            </a:r>
          </a:p>
        </p:txBody>
      </p:sp>
      <p:sp>
        <p:nvSpPr>
          <p:cNvPr id="3" name="2 İçerik Yer Tutucusu"/>
          <p:cNvSpPr>
            <a:spLocks noGrp="1"/>
          </p:cNvSpPr>
          <p:nvPr>
            <p:ph idx="1"/>
          </p:nvPr>
        </p:nvSpPr>
        <p:spPr>
          <a:xfrm>
            <a:off x="323528" y="1412776"/>
            <a:ext cx="8208912" cy="4873752"/>
          </a:xfrm>
          <a:solidFill>
            <a:schemeClr val="bg1"/>
          </a:solidFill>
        </p:spPr>
        <p:txBody>
          <a:bodyPr>
            <a:normAutofit/>
          </a:bodyPr>
          <a:lstStyle/>
          <a:p>
            <a:pPr marL="457200" indent="-457200" algn="just">
              <a:buNone/>
            </a:pPr>
            <a:r>
              <a:rPr lang="tr-TR" sz="2400" b="1" dirty="0">
                <a:ln w="1905"/>
                <a:effectLst>
                  <a:innerShdw blurRad="69850" dist="43180" dir="5400000">
                    <a:srgbClr val="000000">
                      <a:alpha val="65000"/>
                    </a:srgbClr>
                  </a:innerShdw>
                </a:effectLst>
                <a:latin typeface="Arial Rounded MT Bold" pitchFamily="34" charset="0"/>
              </a:rPr>
              <a:t>1.   Aralıklı desteğe ihtiyaç duyan birey:</a:t>
            </a:r>
          </a:p>
          <a:p>
            <a:pPr marL="457200" indent="-457200" algn="just">
              <a:buNone/>
            </a:pPr>
            <a:r>
              <a:rPr lang="tr-TR" sz="2400" dirty="0">
                <a:latin typeface="Arial Rounded MT Bold" pitchFamily="34" charset="0"/>
              </a:rPr>
              <a:t>       Her zaman desteğe ihtiyaçları yoktur,sadece geçiş dönemlerinde (işe yerleştirme )gibi desteğe ihtiyaç duyarlar.</a:t>
            </a:r>
          </a:p>
          <a:p>
            <a:pPr marL="457200" indent="-457200" algn="just">
              <a:buNone/>
            </a:pPr>
            <a:r>
              <a:rPr lang="tr-TR" sz="2400" b="1" dirty="0">
                <a:ln w="1905"/>
                <a:effectLst>
                  <a:innerShdw blurRad="69850" dist="43180" dir="5400000">
                    <a:srgbClr val="000000">
                      <a:alpha val="65000"/>
                    </a:srgbClr>
                  </a:innerShdw>
                </a:effectLst>
                <a:latin typeface="Arial Rounded MT Bold" pitchFamily="34" charset="0"/>
              </a:rPr>
              <a:t> 2.  Sınırlı desteğe ihtiyaç duyan birey:</a:t>
            </a:r>
          </a:p>
          <a:p>
            <a:pPr marL="457200" indent="-457200" algn="just">
              <a:buNone/>
            </a:pPr>
            <a:r>
              <a:rPr lang="tr-TR" sz="2400" dirty="0">
                <a:latin typeface="Arial Rounded MT Bold" pitchFamily="34" charset="0"/>
              </a:rPr>
              <a:t>      Belirli zamanlarda tutarlı yardıma ihtiyaç duyarlar. (Kısa süreli iş eğitimi süreci, okul eğitiminden yetişkinliğe geçiş dönemi) Destek hizmetleri aralıklı değildir,belli zaman ile sınırlıdır.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827584" y="1268760"/>
            <a:ext cx="7632848" cy="3785652"/>
          </a:xfrm>
          <a:prstGeom prst="rect">
            <a:avLst/>
          </a:prstGeom>
          <a:solidFill>
            <a:schemeClr val="bg1"/>
          </a:solidFill>
        </p:spPr>
        <p:txBody>
          <a:bodyPr wrap="square" rtlCol="0">
            <a:spAutoFit/>
          </a:bodyPr>
          <a:lstStyle/>
          <a:p>
            <a:pPr algn="just"/>
            <a:r>
              <a:rPr lang="tr-TR" sz="2400" b="1" dirty="0">
                <a:ln w="1905"/>
                <a:effectLst>
                  <a:innerShdw blurRad="69850" dist="43180" dir="5400000">
                    <a:srgbClr val="000000">
                      <a:alpha val="65000"/>
                    </a:srgbClr>
                  </a:innerShdw>
                </a:effectLst>
                <a:latin typeface="Arial Rounded MT Bold" pitchFamily="34" charset="0"/>
              </a:rPr>
              <a:t>3.Kapsamlı desteğe ihtiyaç duyan bireyler:</a:t>
            </a:r>
          </a:p>
          <a:p>
            <a:pPr algn="just"/>
            <a:r>
              <a:rPr lang="tr-TR" sz="2400" dirty="0">
                <a:latin typeface="Arial Rounded MT Bold" pitchFamily="34" charset="0"/>
              </a:rPr>
              <a:t>Uzun süreli ve okul, iş, ev gibi belirli ortamlarda yardıma ihtiyaçları bulunmakta ve genellikle belirli günlerde düzenli bir katılımla destek almaları gerekmektedir. (Örneğin; bireyin okul ortamında düzenli desteğe ihtiyaç duyması)</a:t>
            </a:r>
          </a:p>
          <a:p>
            <a:pPr algn="just"/>
            <a:r>
              <a:rPr lang="tr-TR" sz="2400" b="1" dirty="0">
                <a:ln w="1905"/>
                <a:effectLst>
                  <a:innerShdw blurRad="69850" dist="43180" dir="5400000">
                    <a:srgbClr val="000000">
                      <a:alpha val="65000"/>
                    </a:srgbClr>
                  </a:innerShdw>
                </a:effectLst>
                <a:latin typeface="Arial Rounded MT Bold" pitchFamily="34" charset="0"/>
              </a:rPr>
              <a:t>4.Yaygın desteğe ihtiyaç duyan bireyler:</a:t>
            </a:r>
          </a:p>
          <a:p>
            <a:pPr algn="just"/>
            <a:r>
              <a:rPr lang="tr-TR" sz="2400" dirty="0">
                <a:latin typeface="Arial Rounded MT Bold" pitchFamily="34" charset="0"/>
              </a:rPr>
              <a:t>Her ortamda sürekli ve yoğun desteğe ihtiyaç duyarlar. Destek hizmetleri oldukça yoğundur ve desteğin tutarlı olarak sunulması gerekir.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etin kutusu"/>
          <p:cNvSpPr txBox="1"/>
          <p:nvPr/>
        </p:nvSpPr>
        <p:spPr>
          <a:xfrm>
            <a:off x="539552" y="1052736"/>
            <a:ext cx="7992888" cy="4154984"/>
          </a:xfrm>
          <a:prstGeom prst="rect">
            <a:avLst/>
          </a:prstGeom>
          <a:noFill/>
        </p:spPr>
        <p:txBody>
          <a:bodyPr wrap="square" rtlCol="0">
            <a:spAutoFit/>
          </a:bodyPr>
          <a:lstStyle/>
          <a:p>
            <a:pPr algn="just"/>
            <a:r>
              <a:rPr lang="tr-TR" sz="2400" dirty="0">
                <a:latin typeface="Arial Rounded MT Bold" pitchFamily="34" charset="0"/>
              </a:rPr>
              <a:t>2006 yılında yayımlanan Özel Eğitim Hizmetleri Yönetmeliğinde zihin yetersizliği olan bireyler hafif,orta,ağır ve çok ağır düzeyde zihin yetersizliği olan bireyler olarak sınıflandırılmışlardır.</a:t>
            </a:r>
          </a:p>
          <a:p>
            <a:pPr algn="just"/>
            <a:endParaRPr lang="tr-TR" sz="2400" dirty="0">
              <a:latin typeface="Arial Rounded MT Bold" pitchFamily="34" charset="0"/>
            </a:endParaRPr>
          </a:p>
          <a:p>
            <a:pPr algn="just">
              <a:buFont typeface="Wingdings" pitchFamily="2" charset="2"/>
              <a:buChar char="v"/>
            </a:pPr>
            <a:r>
              <a:rPr lang="tr-TR" sz="2400" b="1" dirty="0">
                <a:ln w="1905"/>
                <a:effectLst>
                  <a:innerShdw blurRad="69850" dist="43180" dir="5400000">
                    <a:srgbClr val="000000">
                      <a:alpha val="65000"/>
                    </a:srgbClr>
                  </a:innerShdw>
                </a:effectLst>
                <a:latin typeface="Arial Rounded MT Bold" pitchFamily="34" charset="0"/>
              </a:rPr>
              <a:t>Hafif düzeyde zihin yetersizliği olan birey(ZB:50-69</a:t>
            </a:r>
            <a:r>
              <a:rPr lang="tr-TR" sz="2400" b="1" dirty="0">
                <a:latin typeface="Arial Rounded MT Bold" pitchFamily="34" charset="0"/>
              </a:rPr>
              <a:t>)</a:t>
            </a:r>
          </a:p>
          <a:p>
            <a:pPr algn="just"/>
            <a:r>
              <a:rPr lang="tr-TR" sz="2400" dirty="0">
                <a:latin typeface="Arial Rounded MT Bold" pitchFamily="34" charset="0"/>
              </a:rPr>
              <a:t>Zihinsel işlevlerle kavramsal, sosyal, pratik uyum becerilerinde hafif düzeydeki yetersizliği nedeniyle özel eğitim hizmetlerine sınırlı düzeyde ihtiyaç duyan birey.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755576" y="1268760"/>
            <a:ext cx="7776864" cy="3416320"/>
          </a:xfrm>
          <a:prstGeom prst="rect">
            <a:avLst/>
          </a:prstGeom>
          <a:noFill/>
        </p:spPr>
        <p:txBody>
          <a:bodyPr wrap="square" rtlCol="0">
            <a:spAutoFit/>
          </a:bodyPr>
          <a:lstStyle/>
          <a:p>
            <a:pPr algn="just">
              <a:buFont typeface="Wingdings" pitchFamily="2" charset="2"/>
              <a:buChar char="v"/>
            </a:pPr>
            <a:r>
              <a:rPr lang="tr-TR" sz="2400" b="1" dirty="0">
                <a:ln w="1905"/>
                <a:effectLst>
                  <a:innerShdw blurRad="69850" dist="43180" dir="5400000">
                    <a:srgbClr val="000000">
                      <a:alpha val="65000"/>
                    </a:srgbClr>
                  </a:innerShdw>
                </a:effectLst>
                <a:latin typeface="Arial Rounded MT Bold" pitchFamily="34" charset="0"/>
              </a:rPr>
              <a:t>Orta düzeyde zihin yetersizliği olan birey</a:t>
            </a:r>
          </a:p>
          <a:p>
            <a:pPr algn="just"/>
            <a:r>
              <a:rPr lang="tr-TR" sz="2400" b="1" dirty="0">
                <a:ln w="1905"/>
                <a:effectLst>
                  <a:innerShdw blurRad="69850" dist="43180" dir="5400000">
                    <a:srgbClr val="000000">
                      <a:alpha val="65000"/>
                    </a:srgbClr>
                  </a:innerShdw>
                </a:effectLst>
                <a:latin typeface="Arial Rounded MT Bold" pitchFamily="34" charset="0"/>
              </a:rPr>
              <a:t>(ZB:35-49):</a:t>
            </a:r>
          </a:p>
          <a:p>
            <a:pPr algn="just"/>
            <a:r>
              <a:rPr lang="tr-TR" sz="2400" dirty="0">
                <a:latin typeface="Arial Rounded MT Bold" pitchFamily="34" charset="0"/>
              </a:rPr>
              <a:t>Zihinsel işlevler ile kavramsal,sosyal, pratik uyum becerilerindeki sınırlılık nedeniyle temel akademik, günlük yaşam ve iş becerilerinin kazanılmasında özel eğitim ile destek eğitim hizmetlerine yoğun şekilde ihtiyaç duyan birey.</a:t>
            </a:r>
          </a:p>
          <a:p>
            <a:pPr algn="just"/>
            <a:endParaRPr lang="tr-TR" sz="2400" dirty="0">
              <a:latin typeface="Arial Rounded MT Bold" pitchFamily="34" charset="0"/>
            </a:endParaRPr>
          </a:p>
          <a:p>
            <a:pPr algn="just"/>
            <a:endParaRPr lang="tr-TR" sz="2400" dirty="0">
              <a:latin typeface="Arial Rounded MT Bold"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0200"/>
            <a:ext cx="8147248" cy="4525963"/>
          </a:xfrm>
        </p:spPr>
        <p:txBody>
          <a:bodyPr>
            <a:normAutofit/>
          </a:bodyPr>
          <a:lstStyle/>
          <a:p>
            <a:pPr algn="just">
              <a:buFont typeface="Wingdings" pitchFamily="2" charset="2"/>
              <a:buChar char="v"/>
            </a:pPr>
            <a:r>
              <a:rPr lang="tr-TR" sz="2400" b="1" dirty="0">
                <a:latin typeface="Arial Rounded MT Bold" pitchFamily="34" charset="0"/>
              </a:rPr>
              <a:t>Ağır düzeyde zihin yetersizliği olan birey</a:t>
            </a:r>
            <a:r>
              <a:rPr lang="tr-TR" sz="2400" b="1" dirty="0">
                <a:latin typeface="Arial Rounded MT Bold" pitchFamily="34" charset="0"/>
                <a:sym typeface="Wingdings" pitchFamily="2" charset="2"/>
              </a:rPr>
              <a:t>(ZB:20-34):</a:t>
            </a:r>
          </a:p>
          <a:p>
            <a:pPr algn="just">
              <a:buFont typeface="Wingdings" pitchFamily="2" charset="2"/>
              <a:buChar char="Ø"/>
            </a:pPr>
            <a:r>
              <a:rPr lang="tr-TR" sz="2400" dirty="0">
                <a:latin typeface="Arial Rounded MT Bold" pitchFamily="34" charset="0"/>
                <a:sym typeface="Wingdings" pitchFamily="2" charset="2"/>
              </a:rPr>
              <a:t>Zihinsel işlevler ile kavramsal,sosyal ve pratik uyum becerilerindeki eksiklikleri nedeniyle öz bakım becerilerinin de öğretimi dahil olmak üzere yaşam boyu süren, yaşamın her alanında tutarlı ve yoğun özel eğitim ve destek eğitim hizmetine ihtiyacı olan birey.</a:t>
            </a:r>
            <a:endParaRPr lang="tr-TR" sz="2400" dirty="0">
              <a:latin typeface="Arial Rounded MT Bold" pitchFamily="34" charset="0"/>
            </a:endParaRPr>
          </a:p>
          <a:p>
            <a:pPr algn="just"/>
            <a:endParaRPr lang="tr-TR" sz="2400" dirty="0">
              <a:latin typeface="Arial Rounded MT Bold"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etin kutusu"/>
          <p:cNvSpPr txBox="1"/>
          <p:nvPr/>
        </p:nvSpPr>
        <p:spPr>
          <a:xfrm>
            <a:off x="611560" y="1556792"/>
            <a:ext cx="8064896" cy="2308324"/>
          </a:xfrm>
          <a:prstGeom prst="rect">
            <a:avLst/>
          </a:prstGeom>
          <a:noFill/>
        </p:spPr>
        <p:txBody>
          <a:bodyPr wrap="square" rtlCol="0">
            <a:spAutoFit/>
          </a:bodyPr>
          <a:lstStyle/>
          <a:p>
            <a:pPr algn="just">
              <a:buFont typeface="Wingdings" pitchFamily="2" charset="2"/>
              <a:buChar char="v"/>
            </a:pPr>
            <a:r>
              <a:rPr lang="tr-TR" sz="2400" b="1" dirty="0">
                <a:ln w="1905"/>
                <a:effectLst>
                  <a:innerShdw blurRad="69850" dist="43180" dir="5400000">
                    <a:srgbClr val="000000">
                      <a:alpha val="65000"/>
                    </a:srgbClr>
                  </a:innerShdw>
                </a:effectLst>
                <a:latin typeface="Arial Rounded MT Bold" pitchFamily="34" charset="0"/>
              </a:rPr>
              <a:t>Çok ağır düzeyde zihin yetersizliği olan birey</a:t>
            </a:r>
          </a:p>
          <a:p>
            <a:pPr algn="just"/>
            <a:r>
              <a:rPr lang="tr-TR" sz="2400" b="1" dirty="0">
                <a:ln w="1905"/>
                <a:effectLst>
                  <a:innerShdw blurRad="69850" dist="43180" dir="5400000">
                    <a:srgbClr val="000000">
                      <a:alpha val="65000"/>
                    </a:srgbClr>
                  </a:innerShdw>
                </a:effectLst>
                <a:latin typeface="Arial Rounded MT Bold" pitchFamily="34" charset="0"/>
              </a:rPr>
              <a:t>  (ZB :0-19)</a:t>
            </a:r>
          </a:p>
          <a:p>
            <a:pPr algn="just"/>
            <a:r>
              <a:rPr lang="tr-TR" sz="2400" dirty="0">
                <a:latin typeface="Arial Rounded MT Bold" pitchFamily="34" charset="0"/>
              </a:rPr>
              <a:t>Bireyin zihin yetersizliği yanında başka yetersizlikleri bulunması nedeniyle öz bakım,günlük yaşam ve temel akademik becerileri kazanamaması nedeniyle yaşam boyu bakım ve gözetime ihtiyacı olan birey.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D7B7D9-CFA5-0B46-80CF-41ACD194D1D5}"/>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2C762CB0-387E-0540-BC6E-0DC73BFC1D71}"/>
              </a:ext>
            </a:extLst>
          </p:cNvPr>
          <p:cNvGraphicFramePr>
            <a:graphicFrameLocks noGrp="1"/>
          </p:cNvGraphicFramePr>
          <p:nvPr/>
        </p:nvGraphicFramePr>
        <p:xfrm>
          <a:off x="628650" y="3138131"/>
          <a:ext cx="7886700" cy="1493520"/>
        </p:xfrm>
        <a:graphic>
          <a:graphicData uri="http://schemas.openxmlformats.org/drawingml/2006/table">
            <a:tbl>
              <a:tblPr/>
              <a:tblGrid>
                <a:gridCol w="7886700">
                  <a:extLst>
                    <a:ext uri="{9D8B030D-6E8A-4147-A177-3AD203B41FA5}">
                      <a16:colId xmlns:a16="http://schemas.microsoft.com/office/drawing/2014/main" val="854030760"/>
                    </a:ext>
                  </a:extLst>
                </a:gridCol>
              </a:tblGrid>
              <a:tr h="205740">
                <a:tc>
                  <a:txBody>
                    <a:bodyPr/>
                    <a:lstStyle/>
                    <a:p>
                      <a:r>
                        <a:rPr lang="tr-TR" sz="1400">
                          <a:effectLst/>
                        </a:rPr>
                        <a:t>Anonim. 2003. Farklı gelişen çocuklar. (Edt. Adnan Kulaksızoğlu). Epsilon Yayıncılık, İstanbul. </a:t>
                      </a:r>
                    </a:p>
                  </a:txBody>
                  <a:tcPr marL="0" marR="0" marT="0" marB="0" anchor="ctr">
                    <a:lnL>
                      <a:noFill/>
                    </a:lnL>
                    <a:lnR>
                      <a:noFill/>
                    </a:lnR>
                    <a:lnT>
                      <a:noFill/>
                    </a:lnT>
                    <a:lnB>
                      <a:noFill/>
                    </a:lnB>
                  </a:tcPr>
                </a:tc>
                <a:extLst>
                  <a:ext uri="{0D108BD9-81ED-4DB2-BD59-A6C34878D82A}">
                    <a16:rowId xmlns:a16="http://schemas.microsoft.com/office/drawing/2014/main" val="581513140"/>
                  </a:ext>
                </a:extLst>
              </a:tr>
              <a:tr h="205740">
                <a:tc>
                  <a:txBody>
                    <a:bodyPr/>
                    <a:lstStyle/>
                    <a:p>
                      <a:r>
                        <a:rPr lang="tr-TR" sz="1400">
                          <a:effectLst/>
                        </a:rPr>
                        <a:t>Özsoy, Yahya. Özyürek, M. ve Eripek, S. 2001.Özel Eğitime Giriş. Karatepe Yayınları, Ankara. </a:t>
                      </a:r>
                    </a:p>
                  </a:txBody>
                  <a:tcPr marL="0" marR="0" marT="0" marB="0" anchor="ctr">
                    <a:lnL>
                      <a:noFill/>
                    </a:lnL>
                    <a:lnR>
                      <a:noFill/>
                    </a:lnR>
                    <a:lnT>
                      <a:noFill/>
                    </a:lnT>
                    <a:lnB>
                      <a:noFill/>
                    </a:lnB>
                  </a:tcPr>
                </a:tc>
                <a:extLst>
                  <a:ext uri="{0D108BD9-81ED-4DB2-BD59-A6C34878D82A}">
                    <a16:rowId xmlns:a16="http://schemas.microsoft.com/office/drawing/2014/main" val="408406873"/>
                  </a:ext>
                </a:extLst>
              </a:tr>
              <a:tr h="205740">
                <a:tc>
                  <a:txBody>
                    <a:bodyPr/>
                    <a:lstStyle/>
                    <a:p>
                      <a:r>
                        <a:rPr lang="tr-TR" sz="1400">
                          <a:effectLst/>
                        </a:rPr>
                        <a:t>Anonim. 2003. Özel eğitime giriş. (Edt. Ayşegül Ataman). Gündüz Eğitim ve Yayıncılık, Ankara. </a:t>
                      </a:r>
                    </a:p>
                  </a:txBody>
                  <a:tcPr marL="0" marR="0" marT="0" marB="0" anchor="ctr">
                    <a:lnL>
                      <a:noFill/>
                    </a:lnL>
                    <a:lnR>
                      <a:noFill/>
                    </a:lnR>
                    <a:lnT>
                      <a:noFill/>
                    </a:lnT>
                    <a:lnB>
                      <a:noFill/>
                    </a:lnB>
                  </a:tcPr>
                </a:tc>
                <a:extLst>
                  <a:ext uri="{0D108BD9-81ED-4DB2-BD59-A6C34878D82A}">
                    <a16:rowId xmlns:a16="http://schemas.microsoft.com/office/drawing/2014/main" val="2084592128"/>
                  </a:ext>
                </a:extLst>
              </a:tr>
              <a:tr h="411480">
                <a:tc>
                  <a:txBody>
                    <a:bodyPr/>
                    <a:lstStyle/>
                    <a:p>
                      <a:r>
                        <a:rPr lang="tr-TR" sz="1400">
                          <a:effectLst/>
                        </a:rPr>
                        <a:t>Ceylan, R. ve N. Aral, “Entegre Eğitim”. Erken Çocukluk Gelişimi ve Eğitim, ed.Y.Fazlıoğlu, 437-462, Kriter Yayınları, İstanbul, 2009 </a:t>
                      </a:r>
                    </a:p>
                  </a:txBody>
                  <a:tcPr marL="0" marR="0" marT="0" marB="0" anchor="ctr">
                    <a:lnL>
                      <a:noFill/>
                    </a:lnL>
                    <a:lnR>
                      <a:noFill/>
                    </a:lnR>
                    <a:lnT>
                      <a:noFill/>
                    </a:lnT>
                    <a:lnB>
                      <a:noFill/>
                    </a:lnB>
                  </a:tcPr>
                </a:tc>
                <a:extLst>
                  <a:ext uri="{0D108BD9-81ED-4DB2-BD59-A6C34878D82A}">
                    <a16:rowId xmlns:a16="http://schemas.microsoft.com/office/drawing/2014/main" val="1022684162"/>
                  </a:ext>
                </a:extLst>
              </a:tr>
              <a:tr h="205740">
                <a:tc>
                  <a:txBody>
                    <a:bodyPr/>
                    <a:lstStyle/>
                    <a:p>
                      <a:r>
                        <a:rPr lang="tr-TR" sz="1400">
                          <a:effectLst/>
                        </a:rPr>
                        <a:t>Eripek.2010. Zihinsel Yetersizliği Olan Çocuklar.Maya Akademi Yayıncılık, Ankara </a:t>
                      </a:r>
                    </a:p>
                  </a:txBody>
                  <a:tcPr marL="0" marR="0" marT="0" marB="0" anchor="ctr">
                    <a:lnL>
                      <a:noFill/>
                    </a:lnL>
                    <a:lnR>
                      <a:noFill/>
                    </a:lnR>
                    <a:lnT>
                      <a:noFill/>
                    </a:lnT>
                    <a:lnB>
                      <a:noFill/>
                    </a:lnB>
                  </a:tcPr>
                </a:tc>
                <a:extLst>
                  <a:ext uri="{0D108BD9-81ED-4DB2-BD59-A6C34878D82A}">
                    <a16:rowId xmlns:a16="http://schemas.microsoft.com/office/drawing/2014/main" val="553831987"/>
                  </a:ext>
                </a:extLst>
              </a:tr>
              <a:tr h="205740">
                <a:tc>
                  <a:txBody>
                    <a:bodyPr/>
                    <a:lstStyle/>
                    <a:p>
                      <a:r>
                        <a:rPr lang="tr-TR" sz="1400" dirty="0">
                          <a:effectLst/>
                        </a:rPr>
                        <a:t>Yörükoğlu, A. 1997. Çocuk ruh sağlığı. Özgür Yayınları, İstanbul. </a:t>
                      </a:r>
                    </a:p>
                  </a:txBody>
                  <a:tcPr marL="0" marR="0" marT="0" marB="0" anchor="ctr">
                    <a:lnL>
                      <a:noFill/>
                    </a:lnL>
                    <a:lnR>
                      <a:noFill/>
                    </a:lnR>
                    <a:lnT>
                      <a:noFill/>
                    </a:lnT>
                    <a:lnB>
                      <a:noFill/>
                    </a:lnB>
                  </a:tcPr>
                </a:tc>
                <a:extLst>
                  <a:ext uri="{0D108BD9-81ED-4DB2-BD59-A6C34878D82A}">
                    <a16:rowId xmlns:a16="http://schemas.microsoft.com/office/drawing/2014/main" val="2973600387"/>
                  </a:ext>
                </a:extLst>
              </a:tr>
            </a:tbl>
          </a:graphicData>
        </a:graphic>
      </p:graphicFrame>
    </p:spTree>
    <p:extLst>
      <p:ext uri="{BB962C8B-B14F-4D97-AF65-F5344CB8AC3E}">
        <p14:creationId xmlns:p14="http://schemas.microsoft.com/office/powerpoint/2010/main" val="3553540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Oval"/>
          <p:cNvSpPr/>
          <p:nvPr/>
        </p:nvSpPr>
        <p:spPr>
          <a:xfrm>
            <a:off x="1835696" y="1340768"/>
            <a:ext cx="5688632" cy="3528392"/>
          </a:xfrm>
          <a:prstGeom prst="ellipse">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2" name="1 Başlık"/>
          <p:cNvSpPr>
            <a:spLocks noGrp="1"/>
          </p:cNvSpPr>
          <p:nvPr>
            <p:ph type="ctrTitle"/>
          </p:nvPr>
        </p:nvSpPr>
        <p:spPr>
          <a:xfrm>
            <a:off x="1907704" y="1916832"/>
            <a:ext cx="5688632" cy="2232248"/>
          </a:xfrm>
        </p:spPr>
        <p:txBody>
          <a:bodyPr>
            <a:normAutofit/>
          </a:bodyPr>
          <a:lstStyle/>
          <a:p>
            <a:r>
              <a:rPr lang="tr-TR" sz="3600" b="1" dirty="0">
                <a:latin typeface="Arial Rounded MT Bold" pitchFamily="34" charset="0"/>
                <a:cs typeface="Times New Roman" pitchFamily="18" charset="0"/>
              </a:rPr>
              <a:t>ZİHİNSEL ENGELİN TANIMI VE SINIFLANDIRILMASI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268760"/>
            <a:ext cx="8604448" cy="2520279"/>
          </a:xfrm>
        </p:spPr>
        <p:txBody>
          <a:bodyPr>
            <a:normAutofit/>
          </a:bodyPr>
          <a:lstStyle/>
          <a:p>
            <a:pPr>
              <a:buNone/>
            </a:pPr>
            <a:endParaRPr lang="tr-TR" dirty="0"/>
          </a:p>
          <a:p>
            <a:endParaRPr lang="tr-TR" dirty="0"/>
          </a:p>
        </p:txBody>
      </p:sp>
      <p:sp>
        <p:nvSpPr>
          <p:cNvPr id="4" name="3 Metin kutusu"/>
          <p:cNvSpPr txBox="1"/>
          <p:nvPr/>
        </p:nvSpPr>
        <p:spPr>
          <a:xfrm>
            <a:off x="755576" y="1628800"/>
            <a:ext cx="7920880" cy="2062103"/>
          </a:xfrm>
          <a:prstGeom prst="rect">
            <a:avLst/>
          </a:prstGeom>
          <a:noFill/>
        </p:spPr>
        <p:txBody>
          <a:bodyPr wrap="square" rtlCol="0">
            <a:spAutoFit/>
          </a:bodyPr>
          <a:lstStyle/>
          <a:p>
            <a:pPr algn="just">
              <a:buFont typeface="Wingdings" pitchFamily="2" charset="2"/>
              <a:buChar char="Ø"/>
            </a:pPr>
            <a:r>
              <a:rPr lang="tr-TR" sz="2400" dirty="0">
                <a:latin typeface="Arial Rounded MT Bold" pitchFamily="34" charset="0"/>
                <a:cs typeface="Times New Roman" pitchFamily="18" charset="0"/>
              </a:rPr>
              <a:t>Zihin yetersizliği olan çocuklarla ilgili geçmişten günümüze kadar birçok kavram kullanılmış ve tanım yapılmıştır. Bu alanda yapılan çalışmalar hala devam etmektedir.</a:t>
            </a:r>
          </a:p>
          <a:p>
            <a:pPr algn="just"/>
            <a:endParaRPr lang="tr-TR" sz="3200" spc="50" dirty="0">
              <a:ln w="13500">
                <a:solidFill>
                  <a:schemeClr val="accent1">
                    <a:shade val="2500"/>
                    <a:alpha val="6500"/>
                  </a:schemeClr>
                </a:solidFill>
                <a:prstDash val="solid"/>
              </a:ln>
              <a:effectLst>
                <a:innerShdw blurRad="50900" dist="38500" dir="13500000">
                  <a:srgbClr val="000000">
                    <a:alpha val="60000"/>
                  </a:srgbClr>
                </a:innerShdw>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9512" y="1484784"/>
            <a:ext cx="8640960" cy="1200329"/>
          </a:xfrm>
          <a:prstGeom prst="rect">
            <a:avLst/>
          </a:prstGeom>
          <a:noFill/>
        </p:spPr>
        <p:txBody>
          <a:bodyPr wrap="square" rtlCol="0">
            <a:spAutoFit/>
          </a:bodyPr>
          <a:lstStyle/>
          <a:p>
            <a:pPr algn="just">
              <a:buFont typeface="Wingdings" pitchFamily="2" charset="2"/>
              <a:buChar char="Ø"/>
            </a:pPr>
            <a:r>
              <a:rPr lang="tr-TR" sz="2400" dirty="0">
                <a:latin typeface="Arial Rounded MT Bold" pitchFamily="34" charset="0"/>
                <a:cs typeface="Times New Roman" pitchFamily="18" charset="0"/>
              </a:rPr>
              <a:t>Bu alanda birçok bilim alanı ilgilendiği için ortak bir tanımdan söz etmek mümkün değildir.</a:t>
            </a:r>
          </a:p>
          <a:p>
            <a:pPr algn="just">
              <a:buFont typeface="Wingdings" pitchFamily="2" charset="2"/>
              <a:buChar char="Ø"/>
            </a:pPr>
            <a:r>
              <a:rPr lang="tr-TR" sz="2400" dirty="0">
                <a:latin typeface="Arial Rounded MT Bold" pitchFamily="34" charset="0"/>
                <a:cs typeface="Times New Roman" pitchFamily="18" charset="0"/>
              </a:rPr>
              <a:t>Her bilim dalı kendi açısından açıklamaya çalışmaktadır.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467544" y="1484784"/>
            <a:ext cx="8352928" cy="2308324"/>
          </a:xfrm>
          <a:prstGeom prst="rect">
            <a:avLst/>
          </a:prstGeom>
          <a:noFill/>
        </p:spPr>
        <p:txBody>
          <a:bodyPr wrap="square" rtlCol="0">
            <a:spAutoFit/>
          </a:bodyPr>
          <a:lstStyle/>
          <a:p>
            <a:pPr algn="just">
              <a:buFont typeface="Wingdings" pitchFamily="2" charset="2"/>
              <a:buChar char="Ø"/>
            </a:pPr>
            <a:r>
              <a:rPr lang="tr-TR" sz="2400" dirty="0">
                <a:latin typeface="Arial Rounded MT Bold" pitchFamily="34" charset="0"/>
              </a:rPr>
              <a:t>Alan yazında zihin yetersizliği olan çocuklar tıbbi, psikolojik, toplumsal, zihin gelişimi, mesleki ve eğitsel açıdan farklı şekillerde tanımlanmışlardır.</a:t>
            </a:r>
          </a:p>
          <a:p>
            <a:pPr algn="just">
              <a:buFont typeface="Wingdings" pitchFamily="2" charset="2"/>
              <a:buChar char="Ø"/>
            </a:pPr>
            <a:r>
              <a:rPr lang="tr-TR" sz="2400" dirty="0">
                <a:latin typeface="Arial Rounded MT Bold" pitchFamily="34" charset="0"/>
              </a:rPr>
              <a:t>İlk başlarda genellikle tıp doktorları zihin yetersizliği olan bireylerle ilgili çalışmalar yapmıştır. Bu yüzden tanımlamalar biyolojik ve tıbbi açıdan yapılmıştır.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9512" y="1268760"/>
            <a:ext cx="8748464" cy="3046988"/>
          </a:xfrm>
          <a:prstGeom prst="rect">
            <a:avLst/>
          </a:prstGeom>
          <a:noFill/>
        </p:spPr>
        <p:txBody>
          <a:bodyPr wrap="square" rtlCol="0">
            <a:spAutoFit/>
          </a:bodyPr>
          <a:lstStyle/>
          <a:p>
            <a:pPr algn="just">
              <a:buFont typeface="Wingdings" pitchFamily="2" charset="2"/>
              <a:buChar char="Ø"/>
            </a:pPr>
            <a:r>
              <a:rPr lang="tr-TR" sz="2400" dirty="0">
                <a:latin typeface="Arial Rounded MT Bold" pitchFamily="34" charset="0"/>
              </a:rPr>
              <a:t>Psikoloji ve eğitim ile ilgilenen uzmanlar tıbbi açıdan yapılan tanımlara eleştiriler getirerek eğitsel içerikli tanımlara yönelik çalışmalar yapmışlardır.</a:t>
            </a:r>
          </a:p>
          <a:p>
            <a:pPr algn="just">
              <a:buFont typeface="Wingdings" pitchFamily="2" charset="2"/>
              <a:buChar char="Ø"/>
            </a:pPr>
            <a:r>
              <a:rPr lang="tr-TR" sz="2400" dirty="0">
                <a:latin typeface="Arial Rounded MT Bold" pitchFamily="34" charset="0"/>
              </a:rPr>
              <a:t>Zihin yetersizliğin bilimsel açıdan ilk tanımlaması 1900’lü yıllarda yapılmıştır.</a:t>
            </a:r>
          </a:p>
          <a:p>
            <a:pPr algn="just">
              <a:buFont typeface="Wingdings" pitchFamily="2" charset="2"/>
              <a:buChar char="Ø"/>
            </a:pPr>
            <a:r>
              <a:rPr lang="tr-TR" sz="2400" dirty="0">
                <a:latin typeface="Arial Rounded MT Bold" pitchFamily="34" charset="0"/>
              </a:rPr>
              <a:t>Tarihsel süreçte yapılan tanımlar içinde  en yaygın benimsenenler, Amerikan Zihin ve Gelişimsel Yetersizlikler Birliği tarafından yapılanlardır.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611560" y="1484784"/>
            <a:ext cx="7848872" cy="2369880"/>
          </a:xfrm>
          <a:prstGeom prst="rect">
            <a:avLst/>
          </a:prstGeom>
          <a:noFill/>
        </p:spPr>
        <p:txBody>
          <a:bodyPr wrap="square" rtlCol="0">
            <a:spAutoFit/>
          </a:bodyPr>
          <a:lstStyle/>
          <a:p>
            <a:pPr algn="just">
              <a:buFont typeface="Wingdings" pitchFamily="2" charset="2"/>
              <a:buChar char="Ø"/>
            </a:pPr>
            <a:r>
              <a:rPr lang="tr-TR" sz="2800" dirty="0">
                <a:latin typeface="Arial Rounded MT Bold" pitchFamily="34" charset="0"/>
              </a:rPr>
              <a:t> </a:t>
            </a:r>
            <a:r>
              <a:rPr lang="tr-TR" sz="2400" dirty="0">
                <a:latin typeface="Arial Rounded MT Bold" pitchFamily="34" charset="0"/>
              </a:rPr>
              <a:t>AAIDD, 1959 yılında oluşturduğu komisyonda Grossman tarafından yapılan tanımı kabul etmiştir. </a:t>
            </a:r>
          </a:p>
          <a:p>
            <a:pPr algn="just">
              <a:buFont typeface="Wingdings" pitchFamily="2" charset="2"/>
              <a:buChar char="Ø"/>
            </a:pPr>
            <a:r>
              <a:rPr lang="tr-TR" sz="2400" dirty="0">
                <a:latin typeface="Arial Rounded MT Bold" pitchFamily="34" charset="0"/>
              </a:rPr>
              <a:t> Grossman, zihin yetersizliğini gelişim dönemi içinde genel zihin işlevlerinde önemli derecede normal altı,bunun yanında uyum davranışlarında yetersizlik gösterme durumu olarak tanımlamıştır.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atay Kaydırma"/>
          <p:cNvSpPr/>
          <p:nvPr/>
        </p:nvSpPr>
        <p:spPr>
          <a:xfrm>
            <a:off x="899592" y="692696"/>
            <a:ext cx="6984776" cy="1368152"/>
          </a:xfrm>
          <a:prstGeom prst="horizontalScroll">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solidFill>
                  <a:schemeClr val="tx1"/>
                </a:solidFill>
                <a:latin typeface="Arial Rounded MT Bold" pitchFamily="34" charset="0"/>
              </a:rPr>
              <a:t>Grossman’ın yapmış olduğu tanımda zihinsel yetersizlikte üç ölçüt:</a:t>
            </a:r>
          </a:p>
        </p:txBody>
      </p:sp>
      <p:sp>
        <p:nvSpPr>
          <p:cNvPr id="5" name="4 Metin kutusu"/>
          <p:cNvSpPr txBox="1"/>
          <p:nvPr/>
        </p:nvSpPr>
        <p:spPr>
          <a:xfrm>
            <a:off x="467544" y="2708920"/>
            <a:ext cx="8208912" cy="1569660"/>
          </a:xfrm>
          <a:prstGeom prst="rect">
            <a:avLst/>
          </a:prstGeom>
          <a:noFill/>
        </p:spPr>
        <p:txBody>
          <a:bodyPr wrap="square" rtlCol="0">
            <a:spAutoFit/>
          </a:bodyPr>
          <a:lstStyle/>
          <a:p>
            <a:pPr marL="342900" indent="-342900" algn="just">
              <a:buFont typeface="+mj-lt"/>
              <a:buAutoNum type="arabicParenR"/>
            </a:pPr>
            <a:r>
              <a:rPr lang="tr-TR" sz="2400" dirty="0">
                <a:latin typeface="Arial Rounded MT Bold" pitchFamily="34" charset="0"/>
              </a:rPr>
              <a:t>Zihin işlevlerinde önemli derecede normalin altında olma</a:t>
            </a:r>
          </a:p>
          <a:p>
            <a:pPr marL="342900" indent="-342900" algn="just">
              <a:buFont typeface="+mj-lt"/>
              <a:buAutoNum type="arabicParenR"/>
            </a:pPr>
            <a:r>
              <a:rPr lang="tr-TR" sz="2400" dirty="0">
                <a:latin typeface="Arial Rounded MT Bold" pitchFamily="34" charset="0"/>
              </a:rPr>
              <a:t>Uyum davranışlarında yetersizlik gösterme</a:t>
            </a:r>
          </a:p>
          <a:p>
            <a:pPr marL="342900" indent="-342900" algn="just">
              <a:buFont typeface="+mj-lt"/>
              <a:buAutoNum type="arabicParenR"/>
            </a:pPr>
            <a:r>
              <a:rPr lang="tr-TR" sz="2400" dirty="0">
                <a:latin typeface="Arial Rounded MT Bold" pitchFamily="34" charset="0"/>
              </a:rPr>
              <a:t>Gelişim dönemi içinde ortaya çıkma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611560" y="1988840"/>
            <a:ext cx="8064896" cy="2308324"/>
          </a:xfrm>
          <a:prstGeom prst="rect">
            <a:avLst/>
          </a:prstGeom>
          <a:noFill/>
        </p:spPr>
        <p:txBody>
          <a:bodyPr wrap="square" rtlCol="0">
            <a:spAutoFit/>
          </a:bodyPr>
          <a:lstStyle/>
          <a:p>
            <a:pPr algn="just"/>
            <a:r>
              <a:rPr lang="tr-TR" sz="2400" dirty="0">
                <a:latin typeface="Arial Rounded MT Bold" pitchFamily="34" charset="0"/>
              </a:rPr>
              <a:t>Amerikan Zihin ve Gelişimsel Yetersizlikler Birliği’nin 2002 yılında yaptığı yeni tanıma göre zihin yetersizliği; zihin işlevlerinde ve kavramsal, sosyal ve pratik uyum becerileriyle kendini gösteren uyum davranışlarında anlamlı sınırlılıklar olarak karakterize edilen bir yetersizliktir.Bu yetersizlik, 18 yaşından önce başlar.</a:t>
            </a:r>
          </a:p>
        </p:txBody>
      </p:sp>
      <p:sp>
        <p:nvSpPr>
          <p:cNvPr id="5" name="4 Yuvarlatılmış Dikdörtgen"/>
          <p:cNvSpPr/>
          <p:nvPr/>
        </p:nvSpPr>
        <p:spPr>
          <a:xfrm>
            <a:off x="1979712" y="764704"/>
            <a:ext cx="5472608" cy="79208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ZİHİNSEL ENGELİN TANIMI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332</TotalTime>
  <Words>776</Words>
  <Application>Microsoft Macintosh PowerPoint</Application>
  <PresentationFormat>Ekran Gösterisi (4:3)</PresentationFormat>
  <Paragraphs>51</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Arial Rounded MT Bold</vt:lpstr>
      <vt:lpstr>Calibri</vt:lpstr>
      <vt:lpstr>Times New Roman</vt:lpstr>
      <vt:lpstr>Wingdings</vt:lpstr>
      <vt:lpstr>Ofis Teması</vt:lpstr>
      <vt:lpstr>PowerPoint Sunusu</vt:lpstr>
      <vt:lpstr>ZİHİNSEL ENGELİN TANIMI VE SINIFLANDIRILMASI</vt:lpstr>
      <vt:lpstr>PowerPoint Sunusu</vt:lpstr>
      <vt:lpstr>PowerPoint Sunusu</vt:lpstr>
      <vt:lpstr>PowerPoint Sunusu</vt:lpstr>
      <vt:lpstr>PowerPoint Sunusu</vt:lpstr>
      <vt:lpstr>PowerPoint Sunusu</vt:lpstr>
      <vt:lpstr>PowerPoint Sunusu</vt:lpstr>
      <vt:lpstr>PowerPoint Sunusu</vt:lpstr>
      <vt:lpstr>PowerPoint Sunusu</vt:lpstr>
      <vt:lpstr>     BU YAKLAŞIMA GÖRE:</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dc:creator>
  <cp:lastModifiedBy>Taşkın TAŞTEPE</cp:lastModifiedBy>
  <cp:revision>42</cp:revision>
  <dcterms:created xsi:type="dcterms:W3CDTF">2017-12-08T18:01:35Z</dcterms:created>
  <dcterms:modified xsi:type="dcterms:W3CDTF">2020-05-04T20:53:23Z</dcterms:modified>
</cp:coreProperties>
</file>