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Solunum sistemi, kas sistemi ve sinir sistemi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671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Astım: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bronşların kronik hastalığı; nefes alma zorluğu en karakteristik özelliğidir.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etyolojisi</a:t>
            </a:r>
            <a:r>
              <a:rPr lang="tr-TR" dirty="0" smtClean="0"/>
              <a:t> tam bilinmemekle birlikte </a:t>
            </a:r>
            <a:r>
              <a:rPr lang="tr-TR" dirty="0" err="1" smtClean="0"/>
              <a:t>allerji</a:t>
            </a:r>
            <a:r>
              <a:rPr lang="tr-TR" dirty="0" smtClean="0"/>
              <a:t> ile birlikte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göğüste tekrarlayan hırıltı, özellikle sabah kuru ve inatçı öksürük, nefes darlığı ile uyanma, efor sonrası öksürük veya hırıltılı solunum, </a:t>
            </a:r>
            <a:r>
              <a:rPr lang="tr-TR" dirty="0" err="1" smtClean="0"/>
              <a:t>allerji</a:t>
            </a:r>
            <a:r>
              <a:rPr lang="tr-TR" dirty="0" smtClean="0"/>
              <a:t> etkeni veya kimyasal </a:t>
            </a:r>
            <a:r>
              <a:rPr lang="tr-TR" dirty="0" err="1" smtClean="0"/>
              <a:t>irritanlar</a:t>
            </a:r>
            <a:r>
              <a:rPr lang="tr-TR" dirty="0" smtClean="0"/>
              <a:t> ile karşılaşıldığında ortaya çıkan öksürük ve hırıltılı solunum veya nefes darlığı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3867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inhaler</a:t>
            </a:r>
            <a:r>
              <a:rPr lang="tr-TR" dirty="0" smtClean="0"/>
              <a:t> sık kullanımı sonrası oral hijyenin sağlanmaması </a:t>
            </a:r>
            <a:r>
              <a:rPr lang="tr-TR" dirty="0" err="1" smtClean="0"/>
              <a:t>kandida</a:t>
            </a:r>
            <a:r>
              <a:rPr lang="tr-TR" dirty="0" smtClean="0"/>
              <a:t> enfeksiyonuna neden olur. </a:t>
            </a:r>
          </a:p>
          <a:p>
            <a:pPr marL="0" indent="0">
              <a:buNone/>
            </a:pPr>
            <a:r>
              <a:rPr lang="tr-TR" dirty="0" err="1" smtClean="0"/>
              <a:t>Dental</a:t>
            </a:r>
            <a:r>
              <a:rPr lang="tr-TR" dirty="0" smtClean="0"/>
              <a:t> kliniklerdeki kimyasal maddelerin kokuları astım krizine neden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0910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Kronik </a:t>
            </a:r>
            <a:r>
              <a:rPr lang="tr-TR" dirty="0" err="1" smtClean="0"/>
              <a:t>obstrüktif</a:t>
            </a:r>
            <a:r>
              <a:rPr lang="tr-TR" dirty="0" smtClean="0"/>
              <a:t> akciğer hastalığı (KOAH):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kronik bronşit ve amfizem birlikte görülür.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amfizem; </a:t>
            </a:r>
            <a:r>
              <a:rPr lang="tr-TR" dirty="0" err="1" smtClean="0"/>
              <a:t>alveoler</a:t>
            </a:r>
            <a:r>
              <a:rPr lang="tr-TR" dirty="0" smtClean="0"/>
              <a:t> yapının bozulması sonucu </a:t>
            </a:r>
            <a:r>
              <a:rPr lang="tr-TR" dirty="0" err="1" smtClean="0"/>
              <a:t>bronşiollerin</a:t>
            </a:r>
            <a:r>
              <a:rPr lang="tr-TR" dirty="0" smtClean="0"/>
              <a:t> uç kısmındaki hava </a:t>
            </a:r>
            <a:r>
              <a:rPr lang="tr-TR" dirty="0" err="1" smtClean="0"/>
              <a:t>hava</a:t>
            </a:r>
            <a:r>
              <a:rPr lang="tr-TR" dirty="0" smtClean="0"/>
              <a:t> boşluklarının genişlemesi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parankimde</a:t>
            </a:r>
            <a:r>
              <a:rPr lang="tr-TR" dirty="0" smtClean="0"/>
              <a:t> </a:t>
            </a:r>
            <a:r>
              <a:rPr lang="tr-TR" dirty="0" err="1" smtClean="0"/>
              <a:t>harabiyet</a:t>
            </a:r>
            <a:r>
              <a:rPr lang="tr-TR" dirty="0" smtClean="0"/>
              <a:t> ve alveol duvarında elastikiyet kaybı olur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en yaygın semptomu eforla gelen </a:t>
            </a:r>
            <a:r>
              <a:rPr lang="tr-TR" dirty="0" err="1" smtClean="0"/>
              <a:t>dispne</a:t>
            </a:r>
            <a:r>
              <a:rPr lang="tr-TR" dirty="0" smtClean="0"/>
              <a:t>, genellikle hastalar çok zayıf yapılı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5030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	En önemli nedeni sigara, bunun yanında hava kirliliği ve genetik faktörler etkili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kronik bronşitte sık tekrarlayan öksürük ve balgamla birlikte solunum yollarında daralma ve tıkanma sonucu ıslık sesi  ve güç nefes alma, tekrarlayan solunum yolu enfeksiyonu, halsizlik ve kilo kaybı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3015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Alt solunum yolu enfeksiyonlarında </a:t>
            </a:r>
            <a:r>
              <a:rPr lang="tr-TR" dirty="0" err="1" smtClean="0"/>
              <a:t>dental</a:t>
            </a:r>
            <a:r>
              <a:rPr lang="tr-TR" dirty="0" smtClean="0"/>
              <a:t> yaklaşım:</a:t>
            </a:r>
          </a:p>
          <a:p>
            <a:r>
              <a:rPr lang="tr-TR" dirty="0" smtClean="0"/>
              <a:t>Hasta mümkün olduğu kadar dik oturtulmalı</a:t>
            </a:r>
          </a:p>
          <a:p>
            <a:r>
              <a:rPr lang="tr-TR" dirty="0" err="1" smtClean="0"/>
              <a:t>Dental</a:t>
            </a:r>
            <a:r>
              <a:rPr lang="tr-TR" dirty="0" smtClean="0"/>
              <a:t> tedavi öncesi ilaçlarını almış olmalı</a:t>
            </a:r>
          </a:p>
          <a:p>
            <a:r>
              <a:rPr lang="tr-TR" dirty="0" err="1" smtClean="0"/>
              <a:t>Dental</a:t>
            </a:r>
            <a:r>
              <a:rPr lang="tr-TR" dirty="0" smtClean="0"/>
              <a:t> tedavide kullanılan ilaçlar solunum depresyonuna neden olmamalı</a:t>
            </a:r>
          </a:p>
          <a:p>
            <a:r>
              <a:rPr lang="tr-TR" dirty="0" smtClean="0"/>
              <a:t>İşlemler sırasında stres oluşturulmadan hastanın rahat nefes alması sağlanmalı</a:t>
            </a:r>
          </a:p>
          <a:p>
            <a:r>
              <a:rPr lang="tr-TR" dirty="0" smtClean="0"/>
              <a:t>Gerekli durumlarda tedaviye son verilip solunum desteği sağlanmalı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3263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Sinir-kas sistemi hastalıkları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Epilepsi (Sara):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serebral</a:t>
            </a:r>
            <a:r>
              <a:rPr lang="tr-TR" dirty="0" smtClean="0"/>
              <a:t> </a:t>
            </a:r>
            <a:r>
              <a:rPr lang="tr-TR" dirty="0" err="1" smtClean="0"/>
              <a:t>kortikal</a:t>
            </a:r>
            <a:r>
              <a:rPr lang="tr-TR" dirty="0" smtClean="0"/>
              <a:t> veya </a:t>
            </a:r>
            <a:r>
              <a:rPr lang="tr-TR" dirty="0" err="1" smtClean="0"/>
              <a:t>subkortikal</a:t>
            </a:r>
            <a:r>
              <a:rPr lang="tr-TR" dirty="0" smtClean="0"/>
              <a:t> nöronların periyodik aşırı elektriksel deşarjına bağlı ortaya çıkar.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epilepsi nöbeti; şuur kaybı, hareket, duyusal, </a:t>
            </a:r>
            <a:r>
              <a:rPr lang="tr-TR" dirty="0" err="1" smtClean="0"/>
              <a:t>otonomik</a:t>
            </a:r>
            <a:r>
              <a:rPr lang="tr-TR" dirty="0" smtClean="0"/>
              <a:t> ve psişik bozukluklardan oluşan geçici klinik tablo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atak halinde gelen anormal motor tepkileri ve bilinç bozukluğu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bilinç kaybı, lokal veya genel tonik spazm, kas </a:t>
            </a:r>
            <a:r>
              <a:rPr lang="tr-TR" dirty="0" err="1" smtClean="0"/>
              <a:t>kontraksiyonları</a:t>
            </a:r>
            <a:r>
              <a:rPr lang="tr-TR" dirty="0" smtClean="0"/>
              <a:t>, duyu ve psişik bozukluklar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6174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İdiyopatik</a:t>
            </a:r>
            <a:r>
              <a:rPr lang="tr-TR" dirty="0" smtClean="0"/>
              <a:t> veya altında birçok neden olabilir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nöbetlerin başlangıcı ani ve tekrarlayıcıdır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anamnezinde</a:t>
            </a:r>
            <a:r>
              <a:rPr lang="tr-TR" dirty="0" smtClean="0"/>
              <a:t> nöbet şekli, sıklığı ve ilaçları yazılmalı, hasta bilgilendirilmeli ve rahatlatılmalı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!!! işlem sırasında nöbet gelirse yaralanma ve çeşitli aletlerin </a:t>
            </a:r>
            <a:r>
              <a:rPr lang="tr-TR" dirty="0" err="1" smtClean="0"/>
              <a:t>aspirasyonuna</a:t>
            </a:r>
            <a:r>
              <a:rPr lang="tr-TR" dirty="0" smtClean="0"/>
              <a:t> neden olabilir, hemen işlem sonlandırılmalı ve tüm aletler ağızdan hızlıca uzaklaştırılmalı, hasta yatar pozisyona getirilmeli, kolları ve bacakları kendisine zarar vermeyecek şekilde sabitlenmeli, dilini ısırması engellenmeli</a:t>
            </a:r>
          </a:p>
          <a:p>
            <a:pPr marL="0" indent="0">
              <a:buNone/>
            </a:pPr>
            <a:r>
              <a:rPr lang="tr-TR" dirty="0" smtClean="0"/>
              <a:t>	Epilepsi tedavisi için kullanılan </a:t>
            </a:r>
            <a:r>
              <a:rPr lang="tr-TR" dirty="0" err="1" smtClean="0"/>
              <a:t>fenitoin</a:t>
            </a:r>
            <a:r>
              <a:rPr lang="tr-TR" dirty="0" smtClean="0"/>
              <a:t> ve </a:t>
            </a:r>
            <a:r>
              <a:rPr lang="tr-TR" dirty="0" err="1" smtClean="0"/>
              <a:t>karbamazepin</a:t>
            </a:r>
            <a:r>
              <a:rPr lang="tr-TR" dirty="0" smtClean="0"/>
              <a:t> dişeti büyümelerine neden olur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4179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Miyastenia</a:t>
            </a:r>
            <a:r>
              <a:rPr lang="tr-TR" dirty="0" smtClean="0"/>
              <a:t> </a:t>
            </a:r>
            <a:r>
              <a:rPr lang="tr-TR" dirty="0" err="1" smtClean="0"/>
              <a:t>gravis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sinir- kas kavşağındaki </a:t>
            </a:r>
            <a:r>
              <a:rPr lang="tr-TR" dirty="0" err="1" smtClean="0"/>
              <a:t>asetilkolin</a:t>
            </a:r>
            <a:r>
              <a:rPr lang="tr-TR" dirty="0" smtClean="0"/>
              <a:t> reseptörlerinin </a:t>
            </a:r>
            <a:r>
              <a:rPr lang="tr-TR" dirty="0" err="1" smtClean="0"/>
              <a:t>otoimmün</a:t>
            </a:r>
            <a:r>
              <a:rPr lang="tr-TR" dirty="0" smtClean="0"/>
              <a:t> tahribi sonucu </a:t>
            </a:r>
            <a:r>
              <a:rPr lang="tr-TR" dirty="0" err="1" smtClean="0"/>
              <a:t>nöromüsküler</a:t>
            </a:r>
            <a:r>
              <a:rPr lang="tr-TR" dirty="0" smtClean="0"/>
              <a:t> bir hastalık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genellikle kadınlarda ve erken dönem, erkeklerde 50 yaş üstü</a:t>
            </a:r>
          </a:p>
          <a:p>
            <a:pPr marL="0" indent="0">
              <a:buNone/>
            </a:pPr>
            <a:r>
              <a:rPr lang="tr-TR" dirty="0" smtClean="0"/>
              <a:t>	Kas güçsüzlüğü ve halsizlik, egzersizle artar, ağız kuruluğu ve çürük artışı olur. Çiğnemede zorluk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oral hijyene dikkat edilmeli, genel anestezi risklidir.</a:t>
            </a:r>
          </a:p>
        </p:txBody>
      </p:sp>
    </p:spTree>
    <p:extLst>
      <p:ext uri="{BB962C8B-B14F-4D97-AF65-F5344CB8AC3E}">
        <p14:creationId xmlns:p14="http://schemas.microsoft.com/office/powerpoint/2010/main" val="2631533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Multipl</a:t>
            </a:r>
            <a:r>
              <a:rPr lang="tr-TR" dirty="0" smtClean="0"/>
              <a:t> skleroz: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genetik ve çevresel etkilerle tetiklenen </a:t>
            </a:r>
            <a:r>
              <a:rPr lang="tr-TR" dirty="0" err="1" smtClean="0"/>
              <a:t>otoimmünite</a:t>
            </a:r>
            <a:r>
              <a:rPr lang="tr-TR" dirty="0" smtClean="0"/>
              <a:t> sonucu geliştiği düşünülen, Santral sinir sistemi beyaz cevherini etkileyen </a:t>
            </a:r>
            <a:r>
              <a:rPr lang="tr-TR" dirty="0" err="1" smtClean="0"/>
              <a:t>demyelinizasyon</a:t>
            </a:r>
            <a:r>
              <a:rPr lang="tr-TR" dirty="0" smtClean="0"/>
              <a:t> ve akson kaybı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ataklar ve düzelmeler görülür, </a:t>
            </a:r>
            <a:r>
              <a:rPr lang="tr-TR" dirty="0" err="1" smtClean="0"/>
              <a:t>demyelinizasyon</a:t>
            </a:r>
            <a:r>
              <a:rPr lang="tr-TR" dirty="0" smtClean="0"/>
              <a:t>, </a:t>
            </a:r>
            <a:r>
              <a:rPr lang="tr-TR" dirty="0" err="1" smtClean="0"/>
              <a:t>enflamasyon</a:t>
            </a:r>
            <a:r>
              <a:rPr lang="tr-TR" dirty="0" smtClean="0"/>
              <a:t> ile </a:t>
            </a:r>
            <a:r>
              <a:rPr lang="tr-TR" dirty="0" err="1" smtClean="0"/>
              <a:t>gliosis</a:t>
            </a:r>
            <a:r>
              <a:rPr lang="tr-TR" dirty="0" smtClean="0"/>
              <a:t> (</a:t>
            </a:r>
            <a:r>
              <a:rPr lang="tr-TR" dirty="0" err="1" smtClean="0"/>
              <a:t>skar</a:t>
            </a:r>
            <a:r>
              <a:rPr lang="tr-TR" dirty="0" smtClean="0"/>
              <a:t>) izlenir, </a:t>
            </a:r>
            <a:r>
              <a:rPr lang="tr-TR" dirty="0" err="1" smtClean="0"/>
              <a:t>multifokal</a:t>
            </a:r>
            <a:r>
              <a:rPr lang="tr-TR" dirty="0" smtClean="0"/>
              <a:t> bozukluklar görülür</a:t>
            </a:r>
          </a:p>
          <a:p>
            <a:pPr marL="0" indent="0">
              <a:buNone/>
            </a:pPr>
            <a:r>
              <a:rPr lang="tr-TR" dirty="0" smtClean="0"/>
              <a:t>	Değişik nörolojik ve sistemik belirtiler (görme bozuklukları, motor bozukluklar, depresyon, tremor)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20320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	40 yaş altı ve kadınlarda daha sık, çocuklukta ender olarak görülür. En sık 30lu yaşlarda ortaya çıkar.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hastalar kortizon veya </a:t>
            </a:r>
            <a:r>
              <a:rPr lang="tr-TR" dirty="0" err="1" smtClean="0"/>
              <a:t>immünsüpresif</a:t>
            </a:r>
            <a:r>
              <a:rPr lang="tr-TR" dirty="0" smtClean="0"/>
              <a:t> ilaç kullanırlar, </a:t>
            </a:r>
            <a:r>
              <a:rPr lang="tr-TR" dirty="0" err="1" smtClean="0"/>
              <a:t>dental</a:t>
            </a:r>
            <a:r>
              <a:rPr lang="tr-TR" dirty="0" smtClean="0"/>
              <a:t> tedaviler öncesi dikkat edilmeli (konsültasyon).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699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Solunum sistemi hastalıkları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Üst solunum yolu hastalıkları:</a:t>
            </a:r>
          </a:p>
          <a:p>
            <a:r>
              <a:rPr lang="tr-TR" dirty="0" err="1" smtClean="0"/>
              <a:t>Allerjik</a:t>
            </a:r>
            <a:r>
              <a:rPr lang="tr-TR" dirty="0" smtClean="0"/>
              <a:t> </a:t>
            </a:r>
            <a:r>
              <a:rPr lang="tr-TR" dirty="0" err="1" smtClean="0"/>
              <a:t>rinit</a:t>
            </a:r>
            <a:r>
              <a:rPr lang="tr-TR" dirty="0" smtClean="0"/>
              <a:t>: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burun mukozasının kronik ve tekrarlayıcı </a:t>
            </a:r>
            <a:r>
              <a:rPr lang="tr-TR" dirty="0" err="1" smtClean="0"/>
              <a:t>enflamatuar</a:t>
            </a:r>
            <a:r>
              <a:rPr lang="tr-TR" dirty="0" smtClean="0"/>
              <a:t> bir hastalığıdır. Daha çok mevsimseldir. Polenler tetikleyici faktördür.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belirtileri hapşırma, kaşıntı, burun akıntısı ve nazal </a:t>
            </a:r>
            <a:r>
              <a:rPr lang="tr-TR" dirty="0" err="1" smtClean="0"/>
              <a:t>konjesyon</a:t>
            </a:r>
            <a:r>
              <a:rPr lang="tr-TR" dirty="0" smtClean="0"/>
              <a:t> ile birlikte </a:t>
            </a:r>
            <a:r>
              <a:rPr lang="tr-TR" dirty="0" err="1" smtClean="0"/>
              <a:t>postnazal</a:t>
            </a:r>
            <a:r>
              <a:rPr lang="tr-TR" dirty="0" smtClean="0"/>
              <a:t> akıntıya bağlı boğaz </a:t>
            </a:r>
            <a:r>
              <a:rPr lang="tr-TR" dirty="0" err="1" smtClean="0"/>
              <a:t>irritasyonu</a:t>
            </a:r>
            <a:r>
              <a:rPr lang="tr-TR" dirty="0" smtClean="0"/>
              <a:t>, kulak ve damakta kaşıntı, halsizlik ve yorgunluk</a:t>
            </a:r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2175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Parkinson: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50-60 yaşlarda ortaya çıkan yavaş seyirli, ilerleyici, kronik bir hastalık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istirahatte titreme (tremor), </a:t>
            </a:r>
            <a:r>
              <a:rPr lang="tr-TR" dirty="0" err="1" smtClean="0"/>
              <a:t>rijidite</a:t>
            </a:r>
            <a:r>
              <a:rPr lang="tr-TR" dirty="0" smtClean="0"/>
              <a:t> (kas sertliği), </a:t>
            </a:r>
            <a:r>
              <a:rPr lang="tr-TR" dirty="0" err="1" smtClean="0"/>
              <a:t>akinezi</a:t>
            </a:r>
            <a:r>
              <a:rPr lang="tr-TR" dirty="0" smtClean="0"/>
              <a:t> (konuşma sırasında jest ve mimiklerde azalma veya kayıp) veya </a:t>
            </a:r>
            <a:r>
              <a:rPr lang="tr-TR" dirty="0" err="1" smtClean="0"/>
              <a:t>postural</a:t>
            </a:r>
            <a:r>
              <a:rPr lang="tr-TR" dirty="0" smtClean="0"/>
              <a:t> </a:t>
            </a:r>
            <a:r>
              <a:rPr lang="tr-TR" dirty="0" err="1" smtClean="0"/>
              <a:t>instabilite</a:t>
            </a:r>
            <a:r>
              <a:rPr lang="tr-TR" dirty="0" smtClean="0"/>
              <a:t> genel bulgularıdır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erken dönemde çabuk yorulma, omuz, kol kaslarında ağrı veya gerginlik ve kişilik değişiklikleri olabilir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4224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	Bu hastaların </a:t>
            </a:r>
            <a:r>
              <a:rPr lang="tr-TR" dirty="0" err="1" smtClean="0"/>
              <a:t>tükrük</a:t>
            </a:r>
            <a:r>
              <a:rPr lang="tr-TR" dirty="0" smtClean="0"/>
              <a:t> kontrolünü sağlamaları ve hareketli protez kullanımını koordine etmeleri zordur, </a:t>
            </a:r>
            <a:r>
              <a:rPr lang="tr-TR" dirty="0" err="1" smtClean="0"/>
              <a:t>parkinson</a:t>
            </a:r>
            <a:r>
              <a:rPr lang="tr-TR" dirty="0" smtClean="0"/>
              <a:t> ilaçları da ağız kuruluğuna neden olabilir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anksiyete</a:t>
            </a:r>
            <a:r>
              <a:rPr lang="tr-TR" dirty="0" smtClean="0"/>
              <a:t> tremor riskini arttırır, </a:t>
            </a:r>
            <a:r>
              <a:rPr lang="tr-TR" smtClean="0"/>
              <a:t>hastalar rahatlatılmalıdır.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0204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Sinüzit: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paranazal</a:t>
            </a:r>
            <a:r>
              <a:rPr lang="tr-TR" dirty="0" smtClean="0"/>
              <a:t> (</a:t>
            </a:r>
            <a:r>
              <a:rPr lang="tr-TR" dirty="0" err="1" smtClean="0"/>
              <a:t>maksiller</a:t>
            </a:r>
            <a:r>
              <a:rPr lang="tr-TR" dirty="0" smtClean="0"/>
              <a:t>, </a:t>
            </a:r>
            <a:r>
              <a:rPr lang="tr-TR" dirty="0" err="1" smtClean="0"/>
              <a:t>frontal</a:t>
            </a:r>
            <a:r>
              <a:rPr lang="tr-TR" dirty="0" smtClean="0"/>
              <a:t>, </a:t>
            </a:r>
            <a:r>
              <a:rPr lang="tr-TR" dirty="0" err="1" smtClean="0"/>
              <a:t>etmoidal</a:t>
            </a:r>
            <a:r>
              <a:rPr lang="tr-TR" dirty="0" smtClean="0"/>
              <a:t> ve </a:t>
            </a:r>
            <a:r>
              <a:rPr lang="tr-TR" dirty="0" err="1" smtClean="0"/>
              <a:t>sfenois</a:t>
            </a:r>
            <a:r>
              <a:rPr lang="tr-TR" dirty="0" smtClean="0"/>
              <a:t> sinüsler) sinüsleri döşeyen </a:t>
            </a:r>
            <a:r>
              <a:rPr lang="tr-TR" dirty="0" err="1" smtClean="0"/>
              <a:t>epitelin</a:t>
            </a:r>
            <a:r>
              <a:rPr lang="tr-TR" dirty="0" smtClean="0"/>
              <a:t> </a:t>
            </a:r>
            <a:r>
              <a:rPr lang="tr-TR" dirty="0" err="1" smtClean="0"/>
              <a:t>enflamasyonu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genellikle üst solunum yolu, </a:t>
            </a:r>
            <a:r>
              <a:rPr lang="tr-TR" dirty="0" err="1" smtClean="0"/>
              <a:t>dental</a:t>
            </a:r>
            <a:r>
              <a:rPr lang="tr-TR" dirty="0" smtClean="0"/>
              <a:t> enfeksiyonlar, </a:t>
            </a:r>
            <a:r>
              <a:rPr lang="tr-TR" dirty="0" err="1" smtClean="0"/>
              <a:t>allerjik</a:t>
            </a:r>
            <a:r>
              <a:rPr lang="tr-TR" dirty="0" smtClean="0"/>
              <a:t> </a:t>
            </a:r>
            <a:r>
              <a:rPr lang="tr-TR" dirty="0" err="1" smtClean="0"/>
              <a:t>rinit</a:t>
            </a:r>
            <a:r>
              <a:rPr lang="tr-TR" dirty="0" smtClean="0"/>
              <a:t> veya </a:t>
            </a:r>
            <a:r>
              <a:rPr lang="tr-TR" dirty="0" err="1" smtClean="0"/>
              <a:t>iatrojenik</a:t>
            </a:r>
            <a:r>
              <a:rPr lang="tr-TR" dirty="0" smtClean="0"/>
              <a:t> </a:t>
            </a:r>
            <a:r>
              <a:rPr lang="tr-TR" dirty="0" err="1" smtClean="0"/>
              <a:t>dental</a:t>
            </a:r>
            <a:r>
              <a:rPr lang="tr-TR" dirty="0" smtClean="0"/>
              <a:t> uygulamalar sonrası </a:t>
            </a:r>
            <a:r>
              <a:rPr lang="tr-TR" dirty="0" err="1" smtClean="0"/>
              <a:t>submukozal</a:t>
            </a:r>
            <a:r>
              <a:rPr lang="tr-TR" dirty="0" smtClean="0"/>
              <a:t> ödem ve </a:t>
            </a:r>
            <a:r>
              <a:rPr lang="tr-TR" dirty="0" err="1" smtClean="0"/>
              <a:t>mukozal</a:t>
            </a:r>
            <a:r>
              <a:rPr lang="tr-TR" dirty="0" smtClean="0"/>
              <a:t> </a:t>
            </a:r>
            <a:r>
              <a:rPr lang="tr-TR" dirty="0" err="1" smtClean="0"/>
              <a:t>sekresyon</a:t>
            </a:r>
            <a:r>
              <a:rPr lang="tr-TR" dirty="0" smtClean="0"/>
              <a:t> artışı</a:t>
            </a:r>
          </a:p>
          <a:p>
            <a:pPr marL="0" indent="0">
              <a:buNone/>
            </a:pPr>
            <a:r>
              <a:rPr lang="tr-TR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83371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	sinüs </a:t>
            </a:r>
            <a:r>
              <a:rPr lang="tr-TR" dirty="0"/>
              <a:t>drenajı engellenir, </a:t>
            </a:r>
            <a:r>
              <a:rPr lang="tr-TR" dirty="0" err="1"/>
              <a:t>mukozal</a:t>
            </a:r>
            <a:r>
              <a:rPr lang="tr-TR" dirty="0"/>
              <a:t> </a:t>
            </a:r>
            <a:r>
              <a:rPr lang="tr-TR" dirty="0" err="1"/>
              <a:t>sekresyon</a:t>
            </a:r>
            <a:r>
              <a:rPr lang="tr-TR" dirty="0"/>
              <a:t> birikir ve bakteriyel birikim artar. Böylece akut </a:t>
            </a:r>
            <a:r>
              <a:rPr lang="tr-TR" dirty="0" smtClean="0"/>
              <a:t>sinüzit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süreç devam ederse kronik sinüzite dönüşür.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1756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Farenjit/</a:t>
            </a:r>
            <a:r>
              <a:rPr lang="tr-TR" dirty="0" err="1" smtClean="0"/>
              <a:t>tonsillit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viral</a:t>
            </a:r>
            <a:r>
              <a:rPr lang="tr-TR" dirty="0" smtClean="0"/>
              <a:t> veya bakteriyel olarak gelişen </a:t>
            </a:r>
            <a:r>
              <a:rPr lang="tr-TR" dirty="0" err="1" smtClean="0"/>
              <a:t>farenks</a:t>
            </a:r>
            <a:r>
              <a:rPr lang="tr-TR" dirty="0" smtClean="0"/>
              <a:t> veya </a:t>
            </a:r>
            <a:r>
              <a:rPr lang="tr-TR" dirty="0" err="1" smtClean="0"/>
              <a:t>tonsilla</a:t>
            </a:r>
            <a:r>
              <a:rPr lang="tr-TR" dirty="0" smtClean="0"/>
              <a:t> enfeksiyonudur. Boğaz ağrısı olan olguların %90’ında </a:t>
            </a:r>
            <a:r>
              <a:rPr lang="tr-TR" dirty="0" err="1" smtClean="0"/>
              <a:t>viral</a:t>
            </a:r>
            <a:r>
              <a:rPr lang="tr-TR" dirty="0" smtClean="0"/>
              <a:t> enfeksiyon ilişkisi mevcuttur.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sıklıkla ateş, burun akıntısı ve öksürük eşlik eder.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4301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Alt solunum yolu enfeksiyonları:</a:t>
            </a:r>
          </a:p>
          <a:p>
            <a:r>
              <a:rPr lang="tr-TR" dirty="0" smtClean="0"/>
              <a:t>Bronşit: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trake ve bronşlar gibi büyük hava yollarının enfeksiyonudur, en çok </a:t>
            </a:r>
            <a:r>
              <a:rPr lang="tr-TR" dirty="0" err="1" smtClean="0"/>
              <a:t>streptokokus</a:t>
            </a:r>
            <a:r>
              <a:rPr lang="tr-TR" dirty="0" smtClean="0"/>
              <a:t> </a:t>
            </a:r>
            <a:r>
              <a:rPr lang="tr-TR" dirty="0" err="1" smtClean="0"/>
              <a:t>pnömonia</a:t>
            </a:r>
            <a:r>
              <a:rPr lang="tr-TR" dirty="0" smtClean="0"/>
              <a:t> neden olur. </a:t>
            </a:r>
          </a:p>
          <a:p>
            <a:pPr marL="0" indent="0">
              <a:buNone/>
            </a:pPr>
            <a:r>
              <a:rPr lang="tr-TR" dirty="0" smtClean="0"/>
              <a:t>Akut bronşitte inatçı ateş, kırıklık, kas ağrısı, baş ağrısı ve burun akıntısı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9142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Zatürre (</a:t>
            </a:r>
            <a:r>
              <a:rPr lang="tr-TR" dirty="0" err="1" smtClean="0"/>
              <a:t>pnömoni</a:t>
            </a:r>
            <a:r>
              <a:rPr lang="tr-TR" dirty="0" smtClean="0"/>
              <a:t>):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bakteri, virüs veya mantarların neden olduğu, bir </a:t>
            </a:r>
            <a:r>
              <a:rPr lang="tr-TR" dirty="0" err="1" smtClean="0"/>
              <a:t>vey</a:t>
            </a:r>
            <a:r>
              <a:rPr lang="tr-TR" dirty="0" smtClean="0"/>
              <a:t> her iki akciğerin </a:t>
            </a:r>
            <a:r>
              <a:rPr lang="tr-TR" dirty="0" err="1" smtClean="0"/>
              <a:t>parankimini</a:t>
            </a:r>
            <a:r>
              <a:rPr lang="tr-TR" dirty="0" smtClean="0"/>
              <a:t> de etkileyen </a:t>
            </a:r>
            <a:r>
              <a:rPr lang="tr-TR" dirty="0" err="1" smtClean="0"/>
              <a:t>enflamatuar</a:t>
            </a:r>
            <a:r>
              <a:rPr lang="tr-TR" dirty="0" smtClean="0"/>
              <a:t> bir alt solunum yolu enfeksiyonu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bulguları etkene göre değişir, yaygın belirtiler ateş, göğüs ağrısı, öksürük ve balgam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8137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Tüberküloz (verem):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etken olan </a:t>
            </a:r>
            <a:r>
              <a:rPr lang="tr-TR" dirty="0"/>
              <a:t>basillerin sığır (</a:t>
            </a:r>
            <a:r>
              <a:rPr lang="tr-TR" dirty="0" err="1" smtClean="0"/>
              <a:t>mycobacterium</a:t>
            </a:r>
            <a:r>
              <a:rPr lang="tr-TR" dirty="0" smtClean="0"/>
              <a:t> </a:t>
            </a:r>
            <a:r>
              <a:rPr lang="tr-TR" dirty="0" err="1" smtClean="0"/>
              <a:t>bovis</a:t>
            </a:r>
            <a:r>
              <a:rPr lang="tr-TR" dirty="0" smtClean="0"/>
              <a:t>) </a:t>
            </a:r>
            <a:r>
              <a:rPr lang="tr-TR" dirty="0"/>
              <a:t>ve insan(</a:t>
            </a:r>
            <a:r>
              <a:rPr lang="tr-TR" dirty="0" err="1"/>
              <a:t>mycobacterium</a:t>
            </a:r>
            <a:r>
              <a:rPr lang="tr-TR" dirty="0"/>
              <a:t> </a:t>
            </a:r>
            <a:r>
              <a:rPr lang="tr-TR" dirty="0" err="1"/>
              <a:t>tuberculosis</a:t>
            </a:r>
            <a:r>
              <a:rPr lang="tr-TR" dirty="0"/>
              <a:t>) </a:t>
            </a:r>
            <a:r>
              <a:rPr lang="tr-TR" dirty="0" err="1" smtClean="0"/>
              <a:t>suşları</a:t>
            </a:r>
            <a:r>
              <a:rPr lang="tr-TR" dirty="0" smtClean="0"/>
              <a:t> olmak üzere 2 tipi var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damlacık yoluyla yayılan akut veya kronik seyirli bir enfeksiyon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diğer bulaş yolu </a:t>
            </a:r>
            <a:r>
              <a:rPr lang="tr-TR" dirty="0" err="1" smtClean="0"/>
              <a:t>enfekte</a:t>
            </a:r>
            <a:r>
              <a:rPr lang="tr-TR" dirty="0" smtClean="0"/>
              <a:t> inek sütünün kaynatılmadan, pastörize edilmeden kullanımı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76435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	Çiğ süt tüketimine bağlı çocuklarda bağırsak, kemik ve eklem tüberkülozları görülür.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>
                <a:solidFill>
                  <a:srgbClr val="FF0000"/>
                </a:solidFill>
              </a:rPr>
              <a:t>bir başka bulaş yolu </a:t>
            </a:r>
            <a:r>
              <a:rPr lang="tr-TR" dirty="0" err="1" smtClean="0">
                <a:solidFill>
                  <a:srgbClr val="FF0000"/>
                </a:solidFill>
              </a:rPr>
              <a:t>enfekte</a:t>
            </a:r>
            <a:r>
              <a:rPr lang="tr-TR" dirty="0" smtClean="0">
                <a:solidFill>
                  <a:srgbClr val="FF0000"/>
                </a:solidFill>
              </a:rPr>
              <a:t> vücut salgılarının bulaştığı aletlerin açık yaralara temasıdır!!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	</a:t>
            </a:r>
            <a:r>
              <a:rPr lang="tr-TR" dirty="0" smtClean="0"/>
              <a:t>yetersiz beslenme, aşırı fiziksel yorgunluk, genel vücut direncini azaltan hastalıklar hazırlayıcı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04691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106</Words>
  <Application>Microsoft Office PowerPoint</Application>
  <PresentationFormat>Ekran Gösterisi (4:3)</PresentationFormat>
  <Paragraphs>78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Solunum sistemi, kas sistemi ve sinir sistemi</vt:lpstr>
      <vt:lpstr>Solunum sistemi hastalıkları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Sinir-kas sistemi hastalıkları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Solunum sistemi, kas sistemi ve sinir sistemi</dc:title>
  <dc:creator>User</dc:creator>
  <cp:lastModifiedBy>User</cp:lastModifiedBy>
  <cp:revision>8</cp:revision>
  <dcterms:created xsi:type="dcterms:W3CDTF">2018-10-14T20:14:56Z</dcterms:created>
  <dcterms:modified xsi:type="dcterms:W3CDTF">2018-10-14T21:35:38Z</dcterms:modified>
</cp:coreProperties>
</file>