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7176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427214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444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8456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2980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137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CCEA18-A224-4D33-9BE4-6C91F6C75A5E}" type="datetimeFigureOut">
              <a:rPr lang="tr-TR" smtClean="0"/>
              <a:t>18.05.2020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3736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CCEA18-A224-4D33-9BE4-6C91F6C75A5E}" type="datetimeFigureOut">
              <a:rPr lang="tr-TR" smtClean="0"/>
              <a:t>18.05.2020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257352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CCEA18-A224-4D33-9BE4-6C91F6C75A5E}" type="datetimeFigureOut">
              <a:rPr lang="tr-TR" smtClean="0"/>
              <a:t>18.05.2020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316061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1034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9585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A18-A224-4D33-9BE4-6C91F6C75A5E}" type="datetimeFigureOut">
              <a:rPr lang="tr-TR" smtClean="0"/>
              <a:t>18.05.2020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9C3A6-A5CC-4077-AD2A-D17096FEE29B}" type="slidenum">
              <a:rPr lang="tr-TR" smtClean="0"/>
              <a:t>‹#›</a:t>
            </a:fld>
            <a:endParaRPr lang="tr-TR"/>
          </a:p>
        </p:txBody>
      </p:sp>
    </p:spTree>
    <p:extLst>
      <p:ext uri="{BB962C8B-B14F-4D97-AF65-F5344CB8AC3E}">
        <p14:creationId xmlns:p14="http://schemas.microsoft.com/office/powerpoint/2010/main" val="2079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pl.wikipedia.org/wiki/1976" TargetMode="External"/><Relationship Id="rId2" Type="http://schemas.openxmlformats.org/officeDocument/2006/relationships/hyperlink" Target="http://pl.wikipedia.org/wiki/1893"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smtClean="0"/>
              <a:t>İki Savaş Arası Dönem Ve Savaş Dönemi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7625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32656"/>
            <a:ext cx="8229600" cy="1084982"/>
          </a:xfrm>
        </p:spPr>
        <p:txBody>
          <a:bodyPr>
            <a:normAutofit fontScale="90000"/>
          </a:bodyPr>
          <a:lstStyle/>
          <a:p>
            <a:r>
              <a:rPr lang="tr-TR" b="1" dirty="0" err="1"/>
              <a:t>Jarosław</a:t>
            </a:r>
            <a:r>
              <a:rPr lang="tr-TR" b="1" dirty="0"/>
              <a:t> </a:t>
            </a:r>
            <a:r>
              <a:rPr lang="tr-TR" b="1" dirty="0" err="1"/>
              <a:t>Iwaszkiewcz’in</a:t>
            </a:r>
            <a:r>
              <a:rPr lang="tr-TR" b="1" dirty="0"/>
              <a:t> Düzyazısı</a:t>
            </a:r>
            <a:r>
              <a:rPr lang="tr-TR" dirty="0"/>
              <a:t/>
            </a:r>
            <a:br>
              <a:rPr lang="tr-TR" dirty="0"/>
            </a:br>
            <a:endParaRPr lang="tr-TR" b="1" dirty="0"/>
          </a:p>
        </p:txBody>
      </p:sp>
      <p:sp>
        <p:nvSpPr>
          <p:cNvPr id="3" name="İçerik Yer Tutucusu 2"/>
          <p:cNvSpPr>
            <a:spLocks noGrp="1"/>
          </p:cNvSpPr>
          <p:nvPr>
            <p:ph idx="1"/>
          </p:nvPr>
        </p:nvSpPr>
        <p:spPr/>
        <p:txBody>
          <a:bodyPr>
            <a:normAutofit fontScale="55000" lnSpcReduction="20000"/>
          </a:bodyPr>
          <a:lstStyle/>
          <a:p>
            <a:r>
              <a:rPr lang="tr-TR" dirty="0" err="1"/>
              <a:t>Iwaszkiewicz</a:t>
            </a:r>
            <a:r>
              <a:rPr lang="tr-TR" dirty="0"/>
              <a:t> (1894-1980)  “</a:t>
            </a:r>
            <a:r>
              <a:rPr lang="tr-TR" dirty="0" err="1"/>
              <a:t>Stary</a:t>
            </a:r>
            <a:r>
              <a:rPr lang="tr-TR" dirty="0"/>
              <a:t> </a:t>
            </a:r>
            <a:r>
              <a:rPr lang="tr-TR" dirty="0" err="1"/>
              <a:t>Poeta</a:t>
            </a:r>
            <a:r>
              <a:rPr lang="tr-TR" dirty="0"/>
              <a:t>” (Yaşlı Şair) başlıklı şiirinin yer aldığı “Mapa </a:t>
            </a:r>
            <a:r>
              <a:rPr lang="tr-TR" dirty="0" err="1"/>
              <a:t>pogody</a:t>
            </a:r>
            <a:r>
              <a:rPr lang="tr-TR" dirty="0"/>
              <a:t>” (Hava Haritası) adlı yapıtını yayımladığında uzun bir süredir yaşlı bir şair idi. İşte belki de bu yüzden, toplumsal konulara kayıtsız kalmıştır. Özellikle bu tutumu </a:t>
            </a:r>
            <a:r>
              <a:rPr lang="tr-TR" dirty="0" err="1"/>
              <a:t>Iwaszkiewicz’e</a:t>
            </a:r>
            <a:r>
              <a:rPr lang="tr-TR" dirty="0"/>
              <a:t> “</a:t>
            </a:r>
            <a:r>
              <a:rPr lang="tr-TR" dirty="0" err="1"/>
              <a:t>Brzezina</a:t>
            </a:r>
            <a:r>
              <a:rPr lang="tr-TR" dirty="0"/>
              <a:t>” (Kayın Ağacı Koruluğu) ya da “</a:t>
            </a:r>
            <a:r>
              <a:rPr lang="tr-TR" dirty="0" err="1"/>
              <a:t>Panny</a:t>
            </a:r>
            <a:r>
              <a:rPr lang="tr-TR" dirty="0"/>
              <a:t> z </a:t>
            </a:r>
            <a:r>
              <a:rPr lang="tr-TR" dirty="0" err="1"/>
              <a:t>Wilka</a:t>
            </a:r>
            <a:r>
              <a:rPr lang="tr-TR" dirty="0"/>
              <a:t>” (</a:t>
            </a:r>
            <a:r>
              <a:rPr lang="tr-TR" dirty="0" err="1"/>
              <a:t>Wilkolu</a:t>
            </a:r>
            <a:r>
              <a:rPr lang="tr-TR" dirty="0"/>
              <a:t> Genç Kızlar) gibi en iyi öykülerini yaratma, bir Avrupalı olmanın kokusunu yayma olanağı vermiştir</a:t>
            </a:r>
            <a:r>
              <a:rPr lang="tr-TR" dirty="0" smtClean="0"/>
              <a:t>. </a:t>
            </a:r>
            <a:endParaRPr lang="tr-TR" dirty="0"/>
          </a:p>
          <a:p>
            <a:r>
              <a:rPr lang="tr-TR" dirty="0" err="1"/>
              <a:t>Iwaszkiewicz</a:t>
            </a:r>
            <a:r>
              <a:rPr lang="tr-TR" dirty="0"/>
              <a:t> aynı zamanda tarihi roman yazarıdır. </a:t>
            </a:r>
            <a:r>
              <a:rPr lang="tr-TR" dirty="0" smtClean="0"/>
              <a:t>İ</a:t>
            </a:r>
            <a:r>
              <a:rPr lang="tr-TR" dirty="0" smtClean="0"/>
              <a:t>lk </a:t>
            </a:r>
            <a:r>
              <a:rPr lang="tr-TR" dirty="0"/>
              <a:t>olarak 1934 yılında yayımlanan “</a:t>
            </a:r>
            <a:r>
              <a:rPr lang="tr-TR" dirty="0" err="1"/>
              <a:t>Czerwone</a:t>
            </a:r>
            <a:r>
              <a:rPr lang="tr-TR" dirty="0"/>
              <a:t> </a:t>
            </a:r>
            <a:r>
              <a:rPr lang="tr-TR" dirty="0" err="1"/>
              <a:t>tarcze</a:t>
            </a:r>
            <a:r>
              <a:rPr lang="tr-TR" dirty="0"/>
              <a:t>” (Kırmızı Kalkanlar) adlı yapıtı bütünüyle değişik bir tarihi romandır. Bu yapıtta ne tarihsel bir süreç betimi, ne de sözü edilenleri olabildiğince gerçek belgelere dayandırma çabası vardır. Roman kahramanı Prens </a:t>
            </a:r>
            <a:r>
              <a:rPr lang="tr-TR" dirty="0" err="1"/>
              <a:t>Henryk</a:t>
            </a:r>
            <a:r>
              <a:rPr lang="tr-TR" dirty="0"/>
              <a:t> </a:t>
            </a:r>
            <a:r>
              <a:rPr lang="tr-TR" dirty="0" err="1"/>
              <a:t>Sandomierski</a:t>
            </a:r>
            <a:r>
              <a:rPr lang="tr-TR" dirty="0"/>
              <a:t> sanata duyarlı ve dünyanın güzelliğini hemen algılayan birisidir. Yeni oluşan Avrupa’da ülkesine bir yer bulmak ister, ancak yenilir. Bu yenilgi, alınmış herhangi bir tarihi yenilgiden çok daha fazla şiir barındırır bünyesinde. Prens </a:t>
            </a:r>
            <a:r>
              <a:rPr lang="tr-TR" dirty="0" err="1"/>
              <a:t>Sandomierski’nin</a:t>
            </a:r>
            <a:r>
              <a:rPr lang="tr-TR" dirty="0"/>
              <a:t> kişiliği fiziksel güç, temiz kalplilik gibi özelliklerle donanmış Polonyalı atalara ilişkin genel kabullere pek uymaz, çünkü yazarın kahramanları çağdaş insanın ikilemlerini yaşamaktadırlar. Bu bağlamda, </a:t>
            </a:r>
            <a:r>
              <a:rPr lang="tr-TR" dirty="0" err="1"/>
              <a:t>Iwaszkiewicz’in</a:t>
            </a:r>
            <a:r>
              <a:rPr lang="tr-TR" dirty="0"/>
              <a:t> bu yapıtı tarihi roman alanında yenilikçi bir öneri olarak kabul edilmiştir.</a:t>
            </a:r>
          </a:p>
          <a:p>
            <a:endParaRPr lang="tr-TR" dirty="0"/>
          </a:p>
        </p:txBody>
      </p:sp>
    </p:spTree>
    <p:extLst>
      <p:ext uri="{BB962C8B-B14F-4D97-AF65-F5344CB8AC3E}">
        <p14:creationId xmlns:p14="http://schemas.microsoft.com/office/powerpoint/2010/main" val="117331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err="1"/>
              <a:t>Iwaszkiewicz’in</a:t>
            </a:r>
            <a:r>
              <a:rPr lang="tr-TR" dirty="0"/>
              <a:t> düzyazısı </a:t>
            </a:r>
            <a:r>
              <a:rPr lang="tr-TR" dirty="0" err="1"/>
              <a:t>modernist</a:t>
            </a:r>
            <a:r>
              <a:rPr lang="tr-TR" dirty="0"/>
              <a:t> bir huzursuzluktan doğup gelişir. Yazar, kahramanlarını gündelik yaşam içerisine yerleştirebilmiştir. </a:t>
            </a:r>
            <a:r>
              <a:rPr lang="tr-TR" dirty="0" err="1"/>
              <a:t>Iwaszkiewicz’in</a:t>
            </a:r>
            <a:r>
              <a:rPr lang="tr-TR" dirty="0"/>
              <a:t> yıllar sonra başarısız bir yapıt olarak değerlendirdiği “</a:t>
            </a:r>
            <a:r>
              <a:rPr lang="tr-TR" dirty="0" err="1"/>
              <a:t>Hilary</a:t>
            </a:r>
            <a:r>
              <a:rPr lang="tr-TR" dirty="0"/>
              <a:t>, </a:t>
            </a:r>
            <a:r>
              <a:rPr lang="tr-TR" dirty="0" err="1"/>
              <a:t>syn</a:t>
            </a:r>
            <a:r>
              <a:rPr lang="tr-TR" dirty="0"/>
              <a:t> </a:t>
            </a:r>
            <a:r>
              <a:rPr lang="tr-TR" dirty="0" err="1"/>
              <a:t>buchaltera</a:t>
            </a:r>
            <a:r>
              <a:rPr lang="tr-TR" dirty="0"/>
              <a:t>” (1923) (</a:t>
            </a:r>
            <a:r>
              <a:rPr lang="tr-TR" dirty="0" err="1"/>
              <a:t>Hilary</a:t>
            </a:r>
            <a:r>
              <a:rPr lang="tr-TR" dirty="0"/>
              <a:t>, Muhasebecinin Oğlu) adlı yapıtı, taşralı genç bir sanatçının Varşova’daki kariyerinin başlangıcına ve çevresine uyum sağlamasına ilişkin, büyük ölçüde otobiyografik bir romandır. “</a:t>
            </a:r>
            <a:r>
              <a:rPr lang="tr-TR" dirty="0" err="1"/>
              <a:t>Księżyc</a:t>
            </a:r>
            <a:r>
              <a:rPr lang="tr-TR" dirty="0"/>
              <a:t> </a:t>
            </a:r>
            <a:r>
              <a:rPr lang="tr-TR" dirty="0" err="1"/>
              <a:t>wschodzi</a:t>
            </a:r>
            <a:r>
              <a:rPr lang="tr-TR" dirty="0"/>
              <a:t>” (1925)  (Ay Doğuyor) adlı romanı, Oscar </a:t>
            </a:r>
            <a:r>
              <a:rPr lang="tr-TR" dirty="0" err="1"/>
              <a:t>Wilde’in</a:t>
            </a:r>
            <a:r>
              <a:rPr lang="tr-TR" dirty="0"/>
              <a:t> eserleriyle bir hesaplaşmadır, sanki. “</a:t>
            </a:r>
            <a:r>
              <a:rPr lang="tr-TR" dirty="0" err="1"/>
              <a:t>Iwaszkiewicz’e</a:t>
            </a:r>
            <a:r>
              <a:rPr lang="tr-TR" dirty="0"/>
              <a:t>, Polonyalı olmayan Kievli arkadaşlarının etkileri göz ardı edilemez. Diğer “moda görüşler” gibi, </a:t>
            </a:r>
            <a:r>
              <a:rPr lang="tr-TR" dirty="0" err="1"/>
              <a:t>Oskar</a:t>
            </a:r>
            <a:r>
              <a:rPr lang="tr-TR" dirty="0"/>
              <a:t> </a:t>
            </a:r>
            <a:r>
              <a:rPr lang="tr-TR" dirty="0" err="1"/>
              <a:t>Wilde’ın</a:t>
            </a:r>
            <a:r>
              <a:rPr lang="tr-TR" dirty="0"/>
              <a:t> “Gerçek dünya her gerçek sanatçı için sadece sanatın dünyasıdır, dünyevi şeyler ise güzel olduklarınca önemlidirler.”” görüşünü ileri süren estetizmi de, yazarın özgün artistik ve yaşamsal tutumuna katkıda bulunmuştur.</a:t>
            </a:r>
          </a:p>
          <a:p>
            <a:endParaRPr lang="tr-TR" dirty="0"/>
          </a:p>
        </p:txBody>
      </p:sp>
    </p:spTree>
    <p:extLst>
      <p:ext uri="{BB962C8B-B14F-4D97-AF65-F5344CB8AC3E}">
        <p14:creationId xmlns:p14="http://schemas.microsoft.com/office/powerpoint/2010/main" val="4171449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709119"/>
          </a:xfrm>
        </p:spPr>
        <p:txBody>
          <a:bodyPr>
            <a:normAutofit fontScale="77500" lnSpcReduction="20000"/>
          </a:bodyPr>
          <a:lstStyle/>
          <a:p>
            <a:r>
              <a:rPr lang="tr-TR" dirty="0" err="1"/>
              <a:t>Iwaszkiewicz’in</a:t>
            </a:r>
            <a:r>
              <a:rPr lang="tr-TR" dirty="0"/>
              <a:t> Kievli arkadaşı </a:t>
            </a:r>
            <a:r>
              <a:rPr lang="tr-TR" dirty="0" err="1"/>
              <a:t>Niedźwiedzki’nin</a:t>
            </a:r>
            <a:r>
              <a:rPr lang="tr-TR" dirty="0"/>
              <a:t>, yazarın </a:t>
            </a:r>
            <a:r>
              <a:rPr lang="tr-TR" dirty="0" err="1"/>
              <a:t>Wilde</a:t>
            </a:r>
            <a:r>
              <a:rPr lang="tr-TR" dirty="0"/>
              <a:t> tarzı esinlenmelerinin kaynağı olduğunu da eklemek gerek.  </a:t>
            </a:r>
          </a:p>
          <a:p>
            <a:r>
              <a:rPr lang="tr-TR" dirty="0"/>
              <a:t>“</a:t>
            </a:r>
            <a:r>
              <a:rPr lang="tr-TR" dirty="0" err="1"/>
              <a:t>Zmowa</a:t>
            </a:r>
            <a:r>
              <a:rPr lang="tr-TR" dirty="0"/>
              <a:t> </a:t>
            </a:r>
            <a:r>
              <a:rPr lang="tr-TR" dirty="0" err="1"/>
              <a:t>mężczyzn</a:t>
            </a:r>
            <a:r>
              <a:rPr lang="tr-TR" dirty="0"/>
              <a:t>” (1930) (Erkek İttifakı) adlı romanı taşradaki gündelik yaşamı, bu yaşamın ortaya çıkardığı özlem ve doyumsuzlukları anlatan bir yapıttır. Kendi kendine yetemeyen bir kadının, çevresinin kurbanı haline gelişinin öyküsüdür.  </a:t>
            </a:r>
          </a:p>
          <a:p>
            <a:r>
              <a:rPr lang="tr-TR" dirty="0"/>
              <a:t>“</a:t>
            </a:r>
            <a:r>
              <a:rPr lang="tr-TR" dirty="0" err="1"/>
              <a:t>Panny</a:t>
            </a:r>
            <a:r>
              <a:rPr lang="tr-TR" dirty="0"/>
              <a:t> z </a:t>
            </a:r>
            <a:r>
              <a:rPr lang="tr-TR" dirty="0" err="1"/>
              <a:t>Wilka</a:t>
            </a:r>
            <a:r>
              <a:rPr lang="tr-TR" dirty="0"/>
              <a:t>” (</a:t>
            </a:r>
            <a:r>
              <a:rPr lang="tr-TR" dirty="0" err="1"/>
              <a:t>Wilkolu</a:t>
            </a:r>
            <a:r>
              <a:rPr lang="tr-TR" dirty="0"/>
              <a:t> Genç Kızlar) ve “</a:t>
            </a:r>
            <a:r>
              <a:rPr lang="tr-TR" dirty="0" err="1"/>
              <a:t>Brzezina</a:t>
            </a:r>
            <a:r>
              <a:rPr lang="tr-TR" dirty="0"/>
              <a:t>” (Kayın Ağacı Koruluğu) adlı öyküler “</a:t>
            </a:r>
            <a:r>
              <a:rPr lang="tr-TR" dirty="0" err="1"/>
              <a:t>Młyn</a:t>
            </a:r>
            <a:r>
              <a:rPr lang="tr-TR" dirty="0"/>
              <a:t> </a:t>
            </a:r>
            <a:r>
              <a:rPr lang="tr-TR" dirty="0" err="1"/>
              <a:t>nad</a:t>
            </a:r>
            <a:r>
              <a:rPr lang="tr-TR" dirty="0"/>
              <a:t> </a:t>
            </a:r>
            <a:r>
              <a:rPr lang="tr-TR" dirty="0" err="1"/>
              <a:t>Utratą</a:t>
            </a:r>
            <a:r>
              <a:rPr lang="tr-TR" dirty="0"/>
              <a:t> (</a:t>
            </a:r>
            <a:r>
              <a:rPr lang="tr-TR" dirty="0" err="1"/>
              <a:t>Utrata</a:t>
            </a:r>
            <a:r>
              <a:rPr lang="tr-TR" dirty="0"/>
              <a:t> Üzerindeki Değirmen) adlı öykü gibi, Polonya edebiyatının en ustaca yazılmış öyküleri arasında yer alır.</a:t>
            </a:r>
          </a:p>
          <a:p>
            <a:r>
              <a:rPr lang="tr-TR" dirty="0" err="1"/>
              <a:t>Mikołaj</a:t>
            </a:r>
            <a:r>
              <a:rPr lang="tr-TR" dirty="0"/>
              <a:t> </a:t>
            </a:r>
            <a:r>
              <a:rPr lang="tr-TR" dirty="0" err="1"/>
              <a:t>Niedźwiedzki</a:t>
            </a:r>
            <a:r>
              <a:rPr lang="tr-TR" dirty="0"/>
              <a:t> (</a:t>
            </a:r>
            <a:r>
              <a:rPr lang="tr-TR" u="sng" dirty="0">
                <a:hlinkClick r:id="rId2"/>
              </a:rPr>
              <a:t>1893</a:t>
            </a:r>
            <a:r>
              <a:rPr lang="tr-TR" dirty="0"/>
              <a:t> Kiev- </a:t>
            </a:r>
            <a:r>
              <a:rPr lang="tr-TR" u="sng" dirty="0">
                <a:hlinkClick r:id="rId3"/>
              </a:rPr>
              <a:t>1976</a:t>
            </a:r>
            <a:r>
              <a:rPr lang="tr-TR" dirty="0"/>
              <a:t> ABD) Polonyalı müzisyen, besteci, şair</a:t>
            </a:r>
            <a:r>
              <a:rPr lang="tr-TR" dirty="0" smtClean="0"/>
              <a:t>.</a:t>
            </a:r>
            <a:r>
              <a:rPr lang="tr-TR" dirty="0"/>
              <a:t> </a:t>
            </a:r>
          </a:p>
          <a:p>
            <a:endParaRPr lang="tr-TR" dirty="0"/>
          </a:p>
        </p:txBody>
      </p:sp>
    </p:spTree>
    <p:extLst>
      <p:ext uri="{BB962C8B-B14F-4D97-AF65-F5344CB8AC3E}">
        <p14:creationId xmlns:p14="http://schemas.microsoft.com/office/powerpoint/2010/main" val="2717773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600201"/>
            <a:ext cx="8229600" cy="3629000"/>
          </a:xfrm>
        </p:spPr>
        <p:txBody>
          <a:bodyPr>
            <a:normAutofit fontScale="62500" lnSpcReduction="20000"/>
          </a:bodyPr>
          <a:lstStyle/>
          <a:p>
            <a:r>
              <a:rPr lang="tr-TR" dirty="0"/>
              <a:t>Bu öyküler içinde “</a:t>
            </a:r>
            <a:r>
              <a:rPr lang="tr-TR" dirty="0" err="1"/>
              <a:t>Wilkolu</a:t>
            </a:r>
            <a:r>
              <a:rPr lang="tr-TR" dirty="0"/>
              <a:t> Genç </a:t>
            </a:r>
            <a:r>
              <a:rPr lang="tr-TR" dirty="0" err="1"/>
              <a:t>Kızlar”ın</a:t>
            </a:r>
            <a:r>
              <a:rPr lang="tr-TR" dirty="0"/>
              <a:t> önemli bir yeri olduğunu eklemek gerek. Yazar, bu öyküsünü kendi yaşamındaki bir kesitten, 1914 yazında daha sonra birkaç kez daha gittiği </a:t>
            </a:r>
            <a:r>
              <a:rPr lang="tr-TR" dirty="0" err="1"/>
              <a:t>Byszewy’da</a:t>
            </a:r>
            <a:r>
              <a:rPr lang="tr-TR" dirty="0"/>
              <a:t> yaşadıklarından, tanıdığı insanlardan ve tanık olduğu durumlardan esinlenerek kaleme almıştır. Öykünün başkahramanının, gençlik yıllarını tekrar yaşamak, eski anılarını tazelemek amacıyla gençliğinde gitmiş olduğu yere yıllar sonra dönmesi,  </a:t>
            </a:r>
            <a:r>
              <a:rPr lang="tr-TR" dirty="0" err="1"/>
              <a:t>Iwaszkiewicz’in</a:t>
            </a:r>
            <a:r>
              <a:rPr lang="tr-TR" dirty="0"/>
              <a:t> Fransız yazar </a:t>
            </a:r>
            <a:r>
              <a:rPr lang="tr-TR" dirty="0" err="1"/>
              <a:t>Proust’un</a:t>
            </a:r>
            <a:r>
              <a:rPr lang="tr-TR" dirty="0"/>
              <a:t> “Kayıp Zamanın İzinde” adlı yapıtında var olan, geçmişin yeniden yaratılabileceği, canlandırılabileceği, geçmişin bu günü açıklamayı ve anlamayı olanaklı kıldığı yolundaki düşüncesiyle bağlantı kurarak polemiğe girme denemesidir. Çünkü bu öyküde kahraman eski günleri anar, o günlerde yaşadıklarını sorgularken yaşanmışı geri getirmenin mümkün olmadığını, yaşamda hiç bir yaşanmışlığın yinelenmeyeceğini anlar. Bu şekilde, yazar, geçmişe dönüş çabalarının boşuna ve faydasız olduğunu vurgular.</a:t>
            </a:r>
          </a:p>
          <a:p>
            <a:endParaRPr lang="tr-TR" dirty="0" smtClean="0"/>
          </a:p>
        </p:txBody>
      </p:sp>
    </p:spTree>
    <p:extLst>
      <p:ext uri="{BB962C8B-B14F-4D97-AF65-F5344CB8AC3E}">
        <p14:creationId xmlns:p14="http://schemas.microsoft.com/office/powerpoint/2010/main" val="2270056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Geçmişteki duygu ve deneyimlere geri dönme denemesi, insana sadece hayal kırıklığı ve nahoş bir tat vermektedir. Yazara göre, yaşam sadece bir kereliktir ve mesele, yaşam devam ettiği sürece insanın yaşamı nasıl geçirdiği, yaşama nasıl bir değer ve anlam kattığıdır. </a:t>
            </a:r>
          </a:p>
          <a:p>
            <a:r>
              <a:rPr lang="tr-TR" dirty="0"/>
              <a:t> </a:t>
            </a:r>
          </a:p>
          <a:p>
            <a:r>
              <a:rPr lang="tr-TR" dirty="0"/>
              <a:t> </a:t>
            </a:r>
            <a:r>
              <a:rPr lang="tr-TR" dirty="0" err="1"/>
              <a:t>Iwaszkiewicz’in</a:t>
            </a:r>
            <a:r>
              <a:rPr lang="tr-TR" dirty="0"/>
              <a:t> sanatında iki de drama yapıtı - “</a:t>
            </a:r>
            <a:r>
              <a:rPr lang="tr-TR" dirty="0" err="1"/>
              <a:t>Lato</a:t>
            </a:r>
            <a:r>
              <a:rPr lang="tr-TR" dirty="0"/>
              <a:t> w </a:t>
            </a:r>
            <a:r>
              <a:rPr lang="tr-TR" dirty="0" err="1"/>
              <a:t>Nohant</a:t>
            </a:r>
            <a:r>
              <a:rPr lang="tr-TR" dirty="0"/>
              <a:t>” (</a:t>
            </a:r>
            <a:r>
              <a:rPr lang="tr-TR" dirty="0" err="1"/>
              <a:t>Nohant’da</a:t>
            </a:r>
            <a:r>
              <a:rPr lang="tr-TR" dirty="0"/>
              <a:t> Yaz) (sahnelendiği tarih: 1936) ve “Maskarada” (1938) (Maskeli Balo) yer alır. ‘</a:t>
            </a:r>
            <a:r>
              <a:rPr lang="tr-TR" dirty="0" err="1"/>
              <a:t>Lato</a:t>
            </a:r>
            <a:r>
              <a:rPr lang="tr-TR" dirty="0"/>
              <a:t> w </a:t>
            </a:r>
            <a:r>
              <a:rPr lang="tr-TR" dirty="0" err="1"/>
              <a:t>Nohant</a:t>
            </a:r>
            <a:r>
              <a:rPr lang="tr-TR" dirty="0"/>
              <a:t>” (</a:t>
            </a:r>
            <a:r>
              <a:rPr lang="tr-TR" dirty="0" err="1"/>
              <a:t>Nohant’da</a:t>
            </a:r>
            <a:r>
              <a:rPr lang="tr-TR" dirty="0"/>
              <a:t> Yaz) Chopin’in George </a:t>
            </a:r>
            <a:r>
              <a:rPr lang="tr-TR" dirty="0" err="1"/>
              <a:t>Sand</a:t>
            </a:r>
            <a:r>
              <a:rPr lang="tr-TR" dirty="0"/>
              <a:t> ile yaşadığı aşkı ve ayrılığı anlatır. İkincisi Puşkin’in ölümü öncesindeki trajik olayları gözler önüne sermektedir.  </a:t>
            </a:r>
          </a:p>
          <a:p>
            <a:endParaRPr lang="tr-TR" dirty="0"/>
          </a:p>
        </p:txBody>
      </p:sp>
    </p:spTree>
    <p:extLst>
      <p:ext uri="{BB962C8B-B14F-4D97-AF65-F5344CB8AC3E}">
        <p14:creationId xmlns:p14="http://schemas.microsoft.com/office/powerpoint/2010/main" val="3521406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a:t>Iwaszkiewicz’in</a:t>
            </a:r>
            <a:r>
              <a:rPr lang="tr-TR" dirty="0"/>
              <a:t> düzyazı ve </a:t>
            </a:r>
            <a:r>
              <a:rPr lang="tr-TR" dirty="0" err="1"/>
              <a:t>dramalarında</a:t>
            </a:r>
            <a:r>
              <a:rPr lang="tr-TR" dirty="0"/>
              <a:t>, bir sanatçı, her şeyden önce sıra dışı biridir, ancak, aynı zamanda da bir insandır ve çevresinde dönen basit entrikalara, aşk sorunlarına ya da mevki oyunlarına saplanıp kalmıştır. </a:t>
            </a:r>
            <a:r>
              <a:rPr lang="tr-TR" dirty="0" err="1"/>
              <a:t>Iwaszkiewicz</a:t>
            </a:r>
            <a:r>
              <a:rPr lang="tr-TR" dirty="0"/>
              <a:t> daha çok insani özellikler çerçevesinde, sanatçının yaşamındaki bağımsızlık duygusunu göstermeye çalışır.</a:t>
            </a:r>
          </a:p>
          <a:p>
            <a:pPr marL="0" indent="0">
              <a:buNone/>
            </a:pPr>
            <a:r>
              <a:rPr lang="tr-TR" dirty="0"/>
              <a:t> </a:t>
            </a:r>
          </a:p>
          <a:p>
            <a:r>
              <a:rPr lang="tr-TR" dirty="0" err="1"/>
              <a:t>Iwaszkiewicz</a:t>
            </a:r>
            <a:r>
              <a:rPr lang="tr-TR" dirty="0"/>
              <a:t> Nobel Ödülü almamıştır. Ancak, Polonya Halk Cumhuriyetinin (PRL) Goethe’si olmuş, ödüller (aslında sadece, Lenin Ödülü, devlet ve bakanlık ödülleri, onursal doktora ve Polonya Halk Cumhuriyeti onursal madenci unvanı gibi çok sayıda komünist ödül) kazanmıştır.</a:t>
            </a:r>
            <a:endParaRPr lang="tr-TR" dirty="0"/>
          </a:p>
        </p:txBody>
      </p:sp>
    </p:spTree>
    <p:extLst>
      <p:ext uri="{BB962C8B-B14F-4D97-AF65-F5344CB8AC3E}">
        <p14:creationId xmlns:p14="http://schemas.microsoft.com/office/powerpoint/2010/main" val="3011768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a:t>
            </a:r>
            <a:endParaRPr lang="tr-TR" b="1" dirty="0"/>
          </a:p>
        </p:txBody>
      </p:sp>
      <p:sp>
        <p:nvSpPr>
          <p:cNvPr id="3" name="İçerik Yer Tutucusu 2"/>
          <p:cNvSpPr>
            <a:spLocks noGrp="1"/>
          </p:cNvSpPr>
          <p:nvPr>
            <p:ph idx="1"/>
          </p:nvPr>
        </p:nvSpPr>
        <p:spPr/>
        <p:txBody>
          <a:bodyPr/>
          <a:lstStyle/>
          <a:p>
            <a:r>
              <a:rPr lang="tr-TR" dirty="0" smtClean="0"/>
              <a:t>Prof. Dr. Neşe </a:t>
            </a:r>
            <a:r>
              <a:rPr lang="tr-TR" dirty="0" err="1" smtClean="0"/>
              <a:t>Taluy</a:t>
            </a:r>
            <a:r>
              <a:rPr lang="tr-TR" dirty="0" smtClean="0"/>
              <a:t> Yüce- Prof. Dr. Seda Köycü. </a:t>
            </a:r>
            <a:r>
              <a:rPr lang="tr-TR" i="1" dirty="0" smtClean="0"/>
              <a:t>Polonya Edebiyatı: İki Dünya Savaşı Arasındaki Yirmi Yıl.</a:t>
            </a:r>
            <a:r>
              <a:rPr lang="tr-TR" dirty="0" smtClean="0"/>
              <a:t> Ankara: Ankara Üniversitesi Yayınları, 2017. </a:t>
            </a:r>
          </a:p>
          <a:p>
            <a:r>
              <a:rPr lang="pl-PL" dirty="0" smtClean="0"/>
              <a:t>Kwiatkowski, Jerzy. </a:t>
            </a:r>
            <a:r>
              <a:rPr lang="pl-PL" i="1" dirty="0" smtClean="0"/>
              <a:t>Dwudziestolecie międzywojenne. </a:t>
            </a:r>
            <a:r>
              <a:rPr lang="pl-PL" dirty="0" smtClean="0"/>
              <a:t>Warszawa: Wydawnictwo Naukowe PWN, 2003.</a:t>
            </a:r>
            <a:endParaRPr lang="tr-TR" dirty="0"/>
          </a:p>
        </p:txBody>
      </p:sp>
    </p:spTree>
    <p:extLst>
      <p:ext uri="{BB962C8B-B14F-4D97-AF65-F5344CB8AC3E}">
        <p14:creationId xmlns:p14="http://schemas.microsoft.com/office/powerpoint/2010/main" val="4003523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TotalTime>
  <Words>662</Words>
  <Application>Microsoft Office PowerPoint</Application>
  <PresentationFormat>Ekran Gösterisi (4:3)</PresentationFormat>
  <Paragraphs>19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İki Savaş Arası Dönem Ve Savaş Dönemi Polonya Edebiyatı</vt:lpstr>
      <vt:lpstr>Jarosław Iwaszkiewcz’in Düzyazısı </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İki Savaş Arası Dönem Ve Savaş Dönemi Polonya Edebiyatı</dc:title>
  <dc:creator>nevra vardal</dc:creator>
  <cp:lastModifiedBy>nevra vardal</cp:lastModifiedBy>
  <cp:revision>25</cp:revision>
  <dcterms:created xsi:type="dcterms:W3CDTF">2020-05-10T17:38:32Z</dcterms:created>
  <dcterms:modified xsi:type="dcterms:W3CDTF">2020-05-18T11:41:16Z</dcterms:modified>
</cp:coreProperties>
</file>