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5" r:id="rId14"/>
    <p:sldId id="271" r:id="rId15"/>
    <p:sldId id="270" r:id="rId16"/>
    <p:sldId id="272" r:id="rId17"/>
    <p:sldId id="273" r:id="rId18"/>
    <p:sldId id="274" r:id="rId19"/>
    <p:sldId id="276" r:id="rId20"/>
    <p:sldId id="277" r:id="rId21"/>
    <p:sldId id="295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494" autoAdjust="0"/>
  </p:normalViewPr>
  <p:slideViewPr>
    <p:cSldViewPr snapToGrid="0" snapToObjects="1" showGuides="1">
      <p:cViewPr varScale="1">
        <p:scale>
          <a:sx n="79" d="100"/>
          <a:sy n="79" d="100"/>
        </p:scale>
        <p:origin x="-1512" y="-112"/>
      </p:cViewPr>
      <p:guideLst>
        <p:guide orient="horz" pos="4140"/>
        <p:guide pos="51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294A38-6F64-0446-88FE-187ED9A53F26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E12E5A61-D9B9-514F-9FD8-1D33F7CC3C0D}">
      <dgm:prSet phldrT="[Text]" custT="1"/>
      <dgm:spPr/>
      <dgm:t>
        <a:bodyPr/>
        <a:lstStyle/>
        <a:p>
          <a:r>
            <a:rPr lang="en-US" sz="1600" b="1" dirty="0" err="1" smtClean="0"/>
            <a:t>İnkübasyon</a:t>
          </a:r>
          <a:endParaRPr lang="en-US" sz="1600" b="1" dirty="0"/>
        </a:p>
      </dgm:t>
    </dgm:pt>
    <dgm:pt modelId="{38217647-05B9-D446-98F3-B397DE811C2A}" type="parTrans" cxnId="{57138CC1-C02E-B44E-B054-8C1EA5A48242}">
      <dgm:prSet/>
      <dgm:spPr/>
      <dgm:t>
        <a:bodyPr/>
        <a:lstStyle/>
        <a:p>
          <a:endParaRPr lang="en-US"/>
        </a:p>
      </dgm:t>
    </dgm:pt>
    <dgm:pt modelId="{D8CBAEE7-D832-AC42-82BA-D534C158719E}" type="sibTrans" cxnId="{57138CC1-C02E-B44E-B054-8C1EA5A48242}">
      <dgm:prSet/>
      <dgm:spPr/>
      <dgm:t>
        <a:bodyPr/>
        <a:lstStyle/>
        <a:p>
          <a:endParaRPr lang="en-US"/>
        </a:p>
      </dgm:t>
    </dgm:pt>
    <dgm:pt modelId="{ADC451DD-EF15-6948-B216-2E38AAA3E309}">
      <dgm:prSet phldrT="[Text]" custT="1"/>
      <dgm:spPr/>
      <dgm:t>
        <a:bodyPr/>
        <a:lstStyle/>
        <a:p>
          <a:r>
            <a:rPr lang="en-US" sz="1800" b="1" dirty="0" err="1" smtClean="0"/>
            <a:t>Kataral</a:t>
          </a:r>
          <a:endParaRPr lang="en-US" sz="1800" b="1" dirty="0"/>
        </a:p>
      </dgm:t>
    </dgm:pt>
    <dgm:pt modelId="{6C3E2F40-F734-EA41-9CDA-77855B0B43A3}" type="parTrans" cxnId="{DB3FE190-53C4-7C4F-9722-B8DC06B19B08}">
      <dgm:prSet/>
      <dgm:spPr/>
      <dgm:t>
        <a:bodyPr/>
        <a:lstStyle/>
        <a:p>
          <a:endParaRPr lang="en-US"/>
        </a:p>
      </dgm:t>
    </dgm:pt>
    <dgm:pt modelId="{C0B9A58A-AAE9-0548-9540-54376E51C594}" type="sibTrans" cxnId="{DB3FE190-53C4-7C4F-9722-B8DC06B19B08}">
      <dgm:prSet/>
      <dgm:spPr/>
      <dgm:t>
        <a:bodyPr/>
        <a:lstStyle/>
        <a:p>
          <a:endParaRPr lang="en-US"/>
        </a:p>
      </dgm:t>
    </dgm:pt>
    <dgm:pt modelId="{6B36694C-0473-C845-AC92-9EEFCB79AF2D}">
      <dgm:prSet phldrT="[Text]" custT="1"/>
      <dgm:spPr/>
      <dgm:t>
        <a:bodyPr/>
        <a:lstStyle/>
        <a:p>
          <a:r>
            <a:rPr lang="en-US" sz="1800" b="1" dirty="0" err="1" smtClean="0"/>
            <a:t>Paroksismal</a:t>
          </a:r>
          <a:endParaRPr lang="en-US" sz="1900" b="1" dirty="0"/>
        </a:p>
      </dgm:t>
    </dgm:pt>
    <dgm:pt modelId="{02AC600E-1B69-884C-B4F8-D99F43010E90}" type="parTrans" cxnId="{ED176B14-BFDF-E84A-B24F-F5C765AD8BC4}">
      <dgm:prSet/>
      <dgm:spPr/>
      <dgm:t>
        <a:bodyPr/>
        <a:lstStyle/>
        <a:p>
          <a:endParaRPr lang="en-US"/>
        </a:p>
      </dgm:t>
    </dgm:pt>
    <dgm:pt modelId="{C2542DCE-7C01-DB41-A41D-F36970AF5608}" type="sibTrans" cxnId="{ED176B14-BFDF-E84A-B24F-F5C765AD8BC4}">
      <dgm:prSet/>
      <dgm:spPr/>
      <dgm:t>
        <a:bodyPr/>
        <a:lstStyle/>
        <a:p>
          <a:endParaRPr lang="en-US"/>
        </a:p>
      </dgm:t>
    </dgm:pt>
    <dgm:pt modelId="{3736E57C-683E-CA46-829A-35BDC1FF9E98}">
      <dgm:prSet phldrT="[Text]" custT="1"/>
      <dgm:spPr/>
      <dgm:t>
        <a:bodyPr/>
        <a:lstStyle/>
        <a:p>
          <a:r>
            <a:rPr lang="en-US" sz="1800" b="1" dirty="0" err="1" smtClean="0"/>
            <a:t>İyileşme</a:t>
          </a:r>
          <a:endParaRPr lang="en-US" sz="2600" b="1" dirty="0"/>
        </a:p>
      </dgm:t>
    </dgm:pt>
    <dgm:pt modelId="{429D4025-6E56-9F44-B8AE-D0DE49B7EE56}" type="parTrans" cxnId="{E4C441E4-9892-E44B-AEE0-3A74953FC121}">
      <dgm:prSet/>
      <dgm:spPr/>
      <dgm:t>
        <a:bodyPr/>
        <a:lstStyle/>
        <a:p>
          <a:endParaRPr lang="en-US"/>
        </a:p>
      </dgm:t>
    </dgm:pt>
    <dgm:pt modelId="{D396906F-4D27-1245-9EE7-250CDFFE8A43}" type="sibTrans" cxnId="{E4C441E4-9892-E44B-AEE0-3A74953FC121}">
      <dgm:prSet/>
      <dgm:spPr/>
      <dgm:t>
        <a:bodyPr/>
        <a:lstStyle/>
        <a:p>
          <a:endParaRPr lang="en-US"/>
        </a:p>
      </dgm:t>
    </dgm:pt>
    <dgm:pt modelId="{75E804D3-205D-F140-B90E-28E6D53F8E3A}" type="pres">
      <dgm:prSet presAssocID="{5D294A38-6F64-0446-88FE-187ED9A53F26}" presName="Name0" presStyleCnt="0">
        <dgm:presLayoutVars>
          <dgm:dir/>
          <dgm:animLvl val="lvl"/>
          <dgm:resizeHandles val="exact"/>
        </dgm:presLayoutVars>
      </dgm:prSet>
      <dgm:spPr/>
    </dgm:pt>
    <dgm:pt modelId="{CB2B4EEC-2A16-5C4A-BD1F-734FD7E37AFA}" type="pres">
      <dgm:prSet presAssocID="{E12E5A61-D9B9-514F-9FD8-1D33F7CC3C0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B3310-1292-0745-95B8-014321CC2C9A}" type="pres">
      <dgm:prSet presAssocID="{D8CBAEE7-D832-AC42-82BA-D534C158719E}" presName="parTxOnlySpace" presStyleCnt="0"/>
      <dgm:spPr/>
    </dgm:pt>
    <dgm:pt modelId="{7A060309-79D2-3B4F-A35B-AA91023A1DC1}" type="pres">
      <dgm:prSet presAssocID="{ADC451DD-EF15-6948-B216-2E38AAA3E30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550C3-F587-7241-904E-68512A63C5BB}" type="pres">
      <dgm:prSet presAssocID="{C0B9A58A-AAE9-0548-9540-54376E51C594}" presName="parTxOnlySpace" presStyleCnt="0"/>
      <dgm:spPr/>
    </dgm:pt>
    <dgm:pt modelId="{430A80FD-DD6E-C44F-B422-AF1A285B5D60}" type="pres">
      <dgm:prSet presAssocID="{6B36694C-0473-C845-AC92-9EEFCB79AF2D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5179D-FD1B-4D4D-ACAB-AC617656D4E8}" type="pres">
      <dgm:prSet presAssocID="{C2542DCE-7C01-DB41-A41D-F36970AF5608}" presName="parTxOnlySpace" presStyleCnt="0"/>
      <dgm:spPr/>
    </dgm:pt>
    <dgm:pt modelId="{CDDAB1F3-A319-1C41-82AF-4F7C1B440C27}" type="pres">
      <dgm:prSet presAssocID="{3736E57C-683E-CA46-829A-35BDC1FF9E98}" presName="parTxOnly" presStyleLbl="node1" presStyleIdx="3" presStyleCnt="4" custScaleY="982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65B664-BF52-4B4E-B101-F2E459D08725}" type="presOf" srcId="{6B36694C-0473-C845-AC92-9EEFCB79AF2D}" destId="{430A80FD-DD6E-C44F-B422-AF1A285B5D60}" srcOrd="0" destOrd="0" presId="urn:microsoft.com/office/officeart/2005/8/layout/chevron1"/>
    <dgm:cxn modelId="{BEBE8547-E83D-2542-83F0-2492282607AD}" type="presOf" srcId="{ADC451DD-EF15-6948-B216-2E38AAA3E309}" destId="{7A060309-79D2-3B4F-A35B-AA91023A1DC1}" srcOrd="0" destOrd="0" presId="urn:microsoft.com/office/officeart/2005/8/layout/chevron1"/>
    <dgm:cxn modelId="{0ED91DC2-319C-894E-B6E4-2467727ED0F5}" type="presOf" srcId="{3736E57C-683E-CA46-829A-35BDC1FF9E98}" destId="{CDDAB1F3-A319-1C41-82AF-4F7C1B440C27}" srcOrd="0" destOrd="0" presId="urn:microsoft.com/office/officeart/2005/8/layout/chevron1"/>
    <dgm:cxn modelId="{E54D0D9D-488B-5145-8D4A-9C0E38DEDB9D}" type="presOf" srcId="{E12E5A61-D9B9-514F-9FD8-1D33F7CC3C0D}" destId="{CB2B4EEC-2A16-5C4A-BD1F-734FD7E37AFA}" srcOrd="0" destOrd="0" presId="urn:microsoft.com/office/officeart/2005/8/layout/chevron1"/>
    <dgm:cxn modelId="{ED176B14-BFDF-E84A-B24F-F5C765AD8BC4}" srcId="{5D294A38-6F64-0446-88FE-187ED9A53F26}" destId="{6B36694C-0473-C845-AC92-9EEFCB79AF2D}" srcOrd="2" destOrd="0" parTransId="{02AC600E-1B69-884C-B4F8-D99F43010E90}" sibTransId="{C2542DCE-7C01-DB41-A41D-F36970AF5608}"/>
    <dgm:cxn modelId="{DB3FE190-53C4-7C4F-9722-B8DC06B19B08}" srcId="{5D294A38-6F64-0446-88FE-187ED9A53F26}" destId="{ADC451DD-EF15-6948-B216-2E38AAA3E309}" srcOrd="1" destOrd="0" parTransId="{6C3E2F40-F734-EA41-9CDA-77855B0B43A3}" sibTransId="{C0B9A58A-AAE9-0548-9540-54376E51C594}"/>
    <dgm:cxn modelId="{2EC8F056-6892-1E43-A23A-4FB81E12A465}" type="presOf" srcId="{5D294A38-6F64-0446-88FE-187ED9A53F26}" destId="{75E804D3-205D-F140-B90E-28E6D53F8E3A}" srcOrd="0" destOrd="0" presId="urn:microsoft.com/office/officeart/2005/8/layout/chevron1"/>
    <dgm:cxn modelId="{E4C441E4-9892-E44B-AEE0-3A74953FC121}" srcId="{5D294A38-6F64-0446-88FE-187ED9A53F26}" destId="{3736E57C-683E-CA46-829A-35BDC1FF9E98}" srcOrd="3" destOrd="0" parTransId="{429D4025-6E56-9F44-B8AE-D0DE49B7EE56}" sibTransId="{D396906F-4D27-1245-9EE7-250CDFFE8A43}"/>
    <dgm:cxn modelId="{57138CC1-C02E-B44E-B054-8C1EA5A48242}" srcId="{5D294A38-6F64-0446-88FE-187ED9A53F26}" destId="{E12E5A61-D9B9-514F-9FD8-1D33F7CC3C0D}" srcOrd="0" destOrd="0" parTransId="{38217647-05B9-D446-98F3-B397DE811C2A}" sibTransId="{D8CBAEE7-D832-AC42-82BA-D534C158719E}"/>
    <dgm:cxn modelId="{CFB1EAAA-982C-A242-96AC-30AD66A82E50}" type="presParOf" srcId="{75E804D3-205D-F140-B90E-28E6D53F8E3A}" destId="{CB2B4EEC-2A16-5C4A-BD1F-734FD7E37AFA}" srcOrd="0" destOrd="0" presId="urn:microsoft.com/office/officeart/2005/8/layout/chevron1"/>
    <dgm:cxn modelId="{3401112D-F90F-AE40-9294-81BA1EA9DA5B}" type="presParOf" srcId="{75E804D3-205D-F140-B90E-28E6D53F8E3A}" destId="{AEFB3310-1292-0745-95B8-014321CC2C9A}" srcOrd="1" destOrd="0" presId="urn:microsoft.com/office/officeart/2005/8/layout/chevron1"/>
    <dgm:cxn modelId="{F1AF1405-3F4C-0E48-B4BF-997D2F96829D}" type="presParOf" srcId="{75E804D3-205D-F140-B90E-28E6D53F8E3A}" destId="{7A060309-79D2-3B4F-A35B-AA91023A1DC1}" srcOrd="2" destOrd="0" presId="urn:microsoft.com/office/officeart/2005/8/layout/chevron1"/>
    <dgm:cxn modelId="{5F730B89-1EB9-0F4F-98C0-F1BDE45E9A02}" type="presParOf" srcId="{75E804D3-205D-F140-B90E-28E6D53F8E3A}" destId="{705550C3-F587-7241-904E-68512A63C5BB}" srcOrd="3" destOrd="0" presId="urn:microsoft.com/office/officeart/2005/8/layout/chevron1"/>
    <dgm:cxn modelId="{B78BF778-ECC1-3340-AD00-8F1457D4933B}" type="presParOf" srcId="{75E804D3-205D-F140-B90E-28E6D53F8E3A}" destId="{430A80FD-DD6E-C44F-B422-AF1A285B5D60}" srcOrd="4" destOrd="0" presId="urn:microsoft.com/office/officeart/2005/8/layout/chevron1"/>
    <dgm:cxn modelId="{41E908A2-342E-EB46-A545-FA1BC271C4EC}" type="presParOf" srcId="{75E804D3-205D-F140-B90E-28E6D53F8E3A}" destId="{0835179D-FD1B-4D4D-ACAB-AC617656D4E8}" srcOrd="5" destOrd="0" presId="urn:microsoft.com/office/officeart/2005/8/layout/chevron1"/>
    <dgm:cxn modelId="{B806EFEC-6E20-B747-AB53-40B58DB65327}" type="presParOf" srcId="{75E804D3-205D-F140-B90E-28E6D53F8E3A}" destId="{CDDAB1F3-A319-1C41-82AF-4F7C1B440C2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A8F6F4-F0BE-FD4E-889D-C6EECA02945C}" type="doc">
      <dgm:prSet loTypeId="urn:microsoft.com/office/officeart/2005/8/layout/arrow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8E9B8A-20F1-9D4B-99C8-69904FF88685}">
      <dgm:prSet phldrT="[Text]"/>
      <dgm:spPr/>
      <dgm:t>
        <a:bodyPr/>
        <a:lstStyle/>
        <a:p>
          <a:r>
            <a:rPr lang="en-US" b="1" dirty="0" err="1" smtClean="0"/>
            <a:t>Ateş</a:t>
          </a:r>
          <a:endParaRPr lang="en-US" b="1" dirty="0" smtClean="0"/>
        </a:p>
        <a:p>
          <a:r>
            <a:rPr lang="en-US" b="1" dirty="0" err="1" smtClean="0"/>
            <a:t>İshal</a:t>
          </a:r>
          <a:endParaRPr lang="en-US" b="1" dirty="0" smtClean="0"/>
        </a:p>
        <a:p>
          <a:r>
            <a:rPr lang="en-US" b="1" dirty="0" err="1" smtClean="0"/>
            <a:t>Ekzantem</a:t>
          </a:r>
          <a:endParaRPr lang="en-US" b="1" dirty="0" smtClean="0"/>
        </a:p>
        <a:p>
          <a:r>
            <a:rPr lang="en-US" b="1" dirty="0" err="1" smtClean="0"/>
            <a:t>Enantem</a:t>
          </a:r>
          <a:endParaRPr lang="en-US" b="1" dirty="0" smtClean="0"/>
        </a:p>
        <a:p>
          <a:r>
            <a:rPr lang="en-US" b="1" dirty="0" err="1" smtClean="0"/>
            <a:t>Takipne</a:t>
          </a:r>
          <a:endParaRPr lang="en-US" b="1" dirty="0" smtClean="0"/>
        </a:p>
        <a:p>
          <a:r>
            <a:rPr lang="en-US" b="1" dirty="0" err="1" smtClean="0"/>
            <a:t>Hırıltı</a:t>
          </a:r>
          <a:endParaRPr lang="en-US" b="1" dirty="0" smtClean="0"/>
        </a:p>
        <a:p>
          <a:r>
            <a:rPr lang="en-US" b="1" dirty="0" err="1" smtClean="0"/>
            <a:t>Ral</a:t>
          </a:r>
          <a:endParaRPr lang="en-US" b="1" dirty="0" smtClean="0"/>
        </a:p>
        <a:p>
          <a:r>
            <a:rPr lang="en-US" b="1" dirty="0" err="1" smtClean="0"/>
            <a:t>Lenfadenopati</a:t>
          </a:r>
          <a:endParaRPr lang="en-US" b="1" dirty="0" smtClean="0"/>
        </a:p>
        <a:p>
          <a:r>
            <a:rPr lang="en-US" b="1" dirty="0" err="1" smtClean="0"/>
            <a:t>Nötrofili</a:t>
          </a:r>
          <a:endParaRPr lang="en-US" b="1" dirty="0" smtClean="0"/>
        </a:p>
        <a:p>
          <a:r>
            <a:rPr lang="en-US" b="1" dirty="0" err="1" smtClean="0"/>
            <a:t>Nötropeni</a:t>
          </a:r>
          <a:r>
            <a:rPr lang="en-US" b="1" dirty="0" smtClean="0"/>
            <a:t>/</a:t>
          </a:r>
          <a:r>
            <a:rPr lang="en-US" b="1" dirty="0" err="1" smtClean="0"/>
            <a:t>Lenfositoz</a:t>
          </a:r>
          <a:r>
            <a:rPr lang="en-US" b="1" dirty="0" smtClean="0"/>
            <a:t> (</a:t>
          </a:r>
          <a:r>
            <a:rPr lang="en-US" b="1" dirty="0" err="1" smtClean="0"/>
            <a:t>atipik</a:t>
          </a:r>
          <a:r>
            <a:rPr lang="en-US" b="1" dirty="0" smtClean="0"/>
            <a:t> </a:t>
          </a:r>
          <a:r>
            <a:rPr lang="en-US" b="1" dirty="0" err="1" smtClean="0"/>
            <a:t>hücre</a:t>
          </a:r>
          <a:r>
            <a:rPr lang="en-US" b="1" dirty="0" smtClean="0"/>
            <a:t>)</a:t>
          </a:r>
          <a:endParaRPr lang="en-US" b="1" dirty="0"/>
        </a:p>
      </dgm:t>
    </dgm:pt>
    <dgm:pt modelId="{1A9BB8C4-FBE1-3549-ADAD-F42F6D357F34}" type="parTrans" cxnId="{000D99FF-0BE1-F749-967C-A14163EED123}">
      <dgm:prSet/>
      <dgm:spPr/>
      <dgm:t>
        <a:bodyPr/>
        <a:lstStyle/>
        <a:p>
          <a:endParaRPr lang="en-US"/>
        </a:p>
      </dgm:t>
    </dgm:pt>
    <dgm:pt modelId="{94E4EDD9-F370-B44A-B705-B7FA62D47830}" type="sibTrans" cxnId="{000D99FF-0BE1-F749-967C-A14163EED123}">
      <dgm:prSet/>
      <dgm:spPr/>
      <dgm:t>
        <a:bodyPr/>
        <a:lstStyle/>
        <a:p>
          <a:endParaRPr lang="en-US"/>
        </a:p>
      </dgm:t>
    </dgm:pt>
    <dgm:pt modelId="{17C25B15-15C4-B344-8265-D1ADA0224435}">
      <dgm:prSet phldrT="[Text]"/>
      <dgm:spPr/>
      <dgm:t>
        <a:bodyPr/>
        <a:lstStyle/>
        <a:p>
          <a:r>
            <a:rPr lang="en-US" b="1" dirty="0" err="1" smtClean="0"/>
            <a:t>Öksürük</a:t>
          </a:r>
          <a:r>
            <a:rPr lang="en-US" b="1" dirty="0" smtClean="0"/>
            <a:t> </a:t>
          </a:r>
          <a:r>
            <a:rPr lang="en-US" b="1" dirty="0" err="1" smtClean="0"/>
            <a:t>ile</a:t>
          </a:r>
          <a:r>
            <a:rPr lang="en-US" b="1" dirty="0" smtClean="0"/>
            <a:t> </a:t>
          </a:r>
          <a:r>
            <a:rPr lang="en-US" b="1" dirty="0" err="1" smtClean="0"/>
            <a:t>temas</a:t>
          </a:r>
          <a:endParaRPr lang="en-US" b="1" dirty="0" smtClean="0"/>
        </a:p>
        <a:p>
          <a:r>
            <a:rPr lang="en-US" b="1" dirty="0" err="1" smtClean="0"/>
            <a:t>Eksik</a:t>
          </a:r>
          <a:r>
            <a:rPr lang="en-US" b="1" dirty="0" smtClean="0"/>
            <a:t> </a:t>
          </a:r>
          <a:r>
            <a:rPr lang="en-US" b="1" dirty="0" err="1" smtClean="0"/>
            <a:t>aşılı</a:t>
          </a:r>
          <a:r>
            <a:rPr lang="en-US" b="1" dirty="0" smtClean="0"/>
            <a:t> </a:t>
          </a:r>
          <a:r>
            <a:rPr lang="en-US" b="1" dirty="0" err="1" smtClean="0"/>
            <a:t>olma</a:t>
          </a:r>
          <a:endParaRPr lang="en-US" b="1" dirty="0" smtClean="0"/>
        </a:p>
        <a:p>
          <a:r>
            <a:rPr lang="en-US" b="1" dirty="0" err="1" smtClean="0"/>
            <a:t>Aşı</a:t>
          </a:r>
          <a:r>
            <a:rPr lang="en-US" b="1" dirty="0" smtClean="0"/>
            <a:t> </a:t>
          </a:r>
          <a:r>
            <a:rPr lang="en-US" b="1" dirty="0" err="1" smtClean="0"/>
            <a:t>sonrası</a:t>
          </a:r>
          <a:r>
            <a:rPr lang="en-US" b="1" dirty="0" smtClean="0"/>
            <a:t> &gt;3 </a:t>
          </a:r>
          <a:r>
            <a:rPr lang="en-US" b="1" dirty="0" err="1" smtClean="0"/>
            <a:t>yıl</a:t>
          </a:r>
          <a:endParaRPr lang="en-US" b="1" dirty="0" smtClean="0"/>
        </a:p>
        <a:p>
          <a:r>
            <a:rPr lang="en-US" b="1" dirty="0" err="1" smtClean="0"/>
            <a:t>Sadece</a:t>
          </a:r>
          <a:r>
            <a:rPr lang="en-US" b="1" dirty="0" smtClean="0"/>
            <a:t> </a:t>
          </a:r>
          <a:r>
            <a:rPr lang="en-US" b="1" dirty="0" err="1" smtClean="0"/>
            <a:t>veya</a:t>
          </a:r>
          <a:r>
            <a:rPr lang="en-US" b="1" dirty="0" smtClean="0"/>
            <a:t> </a:t>
          </a:r>
          <a:r>
            <a:rPr lang="en-US" b="1" dirty="0" err="1" smtClean="0"/>
            <a:t>baskın</a:t>
          </a:r>
          <a:r>
            <a:rPr lang="en-US" b="1" dirty="0" smtClean="0"/>
            <a:t> </a:t>
          </a:r>
          <a:r>
            <a:rPr lang="en-US" b="1" dirty="0" err="1" smtClean="0"/>
            <a:t>öksürük</a:t>
          </a:r>
          <a:endParaRPr lang="en-US" b="1" dirty="0" smtClean="0"/>
        </a:p>
        <a:p>
          <a:r>
            <a:rPr lang="en-US" b="1" dirty="0" err="1" smtClean="0"/>
            <a:t>Ataklar</a:t>
          </a:r>
          <a:r>
            <a:rPr lang="en-US" b="1" dirty="0" smtClean="0"/>
            <a:t> </a:t>
          </a:r>
          <a:r>
            <a:rPr lang="en-US" b="1" dirty="0" err="1" smtClean="0"/>
            <a:t>arası</a:t>
          </a:r>
          <a:r>
            <a:rPr lang="en-US" b="1" dirty="0" smtClean="0"/>
            <a:t> </a:t>
          </a:r>
          <a:r>
            <a:rPr lang="en-US" b="1" dirty="0" err="1" smtClean="0"/>
            <a:t>iyi</a:t>
          </a:r>
          <a:r>
            <a:rPr lang="en-US" b="1" dirty="0" smtClean="0"/>
            <a:t> </a:t>
          </a:r>
          <a:r>
            <a:rPr lang="en-US" b="1" dirty="0" err="1" smtClean="0"/>
            <a:t>olma</a:t>
          </a:r>
          <a:endParaRPr lang="en-US" b="1" dirty="0" smtClean="0"/>
        </a:p>
        <a:p>
          <a:r>
            <a:rPr lang="en-US" b="1" dirty="0" smtClean="0"/>
            <a:t>Whoop</a:t>
          </a:r>
        </a:p>
        <a:p>
          <a:r>
            <a:rPr lang="en-US" b="1" dirty="0" err="1" smtClean="0"/>
            <a:t>Öksürük</a:t>
          </a:r>
          <a:r>
            <a:rPr lang="en-US" b="1" dirty="0" smtClean="0"/>
            <a:t> </a:t>
          </a:r>
          <a:r>
            <a:rPr lang="en-US" b="1" dirty="0" err="1" smtClean="0"/>
            <a:t>sonrası</a:t>
          </a:r>
          <a:r>
            <a:rPr lang="en-US" b="1" dirty="0" smtClean="0"/>
            <a:t> </a:t>
          </a:r>
          <a:r>
            <a:rPr lang="en-US" b="1" dirty="0" err="1" smtClean="0"/>
            <a:t>kusma</a:t>
          </a:r>
          <a:endParaRPr lang="en-US" b="1" dirty="0" smtClean="0"/>
        </a:p>
        <a:p>
          <a:r>
            <a:rPr lang="en-US" b="1" dirty="0" err="1" smtClean="0"/>
            <a:t>Apne-bradikardi</a:t>
          </a:r>
          <a:endParaRPr lang="en-US" b="1" dirty="0" smtClean="0"/>
        </a:p>
        <a:p>
          <a:r>
            <a:rPr lang="en-US" b="1" dirty="0" err="1" smtClean="0"/>
            <a:t>Boğulma-öğürme</a:t>
          </a:r>
          <a:r>
            <a:rPr lang="en-US" b="1" dirty="0" smtClean="0"/>
            <a:t> </a:t>
          </a:r>
          <a:r>
            <a:rPr lang="en-US" b="1" dirty="0" err="1" smtClean="0"/>
            <a:t>atakları</a:t>
          </a:r>
          <a:endParaRPr lang="en-US" b="1" dirty="0" smtClean="0"/>
        </a:p>
        <a:p>
          <a:r>
            <a:rPr lang="en-US" b="1" dirty="0" err="1" smtClean="0"/>
            <a:t>Klavikülalar</a:t>
          </a:r>
          <a:r>
            <a:rPr lang="en-US" b="1" dirty="0" smtClean="0"/>
            <a:t> </a:t>
          </a:r>
          <a:r>
            <a:rPr lang="en-US" b="1" dirty="0" err="1" smtClean="0"/>
            <a:t>üstünde</a:t>
          </a:r>
          <a:r>
            <a:rPr lang="en-US" b="1" dirty="0" smtClean="0"/>
            <a:t> </a:t>
          </a:r>
          <a:r>
            <a:rPr lang="en-US" b="1" dirty="0" err="1" smtClean="0"/>
            <a:t>peteşi</a:t>
          </a:r>
          <a:endParaRPr lang="en-US" b="1" dirty="0" smtClean="0"/>
        </a:p>
        <a:p>
          <a:r>
            <a:rPr lang="en-US" b="1" dirty="0" err="1" smtClean="0"/>
            <a:t>Lenfositoz</a:t>
          </a:r>
          <a:r>
            <a:rPr lang="en-US" b="1" dirty="0" smtClean="0"/>
            <a:t> (normal </a:t>
          </a:r>
          <a:r>
            <a:rPr lang="en-US" b="1" dirty="0" err="1" smtClean="0"/>
            <a:t>hücre</a:t>
          </a:r>
          <a:r>
            <a:rPr lang="en-US" b="1" dirty="0" smtClean="0"/>
            <a:t>)</a:t>
          </a:r>
          <a:endParaRPr lang="en-US" b="1" dirty="0"/>
        </a:p>
      </dgm:t>
    </dgm:pt>
    <dgm:pt modelId="{69E7BB78-FDF4-0748-B88B-A05357B88805}" type="parTrans" cxnId="{2C797BDB-25DE-4840-81BD-4AF4D9B2F017}">
      <dgm:prSet/>
      <dgm:spPr/>
      <dgm:t>
        <a:bodyPr/>
        <a:lstStyle/>
        <a:p>
          <a:endParaRPr lang="en-US"/>
        </a:p>
      </dgm:t>
    </dgm:pt>
    <dgm:pt modelId="{89308CEF-1F06-0943-B7A8-B5CCA64CB501}" type="sibTrans" cxnId="{2C797BDB-25DE-4840-81BD-4AF4D9B2F017}">
      <dgm:prSet/>
      <dgm:spPr/>
      <dgm:t>
        <a:bodyPr/>
        <a:lstStyle/>
        <a:p>
          <a:endParaRPr lang="en-US"/>
        </a:p>
      </dgm:t>
    </dgm:pt>
    <dgm:pt modelId="{065115AF-78F0-1148-8DAE-809E9D1A69DC}" type="pres">
      <dgm:prSet presAssocID="{EFA8F6F4-F0BE-FD4E-889D-C6EECA02945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6E009F-4EBF-CE40-9A80-C30AAEDED741}" type="pres">
      <dgm:prSet presAssocID="{EFA8F6F4-F0BE-FD4E-889D-C6EECA02945C}" presName="divider" presStyleLbl="fgShp" presStyleIdx="0" presStyleCnt="1"/>
      <dgm:spPr/>
    </dgm:pt>
    <dgm:pt modelId="{9D3016CF-97C0-1744-AEA8-2C463218BA19}" type="pres">
      <dgm:prSet presAssocID="{1C8E9B8A-20F1-9D4B-99C8-69904FF88685}" presName="downArrow" presStyleLbl="node1" presStyleIdx="0" presStyleCnt="2"/>
      <dgm:spPr/>
    </dgm:pt>
    <dgm:pt modelId="{19B91DAE-33D4-724F-9AA2-9D1C5B41C249}" type="pres">
      <dgm:prSet presAssocID="{1C8E9B8A-20F1-9D4B-99C8-69904FF88685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E5018-8E9F-8846-A829-D07A69B17435}" type="pres">
      <dgm:prSet presAssocID="{17C25B15-15C4-B344-8265-D1ADA0224435}" presName="upArrow" presStyleLbl="node1" presStyleIdx="1" presStyleCnt="2"/>
      <dgm:spPr/>
    </dgm:pt>
    <dgm:pt modelId="{239C17AA-0C80-D346-8556-E015B5BE20C1}" type="pres">
      <dgm:prSet presAssocID="{17C25B15-15C4-B344-8265-D1ADA0224435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797BDB-25DE-4840-81BD-4AF4D9B2F017}" srcId="{EFA8F6F4-F0BE-FD4E-889D-C6EECA02945C}" destId="{17C25B15-15C4-B344-8265-D1ADA0224435}" srcOrd="1" destOrd="0" parTransId="{69E7BB78-FDF4-0748-B88B-A05357B88805}" sibTransId="{89308CEF-1F06-0943-B7A8-B5CCA64CB501}"/>
    <dgm:cxn modelId="{67D40270-AB84-0B4F-B7DD-283419D53B40}" type="presOf" srcId="{17C25B15-15C4-B344-8265-D1ADA0224435}" destId="{239C17AA-0C80-D346-8556-E015B5BE20C1}" srcOrd="0" destOrd="0" presId="urn:microsoft.com/office/officeart/2005/8/layout/arrow3"/>
    <dgm:cxn modelId="{000D99FF-0BE1-F749-967C-A14163EED123}" srcId="{EFA8F6F4-F0BE-FD4E-889D-C6EECA02945C}" destId="{1C8E9B8A-20F1-9D4B-99C8-69904FF88685}" srcOrd="0" destOrd="0" parTransId="{1A9BB8C4-FBE1-3549-ADAD-F42F6D357F34}" sibTransId="{94E4EDD9-F370-B44A-B705-B7FA62D47830}"/>
    <dgm:cxn modelId="{7651E7E4-9AEB-7D43-89EE-BA84A2616C59}" type="presOf" srcId="{1C8E9B8A-20F1-9D4B-99C8-69904FF88685}" destId="{19B91DAE-33D4-724F-9AA2-9D1C5B41C249}" srcOrd="0" destOrd="0" presId="urn:microsoft.com/office/officeart/2005/8/layout/arrow3"/>
    <dgm:cxn modelId="{76DE64BE-CC1F-0C41-849C-583C1A529605}" type="presOf" srcId="{EFA8F6F4-F0BE-FD4E-889D-C6EECA02945C}" destId="{065115AF-78F0-1148-8DAE-809E9D1A69DC}" srcOrd="0" destOrd="0" presId="urn:microsoft.com/office/officeart/2005/8/layout/arrow3"/>
    <dgm:cxn modelId="{E97A9584-E9BD-4448-8BD2-A92C81FEB2A7}" type="presParOf" srcId="{065115AF-78F0-1148-8DAE-809E9D1A69DC}" destId="{FC6E009F-4EBF-CE40-9A80-C30AAEDED741}" srcOrd="0" destOrd="0" presId="urn:microsoft.com/office/officeart/2005/8/layout/arrow3"/>
    <dgm:cxn modelId="{7F633D70-7A17-C445-B85C-CE449D6F4A70}" type="presParOf" srcId="{065115AF-78F0-1148-8DAE-809E9D1A69DC}" destId="{9D3016CF-97C0-1744-AEA8-2C463218BA19}" srcOrd="1" destOrd="0" presId="urn:microsoft.com/office/officeart/2005/8/layout/arrow3"/>
    <dgm:cxn modelId="{9641914C-811A-A54E-A2E8-D3CE38512B3D}" type="presParOf" srcId="{065115AF-78F0-1148-8DAE-809E9D1A69DC}" destId="{19B91DAE-33D4-724F-9AA2-9D1C5B41C249}" srcOrd="2" destOrd="0" presId="urn:microsoft.com/office/officeart/2005/8/layout/arrow3"/>
    <dgm:cxn modelId="{381993B3-615A-694A-BAFC-3E6A2C37F9D7}" type="presParOf" srcId="{065115AF-78F0-1148-8DAE-809E9D1A69DC}" destId="{B22E5018-8E9F-8846-A829-D07A69B17435}" srcOrd="3" destOrd="0" presId="urn:microsoft.com/office/officeart/2005/8/layout/arrow3"/>
    <dgm:cxn modelId="{9EB05E7F-4AE3-9C49-B7DF-BE15A200B356}" type="presParOf" srcId="{065115AF-78F0-1148-8DAE-809E9D1A69DC}" destId="{239C17AA-0C80-D346-8556-E015B5BE20C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02405C-869D-3D4A-B3DC-91047EEA54BC}" type="doc">
      <dgm:prSet loTypeId="urn:microsoft.com/office/officeart/2005/8/layout/matrix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13B559-CE83-5148-AAE6-230BF8B11EFB}">
      <dgm:prSet phldrT="[Text]" custT="1"/>
      <dgm:spPr/>
      <dgm:t>
        <a:bodyPr/>
        <a:lstStyle/>
        <a:p>
          <a:pPr algn="ctr"/>
          <a:r>
            <a:rPr lang="en-US" sz="1400" b="1" dirty="0" err="1" smtClean="0">
              <a:solidFill>
                <a:srgbClr val="000000"/>
              </a:solidFill>
            </a:rPr>
            <a:t>Adenovirüs</a:t>
          </a:r>
          <a:endParaRPr lang="en-US" sz="1400" b="1" dirty="0" smtClean="0">
            <a:solidFill>
              <a:srgbClr val="000000"/>
            </a:solidFill>
          </a:endParaRPr>
        </a:p>
        <a:p>
          <a:pPr algn="l"/>
          <a:r>
            <a:rPr lang="en-US" sz="1200" b="1" dirty="0" smtClean="0"/>
            <a:t>%50 &gt;3 </a:t>
          </a:r>
          <a:r>
            <a:rPr lang="en-US" sz="1200" b="1" dirty="0" err="1" smtClean="0"/>
            <a:t>hafta</a:t>
          </a:r>
          <a:r>
            <a:rPr lang="en-US" sz="1200" b="1" dirty="0" smtClean="0"/>
            <a:t> </a:t>
          </a:r>
          <a:r>
            <a:rPr lang="en-US" sz="1200" b="1" dirty="0" err="1" smtClean="0"/>
            <a:t>öksürük</a:t>
          </a:r>
          <a:endParaRPr lang="en-US" sz="1200" b="1" dirty="0" smtClean="0"/>
        </a:p>
        <a:p>
          <a:pPr algn="l"/>
          <a:r>
            <a:rPr lang="en-US" sz="1200" b="1" dirty="0" smtClean="0"/>
            <a:t>%53 </a:t>
          </a:r>
          <a:r>
            <a:rPr lang="en-US" sz="1200" b="1" dirty="0" err="1" smtClean="0"/>
            <a:t>öksürük</a:t>
          </a:r>
          <a:r>
            <a:rPr lang="en-US" sz="1200" b="1" dirty="0" smtClean="0"/>
            <a:t> </a:t>
          </a:r>
          <a:r>
            <a:rPr lang="en-US" sz="1200" b="1" dirty="0" err="1" smtClean="0"/>
            <a:t>sonrası</a:t>
          </a:r>
          <a:r>
            <a:rPr lang="en-US" sz="1200" b="1" dirty="0" smtClean="0"/>
            <a:t> </a:t>
          </a:r>
          <a:r>
            <a:rPr lang="en-US" sz="1200" b="1" dirty="0" err="1" smtClean="0"/>
            <a:t>kusma</a:t>
          </a:r>
          <a:endParaRPr lang="en-US" sz="1200" b="1" dirty="0" smtClean="0"/>
        </a:p>
        <a:p>
          <a:pPr algn="l"/>
          <a:r>
            <a:rPr lang="en-US" sz="1200" b="1" dirty="0" smtClean="0"/>
            <a:t>&lt;%20 whooping</a:t>
          </a: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Ateş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Boğaz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ağrısı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Konjuktivit</a:t>
          </a:r>
          <a:endParaRPr lang="en-US" sz="1200" b="1" dirty="0">
            <a:solidFill>
              <a:srgbClr val="0000FF"/>
            </a:solidFill>
          </a:endParaRPr>
        </a:p>
      </dgm:t>
    </dgm:pt>
    <dgm:pt modelId="{EFAC4BBB-1E3B-6A47-830D-95CCF8952D22}" type="parTrans" cxnId="{044B642C-531D-B94A-B39A-47EFA4AF1217}">
      <dgm:prSet/>
      <dgm:spPr/>
      <dgm:t>
        <a:bodyPr/>
        <a:lstStyle/>
        <a:p>
          <a:endParaRPr lang="en-US"/>
        </a:p>
      </dgm:t>
    </dgm:pt>
    <dgm:pt modelId="{7DAC0A72-2D11-EF43-B444-534917E21C84}" type="sibTrans" cxnId="{044B642C-531D-B94A-B39A-47EFA4AF1217}">
      <dgm:prSet/>
      <dgm:spPr/>
      <dgm:t>
        <a:bodyPr/>
        <a:lstStyle/>
        <a:p>
          <a:endParaRPr lang="en-US"/>
        </a:p>
      </dgm:t>
    </dgm:pt>
    <dgm:pt modelId="{5346B7CB-B841-E44A-ACAF-3F944B722010}">
      <dgm:prSet phldrT="[Text]" custT="1"/>
      <dgm:spPr/>
      <dgm:t>
        <a:bodyPr/>
        <a:lstStyle/>
        <a:p>
          <a:pPr algn="ctr"/>
          <a:r>
            <a:rPr lang="en-US" sz="1400" b="1" i="1" dirty="0" smtClean="0">
              <a:solidFill>
                <a:schemeClr val="tx1"/>
              </a:solidFill>
            </a:rPr>
            <a:t>Mycoplasma</a:t>
          </a: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Ateş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Baş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ağrısı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Sistemik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belirtiler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Oskültasyon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bulguları</a:t>
          </a:r>
          <a:endParaRPr lang="en-US" sz="1200" b="1" dirty="0" smtClean="0">
            <a:solidFill>
              <a:srgbClr val="0000FF"/>
            </a:solidFill>
          </a:endParaRPr>
        </a:p>
        <a:p>
          <a:pPr algn="ctr"/>
          <a:endParaRPr lang="en-US" sz="1500" b="1" dirty="0"/>
        </a:p>
      </dgm:t>
    </dgm:pt>
    <dgm:pt modelId="{A213A74C-E4CE-F34C-BA9B-09CE103FA783}" type="parTrans" cxnId="{40CCCC4B-F673-2A40-8FD1-2B8D237D0A33}">
      <dgm:prSet/>
      <dgm:spPr/>
      <dgm:t>
        <a:bodyPr/>
        <a:lstStyle/>
        <a:p>
          <a:endParaRPr lang="en-US"/>
        </a:p>
      </dgm:t>
    </dgm:pt>
    <dgm:pt modelId="{1828AC85-0A8E-F543-A94D-0B27DE189DE4}" type="sibTrans" cxnId="{40CCCC4B-F673-2A40-8FD1-2B8D237D0A33}">
      <dgm:prSet/>
      <dgm:spPr/>
      <dgm:t>
        <a:bodyPr/>
        <a:lstStyle/>
        <a:p>
          <a:endParaRPr lang="en-US"/>
        </a:p>
      </dgm:t>
    </dgm:pt>
    <dgm:pt modelId="{8FE67715-2C3A-2549-B4FE-E1F1CD427109}">
      <dgm:prSet phldrT="[Text]" custT="1"/>
      <dgm:spPr/>
      <dgm:t>
        <a:bodyPr/>
        <a:lstStyle/>
        <a:p>
          <a:pPr algn="ctr"/>
          <a:r>
            <a:rPr lang="en-US" sz="1400" b="1" i="1" dirty="0" smtClean="0">
              <a:solidFill>
                <a:schemeClr val="tx1"/>
              </a:solidFill>
            </a:rPr>
            <a:t>Chlamydia </a:t>
          </a:r>
          <a:r>
            <a:rPr lang="en-US" sz="1400" b="1" i="1" dirty="0" err="1" smtClean="0">
              <a:solidFill>
                <a:schemeClr val="tx1"/>
              </a:solidFill>
            </a:rPr>
            <a:t>trochomatis</a:t>
          </a:r>
          <a:endParaRPr lang="en-US" sz="1400" b="1" i="1" dirty="0" smtClean="0">
            <a:solidFill>
              <a:schemeClr val="tx1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Kesik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kesik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öksürük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Pürülan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konjuktivit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Takipne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Ral</a:t>
          </a:r>
          <a:endParaRPr lang="en-US" sz="1200" b="1" dirty="0" smtClean="0">
            <a:solidFill>
              <a:srgbClr val="0000FF"/>
            </a:solidFill>
          </a:endParaRPr>
        </a:p>
        <a:p>
          <a:pPr algn="ctr"/>
          <a:endParaRPr lang="en-US" sz="1400" b="1" dirty="0"/>
        </a:p>
      </dgm:t>
    </dgm:pt>
    <dgm:pt modelId="{99F72327-C0CB-264D-BE76-5B864FBEBE63}" type="parTrans" cxnId="{4BC59D5D-0B70-D644-96B1-B40B7A9FBE51}">
      <dgm:prSet/>
      <dgm:spPr/>
      <dgm:t>
        <a:bodyPr/>
        <a:lstStyle/>
        <a:p>
          <a:endParaRPr lang="en-US"/>
        </a:p>
      </dgm:t>
    </dgm:pt>
    <dgm:pt modelId="{0FA9EF5B-09E5-F44C-9914-558171A54A44}" type="sibTrans" cxnId="{4BC59D5D-0B70-D644-96B1-B40B7A9FBE51}">
      <dgm:prSet/>
      <dgm:spPr/>
      <dgm:t>
        <a:bodyPr/>
        <a:lstStyle/>
        <a:p>
          <a:endParaRPr lang="en-US"/>
        </a:p>
      </dgm:t>
    </dgm:pt>
    <dgm:pt modelId="{1AD185D3-5AE5-3243-A130-B2A043AE3358}">
      <dgm:prSet phldrT="[Text]" custT="1"/>
      <dgm:spPr/>
      <dgm:t>
        <a:bodyPr/>
        <a:lstStyle/>
        <a:p>
          <a:pPr algn="ctr"/>
          <a:r>
            <a:rPr lang="en-US" sz="1400" b="1" dirty="0" smtClean="0">
              <a:solidFill>
                <a:schemeClr val="tx1"/>
              </a:solidFill>
            </a:rPr>
            <a:t>RSV</a:t>
          </a: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Hırıltı</a:t>
          </a:r>
          <a:endParaRPr lang="en-US" sz="1200" b="1" dirty="0" smtClean="0">
            <a:solidFill>
              <a:srgbClr val="0000FF"/>
            </a:solidFill>
          </a:endParaRPr>
        </a:p>
        <a:p>
          <a:pPr algn="l"/>
          <a:r>
            <a:rPr lang="en-US" sz="1200" b="1" dirty="0" err="1" smtClean="0">
              <a:solidFill>
                <a:srgbClr val="0000FF"/>
              </a:solidFill>
            </a:rPr>
            <a:t>Mevsimsel</a:t>
          </a:r>
          <a:r>
            <a:rPr lang="en-US" sz="1200" b="1" dirty="0" smtClean="0">
              <a:solidFill>
                <a:srgbClr val="0000FF"/>
              </a:solidFill>
            </a:rPr>
            <a:t> </a:t>
          </a:r>
          <a:r>
            <a:rPr lang="en-US" sz="1200" b="1" dirty="0" err="1" smtClean="0">
              <a:solidFill>
                <a:srgbClr val="0000FF"/>
              </a:solidFill>
            </a:rPr>
            <a:t>özellik</a:t>
          </a:r>
          <a:endParaRPr lang="en-US" sz="1200" b="1" dirty="0">
            <a:solidFill>
              <a:srgbClr val="0000FF"/>
            </a:solidFill>
          </a:endParaRPr>
        </a:p>
      </dgm:t>
    </dgm:pt>
    <dgm:pt modelId="{156CB46F-0686-724D-B6E2-5DF3903972D1}" type="parTrans" cxnId="{45D086D8-73C1-9141-A8FE-8EF09516D832}">
      <dgm:prSet/>
      <dgm:spPr/>
      <dgm:t>
        <a:bodyPr/>
        <a:lstStyle/>
        <a:p>
          <a:endParaRPr lang="en-US"/>
        </a:p>
      </dgm:t>
    </dgm:pt>
    <dgm:pt modelId="{2DE2CC3D-7311-094D-98D2-682862EBBC89}" type="sibTrans" cxnId="{45D086D8-73C1-9141-A8FE-8EF09516D832}">
      <dgm:prSet/>
      <dgm:spPr/>
      <dgm:t>
        <a:bodyPr/>
        <a:lstStyle/>
        <a:p>
          <a:endParaRPr lang="en-US"/>
        </a:p>
      </dgm:t>
    </dgm:pt>
    <dgm:pt modelId="{46DF728F-311C-4140-BC83-34C65AC52AD6}" type="pres">
      <dgm:prSet presAssocID="{8C02405C-869D-3D4A-B3DC-91047EEA54B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82322E-5346-C34F-9AE9-483DCB23F6FA}" type="pres">
      <dgm:prSet presAssocID="{8C02405C-869D-3D4A-B3DC-91047EEA54BC}" presName="diamond" presStyleLbl="bgShp" presStyleIdx="0" presStyleCnt="1" custLinFactNeighborX="-1960"/>
      <dgm:spPr/>
    </dgm:pt>
    <dgm:pt modelId="{4CDA1C82-59B0-6B42-A0F8-701E5A22723D}" type="pres">
      <dgm:prSet presAssocID="{8C02405C-869D-3D4A-B3DC-91047EEA54B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0E04D-B923-2549-8B03-E97FB6570D5C}" type="pres">
      <dgm:prSet presAssocID="{8C02405C-869D-3D4A-B3DC-91047EEA54B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5B834-A574-CB42-B97D-C64304F98E48}" type="pres">
      <dgm:prSet presAssocID="{8C02405C-869D-3D4A-B3DC-91047EEA54B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0A1A6-7146-FD46-A8E5-045D4A251D57}" type="pres">
      <dgm:prSet presAssocID="{8C02405C-869D-3D4A-B3DC-91047EEA54B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F14488-E2D1-554B-80BD-92DB480C2A86}" type="presOf" srcId="{1AD185D3-5AE5-3243-A130-B2A043AE3358}" destId="{8710A1A6-7146-FD46-A8E5-045D4A251D57}" srcOrd="0" destOrd="0" presId="urn:microsoft.com/office/officeart/2005/8/layout/matrix3"/>
    <dgm:cxn modelId="{4BC59D5D-0B70-D644-96B1-B40B7A9FBE51}" srcId="{8C02405C-869D-3D4A-B3DC-91047EEA54BC}" destId="{8FE67715-2C3A-2549-B4FE-E1F1CD427109}" srcOrd="2" destOrd="0" parTransId="{99F72327-C0CB-264D-BE76-5B864FBEBE63}" sibTransId="{0FA9EF5B-09E5-F44C-9914-558171A54A44}"/>
    <dgm:cxn modelId="{45D086D8-73C1-9141-A8FE-8EF09516D832}" srcId="{8C02405C-869D-3D4A-B3DC-91047EEA54BC}" destId="{1AD185D3-5AE5-3243-A130-B2A043AE3358}" srcOrd="3" destOrd="0" parTransId="{156CB46F-0686-724D-B6E2-5DF3903972D1}" sibTransId="{2DE2CC3D-7311-094D-98D2-682862EBBC89}"/>
    <dgm:cxn modelId="{6458CEE5-8E38-6A45-98AA-F9C9A01A9EE1}" type="presOf" srcId="{5346B7CB-B841-E44A-ACAF-3F944B722010}" destId="{ECA0E04D-B923-2549-8B03-E97FB6570D5C}" srcOrd="0" destOrd="0" presId="urn:microsoft.com/office/officeart/2005/8/layout/matrix3"/>
    <dgm:cxn modelId="{40CCCC4B-F673-2A40-8FD1-2B8D237D0A33}" srcId="{8C02405C-869D-3D4A-B3DC-91047EEA54BC}" destId="{5346B7CB-B841-E44A-ACAF-3F944B722010}" srcOrd="1" destOrd="0" parTransId="{A213A74C-E4CE-F34C-BA9B-09CE103FA783}" sibTransId="{1828AC85-0A8E-F543-A94D-0B27DE189DE4}"/>
    <dgm:cxn modelId="{044B642C-531D-B94A-B39A-47EFA4AF1217}" srcId="{8C02405C-869D-3D4A-B3DC-91047EEA54BC}" destId="{9E13B559-CE83-5148-AAE6-230BF8B11EFB}" srcOrd="0" destOrd="0" parTransId="{EFAC4BBB-1E3B-6A47-830D-95CCF8952D22}" sibTransId="{7DAC0A72-2D11-EF43-B444-534917E21C84}"/>
    <dgm:cxn modelId="{5C236201-188B-3546-8EF9-EF7CC507548E}" type="presOf" srcId="{9E13B559-CE83-5148-AAE6-230BF8B11EFB}" destId="{4CDA1C82-59B0-6B42-A0F8-701E5A22723D}" srcOrd="0" destOrd="0" presId="urn:microsoft.com/office/officeart/2005/8/layout/matrix3"/>
    <dgm:cxn modelId="{EFD0EF04-0325-024D-B998-545860D03161}" type="presOf" srcId="{8FE67715-2C3A-2549-B4FE-E1F1CD427109}" destId="{A805B834-A574-CB42-B97D-C64304F98E48}" srcOrd="0" destOrd="0" presId="urn:microsoft.com/office/officeart/2005/8/layout/matrix3"/>
    <dgm:cxn modelId="{9FFF42D2-01BA-814B-8449-22A0E818C4D9}" type="presOf" srcId="{8C02405C-869D-3D4A-B3DC-91047EEA54BC}" destId="{46DF728F-311C-4140-BC83-34C65AC52AD6}" srcOrd="0" destOrd="0" presId="urn:microsoft.com/office/officeart/2005/8/layout/matrix3"/>
    <dgm:cxn modelId="{A43BBCA1-3602-D543-BA0D-D4F8A3881944}" type="presParOf" srcId="{46DF728F-311C-4140-BC83-34C65AC52AD6}" destId="{AB82322E-5346-C34F-9AE9-483DCB23F6FA}" srcOrd="0" destOrd="0" presId="urn:microsoft.com/office/officeart/2005/8/layout/matrix3"/>
    <dgm:cxn modelId="{47C6FFB8-CC99-1544-B83B-59981CDA23DB}" type="presParOf" srcId="{46DF728F-311C-4140-BC83-34C65AC52AD6}" destId="{4CDA1C82-59B0-6B42-A0F8-701E5A22723D}" srcOrd="1" destOrd="0" presId="urn:microsoft.com/office/officeart/2005/8/layout/matrix3"/>
    <dgm:cxn modelId="{43C7FA26-E592-F54C-866E-25CD7FA43D50}" type="presParOf" srcId="{46DF728F-311C-4140-BC83-34C65AC52AD6}" destId="{ECA0E04D-B923-2549-8B03-E97FB6570D5C}" srcOrd="2" destOrd="0" presId="urn:microsoft.com/office/officeart/2005/8/layout/matrix3"/>
    <dgm:cxn modelId="{47BCA2C1-6A44-A84D-902F-226FC3EA90D1}" type="presParOf" srcId="{46DF728F-311C-4140-BC83-34C65AC52AD6}" destId="{A805B834-A574-CB42-B97D-C64304F98E48}" srcOrd="3" destOrd="0" presId="urn:microsoft.com/office/officeart/2005/8/layout/matrix3"/>
    <dgm:cxn modelId="{A0E1EFAD-723A-1C4C-8BDE-C2D337AE4339}" type="presParOf" srcId="{46DF728F-311C-4140-BC83-34C65AC52AD6}" destId="{8710A1A6-7146-FD46-A8E5-045D4A251D5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ED0315-995C-C346-AAC2-027ED90C687F}" type="doc">
      <dgm:prSet loTypeId="urn:microsoft.com/office/officeart/2005/8/layout/h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FC1F83-9406-A542-A1A7-EB2738B9677C}">
      <dgm:prSet phldrT="[Text]"/>
      <dgm:spPr/>
      <dgm:t>
        <a:bodyPr/>
        <a:lstStyle/>
        <a:p>
          <a:r>
            <a:rPr lang="en-US" dirty="0" smtClean="0"/>
            <a:t>    </a:t>
          </a:r>
          <a:endParaRPr lang="en-US" dirty="0"/>
        </a:p>
      </dgm:t>
    </dgm:pt>
    <dgm:pt modelId="{36D8E661-DA33-5343-A7C1-71412A909DD1}" type="parTrans" cxnId="{A83B21AB-4101-2E4C-B716-55BDDF06E76F}">
      <dgm:prSet/>
      <dgm:spPr/>
      <dgm:t>
        <a:bodyPr/>
        <a:lstStyle/>
        <a:p>
          <a:endParaRPr lang="en-US"/>
        </a:p>
      </dgm:t>
    </dgm:pt>
    <dgm:pt modelId="{31809F41-96B0-AD4E-9D12-C1E36E5FC611}" type="sibTrans" cxnId="{A83B21AB-4101-2E4C-B716-55BDDF06E76F}">
      <dgm:prSet/>
      <dgm:spPr/>
      <dgm:t>
        <a:bodyPr/>
        <a:lstStyle/>
        <a:p>
          <a:endParaRPr lang="en-US"/>
        </a:p>
      </dgm:t>
    </dgm:pt>
    <dgm:pt modelId="{1A940C89-C566-FA47-8531-518175BA44EE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400" b="1" dirty="0" smtClean="0"/>
            <a:t>2. ay      </a:t>
          </a:r>
          <a:r>
            <a:rPr lang="en-US" sz="2400" b="1" dirty="0" err="1" smtClean="0"/>
            <a:t>DTaP</a:t>
          </a:r>
          <a:endParaRPr lang="en-US" sz="2400" b="1" dirty="0"/>
        </a:p>
      </dgm:t>
    </dgm:pt>
    <dgm:pt modelId="{C02DBFF7-F593-2544-97BF-9A1D97B47B30}" type="parTrans" cxnId="{C49F4E77-75A4-6E41-9C7D-515AE80DDD4D}">
      <dgm:prSet/>
      <dgm:spPr/>
      <dgm:t>
        <a:bodyPr/>
        <a:lstStyle/>
        <a:p>
          <a:endParaRPr lang="en-US"/>
        </a:p>
      </dgm:t>
    </dgm:pt>
    <dgm:pt modelId="{A09A5B8F-B065-574E-9C2B-2C0A61199B71}" type="sibTrans" cxnId="{C49F4E77-75A4-6E41-9C7D-515AE80DDD4D}">
      <dgm:prSet/>
      <dgm:spPr/>
      <dgm:t>
        <a:bodyPr/>
        <a:lstStyle/>
        <a:p>
          <a:endParaRPr lang="en-US"/>
        </a:p>
      </dgm:t>
    </dgm:pt>
    <dgm:pt modelId="{6D70D66A-C48F-934D-8AEC-3D163F8617F7}">
      <dgm:prSet phldrT="[Text]"/>
      <dgm:spPr/>
      <dgm:t>
        <a:bodyPr/>
        <a:lstStyle/>
        <a:p>
          <a:r>
            <a:rPr lang="en-US" sz="2300" b="1" dirty="0" smtClean="0"/>
            <a:t>2. ay         </a:t>
          </a:r>
          <a:r>
            <a:rPr lang="en-US" sz="2300" b="1" dirty="0" err="1" smtClean="0"/>
            <a:t>DTaP</a:t>
          </a:r>
          <a:endParaRPr lang="en-US" sz="2300" b="1" dirty="0"/>
        </a:p>
      </dgm:t>
    </dgm:pt>
    <dgm:pt modelId="{8D2A445F-9E39-4647-933E-1CE79466EE78}" type="parTrans" cxnId="{39EEE970-92F9-BD4C-B4D6-CCB19933CCCA}">
      <dgm:prSet/>
      <dgm:spPr/>
      <dgm:t>
        <a:bodyPr/>
        <a:lstStyle/>
        <a:p>
          <a:endParaRPr lang="en-US"/>
        </a:p>
      </dgm:t>
    </dgm:pt>
    <dgm:pt modelId="{5B5F3D9B-B023-2D4A-BB17-3E2B2FEE1A6C}" type="sibTrans" cxnId="{39EEE970-92F9-BD4C-B4D6-CCB19933CCCA}">
      <dgm:prSet/>
      <dgm:spPr/>
      <dgm:t>
        <a:bodyPr/>
        <a:lstStyle/>
        <a:p>
          <a:endParaRPr lang="en-US"/>
        </a:p>
      </dgm:t>
    </dgm:pt>
    <dgm:pt modelId="{DCB98642-0C48-954F-A2D0-43AF422A82B0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400" b="1" dirty="0" smtClean="0"/>
            <a:t>4. ay      </a:t>
          </a:r>
          <a:r>
            <a:rPr lang="en-US" sz="2400" b="1" dirty="0" err="1" smtClean="0"/>
            <a:t>DTaP</a:t>
          </a:r>
          <a:endParaRPr lang="en-US" sz="2400" b="1" dirty="0"/>
        </a:p>
      </dgm:t>
    </dgm:pt>
    <dgm:pt modelId="{1F5D8489-9D36-1E42-BF7D-8CECBCEA6B49}" type="parTrans" cxnId="{6E6F0FA6-8A24-7243-AE70-692095670380}">
      <dgm:prSet/>
      <dgm:spPr/>
      <dgm:t>
        <a:bodyPr/>
        <a:lstStyle/>
        <a:p>
          <a:endParaRPr lang="en-US"/>
        </a:p>
      </dgm:t>
    </dgm:pt>
    <dgm:pt modelId="{296CE0F4-B8DD-D743-A627-EDFBF5391823}" type="sibTrans" cxnId="{6E6F0FA6-8A24-7243-AE70-692095670380}">
      <dgm:prSet/>
      <dgm:spPr/>
      <dgm:t>
        <a:bodyPr/>
        <a:lstStyle/>
        <a:p>
          <a:endParaRPr lang="en-US"/>
        </a:p>
      </dgm:t>
    </dgm:pt>
    <dgm:pt modelId="{4F51370C-9B9C-DE41-B523-2009F42B5910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400" b="1" dirty="0" smtClean="0"/>
            <a:t>6. ay      </a:t>
          </a:r>
          <a:r>
            <a:rPr lang="en-US" sz="2400" b="1" dirty="0" err="1" smtClean="0"/>
            <a:t>DTaP</a:t>
          </a:r>
          <a:endParaRPr lang="en-US" sz="2400" b="1" dirty="0"/>
        </a:p>
      </dgm:t>
    </dgm:pt>
    <dgm:pt modelId="{496408AF-12DB-AF49-B584-1427DDCFC0BE}" type="parTrans" cxnId="{34ABB8F8-A31D-C94F-AC0B-32B10E3DF9F4}">
      <dgm:prSet/>
      <dgm:spPr/>
      <dgm:t>
        <a:bodyPr/>
        <a:lstStyle/>
        <a:p>
          <a:endParaRPr lang="en-US"/>
        </a:p>
      </dgm:t>
    </dgm:pt>
    <dgm:pt modelId="{174AF0D5-E8A8-4D4E-9997-C20127C675AD}" type="sibTrans" cxnId="{34ABB8F8-A31D-C94F-AC0B-32B10E3DF9F4}">
      <dgm:prSet/>
      <dgm:spPr/>
      <dgm:t>
        <a:bodyPr/>
        <a:lstStyle/>
        <a:p>
          <a:endParaRPr lang="en-US"/>
        </a:p>
      </dgm:t>
    </dgm:pt>
    <dgm:pt modelId="{988FA22B-3A28-214E-A231-9DBB4C55E82C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400" b="1" dirty="0" smtClean="0"/>
            <a:t>18. ay    </a:t>
          </a:r>
          <a:r>
            <a:rPr lang="en-US" sz="2400" b="1" dirty="0" err="1" smtClean="0"/>
            <a:t>DTaP</a:t>
          </a:r>
          <a:endParaRPr lang="en-US" sz="2400" b="1" dirty="0"/>
        </a:p>
      </dgm:t>
    </dgm:pt>
    <dgm:pt modelId="{E987A7AC-E605-304D-8036-8A4E064BBBB0}" type="parTrans" cxnId="{D30973F0-5D02-E545-832E-2D7A4405A773}">
      <dgm:prSet/>
      <dgm:spPr/>
      <dgm:t>
        <a:bodyPr/>
        <a:lstStyle/>
        <a:p>
          <a:endParaRPr lang="en-US"/>
        </a:p>
      </dgm:t>
    </dgm:pt>
    <dgm:pt modelId="{F055E28E-2FC2-BF4A-A827-40B7BA8A35D9}" type="sibTrans" cxnId="{D30973F0-5D02-E545-832E-2D7A4405A773}">
      <dgm:prSet/>
      <dgm:spPr/>
      <dgm:t>
        <a:bodyPr/>
        <a:lstStyle/>
        <a:p>
          <a:endParaRPr lang="en-US"/>
        </a:p>
      </dgm:t>
    </dgm:pt>
    <dgm:pt modelId="{0F042962-7FD0-7B4B-AEFD-87A4C57EDD2B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400" b="1" dirty="0" smtClean="0"/>
            <a:t>1. </a:t>
          </a:r>
          <a:r>
            <a:rPr lang="en-US" sz="2400" b="1" dirty="0" err="1" smtClean="0"/>
            <a:t>sınıf</a:t>
          </a:r>
          <a:r>
            <a:rPr lang="en-US" sz="2400" b="1" dirty="0" smtClean="0"/>
            <a:t>   </a:t>
          </a:r>
          <a:r>
            <a:rPr lang="en-US" sz="2400" b="1" dirty="0" err="1" smtClean="0"/>
            <a:t>DTaP</a:t>
          </a:r>
          <a:endParaRPr lang="en-US" sz="2400" b="1" dirty="0"/>
        </a:p>
      </dgm:t>
    </dgm:pt>
    <dgm:pt modelId="{B3C117D4-9F86-ED46-9B9C-8442DF64A188}" type="parTrans" cxnId="{6AE34B93-EA94-B14C-B2E9-4C4C65080434}">
      <dgm:prSet/>
      <dgm:spPr/>
      <dgm:t>
        <a:bodyPr/>
        <a:lstStyle/>
        <a:p>
          <a:endParaRPr lang="en-US"/>
        </a:p>
      </dgm:t>
    </dgm:pt>
    <dgm:pt modelId="{4F70F6B4-4973-0A4D-9023-8AF6717B5BDA}" type="sibTrans" cxnId="{6AE34B93-EA94-B14C-B2E9-4C4C65080434}">
      <dgm:prSet/>
      <dgm:spPr/>
      <dgm:t>
        <a:bodyPr/>
        <a:lstStyle/>
        <a:p>
          <a:endParaRPr lang="en-US"/>
        </a:p>
      </dgm:t>
    </dgm:pt>
    <dgm:pt modelId="{EA51DB95-8C81-D746-99F4-04268C19F146}">
      <dgm:prSet custT="1"/>
      <dgm:spPr/>
      <dgm:t>
        <a:bodyPr/>
        <a:lstStyle/>
        <a:p>
          <a:r>
            <a:rPr lang="en-US" sz="2300" b="1" dirty="0" smtClean="0"/>
            <a:t>4. </a:t>
          </a:r>
          <a:r>
            <a:rPr lang="en-US" sz="2000" b="1" dirty="0" smtClean="0"/>
            <a:t>ay</a:t>
          </a:r>
          <a:r>
            <a:rPr lang="en-US" sz="2300" b="1" dirty="0" smtClean="0"/>
            <a:t>          </a:t>
          </a:r>
          <a:r>
            <a:rPr lang="en-US" sz="2300" b="1" dirty="0" err="1" smtClean="0"/>
            <a:t>DTaP</a:t>
          </a:r>
          <a:endParaRPr lang="en-US" sz="2300" b="1" dirty="0"/>
        </a:p>
      </dgm:t>
    </dgm:pt>
    <dgm:pt modelId="{93C46F9D-907B-C144-B7AE-FE5B626DD72F}" type="parTrans" cxnId="{355922E3-0870-C640-B82A-854B373BABEE}">
      <dgm:prSet/>
      <dgm:spPr/>
      <dgm:t>
        <a:bodyPr/>
        <a:lstStyle/>
        <a:p>
          <a:endParaRPr lang="en-US"/>
        </a:p>
      </dgm:t>
    </dgm:pt>
    <dgm:pt modelId="{230E3B43-15BD-0E43-8AEC-054463C7AE27}" type="sibTrans" cxnId="{355922E3-0870-C640-B82A-854B373BABEE}">
      <dgm:prSet/>
      <dgm:spPr/>
      <dgm:t>
        <a:bodyPr/>
        <a:lstStyle/>
        <a:p>
          <a:endParaRPr lang="en-US"/>
        </a:p>
      </dgm:t>
    </dgm:pt>
    <dgm:pt modelId="{CBCDE0C4-A52A-454D-946C-67894167BE26}">
      <dgm:prSet/>
      <dgm:spPr/>
      <dgm:t>
        <a:bodyPr/>
        <a:lstStyle/>
        <a:p>
          <a:r>
            <a:rPr lang="en-US" sz="2300" b="1" dirty="0" smtClean="0"/>
            <a:t>6. ay          </a:t>
          </a:r>
          <a:r>
            <a:rPr lang="en-US" sz="2300" b="1" dirty="0" err="1" smtClean="0"/>
            <a:t>DTaP</a:t>
          </a:r>
          <a:endParaRPr lang="en-US" sz="2300" b="1" dirty="0"/>
        </a:p>
      </dgm:t>
    </dgm:pt>
    <dgm:pt modelId="{EF1081ED-5CD4-F948-AB1F-D68347D95F0C}" type="parTrans" cxnId="{8160C26E-762C-F24C-8CBF-114C6B0C684F}">
      <dgm:prSet/>
      <dgm:spPr/>
      <dgm:t>
        <a:bodyPr/>
        <a:lstStyle/>
        <a:p>
          <a:endParaRPr lang="en-US"/>
        </a:p>
      </dgm:t>
    </dgm:pt>
    <dgm:pt modelId="{4546F017-6208-6B42-A3C7-9EA9140E3F5B}" type="sibTrans" cxnId="{8160C26E-762C-F24C-8CBF-114C6B0C684F}">
      <dgm:prSet/>
      <dgm:spPr/>
      <dgm:t>
        <a:bodyPr/>
        <a:lstStyle/>
        <a:p>
          <a:endParaRPr lang="en-US"/>
        </a:p>
      </dgm:t>
    </dgm:pt>
    <dgm:pt modelId="{58CC958F-F775-2347-A5A1-2C6106DD0DD2}">
      <dgm:prSet/>
      <dgm:spPr/>
      <dgm:t>
        <a:bodyPr/>
        <a:lstStyle/>
        <a:p>
          <a:r>
            <a:rPr lang="en-US" sz="2300" b="1" dirty="0" smtClean="0"/>
            <a:t>18. ay        </a:t>
          </a:r>
          <a:r>
            <a:rPr lang="en-US" sz="2300" b="1" dirty="0" err="1" smtClean="0"/>
            <a:t>DTaP</a:t>
          </a:r>
          <a:endParaRPr lang="en-US" sz="2300" b="1" dirty="0"/>
        </a:p>
      </dgm:t>
    </dgm:pt>
    <dgm:pt modelId="{A661681A-B23F-1849-8401-86EA7733EFEF}" type="parTrans" cxnId="{23902058-A1B0-4C4C-8707-76A2FF09774B}">
      <dgm:prSet/>
      <dgm:spPr/>
      <dgm:t>
        <a:bodyPr/>
        <a:lstStyle/>
        <a:p>
          <a:endParaRPr lang="en-US"/>
        </a:p>
      </dgm:t>
    </dgm:pt>
    <dgm:pt modelId="{7B238E40-4C2A-A74D-9D2E-70F4825CACB9}" type="sibTrans" cxnId="{23902058-A1B0-4C4C-8707-76A2FF09774B}">
      <dgm:prSet/>
      <dgm:spPr/>
      <dgm:t>
        <a:bodyPr/>
        <a:lstStyle/>
        <a:p>
          <a:endParaRPr lang="en-US"/>
        </a:p>
      </dgm:t>
    </dgm:pt>
    <dgm:pt modelId="{E8E42866-F16B-FF48-8F9D-C64A1F83810D}">
      <dgm:prSet/>
      <dgm:spPr/>
      <dgm:t>
        <a:bodyPr/>
        <a:lstStyle/>
        <a:p>
          <a:r>
            <a:rPr lang="en-US" sz="2300" b="1" dirty="0" smtClean="0"/>
            <a:t>4-6 </a:t>
          </a:r>
          <a:r>
            <a:rPr lang="en-US" sz="2300" b="1" dirty="0" err="1" smtClean="0"/>
            <a:t>yaş</a:t>
          </a:r>
          <a:r>
            <a:rPr lang="en-US" sz="2300" b="1" dirty="0" smtClean="0"/>
            <a:t>      </a:t>
          </a:r>
          <a:r>
            <a:rPr lang="en-US" sz="2300" b="1" dirty="0" err="1" smtClean="0"/>
            <a:t>DTaP</a:t>
          </a:r>
          <a:endParaRPr lang="en-US" sz="2300" b="1" dirty="0"/>
        </a:p>
      </dgm:t>
    </dgm:pt>
    <dgm:pt modelId="{A556A898-CCA7-A141-AC3E-DEB2FE7AD713}" type="parTrans" cxnId="{8B771ABC-225E-C541-B1CE-C17C35C8E67A}">
      <dgm:prSet/>
      <dgm:spPr/>
      <dgm:t>
        <a:bodyPr/>
        <a:lstStyle/>
        <a:p>
          <a:endParaRPr lang="en-US"/>
        </a:p>
      </dgm:t>
    </dgm:pt>
    <dgm:pt modelId="{7D4446F8-86A0-1E4B-8716-85CE973D16A3}" type="sibTrans" cxnId="{8B771ABC-225E-C541-B1CE-C17C35C8E67A}">
      <dgm:prSet/>
      <dgm:spPr/>
      <dgm:t>
        <a:bodyPr/>
        <a:lstStyle/>
        <a:p>
          <a:endParaRPr lang="en-US"/>
        </a:p>
      </dgm:t>
    </dgm:pt>
    <dgm:pt modelId="{611549B2-2FED-2447-A6A6-763DBF0BECE7}">
      <dgm:prSet/>
      <dgm:spPr/>
      <dgm:t>
        <a:bodyPr/>
        <a:lstStyle/>
        <a:p>
          <a:r>
            <a:rPr lang="en-US" sz="2300" b="1" dirty="0" smtClean="0"/>
            <a:t>11-12 </a:t>
          </a:r>
          <a:r>
            <a:rPr lang="en-US" sz="2300" b="1" dirty="0" err="1" smtClean="0"/>
            <a:t>yaş</a:t>
          </a:r>
          <a:r>
            <a:rPr lang="en-US" sz="2300" b="1" dirty="0" smtClean="0"/>
            <a:t>  </a:t>
          </a:r>
          <a:r>
            <a:rPr lang="en-US" sz="2300" b="1" dirty="0" err="1" smtClean="0"/>
            <a:t>Tdap</a:t>
          </a:r>
          <a:endParaRPr lang="en-US" sz="2300" b="1" dirty="0"/>
        </a:p>
      </dgm:t>
    </dgm:pt>
    <dgm:pt modelId="{388F4AE9-8856-8C43-9E8E-E579B39BBA2D}" type="parTrans" cxnId="{BCD79302-CB04-FE4B-872D-9BE536060F4B}">
      <dgm:prSet/>
      <dgm:spPr/>
      <dgm:t>
        <a:bodyPr/>
        <a:lstStyle/>
        <a:p>
          <a:endParaRPr lang="en-US"/>
        </a:p>
      </dgm:t>
    </dgm:pt>
    <dgm:pt modelId="{AE9E4CD9-681E-9F44-8F41-C4AF26BB38DE}" type="sibTrans" cxnId="{BCD79302-CB04-FE4B-872D-9BE536060F4B}">
      <dgm:prSet/>
      <dgm:spPr/>
      <dgm:t>
        <a:bodyPr/>
        <a:lstStyle/>
        <a:p>
          <a:endParaRPr lang="en-US"/>
        </a:p>
      </dgm:t>
    </dgm:pt>
    <dgm:pt modelId="{1B7682A7-31AC-3B42-8F70-CB66956025E0}">
      <dgm:prSet phldrT="[Text]" phldr="1"/>
      <dgm:spPr/>
      <dgm:t>
        <a:bodyPr/>
        <a:lstStyle/>
        <a:p>
          <a:endParaRPr lang="en-US" dirty="0"/>
        </a:p>
      </dgm:t>
    </dgm:pt>
    <dgm:pt modelId="{1D7F2E92-E5C2-1C44-A179-DFEBB55FB737}" type="sibTrans" cxnId="{869AF737-10F3-644A-B972-9E02B8BA19E7}">
      <dgm:prSet/>
      <dgm:spPr/>
      <dgm:t>
        <a:bodyPr/>
        <a:lstStyle/>
        <a:p>
          <a:endParaRPr lang="en-US"/>
        </a:p>
      </dgm:t>
    </dgm:pt>
    <dgm:pt modelId="{3A6ED2E3-6EB2-894E-A191-A4C11F6D8A61}" type="parTrans" cxnId="{869AF737-10F3-644A-B972-9E02B8BA19E7}">
      <dgm:prSet/>
      <dgm:spPr/>
      <dgm:t>
        <a:bodyPr/>
        <a:lstStyle/>
        <a:p>
          <a:endParaRPr lang="en-US"/>
        </a:p>
      </dgm:t>
    </dgm:pt>
    <dgm:pt modelId="{4CA3B341-82FB-8646-B320-571EBBB8DA9A}" type="pres">
      <dgm:prSet presAssocID="{C6ED0315-995C-C346-AAC2-027ED90C687F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2C249E9-90C3-B449-BBC1-8D2606C4EA28}" type="pres">
      <dgm:prSet presAssocID="{12FC1F83-9406-A542-A1A7-EB2738B9677C}" presName="compositeNode" presStyleCnt="0">
        <dgm:presLayoutVars>
          <dgm:bulletEnabled val="1"/>
        </dgm:presLayoutVars>
      </dgm:prSet>
      <dgm:spPr/>
    </dgm:pt>
    <dgm:pt modelId="{FE72D80E-6F6C-CB45-B0BF-080565796919}" type="pres">
      <dgm:prSet presAssocID="{12FC1F83-9406-A542-A1A7-EB2738B9677C}" presName="imag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BA850783-963F-AE4D-8331-AD29E131C8FD}" type="pres">
      <dgm:prSet presAssocID="{12FC1F83-9406-A542-A1A7-EB2738B9677C}" presName="childNode" presStyleLbl="node1" presStyleIdx="0" presStyleCnt="2" custScaleX="113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B9BCB-2595-B24F-AB7E-1D973D5823EC}" type="pres">
      <dgm:prSet presAssocID="{12FC1F83-9406-A542-A1A7-EB2738B9677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558C81-0BEB-4E4E-86DD-E122E522C9F1}" type="pres">
      <dgm:prSet presAssocID="{31809F41-96B0-AD4E-9D12-C1E36E5FC611}" presName="sibTrans" presStyleCnt="0"/>
      <dgm:spPr/>
    </dgm:pt>
    <dgm:pt modelId="{5332F130-6793-5F45-BE33-8EDFCEA4A9F3}" type="pres">
      <dgm:prSet presAssocID="{1B7682A7-31AC-3B42-8F70-CB66956025E0}" presName="compositeNode" presStyleCnt="0">
        <dgm:presLayoutVars>
          <dgm:bulletEnabled val="1"/>
        </dgm:presLayoutVars>
      </dgm:prSet>
      <dgm:spPr/>
    </dgm:pt>
    <dgm:pt modelId="{E667C90D-4F4B-B641-A48F-E4E1B1383A41}" type="pres">
      <dgm:prSet presAssocID="{1B7682A7-31AC-3B42-8F70-CB66956025E0}" presName="imag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0E81171F-8C0B-1C4E-85AF-D8C3FF87A510}" type="pres">
      <dgm:prSet presAssocID="{1B7682A7-31AC-3B42-8F70-CB66956025E0}" presName="childNode" presStyleLbl="node1" presStyleIdx="1" presStyleCnt="2" custScaleX="1394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9E2029-6CAB-E04C-BF4C-558C17B319A1}" type="pres">
      <dgm:prSet presAssocID="{1B7682A7-31AC-3B42-8F70-CB66956025E0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4E6EAF-47CB-7349-A488-43368859426B}" type="presOf" srcId="{12FC1F83-9406-A542-A1A7-EB2738B9677C}" destId="{C3EB9BCB-2595-B24F-AB7E-1D973D5823EC}" srcOrd="0" destOrd="0" presId="urn:microsoft.com/office/officeart/2005/8/layout/hList2"/>
    <dgm:cxn modelId="{6E6F0FA6-8A24-7243-AE70-692095670380}" srcId="{12FC1F83-9406-A542-A1A7-EB2738B9677C}" destId="{DCB98642-0C48-954F-A2D0-43AF422A82B0}" srcOrd="1" destOrd="0" parTransId="{1F5D8489-9D36-1E42-BF7D-8CECBCEA6B49}" sibTransId="{296CE0F4-B8DD-D743-A627-EDFBF5391823}"/>
    <dgm:cxn modelId="{5AE50FDE-8F76-F84A-9A40-2F22ADAEF15F}" type="presOf" srcId="{4F51370C-9B9C-DE41-B523-2009F42B5910}" destId="{BA850783-963F-AE4D-8331-AD29E131C8FD}" srcOrd="0" destOrd="2" presId="urn:microsoft.com/office/officeart/2005/8/layout/hList2"/>
    <dgm:cxn modelId="{D482DFCD-1A69-E440-91F8-A8E0CD21F2C3}" type="presOf" srcId="{1B7682A7-31AC-3B42-8F70-CB66956025E0}" destId="{F79E2029-6CAB-E04C-BF4C-558C17B319A1}" srcOrd="0" destOrd="0" presId="urn:microsoft.com/office/officeart/2005/8/layout/hList2"/>
    <dgm:cxn modelId="{355922E3-0870-C640-B82A-854B373BABEE}" srcId="{1B7682A7-31AC-3B42-8F70-CB66956025E0}" destId="{EA51DB95-8C81-D746-99F4-04268C19F146}" srcOrd="1" destOrd="0" parTransId="{93C46F9D-907B-C144-B7AE-FE5B626DD72F}" sibTransId="{230E3B43-15BD-0E43-8AEC-054463C7AE27}"/>
    <dgm:cxn modelId="{DEDAA377-1032-9047-A2B8-C1E470D22ABD}" type="presOf" srcId="{0F042962-7FD0-7B4B-AEFD-87A4C57EDD2B}" destId="{BA850783-963F-AE4D-8331-AD29E131C8FD}" srcOrd="0" destOrd="4" presId="urn:microsoft.com/office/officeart/2005/8/layout/hList2"/>
    <dgm:cxn modelId="{14B47341-291E-474B-B567-70C09CE472DA}" type="presOf" srcId="{611549B2-2FED-2447-A6A6-763DBF0BECE7}" destId="{0E81171F-8C0B-1C4E-85AF-D8C3FF87A510}" srcOrd="0" destOrd="5" presId="urn:microsoft.com/office/officeart/2005/8/layout/hList2"/>
    <dgm:cxn modelId="{869AF737-10F3-644A-B972-9E02B8BA19E7}" srcId="{C6ED0315-995C-C346-AAC2-027ED90C687F}" destId="{1B7682A7-31AC-3B42-8F70-CB66956025E0}" srcOrd="1" destOrd="0" parTransId="{3A6ED2E3-6EB2-894E-A191-A4C11F6D8A61}" sibTransId="{1D7F2E92-E5C2-1C44-A179-DFEBB55FB737}"/>
    <dgm:cxn modelId="{BCD79302-CB04-FE4B-872D-9BE536060F4B}" srcId="{1B7682A7-31AC-3B42-8F70-CB66956025E0}" destId="{611549B2-2FED-2447-A6A6-763DBF0BECE7}" srcOrd="5" destOrd="0" parTransId="{388F4AE9-8856-8C43-9E8E-E579B39BBA2D}" sibTransId="{AE9E4CD9-681E-9F44-8F41-C4AF26BB38DE}"/>
    <dgm:cxn modelId="{39EEE970-92F9-BD4C-B4D6-CCB19933CCCA}" srcId="{1B7682A7-31AC-3B42-8F70-CB66956025E0}" destId="{6D70D66A-C48F-934D-8AEC-3D163F8617F7}" srcOrd="0" destOrd="0" parTransId="{8D2A445F-9E39-4647-933E-1CE79466EE78}" sibTransId="{5B5F3D9B-B023-2D4A-BB17-3E2B2FEE1A6C}"/>
    <dgm:cxn modelId="{6AE34B93-EA94-B14C-B2E9-4C4C65080434}" srcId="{12FC1F83-9406-A542-A1A7-EB2738B9677C}" destId="{0F042962-7FD0-7B4B-AEFD-87A4C57EDD2B}" srcOrd="4" destOrd="0" parTransId="{B3C117D4-9F86-ED46-9B9C-8442DF64A188}" sibTransId="{4F70F6B4-4973-0A4D-9023-8AF6717B5BDA}"/>
    <dgm:cxn modelId="{8B771ABC-225E-C541-B1CE-C17C35C8E67A}" srcId="{1B7682A7-31AC-3B42-8F70-CB66956025E0}" destId="{E8E42866-F16B-FF48-8F9D-C64A1F83810D}" srcOrd="4" destOrd="0" parTransId="{A556A898-CCA7-A141-AC3E-DEB2FE7AD713}" sibTransId="{7D4446F8-86A0-1E4B-8716-85CE973D16A3}"/>
    <dgm:cxn modelId="{6111294C-B5B2-E24E-8458-61DA43265311}" type="presOf" srcId="{CBCDE0C4-A52A-454D-946C-67894167BE26}" destId="{0E81171F-8C0B-1C4E-85AF-D8C3FF87A510}" srcOrd="0" destOrd="2" presId="urn:microsoft.com/office/officeart/2005/8/layout/hList2"/>
    <dgm:cxn modelId="{1F7D0271-F6A4-154F-8D2D-53FDF5082AEB}" type="presOf" srcId="{1A940C89-C566-FA47-8531-518175BA44EE}" destId="{BA850783-963F-AE4D-8331-AD29E131C8FD}" srcOrd="0" destOrd="0" presId="urn:microsoft.com/office/officeart/2005/8/layout/hList2"/>
    <dgm:cxn modelId="{F4020B06-5CB0-4948-9CAF-79C1FDE288E9}" type="presOf" srcId="{C6ED0315-995C-C346-AAC2-027ED90C687F}" destId="{4CA3B341-82FB-8646-B320-571EBBB8DA9A}" srcOrd="0" destOrd="0" presId="urn:microsoft.com/office/officeart/2005/8/layout/hList2"/>
    <dgm:cxn modelId="{34ABB8F8-A31D-C94F-AC0B-32B10E3DF9F4}" srcId="{12FC1F83-9406-A542-A1A7-EB2738B9677C}" destId="{4F51370C-9B9C-DE41-B523-2009F42B5910}" srcOrd="2" destOrd="0" parTransId="{496408AF-12DB-AF49-B584-1427DDCFC0BE}" sibTransId="{174AF0D5-E8A8-4D4E-9997-C20127C675AD}"/>
    <dgm:cxn modelId="{23902058-A1B0-4C4C-8707-76A2FF09774B}" srcId="{1B7682A7-31AC-3B42-8F70-CB66956025E0}" destId="{58CC958F-F775-2347-A5A1-2C6106DD0DD2}" srcOrd="3" destOrd="0" parTransId="{A661681A-B23F-1849-8401-86EA7733EFEF}" sibTransId="{7B238E40-4C2A-A74D-9D2E-70F4825CACB9}"/>
    <dgm:cxn modelId="{8160C26E-762C-F24C-8CBF-114C6B0C684F}" srcId="{1B7682A7-31AC-3B42-8F70-CB66956025E0}" destId="{CBCDE0C4-A52A-454D-946C-67894167BE26}" srcOrd="2" destOrd="0" parTransId="{EF1081ED-5CD4-F948-AB1F-D68347D95F0C}" sibTransId="{4546F017-6208-6B42-A3C7-9EA9140E3F5B}"/>
    <dgm:cxn modelId="{C49F4E77-75A4-6E41-9C7D-515AE80DDD4D}" srcId="{12FC1F83-9406-A542-A1A7-EB2738B9677C}" destId="{1A940C89-C566-FA47-8531-518175BA44EE}" srcOrd="0" destOrd="0" parTransId="{C02DBFF7-F593-2544-97BF-9A1D97B47B30}" sibTransId="{A09A5B8F-B065-574E-9C2B-2C0A61199B71}"/>
    <dgm:cxn modelId="{976D8CFF-8EF1-C44F-B4B9-17B53EDD494D}" type="presOf" srcId="{E8E42866-F16B-FF48-8F9D-C64A1F83810D}" destId="{0E81171F-8C0B-1C4E-85AF-D8C3FF87A510}" srcOrd="0" destOrd="4" presId="urn:microsoft.com/office/officeart/2005/8/layout/hList2"/>
    <dgm:cxn modelId="{28C50AB0-FCAA-CA4D-A2DC-D676C9AFFA55}" type="presOf" srcId="{DCB98642-0C48-954F-A2D0-43AF422A82B0}" destId="{BA850783-963F-AE4D-8331-AD29E131C8FD}" srcOrd="0" destOrd="1" presId="urn:microsoft.com/office/officeart/2005/8/layout/hList2"/>
    <dgm:cxn modelId="{044FC80A-A956-A94B-9037-DC5D9D21B93D}" type="presOf" srcId="{6D70D66A-C48F-934D-8AEC-3D163F8617F7}" destId="{0E81171F-8C0B-1C4E-85AF-D8C3FF87A510}" srcOrd="0" destOrd="0" presId="urn:microsoft.com/office/officeart/2005/8/layout/hList2"/>
    <dgm:cxn modelId="{FEC63020-75DF-0E45-B6EB-C124D7A290D4}" type="presOf" srcId="{988FA22B-3A28-214E-A231-9DBB4C55E82C}" destId="{BA850783-963F-AE4D-8331-AD29E131C8FD}" srcOrd="0" destOrd="3" presId="urn:microsoft.com/office/officeart/2005/8/layout/hList2"/>
    <dgm:cxn modelId="{A83B21AB-4101-2E4C-B716-55BDDF06E76F}" srcId="{C6ED0315-995C-C346-AAC2-027ED90C687F}" destId="{12FC1F83-9406-A542-A1A7-EB2738B9677C}" srcOrd="0" destOrd="0" parTransId="{36D8E661-DA33-5343-A7C1-71412A909DD1}" sibTransId="{31809F41-96B0-AD4E-9D12-C1E36E5FC611}"/>
    <dgm:cxn modelId="{6847B279-DA61-7249-815A-F846F00ED344}" type="presOf" srcId="{58CC958F-F775-2347-A5A1-2C6106DD0DD2}" destId="{0E81171F-8C0B-1C4E-85AF-D8C3FF87A510}" srcOrd="0" destOrd="3" presId="urn:microsoft.com/office/officeart/2005/8/layout/hList2"/>
    <dgm:cxn modelId="{CD0AC405-66B0-594E-A09A-9CDDB64003EC}" type="presOf" srcId="{EA51DB95-8C81-D746-99F4-04268C19F146}" destId="{0E81171F-8C0B-1C4E-85AF-D8C3FF87A510}" srcOrd="0" destOrd="1" presId="urn:microsoft.com/office/officeart/2005/8/layout/hList2"/>
    <dgm:cxn modelId="{D30973F0-5D02-E545-832E-2D7A4405A773}" srcId="{12FC1F83-9406-A542-A1A7-EB2738B9677C}" destId="{988FA22B-3A28-214E-A231-9DBB4C55E82C}" srcOrd="3" destOrd="0" parTransId="{E987A7AC-E605-304D-8036-8A4E064BBBB0}" sibTransId="{F055E28E-2FC2-BF4A-A827-40B7BA8A35D9}"/>
    <dgm:cxn modelId="{99EA5A06-C89A-0D49-BFB3-0F044D98CF7D}" type="presParOf" srcId="{4CA3B341-82FB-8646-B320-571EBBB8DA9A}" destId="{22C249E9-90C3-B449-BBC1-8D2606C4EA28}" srcOrd="0" destOrd="0" presId="urn:microsoft.com/office/officeart/2005/8/layout/hList2"/>
    <dgm:cxn modelId="{8DFE1FB1-05FF-3F45-903E-F2B208303DA7}" type="presParOf" srcId="{22C249E9-90C3-B449-BBC1-8D2606C4EA28}" destId="{FE72D80E-6F6C-CB45-B0BF-080565796919}" srcOrd="0" destOrd="0" presId="urn:microsoft.com/office/officeart/2005/8/layout/hList2"/>
    <dgm:cxn modelId="{7D106AA4-DD31-954F-986E-7E12FC808BA2}" type="presParOf" srcId="{22C249E9-90C3-B449-BBC1-8D2606C4EA28}" destId="{BA850783-963F-AE4D-8331-AD29E131C8FD}" srcOrd="1" destOrd="0" presId="urn:microsoft.com/office/officeart/2005/8/layout/hList2"/>
    <dgm:cxn modelId="{FB9E7941-D22F-3A48-81EF-2FD6E9780EFF}" type="presParOf" srcId="{22C249E9-90C3-B449-BBC1-8D2606C4EA28}" destId="{C3EB9BCB-2595-B24F-AB7E-1D973D5823EC}" srcOrd="2" destOrd="0" presId="urn:microsoft.com/office/officeart/2005/8/layout/hList2"/>
    <dgm:cxn modelId="{B43542A5-9497-DF42-8818-064A536EDDBC}" type="presParOf" srcId="{4CA3B341-82FB-8646-B320-571EBBB8DA9A}" destId="{0E558C81-0BEB-4E4E-86DD-E122E522C9F1}" srcOrd="1" destOrd="0" presId="urn:microsoft.com/office/officeart/2005/8/layout/hList2"/>
    <dgm:cxn modelId="{FD078B90-0AD5-B54B-9424-9DCA83F2ED4D}" type="presParOf" srcId="{4CA3B341-82FB-8646-B320-571EBBB8DA9A}" destId="{5332F130-6793-5F45-BE33-8EDFCEA4A9F3}" srcOrd="2" destOrd="0" presId="urn:microsoft.com/office/officeart/2005/8/layout/hList2"/>
    <dgm:cxn modelId="{045A620B-58F9-A447-8D47-871ED3FB52D8}" type="presParOf" srcId="{5332F130-6793-5F45-BE33-8EDFCEA4A9F3}" destId="{E667C90D-4F4B-B641-A48F-E4E1B1383A41}" srcOrd="0" destOrd="0" presId="urn:microsoft.com/office/officeart/2005/8/layout/hList2"/>
    <dgm:cxn modelId="{1331B522-EC55-794A-9BDB-DB22AED47BEF}" type="presParOf" srcId="{5332F130-6793-5F45-BE33-8EDFCEA4A9F3}" destId="{0E81171F-8C0B-1C4E-85AF-D8C3FF87A510}" srcOrd="1" destOrd="0" presId="urn:microsoft.com/office/officeart/2005/8/layout/hList2"/>
    <dgm:cxn modelId="{975D4CE2-6CAC-2947-8808-A293E71A12CE}" type="presParOf" srcId="{5332F130-6793-5F45-BE33-8EDFCEA4A9F3}" destId="{F79E2029-6CAB-E04C-BF4C-558C17B319A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518101-85B6-4648-B7AD-B505CFAB99BF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37A347-A8C2-A543-BBFA-9A9040F83D2A}">
      <dgm:prSet phldrT="[Text]"/>
      <dgm:spPr/>
      <dgm:t>
        <a:bodyPr/>
        <a:lstStyle/>
        <a:p>
          <a:r>
            <a:rPr lang="en-US" b="1" dirty="0" err="1" smtClean="0"/>
            <a:t>DTaP-Tdap</a:t>
          </a:r>
          <a:endParaRPr lang="en-US" b="1" dirty="0"/>
        </a:p>
      </dgm:t>
    </dgm:pt>
    <dgm:pt modelId="{4CDE012C-C0AE-D641-9068-57161EDE2B38}" type="parTrans" cxnId="{99712FEC-924F-CC4C-88DA-0FC0BE371039}">
      <dgm:prSet/>
      <dgm:spPr/>
      <dgm:t>
        <a:bodyPr/>
        <a:lstStyle/>
        <a:p>
          <a:endParaRPr lang="en-US"/>
        </a:p>
      </dgm:t>
    </dgm:pt>
    <dgm:pt modelId="{D0EFAE12-CD5B-4847-9868-6F02DF5B5A67}" type="sibTrans" cxnId="{99712FEC-924F-CC4C-88DA-0FC0BE371039}">
      <dgm:prSet/>
      <dgm:spPr/>
      <dgm:t>
        <a:bodyPr/>
        <a:lstStyle/>
        <a:p>
          <a:endParaRPr lang="en-US"/>
        </a:p>
      </dgm:t>
    </dgm:pt>
    <dgm:pt modelId="{BEFD5929-3A06-A145-87C2-32EAFA965777}">
      <dgm:prSet phldrT="[Text]"/>
      <dgm:spPr/>
      <dgm:t>
        <a:bodyPr/>
        <a:lstStyle/>
        <a:p>
          <a:r>
            <a:rPr lang="en-US" b="1" dirty="0" err="1" smtClean="0"/>
            <a:t>Lokal</a:t>
          </a:r>
          <a:r>
            <a:rPr lang="en-US" b="1" dirty="0" smtClean="0"/>
            <a:t> </a:t>
          </a:r>
          <a:r>
            <a:rPr lang="en-US" b="1" dirty="0" err="1" smtClean="0"/>
            <a:t>reaksiyonlar</a:t>
          </a:r>
          <a:r>
            <a:rPr lang="en-US" b="1" dirty="0" smtClean="0"/>
            <a:t> </a:t>
          </a:r>
        </a:p>
        <a:p>
          <a:r>
            <a:rPr lang="en-US" b="1" dirty="0" smtClean="0"/>
            <a:t>(4-5. </a:t>
          </a:r>
          <a:r>
            <a:rPr lang="en-US" b="1" dirty="0" err="1" smtClean="0"/>
            <a:t>doz</a:t>
          </a:r>
          <a:r>
            <a:rPr lang="en-US" b="1" dirty="0" smtClean="0"/>
            <a:t>)</a:t>
          </a:r>
          <a:endParaRPr lang="en-US" b="1" dirty="0"/>
        </a:p>
      </dgm:t>
    </dgm:pt>
    <dgm:pt modelId="{9869A8C6-61C0-BD4A-9315-091E91BE3207}" type="parTrans" cxnId="{0C56378A-8043-D140-B1E0-FD83FF5AF92F}">
      <dgm:prSet/>
      <dgm:spPr/>
      <dgm:t>
        <a:bodyPr/>
        <a:lstStyle/>
        <a:p>
          <a:endParaRPr lang="en-US"/>
        </a:p>
      </dgm:t>
    </dgm:pt>
    <dgm:pt modelId="{C7F5542F-A705-9C43-A252-8978CBB2EF15}" type="sibTrans" cxnId="{0C56378A-8043-D140-B1E0-FD83FF5AF92F}">
      <dgm:prSet/>
      <dgm:spPr/>
      <dgm:t>
        <a:bodyPr/>
        <a:lstStyle/>
        <a:p>
          <a:endParaRPr lang="en-US"/>
        </a:p>
      </dgm:t>
    </dgm:pt>
    <dgm:pt modelId="{FE1CC7B6-643B-B44B-A0AD-3F84CCFF2BC4}">
      <dgm:prSet phldrT="[Text]"/>
      <dgm:spPr/>
      <dgm:t>
        <a:bodyPr/>
        <a:lstStyle/>
        <a:p>
          <a:r>
            <a:rPr lang="en-US" b="1" dirty="0" smtClean="0"/>
            <a:t>DTP</a:t>
          </a:r>
          <a:endParaRPr lang="en-US" b="1" dirty="0"/>
        </a:p>
      </dgm:t>
    </dgm:pt>
    <dgm:pt modelId="{EA02E6E1-D5B8-6C4D-9533-2C331044C8EB}" type="parTrans" cxnId="{2435653D-A69E-D54B-962A-9B40C3720BFE}">
      <dgm:prSet/>
      <dgm:spPr/>
      <dgm:t>
        <a:bodyPr/>
        <a:lstStyle/>
        <a:p>
          <a:endParaRPr lang="en-US"/>
        </a:p>
      </dgm:t>
    </dgm:pt>
    <dgm:pt modelId="{C1445A0A-1858-CA45-A4F0-0EA62872C483}" type="sibTrans" cxnId="{2435653D-A69E-D54B-962A-9B40C3720BFE}">
      <dgm:prSet/>
      <dgm:spPr/>
      <dgm:t>
        <a:bodyPr/>
        <a:lstStyle/>
        <a:p>
          <a:endParaRPr lang="en-US"/>
        </a:p>
      </dgm:t>
    </dgm:pt>
    <dgm:pt modelId="{0BBA8D15-1193-2744-9E5B-1441C654CD58}">
      <dgm:prSet phldrT="[Text]"/>
      <dgm:spPr/>
      <dgm:t>
        <a:bodyPr/>
        <a:lstStyle/>
        <a:p>
          <a:r>
            <a:rPr lang="en-US" b="1" dirty="0" err="1" smtClean="0"/>
            <a:t>Anafilaksi</a:t>
          </a:r>
          <a:r>
            <a:rPr lang="en-US" b="1" dirty="0" smtClean="0"/>
            <a:t>/</a:t>
          </a:r>
          <a:r>
            <a:rPr lang="en-US" b="1" dirty="0" err="1" smtClean="0"/>
            <a:t>şok</a:t>
          </a:r>
          <a:endParaRPr lang="en-US" b="1" dirty="0" smtClean="0"/>
        </a:p>
        <a:p>
          <a:r>
            <a:rPr lang="en-US" b="1" dirty="0" err="1" smtClean="0"/>
            <a:t>Ensefalopati</a:t>
          </a:r>
          <a:endParaRPr lang="en-US" b="1" dirty="0"/>
        </a:p>
      </dgm:t>
    </dgm:pt>
    <dgm:pt modelId="{E52A2A72-365D-EA42-9B0E-0263CF344518}" type="parTrans" cxnId="{01CF5092-72C9-8143-872E-6105799A94E6}">
      <dgm:prSet/>
      <dgm:spPr/>
      <dgm:t>
        <a:bodyPr/>
        <a:lstStyle/>
        <a:p>
          <a:endParaRPr lang="en-US"/>
        </a:p>
      </dgm:t>
    </dgm:pt>
    <dgm:pt modelId="{C85A52E6-EF45-D543-B266-C0333C83B615}" type="sibTrans" cxnId="{01CF5092-72C9-8143-872E-6105799A94E6}">
      <dgm:prSet/>
      <dgm:spPr/>
      <dgm:t>
        <a:bodyPr/>
        <a:lstStyle/>
        <a:p>
          <a:endParaRPr lang="en-US"/>
        </a:p>
      </dgm:t>
    </dgm:pt>
    <dgm:pt modelId="{BDE3FEC0-8CE1-534B-BA01-C9EC10468BF0}">
      <dgm:prSet phldrT="[Text]"/>
      <dgm:spPr/>
      <dgm:t>
        <a:bodyPr/>
        <a:lstStyle/>
        <a:p>
          <a:r>
            <a:rPr lang="en-US" b="1" dirty="0" err="1" smtClean="0"/>
            <a:t>Konvülsiyon</a:t>
          </a:r>
          <a:endParaRPr lang="en-US" b="1" dirty="0" smtClean="0"/>
        </a:p>
        <a:p>
          <a:r>
            <a:rPr lang="en-US" b="1" dirty="0" smtClean="0"/>
            <a:t>HH </a:t>
          </a:r>
          <a:r>
            <a:rPr lang="en-US" b="1" dirty="0" err="1" smtClean="0"/>
            <a:t>atak</a:t>
          </a:r>
          <a:endParaRPr lang="en-US" b="1" dirty="0"/>
        </a:p>
      </dgm:t>
    </dgm:pt>
    <dgm:pt modelId="{31AD96D3-315E-3747-8F68-E6EF2BE00576}" type="parTrans" cxnId="{6BDA3912-F4AA-9343-98D7-F13CF570FA46}">
      <dgm:prSet/>
      <dgm:spPr/>
      <dgm:t>
        <a:bodyPr/>
        <a:lstStyle/>
        <a:p>
          <a:endParaRPr lang="en-US"/>
        </a:p>
      </dgm:t>
    </dgm:pt>
    <dgm:pt modelId="{776262F8-FB28-2A49-99CE-33DDC4ECACC2}" type="sibTrans" cxnId="{6BDA3912-F4AA-9343-98D7-F13CF570FA46}">
      <dgm:prSet/>
      <dgm:spPr/>
      <dgm:t>
        <a:bodyPr/>
        <a:lstStyle/>
        <a:p>
          <a:endParaRPr lang="en-US"/>
        </a:p>
      </dgm:t>
    </dgm:pt>
    <dgm:pt modelId="{35D1D583-83B1-0342-9CCC-78A77022AC76}">
      <dgm:prSet phldrT="[Text]"/>
      <dgm:spPr/>
      <dgm:t>
        <a:bodyPr/>
        <a:lstStyle/>
        <a:p>
          <a:r>
            <a:rPr lang="en-US" b="1" dirty="0" err="1" smtClean="0"/>
            <a:t>Sistemik</a:t>
          </a:r>
          <a:r>
            <a:rPr lang="en-US" b="1" dirty="0" smtClean="0"/>
            <a:t> </a:t>
          </a:r>
          <a:r>
            <a:rPr lang="en-US" b="1" dirty="0" err="1" smtClean="0"/>
            <a:t>belirtiler</a:t>
          </a:r>
          <a:endParaRPr lang="en-US" b="1" dirty="0" smtClean="0"/>
        </a:p>
        <a:p>
          <a:r>
            <a:rPr lang="en-US" b="1" dirty="0" smtClean="0"/>
            <a:t>ÇTDA</a:t>
          </a:r>
          <a:endParaRPr lang="en-US" b="1" dirty="0"/>
        </a:p>
      </dgm:t>
    </dgm:pt>
    <dgm:pt modelId="{56715432-F1A0-A64E-AD12-E88DC7C8574F}" type="parTrans" cxnId="{6F567CBE-C568-C345-A7FB-854999FE00FE}">
      <dgm:prSet/>
      <dgm:spPr/>
      <dgm:t>
        <a:bodyPr/>
        <a:lstStyle/>
        <a:p>
          <a:endParaRPr lang="en-US"/>
        </a:p>
      </dgm:t>
    </dgm:pt>
    <dgm:pt modelId="{830F8E04-A7F8-134A-A0C2-1B3E1EDF32A3}" type="sibTrans" cxnId="{6F567CBE-C568-C345-A7FB-854999FE00FE}">
      <dgm:prSet/>
      <dgm:spPr/>
      <dgm:t>
        <a:bodyPr/>
        <a:lstStyle/>
        <a:p>
          <a:endParaRPr lang="en-US"/>
        </a:p>
      </dgm:t>
    </dgm:pt>
    <dgm:pt modelId="{875AE6DC-FAD2-FC43-A3A4-916945AB4B37}">
      <dgm:prSet phldrT="[Text]"/>
      <dgm:spPr/>
      <dgm:t>
        <a:bodyPr/>
        <a:lstStyle/>
        <a:p>
          <a:r>
            <a:rPr lang="en-US" b="1" dirty="0" smtClean="0"/>
            <a:t>  </a:t>
          </a:r>
          <a:r>
            <a:rPr lang="en-US" b="1" dirty="0" err="1" smtClean="0"/>
            <a:t>Lokal</a:t>
          </a:r>
          <a:r>
            <a:rPr lang="en-US" b="1" dirty="0" smtClean="0"/>
            <a:t> </a:t>
          </a:r>
          <a:r>
            <a:rPr lang="en-US" b="1" dirty="0" err="1" smtClean="0"/>
            <a:t>reaksiyonlar</a:t>
          </a:r>
          <a:endParaRPr lang="en-US" b="1" dirty="0" smtClean="0"/>
        </a:p>
        <a:p>
          <a:r>
            <a:rPr lang="en-US" b="1" dirty="0" err="1" smtClean="0"/>
            <a:t>Ateş</a:t>
          </a:r>
          <a:endParaRPr lang="en-US" b="1" dirty="0"/>
        </a:p>
      </dgm:t>
    </dgm:pt>
    <dgm:pt modelId="{9494D1DE-6FF0-D24F-9489-796EAA54F1C3}" type="parTrans" cxnId="{E646EA27-A3DD-5A43-B726-C19FB2888240}">
      <dgm:prSet/>
      <dgm:spPr/>
      <dgm:t>
        <a:bodyPr/>
        <a:lstStyle/>
        <a:p>
          <a:endParaRPr lang="en-US"/>
        </a:p>
      </dgm:t>
    </dgm:pt>
    <dgm:pt modelId="{7C27CD49-1AC2-264E-AA30-08DBCBE8DAF4}" type="sibTrans" cxnId="{E646EA27-A3DD-5A43-B726-C19FB2888240}">
      <dgm:prSet/>
      <dgm:spPr/>
      <dgm:t>
        <a:bodyPr/>
        <a:lstStyle/>
        <a:p>
          <a:endParaRPr lang="en-US"/>
        </a:p>
      </dgm:t>
    </dgm:pt>
    <dgm:pt modelId="{0D1F66E0-C5E7-A245-A65D-70C999506C90}">
      <dgm:prSet phldrT="[Text]"/>
      <dgm:spPr/>
      <dgm:t>
        <a:bodyPr/>
        <a:lstStyle/>
        <a:p>
          <a:endParaRPr lang="en-US" dirty="0"/>
        </a:p>
      </dgm:t>
    </dgm:pt>
    <dgm:pt modelId="{A1B32BD7-0267-C840-89EF-E4B2DB967541}" type="parTrans" cxnId="{5858DE6A-173C-1A44-8ABD-CAF369606906}">
      <dgm:prSet/>
      <dgm:spPr/>
      <dgm:t>
        <a:bodyPr/>
        <a:lstStyle/>
        <a:p>
          <a:endParaRPr lang="en-US"/>
        </a:p>
      </dgm:t>
    </dgm:pt>
    <dgm:pt modelId="{882C1288-76FD-BC40-A931-7027655BA6E6}" type="sibTrans" cxnId="{5858DE6A-173C-1A44-8ABD-CAF369606906}">
      <dgm:prSet/>
      <dgm:spPr/>
      <dgm:t>
        <a:bodyPr/>
        <a:lstStyle/>
        <a:p>
          <a:endParaRPr lang="en-US"/>
        </a:p>
      </dgm:t>
    </dgm:pt>
    <dgm:pt modelId="{437AF872-082D-B148-8852-7E7EC506BFF2}">
      <dgm:prSet phldrT="[Text]"/>
      <dgm:spPr/>
      <dgm:t>
        <a:bodyPr/>
        <a:lstStyle/>
        <a:p>
          <a:endParaRPr lang="en-US" dirty="0"/>
        </a:p>
      </dgm:t>
    </dgm:pt>
    <dgm:pt modelId="{57BA7DF3-FC6E-8248-A6D9-C539BB60160E}" type="parTrans" cxnId="{B95F4526-A45A-9549-BBA7-0FC00AF601C5}">
      <dgm:prSet/>
      <dgm:spPr/>
      <dgm:t>
        <a:bodyPr/>
        <a:lstStyle/>
        <a:p>
          <a:endParaRPr lang="en-US"/>
        </a:p>
      </dgm:t>
    </dgm:pt>
    <dgm:pt modelId="{66084AEB-E000-A947-9FA1-37A0D54C088D}" type="sibTrans" cxnId="{B95F4526-A45A-9549-BBA7-0FC00AF601C5}">
      <dgm:prSet/>
      <dgm:spPr/>
      <dgm:t>
        <a:bodyPr/>
        <a:lstStyle/>
        <a:p>
          <a:endParaRPr lang="en-US"/>
        </a:p>
      </dgm:t>
    </dgm:pt>
    <dgm:pt modelId="{D5D2BF51-24AF-FB4A-A732-495013B3EBD1}" type="pres">
      <dgm:prSet presAssocID="{E3518101-85B6-4648-B7AD-B505CFAB99B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6B6C82-7314-7E4C-8458-C1D8EB98981E}" type="pres">
      <dgm:prSet presAssocID="{E3518101-85B6-4648-B7AD-B505CFAB99BF}" presName="dummyMaxCanvas" presStyleCnt="0"/>
      <dgm:spPr/>
    </dgm:pt>
    <dgm:pt modelId="{76BE6025-BADC-F347-B7F9-C2A12D76B5D2}" type="pres">
      <dgm:prSet presAssocID="{E3518101-85B6-4648-B7AD-B505CFAB99BF}" presName="parentComposite" presStyleCnt="0"/>
      <dgm:spPr/>
    </dgm:pt>
    <dgm:pt modelId="{63B1D3AA-03F7-934D-9D9F-3BA3F16CA336}" type="pres">
      <dgm:prSet presAssocID="{E3518101-85B6-4648-B7AD-B505CFAB99BF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4926FFA0-9B2B-AB42-AD0D-4DED392CB294}" type="pres">
      <dgm:prSet presAssocID="{E3518101-85B6-4648-B7AD-B505CFAB99BF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2F4C0A88-5FCA-864C-9748-A41D668E039A}" type="pres">
      <dgm:prSet presAssocID="{E3518101-85B6-4648-B7AD-B505CFAB99BF}" presName="childrenComposite" presStyleCnt="0"/>
      <dgm:spPr/>
    </dgm:pt>
    <dgm:pt modelId="{0C61E36F-CDD7-4840-B2C8-02D50272EFEC}" type="pres">
      <dgm:prSet presAssocID="{E3518101-85B6-4648-B7AD-B505CFAB99BF}" presName="dummyMaxCanvas_ChildArea" presStyleCnt="0"/>
      <dgm:spPr/>
    </dgm:pt>
    <dgm:pt modelId="{B6E04E18-43E3-9D43-ACB2-1827F93CE6ED}" type="pres">
      <dgm:prSet presAssocID="{E3518101-85B6-4648-B7AD-B505CFAB99BF}" presName="fulcrum" presStyleLbl="alignAccFollowNode1" presStyleIdx="2" presStyleCnt="4"/>
      <dgm:spPr/>
    </dgm:pt>
    <dgm:pt modelId="{2882176D-B608-9542-912D-30832E92D42B}" type="pres">
      <dgm:prSet presAssocID="{E3518101-85B6-4648-B7AD-B505CFAB99BF}" presName="balance_14" presStyleLbl="alignAccFollowNode1" presStyleIdx="3" presStyleCnt="4">
        <dgm:presLayoutVars>
          <dgm:bulletEnabled val="1"/>
        </dgm:presLayoutVars>
      </dgm:prSet>
      <dgm:spPr/>
    </dgm:pt>
    <dgm:pt modelId="{54E3F0CA-A0F6-7E46-BB27-B1AB04354B83}" type="pres">
      <dgm:prSet presAssocID="{E3518101-85B6-4648-B7AD-B505CFAB99BF}" presName="right_14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668C5-E783-5746-95A4-162F119E0A53}" type="pres">
      <dgm:prSet presAssocID="{E3518101-85B6-4648-B7AD-B505CFAB99BF}" presName="right_14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C8C378-6768-1244-9190-B5D4680A6558}" type="pres">
      <dgm:prSet presAssocID="{E3518101-85B6-4648-B7AD-B505CFAB99BF}" presName="right_14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51F818-C377-6F41-86D1-60950F4F5E47}" type="pres">
      <dgm:prSet presAssocID="{E3518101-85B6-4648-B7AD-B505CFAB99BF}" presName="right_14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6E8DD-8AA3-F244-B69C-397938F21F6E}" type="pres">
      <dgm:prSet presAssocID="{E3518101-85B6-4648-B7AD-B505CFAB99BF}" presName="left_14_1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567CBE-C568-C345-A7FB-854999FE00FE}" srcId="{FE1CC7B6-643B-B44B-A0AD-3F84CCFF2BC4}" destId="{35D1D583-83B1-0342-9CCC-78A77022AC76}" srcOrd="2" destOrd="0" parTransId="{56715432-F1A0-A64E-AD12-E88DC7C8574F}" sibTransId="{830F8E04-A7F8-134A-A0C2-1B3E1EDF32A3}"/>
    <dgm:cxn modelId="{2DE6BED2-8104-6F48-82B3-ADA89DB5F683}" type="presOf" srcId="{BDE3FEC0-8CE1-534B-BA01-C9EC10468BF0}" destId="{988668C5-E783-5746-95A4-162F119E0A53}" srcOrd="0" destOrd="0" presId="urn:microsoft.com/office/officeart/2005/8/layout/balance1"/>
    <dgm:cxn modelId="{B95F4526-A45A-9549-BBA7-0FC00AF601C5}" srcId="{FE1CC7B6-643B-B44B-A0AD-3F84CCFF2BC4}" destId="{437AF872-082D-B148-8852-7E7EC506BFF2}" srcOrd="4" destOrd="0" parTransId="{57BA7DF3-FC6E-8248-A6D9-C539BB60160E}" sibTransId="{66084AEB-E000-A947-9FA1-37A0D54C088D}"/>
    <dgm:cxn modelId="{6BDA3912-F4AA-9343-98D7-F13CF570FA46}" srcId="{FE1CC7B6-643B-B44B-A0AD-3F84CCFF2BC4}" destId="{BDE3FEC0-8CE1-534B-BA01-C9EC10468BF0}" srcOrd="1" destOrd="0" parTransId="{31AD96D3-315E-3747-8F68-E6EF2BE00576}" sibTransId="{776262F8-FB28-2A49-99CE-33DDC4ECACC2}"/>
    <dgm:cxn modelId="{99712FEC-924F-CC4C-88DA-0FC0BE371039}" srcId="{E3518101-85B6-4648-B7AD-B505CFAB99BF}" destId="{A137A347-A8C2-A543-BBFA-9A9040F83D2A}" srcOrd="0" destOrd="0" parTransId="{4CDE012C-C0AE-D641-9068-57161EDE2B38}" sibTransId="{D0EFAE12-CD5B-4847-9868-6F02DF5B5A67}"/>
    <dgm:cxn modelId="{0C56378A-8043-D140-B1E0-FD83FF5AF92F}" srcId="{A137A347-A8C2-A543-BBFA-9A9040F83D2A}" destId="{BEFD5929-3A06-A145-87C2-32EAFA965777}" srcOrd="0" destOrd="0" parTransId="{9869A8C6-61C0-BD4A-9315-091E91BE3207}" sibTransId="{C7F5542F-A705-9C43-A252-8978CBB2EF15}"/>
    <dgm:cxn modelId="{A1422224-F94D-D641-A85F-B226D901382F}" type="presOf" srcId="{0BBA8D15-1193-2744-9E5B-1441C654CD58}" destId="{54E3F0CA-A0F6-7E46-BB27-B1AB04354B83}" srcOrd="0" destOrd="0" presId="urn:microsoft.com/office/officeart/2005/8/layout/balance1"/>
    <dgm:cxn modelId="{56DE101D-A581-E846-8E85-CA350FA8A34F}" type="presOf" srcId="{BEFD5929-3A06-A145-87C2-32EAFA965777}" destId="{DE46E8DD-8AA3-F244-B69C-397938F21F6E}" srcOrd="0" destOrd="0" presId="urn:microsoft.com/office/officeart/2005/8/layout/balance1"/>
    <dgm:cxn modelId="{185C4198-9133-CA4F-AB91-15F1C339B8B7}" type="presOf" srcId="{E3518101-85B6-4648-B7AD-B505CFAB99BF}" destId="{D5D2BF51-24AF-FB4A-A732-495013B3EBD1}" srcOrd="0" destOrd="0" presId="urn:microsoft.com/office/officeart/2005/8/layout/balance1"/>
    <dgm:cxn modelId="{D476D5AD-851B-0E4C-8880-7B5BF2018B4A}" type="presOf" srcId="{875AE6DC-FAD2-FC43-A3A4-916945AB4B37}" destId="{3B51F818-C377-6F41-86D1-60950F4F5E47}" srcOrd="0" destOrd="0" presId="urn:microsoft.com/office/officeart/2005/8/layout/balance1"/>
    <dgm:cxn modelId="{01CF5092-72C9-8143-872E-6105799A94E6}" srcId="{FE1CC7B6-643B-B44B-A0AD-3F84CCFF2BC4}" destId="{0BBA8D15-1193-2744-9E5B-1441C654CD58}" srcOrd="0" destOrd="0" parTransId="{E52A2A72-365D-EA42-9B0E-0263CF344518}" sibTransId="{C85A52E6-EF45-D543-B266-C0333C83B615}"/>
    <dgm:cxn modelId="{E646EA27-A3DD-5A43-B726-C19FB2888240}" srcId="{FE1CC7B6-643B-B44B-A0AD-3F84CCFF2BC4}" destId="{875AE6DC-FAD2-FC43-A3A4-916945AB4B37}" srcOrd="3" destOrd="0" parTransId="{9494D1DE-6FF0-D24F-9489-796EAA54F1C3}" sibTransId="{7C27CD49-1AC2-264E-AA30-08DBCBE8DAF4}"/>
    <dgm:cxn modelId="{672FE231-59BE-5747-9BF2-58BC58B22C00}" type="presOf" srcId="{FE1CC7B6-643B-B44B-A0AD-3F84CCFF2BC4}" destId="{4926FFA0-9B2B-AB42-AD0D-4DED392CB294}" srcOrd="0" destOrd="0" presId="urn:microsoft.com/office/officeart/2005/8/layout/balance1"/>
    <dgm:cxn modelId="{98C81396-3C70-3A42-B5E1-ECAB40AC6FD4}" type="presOf" srcId="{35D1D583-83B1-0342-9CCC-78A77022AC76}" destId="{FCC8C378-6768-1244-9190-B5D4680A6558}" srcOrd="0" destOrd="0" presId="urn:microsoft.com/office/officeart/2005/8/layout/balance1"/>
    <dgm:cxn modelId="{2435653D-A69E-D54B-962A-9B40C3720BFE}" srcId="{E3518101-85B6-4648-B7AD-B505CFAB99BF}" destId="{FE1CC7B6-643B-B44B-A0AD-3F84CCFF2BC4}" srcOrd="1" destOrd="0" parTransId="{EA02E6E1-D5B8-6C4D-9533-2C331044C8EB}" sibTransId="{C1445A0A-1858-CA45-A4F0-0EA62872C483}"/>
    <dgm:cxn modelId="{5858DE6A-173C-1A44-8ABD-CAF369606906}" srcId="{FE1CC7B6-643B-B44B-A0AD-3F84CCFF2BC4}" destId="{0D1F66E0-C5E7-A245-A65D-70C999506C90}" srcOrd="5" destOrd="0" parTransId="{A1B32BD7-0267-C840-89EF-E4B2DB967541}" sibTransId="{882C1288-76FD-BC40-A931-7027655BA6E6}"/>
    <dgm:cxn modelId="{B1CE5B55-3EEA-B44F-87CE-1E0B5FABFF99}" type="presOf" srcId="{A137A347-A8C2-A543-BBFA-9A9040F83D2A}" destId="{63B1D3AA-03F7-934D-9D9F-3BA3F16CA336}" srcOrd="0" destOrd="0" presId="urn:microsoft.com/office/officeart/2005/8/layout/balance1"/>
    <dgm:cxn modelId="{36D54637-9E8A-3C45-9142-46B3D1B21441}" type="presParOf" srcId="{D5D2BF51-24AF-FB4A-A732-495013B3EBD1}" destId="{6C6B6C82-7314-7E4C-8458-C1D8EB98981E}" srcOrd="0" destOrd="0" presId="urn:microsoft.com/office/officeart/2005/8/layout/balance1"/>
    <dgm:cxn modelId="{4E876584-A09A-004B-B5F6-09BEB2CECB32}" type="presParOf" srcId="{D5D2BF51-24AF-FB4A-A732-495013B3EBD1}" destId="{76BE6025-BADC-F347-B7F9-C2A12D76B5D2}" srcOrd="1" destOrd="0" presId="urn:microsoft.com/office/officeart/2005/8/layout/balance1"/>
    <dgm:cxn modelId="{A9B84044-BFA3-EB43-BAD0-341C34E16477}" type="presParOf" srcId="{76BE6025-BADC-F347-B7F9-C2A12D76B5D2}" destId="{63B1D3AA-03F7-934D-9D9F-3BA3F16CA336}" srcOrd="0" destOrd="0" presId="urn:microsoft.com/office/officeart/2005/8/layout/balance1"/>
    <dgm:cxn modelId="{9F4BF741-E545-AF4B-AC1A-AE08C929315B}" type="presParOf" srcId="{76BE6025-BADC-F347-B7F9-C2A12D76B5D2}" destId="{4926FFA0-9B2B-AB42-AD0D-4DED392CB294}" srcOrd="1" destOrd="0" presId="urn:microsoft.com/office/officeart/2005/8/layout/balance1"/>
    <dgm:cxn modelId="{76549A26-8BA8-A849-AF62-9715BC996B30}" type="presParOf" srcId="{D5D2BF51-24AF-FB4A-A732-495013B3EBD1}" destId="{2F4C0A88-5FCA-864C-9748-A41D668E039A}" srcOrd="2" destOrd="0" presId="urn:microsoft.com/office/officeart/2005/8/layout/balance1"/>
    <dgm:cxn modelId="{E44EEF03-BEAB-C144-BD94-600BCA32B7FB}" type="presParOf" srcId="{2F4C0A88-5FCA-864C-9748-A41D668E039A}" destId="{0C61E36F-CDD7-4840-B2C8-02D50272EFEC}" srcOrd="0" destOrd="0" presId="urn:microsoft.com/office/officeart/2005/8/layout/balance1"/>
    <dgm:cxn modelId="{5DA413AE-86DD-9A49-B99B-0D0FA85FCC89}" type="presParOf" srcId="{2F4C0A88-5FCA-864C-9748-A41D668E039A}" destId="{B6E04E18-43E3-9D43-ACB2-1827F93CE6ED}" srcOrd="1" destOrd="0" presId="urn:microsoft.com/office/officeart/2005/8/layout/balance1"/>
    <dgm:cxn modelId="{0CBF03DB-5051-3545-89DF-B27B066F5758}" type="presParOf" srcId="{2F4C0A88-5FCA-864C-9748-A41D668E039A}" destId="{2882176D-B608-9542-912D-30832E92D42B}" srcOrd="2" destOrd="0" presId="urn:microsoft.com/office/officeart/2005/8/layout/balance1"/>
    <dgm:cxn modelId="{DE9C59D9-DD82-8143-95BC-32A583D0AAF5}" type="presParOf" srcId="{2F4C0A88-5FCA-864C-9748-A41D668E039A}" destId="{54E3F0CA-A0F6-7E46-BB27-B1AB04354B83}" srcOrd="3" destOrd="0" presId="urn:microsoft.com/office/officeart/2005/8/layout/balance1"/>
    <dgm:cxn modelId="{87F88005-08A4-E34F-8335-6E9289671E08}" type="presParOf" srcId="{2F4C0A88-5FCA-864C-9748-A41D668E039A}" destId="{988668C5-E783-5746-95A4-162F119E0A53}" srcOrd="4" destOrd="0" presId="urn:microsoft.com/office/officeart/2005/8/layout/balance1"/>
    <dgm:cxn modelId="{369D3E77-6E40-E24E-A333-447517874B33}" type="presParOf" srcId="{2F4C0A88-5FCA-864C-9748-A41D668E039A}" destId="{FCC8C378-6768-1244-9190-B5D4680A6558}" srcOrd="5" destOrd="0" presId="urn:microsoft.com/office/officeart/2005/8/layout/balance1"/>
    <dgm:cxn modelId="{6CDFAD29-F5E8-3148-A353-5E5B7CCB1DF1}" type="presParOf" srcId="{2F4C0A88-5FCA-864C-9748-A41D668E039A}" destId="{3B51F818-C377-6F41-86D1-60950F4F5E47}" srcOrd="6" destOrd="0" presId="urn:microsoft.com/office/officeart/2005/8/layout/balance1"/>
    <dgm:cxn modelId="{95F9DB96-559D-A946-A4D2-BB68A3E1025A}" type="presParOf" srcId="{2F4C0A88-5FCA-864C-9748-A41D668E039A}" destId="{DE46E8DD-8AA3-F244-B69C-397938F21F6E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B4EEC-2A16-5C4A-BD1F-734FD7E37AFA}">
      <dsp:nvSpPr>
        <dsp:cNvPr id="0" name=""/>
        <dsp:cNvSpPr/>
      </dsp:nvSpPr>
      <dsp:spPr>
        <a:xfrm>
          <a:off x="3634" y="667673"/>
          <a:ext cx="2115918" cy="8463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/>
            <a:t>İnkübasyon</a:t>
          </a:r>
          <a:endParaRPr lang="en-US" sz="1600" b="1" kern="1200" dirty="0"/>
        </a:p>
      </dsp:txBody>
      <dsp:txXfrm>
        <a:off x="426818" y="667673"/>
        <a:ext cx="1269551" cy="846367"/>
      </dsp:txXfrm>
    </dsp:sp>
    <dsp:sp modelId="{7A060309-79D2-3B4F-A35B-AA91023A1DC1}">
      <dsp:nvSpPr>
        <dsp:cNvPr id="0" name=""/>
        <dsp:cNvSpPr/>
      </dsp:nvSpPr>
      <dsp:spPr>
        <a:xfrm>
          <a:off x="1907961" y="667673"/>
          <a:ext cx="2115918" cy="8463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Kataral</a:t>
          </a:r>
          <a:endParaRPr lang="en-US" sz="1800" b="1" kern="1200" dirty="0"/>
        </a:p>
      </dsp:txBody>
      <dsp:txXfrm>
        <a:off x="2331145" y="667673"/>
        <a:ext cx="1269551" cy="846367"/>
      </dsp:txXfrm>
    </dsp:sp>
    <dsp:sp modelId="{430A80FD-DD6E-C44F-B422-AF1A285B5D60}">
      <dsp:nvSpPr>
        <dsp:cNvPr id="0" name=""/>
        <dsp:cNvSpPr/>
      </dsp:nvSpPr>
      <dsp:spPr>
        <a:xfrm>
          <a:off x="3812288" y="667673"/>
          <a:ext cx="2115918" cy="8463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Paroksismal</a:t>
          </a:r>
          <a:endParaRPr lang="en-US" sz="1900" b="1" kern="1200" dirty="0"/>
        </a:p>
      </dsp:txBody>
      <dsp:txXfrm>
        <a:off x="4235472" y="667673"/>
        <a:ext cx="1269551" cy="846367"/>
      </dsp:txXfrm>
    </dsp:sp>
    <dsp:sp modelId="{CDDAB1F3-A319-1C41-82AF-4F7C1B440C27}">
      <dsp:nvSpPr>
        <dsp:cNvPr id="0" name=""/>
        <dsp:cNvSpPr/>
      </dsp:nvSpPr>
      <dsp:spPr>
        <a:xfrm>
          <a:off x="5716614" y="675257"/>
          <a:ext cx="2115918" cy="8312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İyileşme</a:t>
          </a:r>
          <a:endParaRPr lang="en-US" sz="2600" b="1" kern="1200" dirty="0"/>
        </a:p>
      </dsp:txBody>
      <dsp:txXfrm>
        <a:off x="6132214" y="675257"/>
        <a:ext cx="1284718" cy="831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E009F-4EBF-CE40-9A80-C30AAEDED741}">
      <dsp:nvSpPr>
        <dsp:cNvPr id="0" name=""/>
        <dsp:cNvSpPr/>
      </dsp:nvSpPr>
      <dsp:spPr>
        <a:xfrm rot="21300000">
          <a:off x="18706" y="2201417"/>
          <a:ext cx="6058586" cy="693799"/>
        </a:xfrm>
        <a:prstGeom prst="mathMin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D3016CF-97C0-1744-AEA8-2C463218BA19}">
      <dsp:nvSpPr>
        <dsp:cNvPr id="0" name=""/>
        <dsp:cNvSpPr/>
      </dsp:nvSpPr>
      <dsp:spPr>
        <a:xfrm>
          <a:off x="731520" y="254831"/>
          <a:ext cx="1828800" cy="2038654"/>
        </a:xfrm>
        <a:prstGeom prst="down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B91DAE-33D4-724F-9AA2-9D1C5B41C249}">
      <dsp:nvSpPr>
        <dsp:cNvPr id="0" name=""/>
        <dsp:cNvSpPr/>
      </dsp:nvSpPr>
      <dsp:spPr>
        <a:xfrm>
          <a:off x="3230880" y="0"/>
          <a:ext cx="1950720" cy="2140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Ateş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İshal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Ekzantem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Enantem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Takipne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Hırıltı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Ral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Lenfadenopati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Nötrofili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Nötropeni</a:t>
          </a:r>
          <a:r>
            <a:rPr lang="en-US" sz="900" b="1" kern="1200" dirty="0" smtClean="0"/>
            <a:t>/</a:t>
          </a:r>
          <a:r>
            <a:rPr lang="en-US" sz="900" b="1" kern="1200" dirty="0" err="1" smtClean="0"/>
            <a:t>Lenfositoz</a:t>
          </a:r>
          <a:r>
            <a:rPr lang="en-US" sz="900" b="1" kern="1200" dirty="0" smtClean="0"/>
            <a:t> (</a:t>
          </a:r>
          <a:r>
            <a:rPr lang="en-US" sz="900" b="1" kern="1200" dirty="0" err="1" smtClean="0"/>
            <a:t>atipik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hücre</a:t>
          </a:r>
          <a:r>
            <a:rPr lang="en-US" sz="900" b="1" kern="1200" dirty="0" smtClean="0"/>
            <a:t>)</a:t>
          </a:r>
          <a:endParaRPr lang="en-US" sz="900" b="1" kern="1200" dirty="0"/>
        </a:p>
      </dsp:txBody>
      <dsp:txXfrm>
        <a:off x="3230880" y="0"/>
        <a:ext cx="1950720" cy="2140586"/>
      </dsp:txXfrm>
    </dsp:sp>
    <dsp:sp modelId="{B22E5018-8E9F-8846-A829-D07A69B17435}">
      <dsp:nvSpPr>
        <dsp:cNvPr id="0" name=""/>
        <dsp:cNvSpPr/>
      </dsp:nvSpPr>
      <dsp:spPr>
        <a:xfrm>
          <a:off x="3535680" y="2803149"/>
          <a:ext cx="1828800" cy="2038654"/>
        </a:xfrm>
        <a:prstGeom prst="up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9C17AA-0C80-D346-8556-E015B5BE20C1}">
      <dsp:nvSpPr>
        <dsp:cNvPr id="0" name=""/>
        <dsp:cNvSpPr/>
      </dsp:nvSpPr>
      <dsp:spPr>
        <a:xfrm>
          <a:off x="914400" y="2956048"/>
          <a:ext cx="1950720" cy="2140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Öksürük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ile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temas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Eksik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aşılı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olma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Aşı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sonrası</a:t>
          </a:r>
          <a:r>
            <a:rPr lang="en-US" sz="900" b="1" kern="1200" dirty="0" smtClean="0"/>
            <a:t> &gt;3 </a:t>
          </a:r>
          <a:r>
            <a:rPr lang="en-US" sz="900" b="1" kern="1200" dirty="0" err="1" smtClean="0"/>
            <a:t>yıl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Sadece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veya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baskın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öksürük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Ataklar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arası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iyi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olma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Whoop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Öksürük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sonrası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kusma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Apne-bradikardi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Boğulma-öğürme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atakları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Klavikülalar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üstünde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peteşi</a:t>
          </a:r>
          <a:endParaRPr lang="en-US" sz="900" b="1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Lenfositoz</a:t>
          </a:r>
          <a:r>
            <a:rPr lang="en-US" sz="900" b="1" kern="1200" dirty="0" smtClean="0"/>
            <a:t> (normal </a:t>
          </a:r>
          <a:r>
            <a:rPr lang="en-US" sz="900" b="1" kern="1200" dirty="0" err="1" smtClean="0"/>
            <a:t>hücre</a:t>
          </a:r>
          <a:r>
            <a:rPr lang="en-US" sz="900" b="1" kern="1200" dirty="0" smtClean="0"/>
            <a:t>)</a:t>
          </a:r>
          <a:endParaRPr lang="en-US" sz="900" b="1" kern="1200" dirty="0"/>
        </a:p>
      </dsp:txBody>
      <dsp:txXfrm>
        <a:off x="914400" y="2956048"/>
        <a:ext cx="1950720" cy="2140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82322E-5346-C34F-9AE9-483DCB23F6FA}">
      <dsp:nvSpPr>
        <dsp:cNvPr id="0" name=""/>
        <dsp:cNvSpPr/>
      </dsp:nvSpPr>
      <dsp:spPr>
        <a:xfrm>
          <a:off x="1196585" y="0"/>
          <a:ext cx="5154357" cy="515435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DA1C82-59B0-6B42-A0F8-701E5A22723D}">
      <dsp:nvSpPr>
        <dsp:cNvPr id="0" name=""/>
        <dsp:cNvSpPr/>
      </dsp:nvSpPr>
      <dsp:spPr>
        <a:xfrm>
          <a:off x="1787274" y="489663"/>
          <a:ext cx="2010199" cy="20101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rgbClr val="000000"/>
              </a:solidFill>
            </a:rPr>
            <a:t>Adenovirüs</a:t>
          </a:r>
          <a:endParaRPr lang="en-US" sz="1400" b="1" kern="1200" dirty="0" smtClean="0">
            <a:solidFill>
              <a:srgbClr val="000000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%50 &gt;3 </a:t>
          </a:r>
          <a:r>
            <a:rPr lang="en-US" sz="1200" b="1" kern="1200" dirty="0" err="1" smtClean="0"/>
            <a:t>hafta</a:t>
          </a:r>
          <a:r>
            <a:rPr lang="en-US" sz="1200" b="1" kern="1200" dirty="0" smtClean="0"/>
            <a:t> </a:t>
          </a:r>
          <a:r>
            <a:rPr lang="en-US" sz="1200" b="1" kern="1200" dirty="0" err="1" smtClean="0"/>
            <a:t>öksürük</a:t>
          </a:r>
          <a:endParaRPr lang="en-US" sz="12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%53 </a:t>
          </a:r>
          <a:r>
            <a:rPr lang="en-US" sz="1200" b="1" kern="1200" dirty="0" err="1" smtClean="0"/>
            <a:t>öksürük</a:t>
          </a:r>
          <a:r>
            <a:rPr lang="en-US" sz="1200" b="1" kern="1200" dirty="0" smtClean="0"/>
            <a:t> </a:t>
          </a:r>
          <a:r>
            <a:rPr lang="en-US" sz="1200" b="1" kern="1200" dirty="0" err="1" smtClean="0"/>
            <a:t>sonrası</a:t>
          </a:r>
          <a:r>
            <a:rPr lang="en-US" sz="1200" b="1" kern="1200" dirty="0" smtClean="0"/>
            <a:t> </a:t>
          </a:r>
          <a:r>
            <a:rPr lang="en-US" sz="1200" b="1" kern="1200" dirty="0" err="1" smtClean="0"/>
            <a:t>kusma</a:t>
          </a:r>
          <a:endParaRPr lang="en-US" sz="1200" b="1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&lt;%20 whooping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Ateş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Boğaz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ağrısı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Konjuktivit</a:t>
          </a:r>
          <a:endParaRPr lang="en-US" sz="1200" b="1" kern="1200" dirty="0">
            <a:solidFill>
              <a:srgbClr val="0000FF"/>
            </a:solidFill>
          </a:endParaRPr>
        </a:p>
      </dsp:txBody>
      <dsp:txXfrm>
        <a:off x="1885404" y="587793"/>
        <a:ext cx="1813939" cy="1813939"/>
      </dsp:txXfrm>
    </dsp:sp>
    <dsp:sp modelId="{ECA0E04D-B923-2549-8B03-E97FB6570D5C}">
      <dsp:nvSpPr>
        <dsp:cNvPr id="0" name=""/>
        <dsp:cNvSpPr/>
      </dsp:nvSpPr>
      <dsp:spPr>
        <a:xfrm>
          <a:off x="3952104" y="489663"/>
          <a:ext cx="2010199" cy="20101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>
              <a:solidFill>
                <a:schemeClr val="tx1"/>
              </a:solidFill>
            </a:rPr>
            <a:t>Mycoplasma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Ateş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Baş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ağrısı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Sistemik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belirtiler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Oskültasyon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bulguları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b="1" kern="1200" dirty="0"/>
        </a:p>
      </dsp:txBody>
      <dsp:txXfrm>
        <a:off x="4050234" y="587793"/>
        <a:ext cx="1813939" cy="1813939"/>
      </dsp:txXfrm>
    </dsp:sp>
    <dsp:sp modelId="{A805B834-A574-CB42-B97D-C64304F98E48}">
      <dsp:nvSpPr>
        <dsp:cNvPr id="0" name=""/>
        <dsp:cNvSpPr/>
      </dsp:nvSpPr>
      <dsp:spPr>
        <a:xfrm>
          <a:off x="1787274" y="2654493"/>
          <a:ext cx="2010199" cy="20101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1" kern="1200" dirty="0" smtClean="0">
              <a:solidFill>
                <a:schemeClr val="tx1"/>
              </a:solidFill>
            </a:rPr>
            <a:t>Chlamydia </a:t>
          </a:r>
          <a:r>
            <a:rPr lang="en-US" sz="1400" b="1" i="1" kern="1200" dirty="0" err="1" smtClean="0">
              <a:solidFill>
                <a:schemeClr val="tx1"/>
              </a:solidFill>
            </a:rPr>
            <a:t>trochomatis</a:t>
          </a:r>
          <a:endParaRPr lang="en-US" sz="1400" b="1" i="1" kern="1200" dirty="0" smtClean="0">
            <a:solidFill>
              <a:schemeClr val="tx1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Kesik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kesik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öksürük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Pürülan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konjuktivit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Takipne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Ral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 dirty="0"/>
        </a:p>
      </dsp:txBody>
      <dsp:txXfrm>
        <a:off x="1885404" y="2752623"/>
        <a:ext cx="1813939" cy="1813939"/>
      </dsp:txXfrm>
    </dsp:sp>
    <dsp:sp modelId="{8710A1A6-7146-FD46-A8E5-045D4A251D57}">
      <dsp:nvSpPr>
        <dsp:cNvPr id="0" name=""/>
        <dsp:cNvSpPr/>
      </dsp:nvSpPr>
      <dsp:spPr>
        <a:xfrm>
          <a:off x="3952104" y="2654493"/>
          <a:ext cx="2010199" cy="20101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RSV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Hırıltı</a:t>
          </a:r>
          <a:endParaRPr lang="en-US" sz="1200" b="1" kern="1200" dirty="0" smtClean="0">
            <a:solidFill>
              <a:srgbClr val="0000FF"/>
            </a:solidFill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rgbClr val="0000FF"/>
              </a:solidFill>
            </a:rPr>
            <a:t>Mevsimsel</a:t>
          </a:r>
          <a:r>
            <a:rPr lang="en-US" sz="1200" b="1" kern="1200" dirty="0" smtClean="0">
              <a:solidFill>
                <a:srgbClr val="0000FF"/>
              </a:solidFill>
            </a:rPr>
            <a:t> </a:t>
          </a:r>
          <a:r>
            <a:rPr lang="en-US" sz="1200" b="1" kern="1200" dirty="0" err="1" smtClean="0">
              <a:solidFill>
                <a:srgbClr val="0000FF"/>
              </a:solidFill>
            </a:rPr>
            <a:t>özellik</a:t>
          </a:r>
          <a:endParaRPr lang="en-US" sz="1200" b="1" kern="1200" dirty="0">
            <a:solidFill>
              <a:srgbClr val="0000FF"/>
            </a:solidFill>
          </a:endParaRPr>
        </a:p>
      </dsp:txBody>
      <dsp:txXfrm>
        <a:off x="4050234" y="2752623"/>
        <a:ext cx="1813939" cy="18139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EB9BCB-2595-B24F-AB7E-1D973D5823EC}">
      <dsp:nvSpPr>
        <dsp:cNvPr id="0" name=""/>
        <dsp:cNvSpPr/>
      </dsp:nvSpPr>
      <dsp:spPr>
        <a:xfrm rot="16200000">
          <a:off x="-1256533" y="2096273"/>
          <a:ext cx="3169919" cy="401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84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    </a:t>
          </a:r>
          <a:endParaRPr lang="en-US" sz="2800" kern="1200" dirty="0"/>
        </a:p>
      </dsp:txBody>
      <dsp:txXfrm>
        <a:off x="-1256533" y="2096273"/>
        <a:ext cx="3169919" cy="401707"/>
      </dsp:txXfrm>
    </dsp:sp>
    <dsp:sp modelId="{BA850783-963F-AE4D-8331-AD29E131C8FD}">
      <dsp:nvSpPr>
        <dsp:cNvPr id="0" name=""/>
        <dsp:cNvSpPr/>
      </dsp:nvSpPr>
      <dsp:spPr>
        <a:xfrm>
          <a:off x="395298" y="712166"/>
          <a:ext cx="2268893" cy="3169919"/>
        </a:xfrm>
        <a:prstGeom prst="rect">
          <a:avLst/>
        </a:prstGeom>
        <a:solidFill>
          <a:srgbClr val="0000FF"/>
        </a:soli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54284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/>
            <a:t>2. ay      </a:t>
          </a:r>
          <a:r>
            <a:rPr lang="en-US" sz="2400" b="1" kern="1200" dirty="0" err="1" smtClean="0"/>
            <a:t>DTaP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/>
            <a:t>4. ay      </a:t>
          </a:r>
          <a:r>
            <a:rPr lang="en-US" sz="2400" b="1" kern="1200" dirty="0" err="1" smtClean="0"/>
            <a:t>DTaP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/>
            <a:t>6. ay      </a:t>
          </a:r>
          <a:r>
            <a:rPr lang="en-US" sz="2400" b="1" kern="1200" dirty="0" err="1" smtClean="0"/>
            <a:t>DTaP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/>
            <a:t>18. ay    </a:t>
          </a:r>
          <a:r>
            <a:rPr lang="en-US" sz="2400" b="1" kern="1200" dirty="0" err="1" smtClean="0"/>
            <a:t>DTaP</a:t>
          </a:r>
          <a:endParaRPr lang="en-US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smtClean="0"/>
            <a:t>1. </a:t>
          </a:r>
          <a:r>
            <a:rPr lang="en-US" sz="2400" b="1" kern="1200" dirty="0" err="1" smtClean="0"/>
            <a:t>sınıf</a:t>
          </a:r>
          <a:r>
            <a:rPr lang="en-US" sz="2400" b="1" kern="1200" dirty="0" smtClean="0"/>
            <a:t>   </a:t>
          </a:r>
          <a:r>
            <a:rPr lang="en-US" sz="2400" b="1" kern="1200" dirty="0" err="1" smtClean="0"/>
            <a:t>DTaP</a:t>
          </a:r>
          <a:endParaRPr lang="en-US" sz="2400" b="1" kern="1200" dirty="0"/>
        </a:p>
      </dsp:txBody>
      <dsp:txXfrm>
        <a:off x="395298" y="712166"/>
        <a:ext cx="2268893" cy="3169919"/>
      </dsp:txXfrm>
    </dsp:sp>
    <dsp:sp modelId="{FE72D80E-6F6C-CB45-B0BF-080565796919}">
      <dsp:nvSpPr>
        <dsp:cNvPr id="0" name=""/>
        <dsp:cNvSpPr/>
      </dsp:nvSpPr>
      <dsp:spPr>
        <a:xfrm>
          <a:off x="127573" y="181913"/>
          <a:ext cx="803414" cy="8034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9E2029-6CAB-E04C-BF4C-558C17B319A1}">
      <dsp:nvSpPr>
        <dsp:cNvPr id="0" name=""/>
        <dsp:cNvSpPr/>
      </dsp:nvSpPr>
      <dsp:spPr>
        <a:xfrm rot="16200000">
          <a:off x="1787291" y="2096273"/>
          <a:ext cx="3169919" cy="4017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4284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>
        <a:off x="1787291" y="2096273"/>
        <a:ext cx="3169919" cy="401707"/>
      </dsp:txXfrm>
    </dsp:sp>
    <dsp:sp modelId="{0E81171F-8C0B-1C4E-85AF-D8C3FF87A510}">
      <dsp:nvSpPr>
        <dsp:cNvPr id="0" name=""/>
        <dsp:cNvSpPr/>
      </dsp:nvSpPr>
      <dsp:spPr>
        <a:xfrm>
          <a:off x="3178712" y="712166"/>
          <a:ext cx="2789714" cy="31699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354284" rIns="163576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2. ay         </a:t>
          </a:r>
          <a:r>
            <a:rPr lang="en-US" sz="2300" b="1" kern="1200" dirty="0" err="1" smtClean="0"/>
            <a:t>DTaP</a:t>
          </a:r>
          <a:endParaRPr lang="en-US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4. </a:t>
          </a:r>
          <a:r>
            <a:rPr lang="en-US" sz="2000" b="1" kern="1200" dirty="0" smtClean="0"/>
            <a:t>ay</a:t>
          </a:r>
          <a:r>
            <a:rPr lang="en-US" sz="2300" b="1" kern="1200" dirty="0" smtClean="0"/>
            <a:t>          </a:t>
          </a:r>
          <a:r>
            <a:rPr lang="en-US" sz="2300" b="1" kern="1200" dirty="0" err="1" smtClean="0"/>
            <a:t>DTaP</a:t>
          </a:r>
          <a:endParaRPr lang="en-US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6. ay          </a:t>
          </a:r>
          <a:r>
            <a:rPr lang="en-US" sz="2300" b="1" kern="1200" dirty="0" err="1" smtClean="0"/>
            <a:t>DTaP</a:t>
          </a:r>
          <a:endParaRPr lang="en-US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18. ay        </a:t>
          </a:r>
          <a:r>
            <a:rPr lang="en-US" sz="2300" b="1" kern="1200" dirty="0" err="1" smtClean="0"/>
            <a:t>DTaP</a:t>
          </a:r>
          <a:endParaRPr lang="en-US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4-6 </a:t>
          </a:r>
          <a:r>
            <a:rPr lang="en-US" sz="2300" b="1" kern="1200" dirty="0" err="1" smtClean="0"/>
            <a:t>yaş</a:t>
          </a:r>
          <a:r>
            <a:rPr lang="en-US" sz="2300" b="1" kern="1200" dirty="0" smtClean="0"/>
            <a:t>      </a:t>
          </a:r>
          <a:r>
            <a:rPr lang="en-US" sz="2300" b="1" kern="1200" dirty="0" err="1" smtClean="0"/>
            <a:t>DTaP</a:t>
          </a:r>
          <a:endParaRPr lang="en-US" sz="2300" b="1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1" kern="1200" dirty="0" smtClean="0"/>
            <a:t>11-12 </a:t>
          </a:r>
          <a:r>
            <a:rPr lang="en-US" sz="2300" b="1" kern="1200" dirty="0" err="1" smtClean="0"/>
            <a:t>yaş</a:t>
          </a:r>
          <a:r>
            <a:rPr lang="en-US" sz="2300" b="1" kern="1200" dirty="0" smtClean="0"/>
            <a:t>  </a:t>
          </a:r>
          <a:r>
            <a:rPr lang="en-US" sz="2300" b="1" kern="1200" dirty="0" err="1" smtClean="0"/>
            <a:t>Tdap</a:t>
          </a:r>
          <a:endParaRPr lang="en-US" sz="2300" b="1" kern="1200" dirty="0"/>
        </a:p>
      </dsp:txBody>
      <dsp:txXfrm>
        <a:off x="3178712" y="712166"/>
        <a:ext cx="2789714" cy="3169919"/>
      </dsp:txXfrm>
    </dsp:sp>
    <dsp:sp modelId="{E667C90D-4F4B-B641-A48F-E4E1B1383A41}">
      <dsp:nvSpPr>
        <dsp:cNvPr id="0" name=""/>
        <dsp:cNvSpPr/>
      </dsp:nvSpPr>
      <dsp:spPr>
        <a:xfrm>
          <a:off x="3171397" y="181913"/>
          <a:ext cx="803414" cy="80341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B1D3AA-03F7-934D-9D9F-3BA3F16CA336}">
      <dsp:nvSpPr>
        <dsp:cNvPr id="0" name=""/>
        <dsp:cNvSpPr/>
      </dsp:nvSpPr>
      <dsp:spPr>
        <a:xfrm>
          <a:off x="947461" y="0"/>
          <a:ext cx="1718622" cy="9547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err="1" smtClean="0"/>
            <a:t>DTaP-Tdap</a:t>
          </a:r>
          <a:endParaRPr lang="en-US" sz="2500" b="1" kern="1200" dirty="0"/>
        </a:p>
      </dsp:txBody>
      <dsp:txXfrm>
        <a:off x="975426" y="27965"/>
        <a:ext cx="1662692" cy="898860"/>
      </dsp:txXfrm>
    </dsp:sp>
    <dsp:sp modelId="{4926FFA0-9B2B-AB42-AD0D-4DED392CB294}">
      <dsp:nvSpPr>
        <dsp:cNvPr id="0" name=""/>
        <dsp:cNvSpPr/>
      </dsp:nvSpPr>
      <dsp:spPr>
        <a:xfrm>
          <a:off x="3429916" y="0"/>
          <a:ext cx="1718622" cy="95479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DTP</a:t>
          </a:r>
          <a:endParaRPr lang="en-US" sz="2500" b="1" kern="1200" dirty="0"/>
        </a:p>
      </dsp:txBody>
      <dsp:txXfrm>
        <a:off x="3457881" y="27965"/>
        <a:ext cx="1662692" cy="898860"/>
      </dsp:txXfrm>
    </dsp:sp>
    <dsp:sp modelId="{B6E04E18-43E3-9D43-ACB2-1827F93CE6ED}">
      <dsp:nvSpPr>
        <dsp:cNvPr id="0" name=""/>
        <dsp:cNvSpPr/>
      </dsp:nvSpPr>
      <dsp:spPr>
        <a:xfrm>
          <a:off x="2689953" y="4057859"/>
          <a:ext cx="716092" cy="716092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2176D-B608-9542-912D-30832E92D42B}">
      <dsp:nvSpPr>
        <dsp:cNvPr id="0" name=""/>
        <dsp:cNvSpPr/>
      </dsp:nvSpPr>
      <dsp:spPr>
        <a:xfrm rot="240000">
          <a:off x="899065" y="3751005"/>
          <a:ext cx="4297868" cy="3005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E3F0CA-A0F6-7E46-BB27-B1AB04354B83}">
      <dsp:nvSpPr>
        <dsp:cNvPr id="0" name=""/>
        <dsp:cNvSpPr/>
      </dsp:nvSpPr>
      <dsp:spPr>
        <a:xfrm rot="240000">
          <a:off x="3484186" y="3209577"/>
          <a:ext cx="1705560" cy="5890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Anafilaksi</a:t>
          </a:r>
          <a:r>
            <a:rPr lang="en-US" sz="1300" b="1" kern="1200" dirty="0" smtClean="0"/>
            <a:t>/</a:t>
          </a:r>
          <a:r>
            <a:rPr lang="en-US" sz="1300" b="1" kern="1200" dirty="0" err="1" smtClean="0"/>
            <a:t>şok</a:t>
          </a:r>
          <a:endParaRPr lang="en-US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Ensefalopati</a:t>
          </a:r>
          <a:endParaRPr lang="en-US" sz="1300" b="1" kern="1200" dirty="0"/>
        </a:p>
      </dsp:txBody>
      <dsp:txXfrm>
        <a:off x="3512939" y="3238330"/>
        <a:ext cx="1648054" cy="531499"/>
      </dsp:txXfrm>
    </dsp:sp>
    <dsp:sp modelId="{988668C5-E783-5746-95A4-162F119E0A53}">
      <dsp:nvSpPr>
        <dsp:cNvPr id="0" name=""/>
        <dsp:cNvSpPr/>
      </dsp:nvSpPr>
      <dsp:spPr>
        <a:xfrm rot="240000">
          <a:off x="3531926" y="2579416"/>
          <a:ext cx="1705560" cy="5890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Konvülsiyon</a:t>
          </a:r>
          <a:endParaRPr lang="en-US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HH </a:t>
          </a:r>
          <a:r>
            <a:rPr lang="en-US" sz="1300" b="1" kern="1200" dirty="0" err="1" smtClean="0"/>
            <a:t>atak</a:t>
          </a:r>
          <a:endParaRPr lang="en-US" sz="1300" b="1" kern="1200" dirty="0"/>
        </a:p>
      </dsp:txBody>
      <dsp:txXfrm>
        <a:off x="3560679" y="2608169"/>
        <a:ext cx="1648054" cy="531499"/>
      </dsp:txXfrm>
    </dsp:sp>
    <dsp:sp modelId="{FCC8C378-6768-1244-9190-B5D4680A6558}">
      <dsp:nvSpPr>
        <dsp:cNvPr id="0" name=""/>
        <dsp:cNvSpPr/>
      </dsp:nvSpPr>
      <dsp:spPr>
        <a:xfrm rot="240000">
          <a:off x="3579665" y="1949254"/>
          <a:ext cx="1705560" cy="5890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Sistemik</a:t>
          </a:r>
          <a:r>
            <a:rPr lang="en-US" sz="1300" b="1" kern="1200" dirty="0" smtClean="0"/>
            <a:t> </a:t>
          </a:r>
          <a:r>
            <a:rPr lang="en-US" sz="1300" b="1" kern="1200" dirty="0" err="1" smtClean="0"/>
            <a:t>belirtiler</a:t>
          </a:r>
          <a:endParaRPr lang="en-US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ÇTDA</a:t>
          </a:r>
          <a:endParaRPr lang="en-US" sz="1300" b="1" kern="1200" dirty="0"/>
        </a:p>
      </dsp:txBody>
      <dsp:txXfrm>
        <a:off x="3608418" y="1978007"/>
        <a:ext cx="1648054" cy="531499"/>
      </dsp:txXfrm>
    </dsp:sp>
    <dsp:sp modelId="{3B51F818-C377-6F41-86D1-60950F4F5E47}">
      <dsp:nvSpPr>
        <dsp:cNvPr id="0" name=""/>
        <dsp:cNvSpPr/>
      </dsp:nvSpPr>
      <dsp:spPr>
        <a:xfrm rot="240000">
          <a:off x="3627405" y="1319092"/>
          <a:ext cx="1705560" cy="5890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  </a:t>
          </a:r>
          <a:r>
            <a:rPr lang="en-US" sz="1300" b="1" kern="1200" dirty="0" err="1" smtClean="0"/>
            <a:t>Lokal</a:t>
          </a:r>
          <a:r>
            <a:rPr lang="en-US" sz="1300" b="1" kern="1200" dirty="0" smtClean="0"/>
            <a:t> </a:t>
          </a:r>
          <a:r>
            <a:rPr lang="en-US" sz="1300" b="1" kern="1200" dirty="0" err="1" smtClean="0"/>
            <a:t>reaksiyonlar</a:t>
          </a:r>
          <a:endParaRPr lang="en-US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Ateş</a:t>
          </a:r>
          <a:endParaRPr lang="en-US" sz="1300" b="1" kern="1200" dirty="0"/>
        </a:p>
      </dsp:txBody>
      <dsp:txXfrm>
        <a:off x="3656158" y="1347845"/>
        <a:ext cx="1648054" cy="531499"/>
      </dsp:txXfrm>
    </dsp:sp>
    <dsp:sp modelId="{DE46E8DD-8AA3-F244-B69C-397938F21F6E}">
      <dsp:nvSpPr>
        <dsp:cNvPr id="0" name=""/>
        <dsp:cNvSpPr/>
      </dsp:nvSpPr>
      <dsp:spPr>
        <a:xfrm rot="240000">
          <a:off x="1001731" y="3037715"/>
          <a:ext cx="1705560" cy="5890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5000"/>
                <a:shade val="70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50000"/>
              </a:schemeClr>
            </a:gs>
          </a:gsLst>
          <a:lin ang="16200000" scaled="0"/>
        </a:gradFill>
        <a:ln>
          <a:noFill/>
        </a:ln>
        <a:effectLst>
          <a:outerShdw blurRad="38100" dist="25400" dir="6600000" sx="101000" sy="101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Lokal</a:t>
          </a:r>
          <a:r>
            <a:rPr lang="en-US" sz="1300" b="1" kern="1200" dirty="0" smtClean="0"/>
            <a:t> </a:t>
          </a:r>
          <a:r>
            <a:rPr lang="en-US" sz="1300" b="1" kern="1200" dirty="0" err="1" smtClean="0"/>
            <a:t>reaksiyonlar</a:t>
          </a:r>
          <a:r>
            <a:rPr lang="en-US" sz="1300" b="1" kern="1200" dirty="0" smtClean="0"/>
            <a:t>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(4-5. </a:t>
          </a:r>
          <a:r>
            <a:rPr lang="en-US" sz="1300" b="1" kern="1200" dirty="0" err="1" smtClean="0"/>
            <a:t>doz</a:t>
          </a:r>
          <a:r>
            <a:rPr lang="en-US" sz="1300" b="1" kern="1200" dirty="0" smtClean="0"/>
            <a:t>)</a:t>
          </a:r>
          <a:endParaRPr lang="en-US" sz="1300" b="1" kern="1200" dirty="0"/>
        </a:p>
      </dsp:txBody>
      <dsp:txXfrm>
        <a:off x="1030484" y="3066468"/>
        <a:ext cx="1648054" cy="5314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26.08.18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195" y="3276038"/>
            <a:ext cx="8634148" cy="81196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chemeClr val="tx1"/>
                </a:solidFill>
              </a:rPr>
              <a:t>BOĞMACA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9367" y="4955472"/>
            <a:ext cx="7808976" cy="112608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</a:rPr>
              <a:t>Doç</a:t>
            </a:r>
            <a:r>
              <a:rPr lang="en-US" sz="2000" b="1" dirty="0" smtClean="0">
                <a:solidFill>
                  <a:srgbClr val="FF0000"/>
                </a:solidFill>
              </a:rPr>
              <a:t>. Dr. Halil Özdemir</a:t>
            </a:r>
          </a:p>
          <a:p>
            <a:pPr algn="ctr">
              <a:lnSpc>
                <a:spcPct val="100000"/>
              </a:lnSpc>
            </a:pPr>
            <a:r>
              <a:rPr lang="en-US" sz="2000" b="1" dirty="0" smtClean="0">
                <a:solidFill>
                  <a:srgbClr val="FF0000"/>
                </a:solidFill>
              </a:rPr>
              <a:t>Ankara </a:t>
            </a:r>
            <a:r>
              <a:rPr lang="en-US" sz="2000" b="1" dirty="0" err="1" smtClean="0">
                <a:solidFill>
                  <a:srgbClr val="FF0000"/>
                </a:solidFill>
              </a:rPr>
              <a:t>Üniversitesi</a:t>
            </a:r>
            <a:r>
              <a:rPr lang="en-US" sz="2000" b="1" dirty="0" smtClean="0">
                <a:solidFill>
                  <a:srgbClr val="FF0000"/>
                </a:solidFill>
              </a:rPr>
              <a:t> Tıp </a:t>
            </a:r>
            <a:r>
              <a:rPr lang="en-US" sz="2000" b="1" dirty="0" err="1" smtClean="0">
                <a:solidFill>
                  <a:srgbClr val="FF0000"/>
                </a:solidFill>
              </a:rPr>
              <a:t>Fakültesi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</a:rPr>
              <a:t>Çocuk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Enfeksiyon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Hastalıkları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Bilim</a:t>
            </a:r>
            <a:r>
              <a:rPr lang="en-US" sz="2000" b="1" dirty="0" smtClean="0">
                <a:solidFill>
                  <a:srgbClr val="FF0000"/>
                </a:solidFill>
              </a:rPr>
              <a:t> Dalı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09" y="475716"/>
            <a:ext cx="1742570" cy="1448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490" y="475718"/>
            <a:ext cx="1723855" cy="144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7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err="1" smtClean="0"/>
              <a:t>Epidemiyoloji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2800" b="1" dirty="0" err="1" smtClean="0"/>
              <a:t>İnsidans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Artış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Nedenleri</a:t>
            </a:r>
            <a:endParaRPr lang="en-US" sz="4000" b="1" dirty="0"/>
          </a:p>
        </p:txBody>
      </p:sp>
      <p:sp>
        <p:nvSpPr>
          <p:cNvPr id="4" name="Oval 3"/>
          <p:cNvSpPr/>
          <p:nvPr/>
        </p:nvSpPr>
        <p:spPr>
          <a:xfrm>
            <a:off x="3146013" y="2770618"/>
            <a:ext cx="2352292" cy="223669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İmmünitede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azalma</a:t>
            </a:r>
            <a:endParaRPr lang="en-US" sz="1400" b="1" dirty="0"/>
          </a:p>
        </p:txBody>
      </p:sp>
      <p:sp>
        <p:nvSpPr>
          <p:cNvPr id="5" name="Oval 4"/>
          <p:cNvSpPr/>
          <p:nvPr/>
        </p:nvSpPr>
        <p:spPr>
          <a:xfrm>
            <a:off x="1898580" y="3102513"/>
            <a:ext cx="1608214" cy="1616194"/>
          </a:xfrm>
          <a:prstGeom prst="ellipse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Aşı</a:t>
            </a:r>
            <a:r>
              <a:rPr lang="en-US" sz="1400" b="1" dirty="0"/>
              <a:t> </a:t>
            </a:r>
            <a:r>
              <a:rPr lang="en-US" sz="1400" b="1" dirty="0" err="1" smtClean="0"/>
              <a:t>etkisizliği</a:t>
            </a:r>
            <a:endParaRPr lang="en-US" sz="1400" b="1" dirty="0"/>
          </a:p>
        </p:txBody>
      </p:sp>
      <p:sp>
        <p:nvSpPr>
          <p:cNvPr id="7" name="Oval 6"/>
          <p:cNvSpPr/>
          <p:nvPr/>
        </p:nvSpPr>
        <p:spPr>
          <a:xfrm>
            <a:off x="5182560" y="3102513"/>
            <a:ext cx="1608214" cy="1616194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Aşılanmamış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popülasyon</a:t>
            </a:r>
            <a:endParaRPr lang="en-US" sz="1400" b="1" dirty="0"/>
          </a:p>
        </p:txBody>
      </p:sp>
      <p:sp>
        <p:nvSpPr>
          <p:cNvPr id="8" name="Oval 7"/>
          <p:cNvSpPr/>
          <p:nvPr/>
        </p:nvSpPr>
        <p:spPr>
          <a:xfrm>
            <a:off x="649406" y="3259487"/>
            <a:ext cx="1471117" cy="1401500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Artmış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farkındalık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10" name="Oval 9"/>
          <p:cNvSpPr/>
          <p:nvPr/>
        </p:nvSpPr>
        <p:spPr>
          <a:xfrm>
            <a:off x="6604909" y="2972638"/>
            <a:ext cx="1750783" cy="1948089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/>
              <a:t>Bakteride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değişim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0783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2103272"/>
            <a:ext cx="8574087" cy="443502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err="1" smtClean="0"/>
              <a:t>Epidemiyoloji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err="1" smtClean="0"/>
              <a:t>İnsidans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Artışında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Aşı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Tiplerinin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Etkisi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069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 err="1" smtClean="0"/>
              <a:t>Epidemiyoloji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800" b="1" dirty="0" err="1" smtClean="0"/>
              <a:t>İnsidans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Artışında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Bakteri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Değişiminin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Etkisi</a:t>
            </a:r>
            <a:endParaRPr lang="en-US" sz="28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825656"/>
              </p:ext>
            </p:extLst>
          </p:nvPr>
        </p:nvGraphicFramePr>
        <p:xfrm>
          <a:off x="1096774" y="3171933"/>
          <a:ext cx="718676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381"/>
                <a:gridCol w="359338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Aşı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suşları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Dolaşımdaki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suşlar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/>
                        <a:t>pm1-ptxA2-ptxP1-fim3A</a:t>
                      </a:r>
                    </a:p>
                    <a:p>
                      <a:pPr algn="ctr"/>
                      <a:r>
                        <a:rPr lang="en-US" sz="2400" b="1" i="1" dirty="0" smtClean="0"/>
                        <a:t>(</a:t>
                      </a:r>
                      <a:r>
                        <a:rPr lang="en-US" sz="2400" b="1" i="1" dirty="0" err="1" smtClean="0"/>
                        <a:t>Suş</a:t>
                      </a:r>
                      <a:r>
                        <a:rPr lang="en-US" sz="2400" b="1" i="1" dirty="0" smtClean="0"/>
                        <a:t> </a:t>
                      </a:r>
                      <a:r>
                        <a:rPr lang="en-US" sz="2400" b="1" i="1" dirty="0" err="1" smtClean="0"/>
                        <a:t>Tohama</a:t>
                      </a:r>
                      <a:r>
                        <a:rPr lang="en-US" sz="2400" b="1" i="1" dirty="0" smtClean="0"/>
                        <a:t> I)</a:t>
                      </a:r>
                      <a:endParaRPr lang="en-US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/>
                        <a:t>pm2-ptxA1-ptxP3-fim3A/B</a:t>
                      </a:r>
                    </a:p>
                    <a:p>
                      <a:pPr algn="ctr"/>
                      <a:endParaRPr lang="en-US" sz="2400" b="1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 smtClean="0"/>
                        <a:t>pm1-ptxA4-ptxP1-fim3A</a:t>
                      </a:r>
                    </a:p>
                    <a:p>
                      <a:pPr algn="ctr"/>
                      <a:r>
                        <a:rPr lang="en-US" sz="2400" b="1" i="1" dirty="0" smtClean="0"/>
                        <a:t>(</a:t>
                      </a:r>
                      <a:r>
                        <a:rPr lang="en-US" sz="2400" b="1" i="1" dirty="0" err="1" smtClean="0"/>
                        <a:t>Suş</a:t>
                      </a:r>
                      <a:r>
                        <a:rPr lang="en-US" sz="2400" b="1" i="1" dirty="0" smtClean="0"/>
                        <a:t> 10536)</a:t>
                      </a:r>
                      <a:endParaRPr lang="en-US" sz="2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1353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Epidemiyoloji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3180838"/>
            <a:ext cx="7076747" cy="1892454"/>
          </a:xfrm>
        </p:spPr>
        <p:txBody>
          <a:bodyPr/>
          <a:lstStyle/>
          <a:p>
            <a:r>
              <a:rPr lang="en-US" b="1" dirty="0" smtClean="0"/>
              <a:t>En </a:t>
            </a:r>
            <a:r>
              <a:rPr lang="en-US" b="1" dirty="0" err="1" smtClean="0"/>
              <a:t>sık</a:t>
            </a:r>
            <a:r>
              <a:rPr lang="en-US" b="1" dirty="0" smtClean="0"/>
              <a:t> </a:t>
            </a:r>
            <a:r>
              <a:rPr lang="en-US" b="1" dirty="0" err="1" smtClean="0"/>
              <a:t>görülen</a:t>
            </a:r>
            <a:r>
              <a:rPr lang="en-US" b="1" dirty="0" smtClean="0"/>
              <a:t> </a:t>
            </a:r>
            <a:r>
              <a:rPr lang="en-US" b="1" dirty="0" err="1" smtClean="0"/>
              <a:t>yaş</a:t>
            </a:r>
            <a:r>
              <a:rPr lang="en-US" b="1" dirty="0" smtClean="0"/>
              <a:t> </a:t>
            </a:r>
            <a:r>
              <a:rPr lang="en-US" b="1" dirty="0" err="1" smtClean="0"/>
              <a:t>grupları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/>
              <a:t>&lt;</a:t>
            </a:r>
            <a:r>
              <a:rPr lang="en-US" b="1" dirty="0" smtClean="0"/>
              <a:t>1 </a:t>
            </a:r>
            <a:r>
              <a:rPr lang="en-US" b="1" dirty="0" err="1" smtClean="0"/>
              <a:t>yaş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Büyük</a:t>
            </a:r>
            <a:r>
              <a:rPr lang="en-US" b="1" dirty="0" smtClean="0"/>
              <a:t> </a:t>
            </a:r>
            <a:r>
              <a:rPr lang="en-US" b="1" dirty="0" err="1" smtClean="0"/>
              <a:t>çocuk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adölesanlar</a:t>
            </a:r>
            <a:r>
              <a:rPr lang="en-US" b="1" dirty="0" smtClean="0"/>
              <a:t> (10-15 </a:t>
            </a:r>
            <a:r>
              <a:rPr lang="en-US" b="1" dirty="0" err="1" smtClean="0"/>
              <a:t>yaş</a:t>
            </a:r>
            <a:r>
              <a:rPr lang="en-US" b="1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b="1" dirty="0" smtClean="0"/>
              <a:t>30-50 </a:t>
            </a:r>
            <a:r>
              <a:rPr lang="en-US" b="1" dirty="0" err="1" smtClean="0"/>
              <a:t>yaş</a:t>
            </a:r>
            <a:r>
              <a:rPr lang="en-US" b="1" dirty="0" smtClean="0"/>
              <a:t> </a:t>
            </a:r>
            <a:r>
              <a:rPr lang="en-US" b="1" dirty="0" err="1" smtClean="0"/>
              <a:t>arasındaki</a:t>
            </a:r>
            <a:r>
              <a:rPr lang="en-US" b="1" dirty="0" smtClean="0"/>
              <a:t> </a:t>
            </a:r>
            <a:r>
              <a:rPr lang="en-US" b="1" dirty="0" err="1" smtClean="0"/>
              <a:t>kadınlar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306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Patofizyoloji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Patojen</a:t>
            </a:r>
            <a:endParaRPr lang="en-US" sz="31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3059224"/>
            <a:ext cx="3994641" cy="3277821"/>
          </a:xfrm>
          <a:prstGeom prst="rect">
            <a:avLst/>
          </a:prstGeom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Gram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negatif, küçük </a:t>
            </a:r>
            <a:r>
              <a:rPr lang="tr-TR" b="1" dirty="0" err="1">
                <a:solidFill>
                  <a:schemeClr val="bg1"/>
                </a:solidFill>
                <a:latin typeface="Arial" charset="0"/>
              </a:rPr>
              <a:t>kokobasil</a:t>
            </a:r>
            <a:r>
              <a:rPr lang="tr-TR" b="1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Tek tek veya çiftler halinde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olabilir.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Hareketsiz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 err="1">
                <a:solidFill>
                  <a:schemeClr val="bg1"/>
                </a:solidFill>
                <a:latin typeface="Arial" charset="0"/>
              </a:rPr>
              <a:t>Aerob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Aminoasitleri okside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eder.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Karbonhidratları fermente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etmez.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Üremesi için </a:t>
            </a:r>
            <a:r>
              <a:rPr lang="tr-TR" b="1" dirty="0" err="1">
                <a:solidFill>
                  <a:schemeClr val="bg1"/>
                </a:solidFill>
                <a:latin typeface="Arial" charset="0"/>
              </a:rPr>
              <a:t>nikontinamid</a:t>
            </a:r>
            <a:r>
              <a:rPr lang="tr-TR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gerekir.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tr-TR" b="1" dirty="0">
                <a:solidFill>
                  <a:schemeClr val="bg1"/>
                </a:solidFill>
                <a:latin typeface="Arial" charset="0"/>
              </a:rPr>
              <a:t>En iyi 35-37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°</a:t>
            </a:r>
            <a:r>
              <a:rPr lang="tr-TR" b="1" dirty="0">
                <a:solidFill>
                  <a:schemeClr val="bg1"/>
                </a:solidFill>
                <a:latin typeface="Arial" charset="0"/>
              </a:rPr>
              <a:t>C’de </a:t>
            </a:r>
            <a:r>
              <a:rPr lang="tr-TR" b="1" dirty="0" smtClean="0">
                <a:solidFill>
                  <a:schemeClr val="bg1"/>
                </a:solidFill>
                <a:latin typeface="Arial" charset="0"/>
              </a:rPr>
              <a:t>çoğalır.</a:t>
            </a:r>
            <a:endParaRPr lang="tr-TR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8" descr="pertuss-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059224"/>
            <a:ext cx="3597275" cy="3280779"/>
          </a:xfrm>
          <a:prstGeom prst="rect">
            <a:avLst/>
          </a:prstGeom>
          <a:noFill/>
          <a:ln w="38100" cmpd="sng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1912" y="2095325"/>
            <a:ext cx="2728406" cy="461665"/>
          </a:xfrm>
          <a:prstGeom prst="rect">
            <a:avLst/>
          </a:prstGeom>
          <a:solidFill>
            <a:srgbClr val="008000"/>
          </a:solidFill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i="1" dirty="0" err="1"/>
              <a:t>Bordetella</a:t>
            </a:r>
            <a:r>
              <a:rPr lang="en-US" sz="2400" b="1" i="1" dirty="0"/>
              <a:t> pertussis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1583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500509"/>
            <a:ext cx="8574087" cy="96784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Patofizyoloji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100" b="1" dirty="0" err="1" smtClean="0"/>
              <a:t>Patojen</a:t>
            </a:r>
            <a:endParaRPr lang="en-US" sz="31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137795"/>
              </p:ext>
            </p:extLst>
          </p:nvPr>
        </p:nvGraphicFramePr>
        <p:xfrm>
          <a:off x="284163" y="1873190"/>
          <a:ext cx="8574087" cy="4770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499"/>
                <a:gridCol w="2265706"/>
                <a:gridCol w="3792882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B. </a:t>
                      </a:r>
                      <a:r>
                        <a:rPr lang="en-US" sz="1800" i="1" dirty="0" err="1" smtClean="0"/>
                        <a:t>pertussis</a:t>
                      </a:r>
                      <a:r>
                        <a:rPr lang="en-US" sz="1800" dirty="0" err="1" smtClean="0"/>
                        <a:t>’in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moleküler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yapı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taşları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ve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hastalık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patogenezindeki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olası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rolleri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Yapı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taşları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Yer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Biyolojik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00FF"/>
                          </a:solidFill>
                        </a:rPr>
                        <a:t>aktivite</a:t>
                      </a:r>
                      <a:endParaRPr lang="en-US" sz="1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Pertussis </a:t>
                      </a:r>
                      <a:r>
                        <a:rPr lang="en-US" sz="1400" b="1" dirty="0" err="1" smtClean="0"/>
                        <a:t>toksin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Hücre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dışı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Silialı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solunum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epiteline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bağlanma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Hücresel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sitotoksisite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Lenfositoz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dirty="0" err="1" smtClean="0"/>
                        <a:t>Spesifik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immün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yanıtın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başlatılmasını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geciktirme</a:t>
                      </a:r>
                      <a:endParaRPr lang="en-US" sz="1400" b="1" baseline="0" dirty="0" smtClean="0"/>
                    </a:p>
                    <a:p>
                      <a:r>
                        <a:rPr lang="en-US" sz="1400" b="1" baseline="0" dirty="0" smtClean="0"/>
                        <a:t>IL-4 </a:t>
                      </a:r>
                      <a:r>
                        <a:rPr lang="en-US" sz="1400" b="1" baseline="0" dirty="0" err="1" smtClean="0"/>
                        <a:t>ve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IgE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stimülasyonu</a:t>
                      </a:r>
                      <a:endParaRPr lang="en-US" sz="1400" b="1" baseline="0" dirty="0" smtClean="0"/>
                    </a:p>
                    <a:p>
                      <a:r>
                        <a:rPr lang="en-US" sz="1400" b="1" baseline="0" dirty="0" err="1" smtClean="0"/>
                        <a:t>Nötrofil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ve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makrofaj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migrasyonunu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engelleme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Filamentöz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hemaglütinin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Hücre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yüzeyi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Silialı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solunum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epiteline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bağlanma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İn</a:t>
                      </a:r>
                      <a:r>
                        <a:rPr lang="en-US" sz="1400" b="1" baseline="0" dirty="0" smtClean="0"/>
                        <a:t> vivo </a:t>
                      </a:r>
                      <a:r>
                        <a:rPr lang="en-US" sz="1400" b="1" baseline="0" dirty="0" err="1" smtClean="0"/>
                        <a:t>eritrosit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agglütinasyonu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Pertaktin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Hücre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dış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membranı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Silialı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solunum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epiteline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bağlanma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Nötrofillere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karşı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direnç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Agglütinojen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Hücre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yüzeyindeki</a:t>
                      </a:r>
                      <a:r>
                        <a:rPr lang="en-US" sz="1400" b="1" dirty="0" smtClean="0"/>
                        <a:t> fimbria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Silialı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solunum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epiteline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bağlanma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Adenilat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siklaz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toksin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Sitoplazma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dışı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Lökositlerin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fagositer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fonksiyonlarını</a:t>
                      </a:r>
                      <a:r>
                        <a:rPr lang="en-US" sz="1400" b="1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008000"/>
                          </a:solidFill>
                        </a:rPr>
                        <a:t>bozma</a:t>
                      </a:r>
                      <a:endParaRPr lang="en-US" sz="1400" b="1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dirty="0" err="1" smtClean="0"/>
                        <a:t>Makrofaj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apopitozunu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indükleme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Trakeal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sitotoksin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Hücre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dışı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IL-1 </a:t>
                      </a:r>
                      <a:r>
                        <a:rPr lang="en-US" sz="1400" b="1" dirty="0" err="1" smtClean="0"/>
                        <a:t>ve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nitrik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oksit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b="1" dirty="0" err="1" smtClean="0"/>
                        <a:t>sentezine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yol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açma</a:t>
                      </a:r>
                      <a:endParaRPr lang="en-US" sz="1400" b="1" baseline="0" dirty="0" smtClean="0"/>
                    </a:p>
                    <a:p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Silier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staz</a:t>
                      </a:r>
                      <a:endParaRPr lang="en-US" sz="1400" b="1" baseline="0" dirty="0" smtClean="0">
                        <a:solidFill>
                          <a:srgbClr val="008000"/>
                        </a:solidFill>
                      </a:endParaRPr>
                    </a:p>
                    <a:p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Trakeal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mukozada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sitopati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ve</a:t>
                      </a:r>
                      <a:r>
                        <a:rPr lang="en-US" sz="1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8000"/>
                          </a:solidFill>
                        </a:rPr>
                        <a:t>nekroz</a:t>
                      </a:r>
                      <a:endParaRPr lang="en-US" sz="1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709782" y="3508348"/>
            <a:ext cx="5724444" cy="175432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BOĞMACA</a:t>
            </a:r>
          </a:p>
          <a:p>
            <a:pPr algn="ctr"/>
            <a:r>
              <a:rPr lang="tr-TR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Solunum sistemi enfeksiyonudur.</a:t>
            </a:r>
          </a:p>
          <a:p>
            <a:pPr algn="ctr"/>
            <a:r>
              <a:rPr lang="tr-TR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Sistemik </a:t>
            </a:r>
            <a:r>
              <a:rPr lang="tr-TR" sz="32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invazyon</a:t>
            </a:r>
            <a:r>
              <a:rPr lang="tr-TR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yapmaz.</a:t>
            </a:r>
            <a:endParaRPr lang="tr-TR" sz="32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227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451060"/>
            <a:ext cx="7076747" cy="3580799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Boğmaca</a:t>
            </a:r>
            <a:r>
              <a:rPr lang="en-US" b="1" dirty="0" smtClean="0"/>
              <a:t>, </a:t>
            </a:r>
            <a:r>
              <a:rPr lang="en-US" b="1" dirty="0" err="1" smtClean="0"/>
              <a:t>bulaşıcılığı</a:t>
            </a:r>
            <a:r>
              <a:rPr lang="en-US" b="1" dirty="0" smtClean="0"/>
              <a:t> </a:t>
            </a:r>
            <a:r>
              <a:rPr lang="en-US" b="1" dirty="0" err="1" smtClean="0"/>
              <a:t>yüksek</a:t>
            </a:r>
            <a:r>
              <a:rPr lang="en-US" b="1" dirty="0" smtClean="0"/>
              <a:t> </a:t>
            </a:r>
            <a:r>
              <a:rPr lang="en-US" b="1" dirty="0" err="1" smtClean="0"/>
              <a:t>bir</a:t>
            </a:r>
            <a:r>
              <a:rPr lang="en-US" b="1" dirty="0" smtClean="0"/>
              <a:t> </a:t>
            </a:r>
            <a:r>
              <a:rPr lang="en-US" b="1" dirty="0" err="1" smtClean="0"/>
              <a:t>hastalıktır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Yakın </a:t>
            </a:r>
            <a:r>
              <a:rPr lang="en-US" b="1" dirty="0" err="1" smtClean="0"/>
              <a:t>mesafeden</a:t>
            </a:r>
            <a:r>
              <a:rPr lang="en-US" b="1" dirty="0" smtClean="0"/>
              <a:t> </a:t>
            </a:r>
            <a:r>
              <a:rPr lang="en-US" b="1" dirty="0" err="1" smtClean="0"/>
              <a:t>damlacık</a:t>
            </a:r>
            <a:r>
              <a:rPr lang="en-US" b="1" dirty="0" smtClean="0"/>
              <a:t> </a:t>
            </a:r>
            <a:r>
              <a:rPr lang="en-US" b="1" dirty="0" err="1" smtClean="0"/>
              <a:t>yolu</a:t>
            </a:r>
            <a:r>
              <a:rPr lang="en-US" b="1" dirty="0" smtClean="0"/>
              <a:t> </a:t>
            </a:r>
            <a:r>
              <a:rPr lang="en-US" b="1" dirty="0" err="1" smtClean="0"/>
              <a:t>ile</a:t>
            </a:r>
            <a:r>
              <a:rPr lang="en-US" b="1" dirty="0" smtClean="0"/>
              <a:t> </a:t>
            </a:r>
            <a:r>
              <a:rPr lang="en-US" b="1" dirty="0" err="1" smtClean="0"/>
              <a:t>bulaşır</a:t>
            </a:r>
            <a:r>
              <a:rPr lang="en-US" b="1" dirty="0" smtClean="0"/>
              <a:t>.</a:t>
            </a:r>
          </a:p>
          <a:p>
            <a:r>
              <a:rPr lang="en-US" b="1" dirty="0" err="1" smtClean="0"/>
              <a:t>Duyarlı</a:t>
            </a:r>
            <a:r>
              <a:rPr lang="en-US" b="1" dirty="0" smtClean="0"/>
              <a:t> </a:t>
            </a:r>
            <a:r>
              <a:rPr lang="en-US" b="1" dirty="0" err="1" smtClean="0"/>
              <a:t>kişilerde</a:t>
            </a:r>
            <a:r>
              <a:rPr lang="en-US" b="1" dirty="0" smtClean="0"/>
              <a:t> </a:t>
            </a:r>
            <a:r>
              <a:rPr lang="en-US" b="1" dirty="0" err="1" smtClean="0"/>
              <a:t>atak</a:t>
            </a:r>
            <a:r>
              <a:rPr lang="en-US" b="1" dirty="0" smtClean="0"/>
              <a:t> </a:t>
            </a:r>
            <a:r>
              <a:rPr lang="en-US" b="1" dirty="0" err="1" smtClean="0"/>
              <a:t>oranı</a:t>
            </a:r>
            <a:r>
              <a:rPr lang="en-US" b="1" dirty="0" smtClean="0"/>
              <a:t> &gt;%90’dır.</a:t>
            </a:r>
          </a:p>
          <a:p>
            <a:r>
              <a:rPr lang="en-US" b="1" dirty="0" err="1" smtClean="0"/>
              <a:t>Doğal</a:t>
            </a:r>
            <a:r>
              <a:rPr lang="en-US" b="1" dirty="0" smtClean="0"/>
              <a:t> </a:t>
            </a:r>
            <a:r>
              <a:rPr lang="en-US" b="1" dirty="0" err="1" smtClean="0"/>
              <a:t>immün</a:t>
            </a:r>
            <a:r>
              <a:rPr lang="en-US" b="1" dirty="0" smtClean="0"/>
              <a:t> </a:t>
            </a:r>
            <a:r>
              <a:rPr lang="en-US" b="1" dirty="0" err="1" smtClean="0"/>
              <a:t>veya</a:t>
            </a:r>
            <a:r>
              <a:rPr lang="en-US" b="1" dirty="0" smtClean="0"/>
              <a:t> tam </a:t>
            </a:r>
            <a:r>
              <a:rPr lang="en-US" b="1" dirty="0" err="1" smtClean="0"/>
              <a:t>aşılı</a:t>
            </a:r>
            <a:r>
              <a:rPr lang="en-US" b="1" dirty="0" smtClean="0"/>
              <a:t> </a:t>
            </a:r>
            <a:r>
              <a:rPr lang="en-US" b="1" dirty="0" err="1" smtClean="0"/>
              <a:t>bireylerin</a:t>
            </a:r>
            <a:r>
              <a:rPr lang="en-US" b="1" dirty="0" smtClean="0"/>
              <a:t> </a:t>
            </a:r>
            <a:r>
              <a:rPr lang="en-US" b="1" dirty="0" err="1" smtClean="0"/>
              <a:t>ev</a:t>
            </a:r>
            <a:r>
              <a:rPr lang="en-US" b="1" dirty="0" smtClean="0"/>
              <a:t> </a:t>
            </a:r>
            <a:r>
              <a:rPr lang="en-US" b="1" dirty="0" err="1" smtClean="0"/>
              <a:t>içi-kreş</a:t>
            </a:r>
            <a:r>
              <a:rPr lang="en-US" b="1" dirty="0" smtClean="0"/>
              <a:t> </a:t>
            </a:r>
            <a:r>
              <a:rPr lang="en-US" b="1" dirty="0" err="1" smtClean="0"/>
              <a:t>gibi</a:t>
            </a:r>
            <a:r>
              <a:rPr lang="en-US" b="1" dirty="0" smtClean="0"/>
              <a:t> </a:t>
            </a:r>
            <a:r>
              <a:rPr lang="en-US" b="1" dirty="0" err="1" smtClean="0"/>
              <a:t>ortamlarda</a:t>
            </a:r>
            <a:r>
              <a:rPr lang="en-US" b="1" dirty="0" smtClean="0"/>
              <a:t> </a:t>
            </a:r>
            <a:r>
              <a:rPr lang="en-US" b="1" dirty="0" err="1" smtClean="0"/>
              <a:t>etkenle</a:t>
            </a:r>
            <a:r>
              <a:rPr lang="en-US" b="1" dirty="0" smtClean="0"/>
              <a:t> </a:t>
            </a:r>
            <a:r>
              <a:rPr lang="en-US" b="1" dirty="0" err="1" smtClean="0"/>
              <a:t>yoğun</a:t>
            </a:r>
            <a:r>
              <a:rPr lang="en-US" b="1" dirty="0" smtClean="0"/>
              <a:t> </a:t>
            </a:r>
            <a:r>
              <a:rPr lang="en-US" b="1" dirty="0" err="1" smtClean="0"/>
              <a:t>temas</a:t>
            </a:r>
            <a:r>
              <a:rPr lang="en-US" b="1" dirty="0" smtClean="0"/>
              <a:t> </a:t>
            </a:r>
            <a:r>
              <a:rPr lang="en-US" b="1" dirty="0" err="1" smtClean="0"/>
              <a:t>etmeleri</a:t>
            </a:r>
            <a:r>
              <a:rPr lang="en-US" b="1" dirty="0" smtClean="0"/>
              <a:t> </a:t>
            </a:r>
            <a:r>
              <a:rPr lang="en-US" b="1" dirty="0" err="1" smtClean="0"/>
              <a:t>halinde</a:t>
            </a:r>
            <a:r>
              <a:rPr lang="en-US" b="1" dirty="0" smtClean="0"/>
              <a:t> </a:t>
            </a:r>
            <a:r>
              <a:rPr lang="en-US" b="1" dirty="0" err="1" smtClean="0"/>
              <a:t>subklinik</a:t>
            </a:r>
            <a:r>
              <a:rPr lang="en-US" b="1" dirty="0" smtClean="0"/>
              <a:t> </a:t>
            </a:r>
            <a:r>
              <a:rPr lang="en-US" b="1" dirty="0" err="1" smtClean="0"/>
              <a:t>enfeksiyon</a:t>
            </a:r>
            <a:r>
              <a:rPr lang="en-US" b="1" dirty="0" smtClean="0"/>
              <a:t>/</a:t>
            </a:r>
            <a:r>
              <a:rPr lang="en-US" b="1" dirty="0" err="1" smtClean="0"/>
              <a:t>hafif</a:t>
            </a:r>
            <a:r>
              <a:rPr lang="en-US" b="1" dirty="0" smtClean="0"/>
              <a:t> </a:t>
            </a:r>
            <a:r>
              <a:rPr lang="en-US" b="1" dirty="0" err="1" smtClean="0"/>
              <a:t>hastalık</a:t>
            </a:r>
            <a:r>
              <a:rPr lang="en-US" b="1" dirty="0" smtClean="0"/>
              <a:t> </a:t>
            </a:r>
            <a:r>
              <a:rPr lang="en-US" b="1" dirty="0" err="1" smtClean="0"/>
              <a:t>gelişme</a:t>
            </a:r>
            <a:r>
              <a:rPr lang="en-US" b="1" dirty="0" smtClean="0"/>
              <a:t> </a:t>
            </a:r>
            <a:r>
              <a:rPr lang="en-US" b="1" dirty="0" err="1" smtClean="0"/>
              <a:t>oranı</a:t>
            </a:r>
            <a:r>
              <a:rPr lang="en-US" b="1" dirty="0" smtClean="0"/>
              <a:t> &gt;%50’dir.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Patofizyoloji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100" b="1" dirty="0" err="1" smtClean="0"/>
              <a:t>Bulaş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4007251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133600"/>
            <a:ext cx="7076747" cy="4230162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PT </a:t>
            </a:r>
            <a:r>
              <a:rPr lang="en-US" sz="1800" b="1" dirty="0" err="1" smtClean="0"/>
              <a:t>ve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diğer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antijenlere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karşı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yüksek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antikor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seviyesi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ile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beraber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hücresel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immünite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hastalığa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karşı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bağışıklıkta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önemlidir</a:t>
            </a:r>
            <a:r>
              <a:rPr lang="en-US" sz="1800" b="1" dirty="0" smtClean="0"/>
              <a:t>.</a:t>
            </a:r>
          </a:p>
          <a:p>
            <a:r>
              <a:rPr lang="en-US" sz="1800" b="1" dirty="0" err="1" smtClean="0"/>
              <a:t>Hastalık</a:t>
            </a:r>
            <a:r>
              <a:rPr lang="en-US" sz="1800" b="1" dirty="0" smtClean="0"/>
              <a:t>/DTP/</a:t>
            </a:r>
            <a:r>
              <a:rPr lang="en-US" sz="1800" b="1" dirty="0" err="1" smtClean="0"/>
              <a:t>DTaP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Tdap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hastalık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reenfeksiyona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karşı</a:t>
            </a:r>
            <a:r>
              <a:rPr lang="en-US" sz="1800" b="1" dirty="0" smtClean="0"/>
              <a:t> tam </a:t>
            </a:r>
            <a:r>
              <a:rPr lang="en-US" sz="1800" b="1" dirty="0" err="1" smtClean="0"/>
              <a:t>veya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ömür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boyu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immünite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sağlamaz</a:t>
            </a:r>
            <a:r>
              <a:rPr lang="en-US" sz="1800" b="1" dirty="0" smtClean="0"/>
              <a:t>.</a:t>
            </a:r>
          </a:p>
          <a:p>
            <a:r>
              <a:rPr lang="en-US" sz="1800" b="1" dirty="0" err="1" smtClean="0"/>
              <a:t>Enfeksiyon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veya</a:t>
            </a:r>
            <a:r>
              <a:rPr lang="en-US" sz="1800" b="1" dirty="0" smtClean="0"/>
              <a:t> tam </a:t>
            </a:r>
            <a:r>
              <a:rPr lang="en-US" sz="1800" b="1" dirty="0" err="1" smtClean="0"/>
              <a:t>hücreli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aşıların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indüklediği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hücresel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immün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yanıt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bilinmeyen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birçok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antijene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karşı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oluşan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antikorlar</a:t>
            </a:r>
            <a:r>
              <a:rPr lang="en-US" sz="1800" b="1" dirty="0" smtClean="0"/>
              <a:t> 5 </a:t>
            </a:r>
            <a:r>
              <a:rPr lang="en-US" sz="1800" b="1" dirty="0" err="1"/>
              <a:t>yıldan</a:t>
            </a:r>
            <a:r>
              <a:rPr lang="en-US" sz="1800" b="1" dirty="0"/>
              <a:t> </a:t>
            </a:r>
            <a:r>
              <a:rPr lang="en-US" sz="1800" b="1" dirty="0" err="1"/>
              <a:t>sonra</a:t>
            </a:r>
            <a:r>
              <a:rPr lang="en-US" sz="1800" b="1" dirty="0"/>
              <a:t> </a:t>
            </a:r>
            <a:r>
              <a:rPr lang="en-US" sz="1800" b="1" dirty="0" err="1" smtClean="0"/>
              <a:t>kaybolabilir</a:t>
            </a:r>
            <a:r>
              <a:rPr lang="en-US" sz="1800" b="1" dirty="0" smtClean="0"/>
              <a:t>.</a:t>
            </a:r>
          </a:p>
          <a:p>
            <a:r>
              <a:rPr lang="en-US" sz="1800" b="1" dirty="0" err="1" smtClean="0"/>
              <a:t>Aselüler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aşılar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hücresel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immün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yanıtı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çok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az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indükler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oluşan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antikorlar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sınırlı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antijenlere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karşı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oluşur</a:t>
            </a:r>
            <a:r>
              <a:rPr lang="en-US" sz="1800" b="1" dirty="0" smtClean="0"/>
              <a:t>.</a:t>
            </a:r>
          </a:p>
          <a:p>
            <a:r>
              <a:rPr lang="en-US" sz="1800" b="1" dirty="0" err="1" smtClean="0"/>
              <a:t>Antikorlar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DTaP</a:t>
            </a:r>
            <a:r>
              <a:rPr lang="en-US" sz="1800" b="1" dirty="0" smtClean="0"/>
              <a:t>/</a:t>
            </a:r>
            <a:r>
              <a:rPr lang="en-US" sz="1800" b="1" dirty="0" err="1" smtClean="0"/>
              <a:t>Tdap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sonrası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hemen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azalmaya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başlarken</a:t>
            </a:r>
            <a:r>
              <a:rPr lang="en-US" sz="1800" b="1" dirty="0" smtClean="0"/>
              <a:t>, DTP </a:t>
            </a:r>
            <a:r>
              <a:rPr lang="en-US" sz="1800" b="1" dirty="0" err="1" smtClean="0"/>
              <a:t>sonrası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veya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hastalık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sonrasında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hemen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azalmaya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başlamaz</a:t>
            </a:r>
            <a:r>
              <a:rPr lang="en-US" sz="1800" b="1" dirty="0" smtClean="0"/>
              <a:t>. </a:t>
            </a:r>
          </a:p>
          <a:p>
            <a:endParaRPr lang="en-US" sz="18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Patofizyoloji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100" b="1" dirty="0" err="1" smtClean="0"/>
              <a:t>İmmünite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24560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Klinik</a:t>
            </a:r>
            <a:r>
              <a:rPr lang="en-US" b="1" dirty="0" smtClean="0"/>
              <a:t> </a:t>
            </a:r>
            <a:r>
              <a:rPr lang="en-US" b="1" dirty="0" err="1" smtClean="0"/>
              <a:t>Özellikler</a:t>
            </a:r>
            <a:endParaRPr lang="en-US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07860687"/>
              </p:ext>
            </p:extLst>
          </p:nvPr>
        </p:nvGraphicFramePr>
        <p:xfrm>
          <a:off x="620544" y="1396999"/>
          <a:ext cx="7836168" cy="2181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4163" y="3663966"/>
            <a:ext cx="8574086" cy="230832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İnkübasyon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süresi</a:t>
            </a:r>
            <a:r>
              <a:rPr lang="en-US" sz="1600" b="1" dirty="0" smtClean="0"/>
              <a:t>: 7-10 </a:t>
            </a:r>
            <a:r>
              <a:rPr lang="en-US" sz="1600" b="1" dirty="0" err="1" smtClean="0"/>
              <a:t>gün</a:t>
            </a:r>
            <a:r>
              <a:rPr lang="en-US" sz="1600" b="1" dirty="0" smtClean="0"/>
              <a:t> (5-21 </a:t>
            </a:r>
            <a:r>
              <a:rPr lang="en-US" sz="1600" b="1" dirty="0" err="1" smtClean="0"/>
              <a:t>gün</a:t>
            </a:r>
            <a:r>
              <a:rPr lang="en-US" sz="1600" b="1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/>
              <a:t>Her </a:t>
            </a:r>
            <a:r>
              <a:rPr lang="en-US" sz="1600" b="1" dirty="0" err="1" smtClean="0"/>
              <a:t>evre</a:t>
            </a:r>
            <a:r>
              <a:rPr lang="en-US" sz="1600" b="1" dirty="0" smtClean="0"/>
              <a:t> en </a:t>
            </a:r>
            <a:r>
              <a:rPr lang="en-US" sz="1600" b="1" dirty="0" err="1" smtClean="0"/>
              <a:t>az</a:t>
            </a:r>
            <a:r>
              <a:rPr lang="en-US" sz="1600" b="1" dirty="0" smtClean="0"/>
              <a:t> 2 </a:t>
            </a:r>
            <a:r>
              <a:rPr lang="en-US" sz="1600" b="1" dirty="0" err="1" smtClean="0"/>
              <a:t>hafta</a:t>
            </a:r>
            <a:endParaRPr lang="en-US" sz="1600" b="1" dirty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Toplam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hastalık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süresi</a:t>
            </a:r>
            <a:r>
              <a:rPr lang="en-US" sz="1600" b="1" dirty="0" smtClean="0"/>
              <a:t> 6-12 </a:t>
            </a:r>
            <a:r>
              <a:rPr lang="en-US" sz="1600" b="1" dirty="0" err="1" smtClean="0"/>
              <a:t>hafta</a:t>
            </a: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Yaş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immünizasyon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durumu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evrelerin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süresi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şiddetini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etkiler</a:t>
            </a:r>
            <a:r>
              <a:rPr lang="en-US" sz="1600" b="1" dirty="0" smtClean="0"/>
              <a:t>.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b="1" dirty="0" smtClean="0"/>
              <a:t>&lt;3 ay </a:t>
            </a:r>
            <a:r>
              <a:rPr lang="en-US" sz="1600" b="1" dirty="0" err="1" smtClean="0"/>
              <a:t>bebeklerde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kataral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dönem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birkaç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gündür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veya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fark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edilmez</a:t>
            </a:r>
            <a:r>
              <a:rPr lang="en-US" sz="1600" b="1" dirty="0" smtClean="0"/>
              <a:t>.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b="1" dirty="0" smtClean="0"/>
              <a:t>&lt;3 ay </a:t>
            </a:r>
            <a:r>
              <a:rPr lang="en-US" sz="1600" b="1" dirty="0" err="1" smtClean="0"/>
              <a:t>bebeklerde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paroksismal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dönem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uzun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sürer</a:t>
            </a:r>
            <a:r>
              <a:rPr lang="en-US" sz="1600" b="1" dirty="0" smtClean="0"/>
              <a:t>.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b="1" dirty="0" smtClean="0"/>
              <a:t>&lt;3 ay </a:t>
            </a:r>
            <a:r>
              <a:rPr lang="en-US" sz="1600" b="1" dirty="0" err="1" smtClean="0"/>
              <a:t>bebeklerde</a:t>
            </a:r>
            <a:r>
              <a:rPr lang="en-US" sz="1600" b="1" dirty="0" smtClean="0"/>
              <a:t> 1 </a:t>
            </a:r>
            <a:r>
              <a:rPr lang="en-US" sz="1600" b="1" dirty="0" err="1" smtClean="0"/>
              <a:t>yaşa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kadar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iyileşme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döneminde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spazmodik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öksürükler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görülür</a:t>
            </a:r>
            <a:r>
              <a:rPr lang="en-US" sz="1600" b="1" dirty="0" smtClean="0"/>
              <a:t>.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b="1" dirty="0" err="1" smtClean="0"/>
              <a:t>Aşılı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çocuklarda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tüm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dönemler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daha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kısadır</a:t>
            </a:r>
            <a:r>
              <a:rPr lang="en-US" sz="1600" b="1" dirty="0" smtClean="0"/>
              <a:t>.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b="1" dirty="0" err="1" smtClean="0"/>
              <a:t>Erişkinlerde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dönemler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belirsizdir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9408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Klinik</a:t>
            </a:r>
            <a:r>
              <a:rPr lang="en-US" b="1" dirty="0" smtClean="0"/>
              <a:t> </a:t>
            </a:r>
            <a:r>
              <a:rPr lang="en-US" b="1" dirty="0" err="1" smtClean="0"/>
              <a:t>Özellikler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4163" y="2005815"/>
            <a:ext cx="857408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Kataral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 smtClean="0"/>
              <a:t>Spesifik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olmayan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semptomlar</a:t>
            </a:r>
            <a:r>
              <a:rPr lang="en-US" sz="1400" b="1" dirty="0" smtClean="0"/>
              <a:t> (</a:t>
            </a:r>
            <a:r>
              <a:rPr lang="en-US" sz="1400" b="1" dirty="0" err="1" smtClean="0"/>
              <a:t>halsizlik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burun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tıkanıklığı</a:t>
            </a:r>
            <a:r>
              <a:rPr lang="en-US" sz="1400" b="1" dirty="0" smtClean="0"/>
              <a:t>, </a:t>
            </a:r>
            <a:r>
              <a:rPr lang="en-US" sz="1400" b="1" dirty="0" err="1" smtClean="0"/>
              <a:t>hafif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kuru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öksürük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vs</a:t>
            </a:r>
            <a:r>
              <a:rPr lang="en-US" sz="1400" b="1" dirty="0" smtClean="0"/>
              <a:t>)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Paroksismal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Kuru</a:t>
            </a:r>
            <a:r>
              <a:rPr lang="en-US" sz="1400" b="1" dirty="0"/>
              <a:t>, </a:t>
            </a:r>
            <a:r>
              <a:rPr lang="en-US" sz="1400" b="1" dirty="0" err="1"/>
              <a:t>aralıklı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nöbetler</a:t>
            </a:r>
            <a:r>
              <a:rPr lang="en-US" sz="1400" b="1" dirty="0"/>
              <a:t> </a:t>
            </a:r>
            <a:r>
              <a:rPr lang="en-US" sz="1400" b="1" dirty="0" err="1"/>
              <a:t>halinde</a:t>
            </a:r>
            <a:r>
              <a:rPr lang="en-US" sz="1400" b="1" dirty="0"/>
              <a:t> </a:t>
            </a:r>
            <a:r>
              <a:rPr lang="en-US" sz="1400" b="1" dirty="0" err="1"/>
              <a:t>gelen</a:t>
            </a:r>
            <a:r>
              <a:rPr lang="en-US" sz="1400" b="1" dirty="0"/>
              <a:t>, </a:t>
            </a:r>
            <a:r>
              <a:rPr lang="en-US" sz="1400" b="1" dirty="0" err="1"/>
              <a:t>irrite</a:t>
            </a:r>
            <a:r>
              <a:rPr lang="en-US" sz="1400" b="1" dirty="0"/>
              <a:t> </a:t>
            </a:r>
            <a:r>
              <a:rPr lang="en-US" sz="1400" b="1" dirty="0" err="1"/>
              <a:t>edici</a:t>
            </a:r>
            <a:r>
              <a:rPr lang="en-US" sz="1400" b="1" dirty="0"/>
              <a:t> </a:t>
            </a:r>
            <a:r>
              <a:rPr lang="en-US" sz="1400" b="1" dirty="0" err="1"/>
              <a:t>öksürük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Hafif</a:t>
            </a:r>
            <a:r>
              <a:rPr lang="en-US" sz="1400" b="1" dirty="0"/>
              <a:t> </a:t>
            </a:r>
            <a:r>
              <a:rPr lang="en-US" sz="1400" b="1" dirty="0" err="1"/>
              <a:t>uyaranla</a:t>
            </a:r>
            <a:r>
              <a:rPr lang="en-US" sz="1400" b="1" dirty="0"/>
              <a:t> </a:t>
            </a:r>
            <a:r>
              <a:rPr lang="en-US" sz="1400" b="1" dirty="0" err="1"/>
              <a:t>iyi</a:t>
            </a:r>
            <a:r>
              <a:rPr lang="en-US" sz="1400" b="1" dirty="0"/>
              <a:t> </a:t>
            </a:r>
            <a:r>
              <a:rPr lang="en-US" sz="1400" b="1" dirty="0" err="1"/>
              <a:t>görünen-oyun</a:t>
            </a:r>
            <a:r>
              <a:rPr lang="en-US" sz="1400" b="1" dirty="0"/>
              <a:t> </a:t>
            </a:r>
            <a:r>
              <a:rPr lang="en-US" sz="1400" b="1" dirty="0" err="1"/>
              <a:t>oynayan</a:t>
            </a:r>
            <a:r>
              <a:rPr lang="en-US" sz="1400" b="1" dirty="0"/>
              <a:t> </a:t>
            </a:r>
            <a:r>
              <a:rPr lang="en-US" sz="1400" b="1" dirty="0" err="1"/>
              <a:t>bebekte</a:t>
            </a:r>
            <a:r>
              <a:rPr lang="en-US" sz="1400" b="1" dirty="0"/>
              <a:t> </a:t>
            </a:r>
            <a:r>
              <a:rPr lang="en-US" sz="1400" b="1" dirty="0" err="1"/>
              <a:t>ani</a:t>
            </a:r>
            <a:r>
              <a:rPr lang="en-US" sz="1400" b="1" dirty="0"/>
              <a:t> </a:t>
            </a:r>
            <a:r>
              <a:rPr lang="en-US" sz="1400" b="1" dirty="0" err="1"/>
              <a:t>anksiyetöz</a:t>
            </a:r>
            <a:r>
              <a:rPr lang="en-US" sz="1400" b="1" dirty="0"/>
              <a:t> durum </a:t>
            </a:r>
            <a:r>
              <a:rPr lang="en-US" sz="1400" b="1" dirty="0" err="1"/>
              <a:t>ile</a:t>
            </a:r>
            <a:r>
              <a:rPr lang="en-US" sz="1400" b="1" dirty="0"/>
              <a:t> </a:t>
            </a:r>
            <a:r>
              <a:rPr lang="en-US" sz="1400" b="1" dirty="0" err="1"/>
              <a:t>beraber</a:t>
            </a:r>
            <a:r>
              <a:rPr lang="en-US" sz="1400" b="1" dirty="0"/>
              <a:t> </a:t>
            </a:r>
            <a:r>
              <a:rPr lang="en-US" sz="1400" b="1" dirty="0" err="1"/>
              <a:t>tek</a:t>
            </a:r>
            <a:r>
              <a:rPr lang="en-US" sz="1400" b="1" dirty="0"/>
              <a:t> </a:t>
            </a:r>
            <a:r>
              <a:rPr lang="en-US" sz="1400" b="1" dirty="0" err="1"/>
              <a:t>nefes</a:t>
            </a:r>
            <a:r>
              <a:rPr lang="en-US" sz="1400" b="1" dirty="0"/>
              <a:t> </a:t>
            </a:r>
            <a:r>
              <a:rPr lang="en-US" sz="1400" b="1" dirty="0" err="1"/>
              <a:t>boyunca</a:t>
            </a:r>
            <a:r>
              <a:rPr lang="en-US" sz="1400" b="1" dirty="0"/>
              <a:t> </a:t>
            </a:r>
            <a:r>
              <a:rPr lang="en-US" sz="1400" b="1" dirty="0" err="1"/>
              <a:t>makineli</a:t>
            </a:r>
            <a:r>
              <a:rPr lang="en-US" sz="1400" b="1" dirty="0"/>
              <a:t> </a:t>
            </a:r>
            <a:r>
              <a:rPr lang="en-US" sz="1400" b="1" dirty="0" err="1"/>
              <a:t>tüfek</a:t>
            </a:r>
            <a:r>
              <a:rPr lang="en-US" sz="1400" b="1" dirty="0"/>
              <a:t> </a:t>
            </a:r>
            <a:r>
              <a:rPr lang="en-US" sz="1400" b="1" dirty="0" err="1"/>
              <a:t>patlamasını</a:t>
            </a:r>
            <a:r>
              <a:rPr lang="en-US" sz="1400" b="1" dirty="0"/>
              <a:t> </a:t>
            </a:r>
            <a:r>
              <a:rPr lang="en-US" sz="1400" b="1" dirty="0" err="1"/>
              <a:t>andıran</a:t>
            </a:r>
            <a:r>
              <a:rPr lang="en-US" sz="1400" b="1" dirty="0"/>
              <a:t> </a:t>
            </a:r>
            <a:r>
              <a:rPr lang="en-US" sz="1400" b="1" dirty="0" err="1"/>
              <a:t>aralıksız</a:t>
            </a:r>
            <a:r>
              <a:rPr lang="en-US" sz="1400" b="1" dirty="0"/>
              <a:t> </a:t>
            </a:r>
            <a:r>
              <a:rPr lang="en-US" sz="1400" b="1" dirty="0" err="1"/>
              <a:t>öksürük</a:t>
            </a:r>
            <a:r>
              <a:rPr lang="en-US" sz="1400" b="1" dirty="0"/>
              <a:t> (</a:t>
            </a:r>
            <a:r>
              <a:rPr lang="en-US" sz="1400" b="1" dirty="0" err="1"/>
              <a:t>dil</a:t>
            </a:r>
            <a:r>
              <a:rPr lang="en-US" sz="1400" b="1" dirty="0"/>
              <a:t> </a:t>
            </a:r>
            <a:r>
              <a:rPr lang="en-US" sz="1400" b="1" dirty="0" err="1"/>
              <a:t>dışarı</a:t>
            </a:r>
            <a:r>
              <a:rPr lang="en-US" sz="1400" b="1" dirty="0"/>
              <a:t> </a:t>
            </a:r>
            <a:r>
              <a:rPr lang="en-US" sz="1400" b="1" dirty="0" err="1"/>
              <a:t>doğru</a:t>
            </a:r>
            <a:r>
              <a:rPr lang="en-US" sz="1400" b="1" dirty="0"/>
              <a:t> </a:t>
            </a:r>
            <a:r>
              <a:rPr lang="en-US" sz="1400" b="1" dirty="0" err="1"/>
              <a:t>çıkması</a:t>
            </a:r>
            <a:r>
              <a:rPr lang="en-US" sz="1400" b="1" dirty="0"/>
              <a:t>, </a:t>
            </a:r>
            <a:r>
              <a:rPr lang="en-US" sz="1400" b="1" dirty="0" err="1"/>
              <a:t>gözlerin</a:t>
            </a:r>
            <a:r>
              <a:rPr lang="en-US" sz="1400" b="1" dirty="0"/>
              <a:t> </a:t>
            </a:r>
            <a:r>
              <a:rPr lang="en-US" sz="1400" b="1" dirty="0" err="1"/>
              <a:t>dışa</a:t>
            </a:r>
            <a:r>
              <a:rPr lang="en-US" sz="1400" b="1" dirty="0"/>
              <a:t> </a:t>
            </a:r>
            <a:r>
              <a:rPr lang="en-US" sz="1400" b="1" dirty="0" err="1"/>
              <a:t>doğru</a:t>
            </a:r>
            <a:r>
              <a:rPr lang="en-US" sz="1400" b="1" dirty="0"/>
              <a:t> </a:t>
            </a:r>
            <a:r>
              <a:rPr lang="en-US" sz="1400" b="1" dirty="0" err="1"/>
              <a:t>çıkması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sulanması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yüzün</a:t>
            </a:r>
            <a:r>
              <a:rPr lang="en-US" sz="1400" b="1" dirty="0"/>
              <a:t> </a:t>
            </a:r>
            <a:r>
              <a:rPr lang="en-US" sz="1400" b="1" dirty="0" err="1"/>
              <a:t>kızarması</a:t>
            </a:r>
            <a:r>
              <a:rPr lang="en-US" sz="1400" b="1" dirty="0"/>
              <a:t> </a:t>
            </a:r>
            <a:r>
              <a:rPr lang="en-US" sz="1400" b="1" dirty="0" err="1"/>
              <a:t>eşlik</a:t>
            </a:r>
            <a:r>
              <a:rPr lang="en-US" sz="1400" b="1" dirty="0"/>
              <a:t> </a:t>
            </a:r>
            <a:r>
              <a:rPr lang="en-US" sz="1400" b="1" dirty="0" err="1"/>
              <a:t>eder</a:t>
            </a:r>
            <a:r>
              <a:rPr lang="en-US" sz="1400" b="1" dirty="0"/>
              <a:t>)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bunu</a:t>
            </a:r>
            <a:r>
              <a:rPr lang="en-US" sz="1400" b="1" dirty="0"/>
              <a:t> </a:t>
            </a:r>
            <a:r>
              <a:rPr lang="en-US" sz="1400" b="1" dirty="0" err="1"/>
              <a:t>takiben</a:t>
            </a:r>
            <a:r>
              <a:rPr lang="en-US" sz="1400" b="1" dirty="0"/>
              <a:t> </a:t>
            </a:r>
            <a:r>
              <a:rPr lang="en-US" sz="1400" b="1" dirty="0" err="1"/>
              <a:t>parsiyel</a:t>
            </a:r>
            <a:r>
              <a:rPr lang="en-US" sz="1400" b="1" dirty="0"/>
              <a:t> </a:t>
            </a:r>
            <a:r>
              <a:rPr lang="en-US" sz="1400" b="1" dirty="0" err="1"/>
              <a:t>kapalı</a:t>
            </a:r>
            <a:r>
              <a:rPr lang="en-US" sz="1400" b="1" dirty="0"/>
              <a:t> glottis </a:t>
            </a:r>
            <a:r>
              <a:rPr lang="en-US" sz="1400" b="1" dirty="0" err="1"/>
              <a:t>nedeniyle</a:t>
            </a:r>
            <a:r>
              <a:rPr lang="en-US" sz="1400" b="1" dirty="0"/>
              <a:t> </a:t>
            </a:r>
            <a:r>
              <a:rPr lang="en-US" sz="1400" b="1" dirty="0" err="1"/>
              <a:t>inspirasyon</a:t>
            </a:r>
            <a:r>
              <a:rPr lang="en-US" sz="1400" b="1" dirty="0"/>
              <a:t> </a:t>
            </a:r>
            <a:r>
              <a:rPr lang="en-US" sz="1400" b="1" dirty="0" err="1"/>
              <a:t>sırasında</a:t>
            </a:r>
            <a:r>
              <a:rPr lang="en-US" sz="1400" b="1" dirty="0"/>
              <a:t> </a:t>
            </a:r>
            <a:r>
              <a:rPr lang="en-US" sz="1400" b="1" dirty="0" err="1"/>
              <a:t>çığlık</a:t>
            </a:r>
            <a:r>
              <a:rPr lang="en-US" sz="1400" b="1" dirty="0"/>
              <a:t> </a:t>
            </a:r>
            <a:r>
              <a:rPr lang="en-US" sz="1400" b="1" dirty="0" err="1"/>
              <a:t>tarzında</a:t>
            </a:r>
            <a:r>
              <a:rPr lang="en-US" sz="1400" b="1" dirty="0"/>
              <a:t> </a:t>
            </a:r>
            <a:r>
              <a:rPr lang="en-US" sz="1400" b="1" dirty="0" err="1"/>
              <a:t>ses</a:t>
            </a:r>
            <a:r>
              <a:rPr lang="en-US" sz="1400" b="1" dirty="0"/>
              <a:t> (whoop) </a:t>
            </a:r>
            <a:r>
              <a:rPr lang="en-US" sz="1400" b="1" dirty="0" err="1"/>
              <a:t>duyulması</a:t>
            </a:r>
            <a:r>
              <a:rPr lang="en-US" sz="1400" b="1" dirty="0"/>
              <a:t>	</a:t>
            </a: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Kalın</a:t>
            </a:r>
            <a:r>
              <a:rPr lang="en-US" sz="1400" b="1" dirty="0"/>
              <a:t> </a:t>
            </a:r>
            <a:r>
              <a:rPr lang="en-US" sz="1400" b="1" dirty="0" err="1"/>
              <a:t>mukus</a:t>
            </a:r>
            <a:r>
              <a:rPr lang="en-US" sz="1400" b="1" dirty="0"/>
              <a:t> (</a:t>
            </a:r>
            <a:r>
              <a:rPr lang="en-US" sz="1400" b="1" dirty="0" err="1"/>
              <a:t>balgam</a:t>
            </a:r>
            <a:r>
              <a:rPr lang="en-US" sz="1400" b="1" dirty="0"/>
              <a:t>) </a:t>
            </a:r>
            <a:r>
              <a:rPr lang="en-US" sz="1400" b="1" dirty="0" err="1"/>
              <a:t>çıkartılması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kusma</a:t>
            </a:r>
            <a:r>
              <a:rPr lang="en-US" sz="1400" b="1" dirty="0"/>
              <a:t> </a:t>
            </a: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/>
              <a:t>&lt;3 ay </a:t>
            </a:r>
            <a:r>
              <a:rPr lang="en-US" sz="1400" b="1" dirty="0" err="1"/>
              <a:t>bebeklerde</a:t>
            </a:r>
            <a:r>
              <a:rPr lang="en-US" sz="1400" b="1" dirty="0"/>
              <a:t> </a:t>
            </a:r>
            <a:r>
              <a:rPr lang="en-US" sz="1400" b="1" dirty="0" err="1"/>
              <a:t>öğürme</a:t>
            </a:r>
            <a:r>
              <a:rPr lang="en-US" sz="1400" b="1" dirty="0"/>
              <a:t>, </a:t>
            </a:r>
            <a:r>
              <a:rPr lang="en-US" sz="1400" b="1" dirty="0" err="1"/>
              <a:t>tıkanma</a:t>
            </a:r>
            <a:r>
              <a:rPr lang="en-US" sz="1400" b="1" dirty="0"/>
              <a:t>, </a:t>
            </a:r>
            <a:r>
              <a:rPr lang="en-US" sz="1400" b="1" dirty="0" err="1"/>
              <a:t>boğulma</a:t>
            </a:r>
            <a:r>
              <a:rPr lang="en-US" sz="1400" b="1" dirty="0"/>
              <a:t>, </a:t>
            </a:r>
            <a:r>
              <a:rPr lang="en-US" sz="1400" b="1" dirty="0" err="1"/>
              <a:t>siyanoz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 smtClean="0"/>
              <a:t>apne</a:t>
            </a:r>
            <a:endParaRPr lang="en-US" sz="1400" b="1" dirty="0" smtClean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 smtClean="0"/>
              <a:t>Ani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bebek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ölüm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sendromu</a:t>
            </a:r>
            <a:r>
              <a:rPr lang="en-US" sz="1400" b="1" dirty="0"/>
              <a:t> </a:t>
            </a:r>
            <a:r>
              <a:rPr lang="en-US" sz="1400" b="1" dirty="0" smtClean="0"/>
              <a:t>(</a:t>
            </a:r>
            <a:r>
              <a:rPr lang="en-US" sz="1400" b="1" dirty="0" err="1" smtClean="0"/>
              <a:t>vakaların</a:t>
            </a:r>
            <a:r>
              <a:rPr lang="en-US" sz="1400" b="1" dirty="0" smtClean="0"/>
              <a:t> %3-5’i </a:t>
            </a:r>
            <a:r>
              <a:rPr lang="en-US" sz="1400" b="1" dirty="0" err="1" smtClean="0"/>
              <a:t>boğmaca</a:t>
            </a:r>
            <a:r>
              <a:rPr lang="en-US" sz="1400" b="1" dirty="0" smtClean="0"/>
              <a:t>)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Erişkinlerde</a:t>
            </a:r>
            <a:r>
              <a:rPr lang="en-US" sz="1400" b="1" dirty="0"/>
              <a:t> </a:t>
            </a:r>
            <a:r>
              <a:rPr lang="en-US" sz="1400" b="1" dirty="0" err="1"/>
              <a:t>öksürük</a:t>
            </a:r>
            <a:r>
              <a:rPr lang="en-US" sz="1400" b="1" dirty="0"/>
              <a:t> </a:t>
            </a:r>
            <a:r>
              <a:rPr lang="en-US" sz="1400" b="1" dirty="0" err="1" smtClean="0"/>
              <a:t>başlamasıyla</a:t>
            </a:r>
            <a:r>
              <a:rPr lang="en-US" sz="1400" b="1" dirty="0" smtClean="0"/>
              <a:t> </a:t>
            </a:r>
            <a:r>
              <a:rPr lang="en-US" sz="1400" b="1" dirty="0" err="1"/>
              <a:t>ani</a:t>
            </a:r>
            <a:r>
              <a:rPr lang="en-US" sz="1400" b="1" dirty="0"/>
              <a:t> </a:t>
            </a:r>
            <a:r>
              <a:rPr lang="en-US" sz="1400" b="1" dirty="0" err="1"/>
              <a:t>bir</a:t>
            </a:r>
            <a:r>
              <a:rPr lang="en-US" sz="1400" b="1" dirty="0"/>
              <a:t> </a:t>
            </a:r>
            <a:r>
              <a:rPr lang="en-US" sz="1400" b="1" dirty="0" err="1"/>
              <a:t>boğulma</a:t>
            </a:r>
            <a:r>
              <a:rPr lang="en-US" sz="1400" b="1" dirty="0"/>
              <a:t> </a:t>
            </a:r>
            <a:r>
              <a:rPr lang="en-US" sz="1400" b="1" dirty="0" err="1"/>
              <a:t>hissi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Tüm</a:t>
            </a:r>
            <a:r>
              <a:rPr lang="en-US" sz="1400" b="1" dirty="0"/>
              <a:t> </a:t>
            </a:r>
            <a:r>
              <a:rPr lang="en-US" sz="1400" b="1" dirty="0" err="1"/>
              <a:t>yaşlarda</a:t>
            </a:r>
            <a:r>
              <a:rPr lang="en-US" sz="1400" b="1" dirty="0"/>
              <a:t> </a:t>
            </a:r>
            <a:r>
              <a:rPr lang="en-US" sz="1400" b="1" dirty="0" err="1"/>
              <a:t>öksürük</a:t>
            </a:r>
            <a:r>
              <a:rPr lang="en-US" sz="1400" b="1" dirty="0"/>
              <a:t> </a:t>
            </a:r>
            <a:r>
              <a:rPr lang="en-US" sz="1400" b="1" dirty="0" err="1"/>
              <a:t>sonrası</a:t>
            </a:r>
            <a:r>
              <a:rPr lang="en-US" sz="1400" b="1" dirty="0"/>
              <a:t> </a:t>
            </a:r>
            <a:r>
              <a:rPr lang="en-US" sz="1400" b="1" dirty="0" err="1"/>
              <a:t>kusma</a:t>
            </a:r>
            <a:r>
              <a:rPr lang="en-US" sz="1400" b="1" dirty="0"/>
              <a:t> </a:t>
            </a:r>
            <a:r>
              <a:rPr lang="en-US" sz="1400" b="1" dirty="0" err="1"/>
              <a:t>yaygın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adölesan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erişkinler</a:t>
            </a:r>
            <a:r>
              <a:rPr lang="en-US" sz="1400" b="1" dirty="0"/>
              <a:t> </a:t>
            </a:r>
            <a:r>
              <a:rPr lang="en-US" sz="1400" b="1" dirty="0" err="1"/>
              <a:t>için</a:t>
            </a:r>
            <a:r>
              <a:rPr lang="en-US" sz="1400" b="1" dirty="0"/>
              <a:t> </a:t>
            </a:r>
            <a:r>
              <a:rPr lang="en-US" sz="1400" b="1" dirty="0" err="1"/>
              <a:t>tanısal</a:t>
            </a:r>
            <a:r>
              <a:rPr lang="en-US" sz="1400" b="1" dirty="0"/>
              <a:t> </a:t>
            </a:r>
            <a:r>
              <a:rPr lang="en-US" sz="1400" b="1" dirty="0" err="1"/>
              <a:t>ipucu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Öksürük</a:t>
            </a:r>
            <a:r>
              <a:rPr lang="en-US" sz="1400" b="1" dirty="0"/>
              <a:t> ilk </a:t>
            </a:r>
            <a:r>
              <a:rPr lang="en-US" sz="1400" b="1" dirty="0" err="1"/>
              <a:t>hafta</a:t>
            </a:r>
            <a:r>
              <a:rPr lang="en-US" sz="1400" b="1" dirty="0"/>
              <a:t> </a:t>
            </a:r>
            <a:r>
              <a:rPr lang="en-US" sz="1400" b="1" dirty="0" err="1"/>
              <a:t>sayı-şiddet</a:t>
            </a:r>
            <a:r>
              <a:rPr lang="en-US" sz="1400" b="1" dirty="0"/>
              <a:t> </a:t>
            </a:r>
            <a:r>
              <a:rPr lang="en-US" sz="1400" b="1" dirty="0" err="1"/>
              <a:t>olarak</a:t>
            </a:r>
            <a:r>
              <a:rPr lang="en-US" sz="1400" b="1" dirty="0"/>
              <a:t> </a:t>
            </a:r>
            <a:r>
              <a:rPr lang="en-US" sz="1400" b="1" dirty="0" err="1"/>
              <a:t>artar</a:t>
            </a:r>
            <a:r>
              <a:rPr lang="en-US" sz="1400" b="1" dirty="0"/>
              <a:t>, </a:t>
            </a:r>
            <a:r>
              <a:rPr lang="en-US" sz="1400" b="1" dirty="0" err="1"/>
              <a:t>sonraki</a:t>
            </a:r>
            <a:r>
              <a:rPr lang="en-US" sz="1400" b="1" dirty="0"/>
              <a:t> </a:t>
            </a:r>
            <a:r>
              <a:rPr lang="en-US" sz="1400" b="1" dirty="0" err="1"/>
              <a:t>birkaç</a:t>
            </a:r>
            <a:r>
              <a:rPr lang="en-US" sz="1400" b="1" dirty="0"/>
              <a:t> </a:t>
            </a:r>
            <a:r>
              <a:rPr lang="en-US" sz="1400" b="1" dirty="0" err="1"/>
              <a:t>hafta</a:t>
            </a:r>
            <a:r>
              <a:rPr lang="en-US" sz="1400" b="1" dirty="0"/>
              <a:t> </a:t>
            </a:r>
            <a:r>
              <a:rPr lang="en-US" sz="1400" b="1" dirty="0" err="1"/>
              <a:t>sabit</a:t>
            </a:r>
            <a:r>
              <a:rPr lang="en-US" sz="1400" b="1" dirty="0"/>
              <a:t> </a:t>
            </a:r>
            <a:r>
              <a:rPr lang="en-US" sz="1400" b="1" dirty="0" err="1"/>
              <a:t>kalış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daha</a:t>
            </a:r>
            <a:r>
              <a:rPr lang="en-US" sz="1400" b="1" dirty="0"/>
              <a:t> </a:t>
            </a:r>
            <a:r>
              <a:rPr lang="en-US" sz="1400" b="1" dirty="0" err="1"/>
              <a:t>sonra</a:t>
            </a:r>
            <a:r>
              <a:rPr lang="en-US" sz="1400" b="1" dirty="0"/>
              <a:t> </a:t>
            </a:r>
            <a:r>
              <a:rPr lang="en-US" sz="1400" b="1" dirty="0" err="1"/>
              <a:t>iyileşme</a:t>
            </a:r>
            <a:r>
              <a:rPr lang="en-US" sz="1400" b="1" dirty="0"/>
              <a:t> </a:t>
            </a:r>
            <a:r>
              <a:rPr lang="en-US" sz="1400" b="1" dirty="0" err="1"/>
              <a:t>döneminden</a:t>
            </a:r>
            <a:r>
              <a:rPr lang="en-US" sz="1400" b="1" dirty="0"/>
              <a:t> </a:t>
            </a:r>
            <a:r>
              <a:rPr lang="en-US" sz="1400" b="1" dirty="0" err="1"/>
              <a:t>önce</a:t>
            </a:r>
            <a:r>
              <a:rPr lang="en-US" sz="1400" b="1" dirty="0"/>
              <a:t> </a:t>
            </a:r>
            <a:r>
              <a:rPr lang="en-US" sz="1400" b="1" dirty="0" err="1"/>
              <a:t>sayı</a:t>
            </a:r>
            <a:r>
              <a:rPr lang="en-US" sz="1400" b="1" dirty="0"/>
              <a:t>/</a:t>
            </a:r>
            <a:r>
              <a:rPr lang="en-US" sz="1400" b="1" dirty="0" err="1"/>
              <a:t>şiddetme</a:t>
            </a:r>
            <a:r>
              <a:rPr lang="en-US" sz="1400" b="1" dirty="0"/>
              <a:t> </a:t>
            </a:r>
            <a:r>
              <a:rPr lang="en-US" sz="1400" b="1" dirty="0" err="1"/>
              <a:t>azalma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 smtClean="0"/>
              <a:t>Ataklar</a:t>
            </a:r>
            <a:r>
              <a:rPr lang="en-US" sz="1400" b="1" dirty="0" smtClean="0"/>
              <a:t> </a:t>
            </a:r>
            <a:r>
              <a:rPr lang="en-US" sz="1400" b="1" dirty="0" err="1"/>
              <a:t>arasında</a:t>
            </a:r>
            <a:r>
              <a:rPr lang="en-US" sz="1400" b="1" dirty="0"/>
              <a:t> FM normal, </a:t>
            </a:r>
            <a:r>
              <a:rPr lang="en-US" sz="1400" b="1" dirty="0" err="1"/>
              <a:t>ateş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diğer</a:t>
            </a:r>
            <a:r>
              <a:rPr lang="en-US" sz="1400" b="1" dirty="0"/>
              <a:t> ASYE </a:t>
            </a:r>
            <a:r>
              <a:rPr lang="en-US" sz="1400" b="1" dirty="0" err="1"/>
              <a:t>bulguları</a:t>
            </a:r>
            <a:r>
              <a:rPr lang="en-US" sz="1400" b="1" dirty="0"/>
              <a:t> </a:t>
            </a:r>
            <a:r>
              <a:rPr lang="en-US" sz="1400" b="1" dirty="0" err="1"/>
              <a:t>genellikle</a:t>
            </a:r>
            <a:r>
              <a:rPr lang="en-US" sz="1400" b="1" dirty="0"/>
              <a:t> </a:t>
            </a:r>
            <a:r>
              <a:rPr lang="en-US" sz="1400" b="1" dirty="0" err="1"/>
              <a:t>yok</a:t>
            </a:r>
            <a:endParaRPr lang="en-US" sz="1400" b="1" dirty="0"/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/>
              <a:t>Konjuktival</a:t>
            </a:r>
            <a:r>
              <a:rPr lang="en-US" sz="1400" b="1" dirty="0"/>
              <a:t> </a:t>
            </a:r>
            <a:r>
              <a:rPr lang="en-US" sz="1400" b="1" dirty="0" err="1"/>
              <a:t>hemoraji</a:t>
            </a:r>
            <a:r>
              <a:rPr lang="en-US" sz="1400" b="1" dirty="0"/>
              <a:t> </a:t>
            </a:r>
            <a:r>
              <a:rPr lang="en-US" sz="1400" b="1" dirty="0" err="1"/>
              <a:t>ve</a:t>
            </a:r>
            <a:r>
              <a:rPr lang="en-US" sz="1400" b="1" dirty="0"/>
              <a:t> </a:t>
            </a:r>
            <a:r>
              <a:rPr lang="en-US" sz="1400" b="1" dirty="0" err="1"/>
              <a:t>üst</a:t>
            </a:r>
            <a:r>
              <a:rPr lang="en-US" sz="1400" b="1" dirty="0"/>
              <a:t> </a:t>
            </a:r>
            <a:r>
              <a:rPr lang="en-US" sz="1400" b="1" dirty="0" err="1"/>
              <a:t>vücutta</a:t>
            </a:r>
            <a:r>
              <a:rPr lang="en-US" sz="1400" b="1" dirty="0"/>
              <a:t> </a:t>
            </a:r>
            <a:r>
              <a:rPr lang="en-US" sz="1400" b="1" dirty="0" err="1"/>
              <a:t>peteşi</a:t>
            </a:r>
            <a:r>
              <a:rPr lang="en-US" sz="1400" b="1" dirty="0"/>
              <a:t> </a:t>
            </a:r>
            <a:r>
              <a:rPr lang="en-US" sz="1400" b="1" dirty="0" err="1"/>
              <a:t>yaygın</a:t>
            </a:r>
            <a:endParaRPr lang="en-US" sz="1400" b="1" dirty="0"/>
          </a:p>
          <a:p>
            <a:r>
              <a:rPr lang="en-US" b="1" dirty="0" err="1" smtClean="0">
                <a:solidFill>
                  <a:srgbClr val="FF0000"/>
                </a:solidFill>
              </a:rPr>
              <a:t>İyileşme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dönemi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err="1" smtClean="0">
                <a:solidFill>
                  <a:srgbClr val="000000"/>
                </a:solidFill>
              </a:rPr>
              <a:t>Birkaç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hafta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öksürük</a:t>
            </a:r>
            <a:endParaRPr lang="en-US" sz="1400" b="1" dirty="0" smtClean="0">
              <a:solidFill>
                <a:srgbClr val="000000"/>
              </a:solidFill>
            </a:endParaRPr>
          </a:p>
          <a:p>
            <a:pPr marL="1200150" lvl="2" indent="-285750">
              <a:buFont typeface="Wingdings" charset="2"/>
              <a:buChar char="ü"/>
            </a:pPr>
            <a:r>
              <a:rPr lang="en-US" sz="1400" b="1" dirty="0" smtClean="0">
                <a:solidFill>
                  <a:srgbClr val="000000"/>
                </a:solidFill>
              </a:rPr>
              <a:t>Viral </a:t>
            </a:r>
            <a:r>
              <a:rPr lang="en-US" sz="1400" b="1" dirty="0" err="1" smtClean="0">
                <a:solidFill>
                  <a:srgbClr val="000000"/>
                </a:solidFill>
              </a:rPr>
              <a:t>solunum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yolu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hastalıkları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ve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solunum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irritanları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ile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paroksismal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atak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2839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Tanım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3489507"/>
            <a:ext cx="7076747" cy="1295400"/>
          </a:xfrm>
        </p:spPr>
        <p:txBody>
          <a:bodyPr/>
          <a:lstStyle/>
          <a:p>
            <a:r>
              <a:rPr lang="tr-TR" b="1" dirty="0">
                <a:latin typeface="Calibri" charset="0"/>
              </a:rPr>
              <a:t>Boğmaca, her yaştaki duyarlı bireyi etkileyen, özellikle çocukluk çağında ağır seyreden akut, bulaşıcı bir solunum sistemi enfeksiyonudur.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5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Klinik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Özellikler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100" b="1" dirty="0" err="1" smtClean="0"/>
              <a:t>Boğmaca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Hastalığını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Öngören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Faktörler</a:t>
            </a:r>
            <a:endParaRPr lang="en-US" b="1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84103896"/>
              </p:ext>
            </p:extLst>
          </p:nvPr>
        </p:nvGraphicFramePr>
        <p:xfrm>
          <a:off x="1524000" y="1728889"/>
          <a:ext cx="6096000" cy="509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449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Klinik</a:t>
            </a:r>
            <a:r>
              <a:rPr lang="en-US" b="1" dirty="0" smtClean="0"/>
              <a:t> </a:t>
            </a:r>
            <a:r>
              <a:rPr lang="en-US" b="1" dirty="0" err="1" smtClean="0"/>
              <a:t>Özellikler</a:t>
            </a:r>
            <a:endParaRPr lang="en-US" b="1" dirty="0"/>
          </a:p>
        </p:txBody>
      </p:sp>
      <p:pic>
        <p:nvPicPr>
          <p:cNvPr id="5" name="d0f91529-cce3-4105-9fc0-f14a9c8ae1e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676" y="2105826"/>
            <a:ext cx="5096524" cy="4047159"/>
          </a:xfrm>
          <a:prstGeom prst="rect">
            <a:avLst/>
          </a:prstGeom>
          <a:ln w="38100" cmpd="sng">
            <a:solidFill>
              <a:srgbClr val="FF2929"/>
            </a:solidFill>
          </a:ln>
        </p:spPr>
      </p:pic>
    </p:spTree>
    <p:extLst>
      <p:ext uri="{BB962C8B-B14F-4D97-AF65-F5344CB8AC3E}">
        <p14:creationId xmlns:p14="http://schemas.microsoft.com/office/powerpoint/2010/main" val="427737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Ayırıcı</a:t>
            </a:r>
            <a:r>
              <a:rPr lang="en-US" b="1" dirty="0" smtClean="0"/>
              <a:t> </a:t>
            </a:r>
            <a:r>
              <a:rPr lang="en-US" b="1" dirty="0" err="1" smtClean="0"/>
              <a:t>Tanı</a:t>
            </a:r>
            <a:endParaRPr lang="en-US" b="1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83120514"/>
              </p:ext>
            </p:extLst>
          </p:nvPr>
        </p:nvGraphicFramePr>
        <p:xfrm>
          <a:off x="909169" y="1598222"/>
          <a:ext cx="7749579" cy="515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9758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Laboratuvar</a:t>
            </a:r>
            <a:r>
              <a:rPr lang="en-US" b="1" dirty="0" smtClean="0"/>
              <a:t> </a:t>
            </a:r>
            <a:r>
              <a:rPr lang="en-US" b="1" dirty="0" err="1" smtClean="0"/>
              <a:t>Bulguları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2145948"/>
            <a:ext cx="7076747" cy="431674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tr-TR" sz="1800" b="1" dirty="0" err="1" smtClean="0">
                <a:latin typeface="Calibri" charset="0"/>
              </a:rPr>
              <a:t>Lökositoz</a:t>
            </a:r>
            <a:endParaRPr lang="tr-TR" sz="1800" b="1" dirty="0" smtClean="0">
              <a:latin typeface="Calibri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Lökosit </a:t>
            </a:r>
            <a:r>
              <a:rPr lang="tr-TR" sz="1600" b="1" dirty="0">
                <a:latin typeface="Calibri" charset="0"/>
              </a:rPr>
              <a:t>sayısı 15 000-100 000/</a:t>
            </a:r>
            <a:r>
              <a:rPr lang="tr-TR" sz="1600" b="1" dirty="0" smtClean="0">
                <a:latin typeface="Calibri" charset="0"/>
              </a:rPr>
              <a:t>mm</a:t>
            </a:r>
            <a:r>
              <a:rPr lang="tr-TR" sz="1600" b="1" baseline="30000" dirty="0" smtClean="0">
                <a:latin typeface="Calibri" charset="0"/>
              </a:rPr>
              <a:t>3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Geç </a:t>
            </a:r>
            <a:r>
              <a:rPr lang="tr-TR" sz="1600" b="1" dirty="0" err="1" smtClean="0">
                <a:latin typeface="Calibri" charset="0"/>
              </a:rPr>
              <a:t>kataral</a:t>
            </a:r>
            <a:r>
              <a:rPr lang="tr-TR" sz="1600" b="1" dirty="0" smtClean="0">
                <a:latin typeface="Calibri" charset="0"/>
              </a:rPr>
              <a:t> ve </a:t>
            </a:r>
            <a:r>
              <a:rPr lang="tr-TR" sz="1600" b="1" dirty="0" err="1" smtClean="0">
                <a:latin typeface="Calibri" charset="0"/>
              </a:rPr>
              <a:t>paroksismal</a:t>
            </a:r>
            <a:r>
              <a:rPr lang="tr-TR" sz="1600" b="1" dirty="0" smtClean="0">
                <a:latin typeface="Calibri" charset="0"/>
              </a:rPr>
              <a:t> evrede karakteristik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Aşılanmamış çocukların %75’inde var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err="1" smtClean="0">
                <a:latin typeface="Calibri" charset="0"/>
              </a:rPr>
              <a:t>Lenfositoz</a:t>
            </a:r>
            <a:r>
              <a:rPr lang="tr-TR" sz="1600" b="1" dirty="0" smtClean="0">
                <a:latin typeface="Calibri" charset="0"/>
              </a:rPr>
              <a:t> (T </a:t>
            </a:r>
            <a:r>
              <a:rPr lang="tr-TR" sz="1600" b="1" dirty="0">
                <a:latin typeface="Calibri" charset="0"/>
              </a:rPr>
              <a:t>ve </a:t>
            </a:r>
            <a:r>
              <a:rPr lang="tr-TR" sz="1600" b="1" dirty="0" smtClean="0">
                <a:latin typeface="Calibri" charset="0"/>
              </a:rPr>
              <a:t>B)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err="1" smtClean="0">
                <a:latin typeface="Calibri" charset="0"/>
              </a:rPr>
              <a:t>Atipik</a:t>
            </a:r>
            <a:r>
              <a:rPr lang="tr-TR" sz="1600" b="1" dirty="0" smtClean="0">
                <a:latin typeface="Calibri" charset="0"/>
              </a:rPr>
              <a:t> </a:t>
            </a:r>
            <a:r>
              <a:rPr lang="tr-TR" sz="1600" b="1" dirty="0">
                <a:latin typeface="Calibri" charset="0"/>
              </a:rPr>
              <a:t>lenfosit </a:t>
            </a:r>
            <a:r>
              <a:rPr lang="tr-TR" sz="1600" b="1" dirty="0" smtClean="0">
                <a:latin typeface="Calibri" charset="0"/>
              </a:rPr>
              <a:t>yok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Erişkinlerde </a:t>
            </a:r>
            <a:r>
              <a:rPr lang="tr-TR" sz="1600" b="1" dirty="0">
                <a:latin typeface="Calibri" charset="0"/>
              </a:rPr>
              <a:t>ve kısmen bağışıklığı olan çocuklarda belirgin </a:t>
            </a:r>
            <a:r>
              <a:rPr lang="tr-TR" sz="1600" b="1" dirty="0" smtClean="0">
                <a:latin typeface="Calibri" charset="0"/>
              </a:rPr>
              <a:t>değil</a:t>
            </a:r>
          </a:p>
          <a:p>
            <a:pPr>
              <a:lnSpc>
                <a:spcPct val="80000"/>
              </a:lnSpc>
            </a:pPr>
            <a:r>
              <a:rPr lang="tr-TR" sz="1800" b="1" dirty="0" err="1" smtClean="0">
                <a:latin typeface="Calibri" charset="0"/>
              </a:rPr>
              <a:t>Trombositoz</a:t>
            </a:r>
            <a:r>
              <a:rPr lang="tr-TR" sz="1800" b="1" dirty="0" smtClean="0">
                <a:latin typeface="Calibri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tr-TR" sz="1800" b="1" dirty="0" smtClean="0">
                <a:latin typeface="Calibri" charset="0"/>
              </a:rPr>
              <a:t>Akut faz </a:t>
            </a:r>
            <a:r>
              <a:rPr lang="tr-TR" sz="1800" b="1" dirty="0" err="1" smtClean="0">
                <a:latin typeface="Calibri" charset="0"/>
              </a:rPr>
              <a:t>reaktanları</a:t>
            </a:r>
            <a:endParaRPr lang="tr-TR" sz="1800" b="1" dirty="0" smtClean="0">
              <a:latin typeface="Calibri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CRP ve ESH normal</a:t>
            </a:r>
          </a:p>
          <a:p>
            <a:pPr>
              <a:lnSpc>
                <a:spcPct val="80000"/>
              </a:lnSpc>
            </a:pPr>
            <a:r>
              <a:rPr lang="tr-TR" sz="1800" b="1" dirty="0" smtClean="0">
                <a:latin typeface="Calibri" charset="0"/>
              </a:rPr>
              <a:t>Hipoglisemi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latin typeface="Calibri" charset="0"/>
              </a:rPr>
              <a:t>PT etkisi ve nadir</a:t>
            </a:r>
          </a:p>
          <a:p>
            <a:pPr>
              <a:lnSpc>
                <a:spcPct val="80000"/>
              </a:lnSpc>
            </a:pPr>
            <a:r>
              <a:rPr lang="tr-TR" sz="1800" b="1" dirty="0" err="1" smtClean="0">
                <a:solidFill>
                  <a:srgbClr val="FF0000"/>
                </a:solidFill>
                <a:latin typeface="Calibri" charset="0"/>
              </a:rPr>
              <a:t>Lökositoz</a:t>
            </a: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tr-TR" sz="1800" b="1" dirty="0">
                <a:solidFill>
                  <a:srgbClr val="FF0000"/>
                </a:solidFill>
                <a:latin typeface="Calibri" charset="0"/>
              </a:rPr>
              <a:t>ve </a:t>
            </a:r>
            <a:r>
              <a:rPr lang="tr-TR" sz="1800" b="1" dirty="0" err="1">
                <a:solidFill>
                  <a:srgbClr val="FF0000"/>
                </a:solidFill>
                <a:latin typeface="Calibri" charset="0"/>
              </a:rPr>
              <a:t>trombositoz</a:t>
            </a:r>
            <a:r>
              <a:rPr lang="tr-TR" sz="1800" b="1" dirty="0">
                <a:solidFill>
                  <a:srgbClr val="FF0000"/>
                </a:solidFill>
                <a:latin typeface="Calibri" charset="0"/>
              </a:rPr>
              <a:t> ağır klinik tablo ve </a:t>
            </a:r>
            <a:r>
              <a:rPr lang="tr-TR" sz="1800" b="1" dirty="0" err="1">
                <a:solidFill>
                  <a:srgbClr val="FF0000"/>
                </a:solidFill>
                <a:latin typeface="Calibri" charset="0"/>
              </a:rPr>
              <a:t>mortalite</a:t>
            </a:r>
            <a:r>
              <a:rPr lang="tr-TR" sz="1800" b="1" dirty="0">
                <a:solidFill>
                  <a:srgbClr val="FF0000"/>
                </a:solidFill>
                <a:latin typeface="Calibri" charset="0"/>
              </a:rPr>
              <a:t> ile </a:t>
            </a: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ilişkili</a:t>
            </a:r>
            <a:endParaRPr lang="en-US" sz="1800" b="1" dirty="0">
              <a:solidFill>
                <a:srgbClr val="FF0000"/>
              </a:solidFill>
            </a:endParaRPr>
          </a:p>
        </p:txBody>
      </p:sp>
      <p:pic>
        <p:nvPicPr>
          <p:cNvPr id="4" name="Picture 6" descr="pertussis-lymp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1900" y="3239640"/>
            <a:ext cx="1276350" cy="1828800"/>
          </a:xfrm>
          <a:prstGeom prst="rect">
            <a:avLst/>
          </a:prstGeom>
          <a:ln w="38100" cmpd="sng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900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 smtClean="0"/>
              <a:t>Görüntüleme</a:t>
            </a:r>
            <a:r>
              <a:rPr lang="en-US" b="1" dirty="0" smtClean="0"/>
              <a:t> </a:t>
            </a:r>
            <a:r>
              <a:rPr lang="en-US" b="1" dirty="0" err="1" smtClean="0"/>
              <a:t>Bulguları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492268"/>
            <a:ext cx="7076747" cy="36983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sz="2000" b="1" dirty="0" err="1" smtClean="0">
                <a:latin typeface="Calibri" charset="0"/>
              </a:rPr>
              <a:t>Perihiler</a:t>
            </a:r>
            <a:r>
              <a:rPr lang="tr-TR" sz="2000" b="1" dirty="0" smtClean="0">
                <a:latin typeface="Calibri" charset="0"/>
              </a:rPr>
              <a:t> </a:t>
            </a:r>
            <a:r>
              <a:rPr lang="tr-TR" sz="2000" b="1" dirty="0" err="1" smtClean="0">
                <a:latin typeface="Calibri" charset="0"/>
              </a:rPr>
              <a:t>infiltrasyon</a:t>
            </a:r>
            <a:r>
              <a:rPr lang="tr-TR" sz="2000" b="1" dirty="0" smtClean="0">
                <a:latin typeface="Calibri" charset="0"/>
              </a:rPr>
              <a:t> veya </a:t>
            </a:r>
            <a:r>
              <a:rPr lang="tr-TR" sz="2000" b="1" dirty="0" err="1" smtClean="0">
                <a:latin typeface="Calibri" charset="0"/>
              </a:rPr>
              <a:t>interstisyel</a:t>
            </a:r>
            <a:r>
              <a:rPr lang="tr-TR" sz="2000" b="1" dirty="0" smtClean="0">
                <a:latin typeface="Calibri" charset="0"/>
              </a:rPr>
              <a:t> ödem</a:t>
            </a:r>
          </a:p>
          <a:p>
            <a:pPr>
              <a:lnSpc>
                <a:spcPct val="80000"/>
              </a:lnSpc>
            </a:pPr>
            <a:r>
              <a:rPr lang="tr-TR" sz="2000" b="1" dirty="0" err="1" smtClean="0">
                <a:latin typeface="Calibri" charset="0"/>
              </a:rPr>
              <a:t>Atelektazi</a:t>
            </a:r>
            <a:r>
              <a:rPr lang="tr-TR" sz="2000" b="1" dirty="0" smtClean="0">
                <a:latin typeface="Calibri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tr-TR" sz="2000" b="1" dirty="0" err="1" smtClean="0">
                <a:latin typeface="Calibri" charset="0"/>
              </a:rPr>
              <a:t>Pnömotoraks</a:t>
            </a:r>
            <a:endParaRPr lang="tr-TR" sz="2000" b="1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tr-TR" sz="2000" b="1" dirty="0" err="1" smtClean="0">
                <a:latin typeface="Calibri" charset="0"/>
              </a:rPr>
              <a:t>Pnömomediastinum</a:t>
            </a:r>
            <a:endParaRPr lang="tr-TR" sz="2000" b="1" dirty="0" smtClean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tr-TR" sz="2000" b="1" dirty="0" smtClean="0">
                <a:latin typeface="Calibri" charset="0"/>
              </a:rPr>
              <a:t>Cilt </a:t>
            </a:r>
            <a:r>
              <a:rPr lang="tr-TR" sz="2000" b="1" dirty="0">
                <a:latin typeface="Calibri" charset="0"/>
              </a:rPr>
              <a:t>altı </a:t>
            </a:r>
            <a:r>
              <a:rPr lang="tr-TR" sz="2000" b="1" dirty="0" smtClean="0">
                <a:latin typeface="Calibri" charset="0"/>
              </a:rPr>
              <a:t>amfizemi</a:t>
            </a:r>
          </a:p>
          <a:p>
            <a:pPr>
              <a:lnSpc>
                <a:spcPct val="80000"/>
              </a:lnSpc>
            </a:pPr>
            <a:endParaRPr lang="tr-TR" sz="2000" b="1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tr-TR" sz="2000" b="1" dirty="0" err="1" smtClean="0">
                <a:solidFill>
                  <a:srgbClr val="FF0000"/>
                </a:solidFill>
                <a:latin typeface="Calibri" charset="0"/>
              </a:rPr>
              <a:t>Parankimal</a:t>
            </a:r>
            <a:r>
              <a:rPr lang="tr-TR" sz="2000" b="1" dirty="0" smtClean="0">
                <a:solidFill>
                  <a:srgbClr val="FF0000"/>
                </a:solidFill>
                <a:latin typeface="Calibri" charset="0"/>
              </a:rPr>
              <a:t> konsolidasyon: </a:t>
            </a:r>
            <a:r>
              <a:rPr lang="tr-TR" sz="2000" b="1" dirty="0" err="1" smtClean="0">
                <a:solidFill>
                  <a:srgbClr val="FF0000"/>
                </a:solidFill>
                <a:latin typeface="Calibri" charset="0"/>
              </a:rPr>
              <a:t>Sekonder</a:t>
            </a:r>
            <a:r>
              <a:rPr lang="tr-TR" sz="2000" b="1" dirty="0" smtClean="0">
                <a:solidFill>
                  <a:srgbClr val="FF0000"/>
                </a:solidFill>
                <a:latin typeface="Calibri" charset="0"/>
              </a:rPr>
              <a:t> bakteriyel enfeksiyon</a:t>
            </a:r>
          </a:p>
        </p:txBody>
      </p:sp>
    </p:spTree>
    <p:extLst>
      <p:ext uri="{BB962C8B-B14F-4D97-AF65-F5344CB8AC3E}">
        <p14:creationId xmlns:p14="http://schemas.microsoft.com/office/powerpoint/2010/main" val="195491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Tanı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1412" y="2075401"/>
            <a:ext cx="4326838" cy="4663549"/>
          </a:xfrm>
        </p:spPr>
        <p:txBody>
          <a:bodyPr>
            <a:normAutofit lnSpcReduction="10000"/>
          </a:bodyPr>
          <a:lstStyle/>
          <a:p>
            <a:r>
              <a:rPr lang="en-US" sz="1900" b="1" dirty="0" err="1" smtClean="0"/>
              <a:t>Kültür</a:t>
            </a:r>
            <a:endParaRPr lang="en-US" sz="1900" b="1" dirty="0" smtClean="0"/>
          </a:p>
          <a:p>
            <a:pPr lvl="1">
              <a:buFont typeface="Wingdings" charset="2"/>
              <a:buChar char="ü"/>
            </a:pPr>
            <a:r>
              <a:rPr lang="en-US" sz="1700" b="1" dirty="0" err="1" smtClean="0"/>
              <a:t>Kataral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dönem</a:t>
            </a:r>
            <a:r>
              <a:rPr lang="en-US" sz="1700" b="1" dirty="0" smtClean="0"/>
              <a:t> ideal</a:t>
            </a:r>
          </a:p>
          <a:p>
            <a:pPr lvl="1">
              <a:buFont typeface="Wingdings" charset="2"/>
              <a:buChar char="ü"/>
            </a:pPr>
            <a:r>
              <a:rPr lang="en-US" sz="1700" b="1" dirty="0" err="1" smtClean="0"/>
              <a:t>Aşılanmış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olanlar</a:t>
            </a:r>
            <a:r>
              <a:rPr lang="en-US" sz="1700" b="1" dirty="0" smtClean="0"/>
              <a:t>, AB </a:t>
            </a:r>
            <a:r>
              <a:rPr lang="en-US" sz="1700" b="1" dirty="0" err="1" smtClean="0"/>
              <a:t>alanlar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ve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geç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hastalık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döneminde</a:t>
            </a:r>
            <a:r>
              <a:rPr lang="en-US" sz="1700" b="1" dirty="0" smtClean="0"/>
              <a:t> &lt;%10</a:t>
            </a:r>
          </a:p>
          <a:p>
            <a:r>
              <a:rPr lang="en-US" sz="1900" b="1" dirty="0" smtClean="0"/>
              <a:t>DFA</a:t>
            </a:r>
          </a:p>
          <a:p>
            <a:pPr lvl="1">
              <a:buFont typeface="Wingdings" charset="2"/>
              <a:buChar char="ü"/>
            </a:pPr>
            <a:r>
              <a:rPr lang="en-US" sz="1700" b="1" dirty="0" err="1" smtClean="0"/>
              <a:t>Standardizasyonu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zor</a:t>
            </a:r>
            <a:endParaRPr lang="en-US" sz="1700" b="1" dirty="0" smtClean="0"/>
          </a:p>
          <a:p>
            <a:r>
              <a:rPr lang="en-US" sz="1900" b="1" dirty="0" smtClean="0"/>
              <a:t>PCR</a:t>
            </a:r>
          </a:p>
          <a:p>
            <a:pPr lvl="1">
              <a:buFont typeface="Wingdings" charset="2"/>
              <a:buChar char="ü"/>
            </a:pPr>
            <a:r>
              <a:rPr lang="en-US" sz="1700" b="1" dirty="0" err="1" smtClean="0"/>
              <a:t>Duyarlılığı</a:t>
            </a:r>
            <a:r>
              <a:rPr lang="en-US" sz="1700" b="1" dirty="0" smtClean="0"/>
              <a:t> &gt;%90</a:t>
            </a:r>
          </a:p>
          <a:p>
            <a:r>
              <a:rPr lang="en-US" sz="1900" b="1" dirty="0" err="1" smtClean="0"/>
              <a:t>Seroloji</a:t>
            </a:r>
            <a:endParaRPr lang="en-US" sz="1900" b="1" dirty="0" smtClean="0"/>
          </a:p>
          <a:p>
            <a:pPr lvl="1">
              <a:buFont typeface="Wingdings" charset="2"/>
              <a:buChar char="ü"/>
            </a:pPr>
            <a:r>
              <a:rPr lang="en-US" sz="1700" b="1" dirty="0" err="1" smtClean="0"/>
              <a:t>Aşı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sonrası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uzun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zaman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geçenler</a:t>
            </a:r>
            <a:r>
              <a:rPr lang="en-US" sz="1700" b="1" dirty="0" smtClean="0"/>
              <a:t>, </a:t>
            </a:r>
            <a:r>
              <a:rPr lang="en-US" sz="1700" b="1" dirty="0" err="1" smtClean="0"/>
              <a:t>öksürüğün</a:t>
            </a:r>
            <a:r>
              <a:rPr lang="en-US" sz="1700" b="1" dirty="0" smtClean="0"/>
              <a:t> 2. </a:t>
            </a:r>
            <a:r>
              <a:rPr lang="en-US" sz="1700" b="1" dirty="0" err="1" smtClean="0"/>
              <a:t>haftasından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sonra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ve</a:t>
            </a:r>
            <a:r>
              <a:rPr lang="en-US" sz="1700" b="1" dirty="0" smtClean="0"/>
              <a:t> </a:t>
            </a:r>
            <a:r>
              <a:rPr lang="en-US" sz="1700" b="1" dirty="0" err="1" smtClean="0"/>
              <a:t>adölesan-erişkinlerde</a:t>
            </a:r>
            <a:r>
              <a:rPr lang="en-US" sz="1700" b="1" dirty="0" smtClean="0"/>
              <a:t> en </a:t>
            </a:r>
            <a:r>
              <a:rPr lang="en-US" sz="1700" b="1" dirty="0" err="1" smtClean="0"/>
              <a:t>duyarlı</a:t>
            </a:r>
            <a:endParaRPr lang="en-US" sz="1700" b="1" dirty="0" smtClean="0"/>
          </a:p>
          <a:p>
            <a:pPr lvl="1">
              <a:buFont typeface="Wingdings" charset="2"/>
              <a:buChar char="ü"/>
            </a:pPr>
            <a:r>
              <a:rPr lang="en-US" sz="1700" b="1" dirty="0" smtClean="0"/>
              <a:t>Anti-PT </a:t>
            </a:r>
            <a:r>
              <a:rPr lang="en-US" sz="1700" b="1" dirty="0" err="1" smtClean="0"/>
              <a:t>IgG</a:t>
            </a:r>
            <a:r>
              <a:rPr lang="en-US" sz="1700" b="1" dirty="0" smtClean="0"/>
              <a:t> (EIA)</a:t>
            </a:r>
          </a:p>
          <a:p>
            <a:endParaRPr lang="en-US" b="1" dirty="0"/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84163" y="2075401"/>
            <a:ext cx="1042961" cy="4537075"/>
            <a:chOff x="791" y="1071"/>
            <a:chExt cx="1224" cy="2858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791" y="1071"/>
              <a:ext cx="1224" cy="2858"/>
            </a:xfrm>
            <a:prstGeom prst="rect">
              <a:avLst/>
            </a:prstGeom>
            <a:solidFill>
              <a:srgbClr val="FFFFFF"/>
            </a:solidFill>
            <a:ln w="38100" cmpd="sng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tr-TR"/>
            </a:p>
          </p:txBody>
        </p:sp>
        <p:pic>
          <p:nvPicPr>
            <p:cNvPr id="6" name="Picture 3" descr="Slide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" y="1117"/>
              <a:ext cx="665" cy="2767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 descr="Slid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9595" y="3118577"/>
            <a:ext cx="2640918" cy="243790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 w="38100" cmpd="sng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652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 err="1" smtClean="0"/>
              <a:t>Evrelere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Göre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Semptomlar-Laboratuvar-Tanısal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Testler-Komplikasyonlar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3" y="1803788"/>
            <a:ext cx="8574087" cy="499649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26843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Komplikasyonlar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Prognoz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0575" y="1933660"/>
            <a:ext cx="3916457" cy="467820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Apne</a:t>
            </a: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Sekonder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bakteriyel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enfeksiyonlar</a:t>
            </a:r>
            <a:endParaRPr lang="en-US" sz="16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Pnömoni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smtClean="0"/>
              <a:t>Otitis media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Solunum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yetmezliği</a:t>
            </a:r>
            <a:endParaRPr lang="en-US" sz="16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Apne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Pnömoni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Pulmoner</a:t>
            </a:r>
            <a:r>
              <a:rPr lang="en-US" sz="1400" b="1" dirty="0" smtClean="0"/>
              <a:t> HT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err="1" smtClean="0"/>
              <a:t>Zorlu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öksürüğe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sekonder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fiziksel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sekeller</a:t>
            </a:r>
            <a:endParaRPr lang="en-US" sz="16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Konjuktival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skleral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hemoraji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Peteşi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Epistaksis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smtClean="0"/>
              <a:t>SSS </a:t>
            </a:r>
            <a:r>
              <a:rPr lang="en-US" sz="1400" b="1" dirty="0" err="1" smtClean="0"/>
              <a:t>kanaması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Pnömotoraks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Cilt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altı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amfizem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Umblikal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ve</a:t>
            </a:r>
            <a:r>
              <a:rPr lang="en-US" sz="1400" b="1" dirty="0" smtClean="0"/>
              <a:t> inguinal </a:t>
            </a:r>
            <a:r>
              <a:rPr lang="en-US" sz="1400" b="1" dirty="0" err="1" smtClean="0"/>
              <a:t>fıtık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Kosta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kırığı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err="1" smtClean="0"/>
              <a:t>Üriner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inkontinans</a:t>
            </a:r>
            <a:endParaRPr lang="en-US" sz="1400" b="1" dirty="0" smtClean="0"/>
          </a:p>
          <a:p>
            <a:pPr marL="742950" lvl="1" indent="-285750">
              <a:buFont typeface="Wingdings" charset="2"/>
              <a:buChar char="ü"/>
            </a:pPr>
            <a:r>
              <a:rPr lang="en-US" sz="1400" b="1" dirty="0" smtClean="0"/>
              <a:t>SSS </a:t>
            </a:r>
            <a:r>
              <a:rPr lang="en-US" sz="1400" b="1" dirty="0" err="1" smtClean="0"/>
              <a:t>anormallikleri</a:t>
            </a:r>
            <a:endParaRPr lang="en-US" sz="1400" b="1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en-US" sz="1200" b="1" dirty="0" err="1" smtClean="0"/>
              <a:t>Konvülsiyon</a:t>
            </a:r>
            <a:endParaRPr lang="en-US" sz="1200" b="1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en-US" sz="1200" b="1" dirty="0" err="1" smtClean="0"/>
              <a:t>Ensefalopati</a:t>
            </a:r>
            <a:endParaRPr lang="en-US" sz="12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4706" y="2294410"/>
            <a:ext cx="4283544" cy="39827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sz="2000" b="1" dirty="0" smtClean="0">
                <a:latin typeface="Calibri" charset="0"/>
              </a:rPr>
              <a:t>&lt;6 ay (özellikle &lt;3 ay) bebeklerde </a:t>
            </a:r>
            <a:r>
              <a:rPr lang="tr-TR" sz="2000" b="1" dirty="0" err="1" smtClean="0">
                <a:latin typeface="Calibri" charset="0"/>
              </a:rPr>
              <a:t>morbidite</a:t>
            </a:r>
            <a:r>
              <a:rPr lang="tr-TR" sz="2000" b="1" dirty="0" smtClean="0">
                <a:latin typeface="Calibri" charset="0"/>
              </a:rPr>
              <a:t> ve </a:t>
            </a:r>
            <a:r>
              <a:rPr lang="tr-TR" sz="2000" b="1" dirty="0" err="1" smtClean="0">
                <a:latin typeface="Calibri" charset="0"/>
              </a:rPr>
              <a:t>mortalite</a:t>
            </a:r>
            <a:r>
              <a:rPr lang="tr-TR" sz="2000" b="1" dirty="0" smtClean="0">
                <a:latin typeface="Calibri" charset="0"/>
              </a:rPr>
              <a:t> yüksek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Hastaneye yatış: &gt;%90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err="1" smtClean="0">
                <a:latin typeface="Calibri" charset="0"/>
              </a:rPr>
              <a:t>Pnömoni</a:t>
            </a:r>
            <a:r>
              <a:rPr lang="tr-TR" sz="1800" b="1" dirty="0" smtClean="0">
                <a:latin typeface="Calibri" charset="0"/>
              </a:rPr>
              <a:t>: %13-25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err="1" smtClean="0">
                <a:latin typeface="Calibri" charset="0"/>
              </a:rPr>
              <a:t>Konvülsiyon</a:t>
            </a:r>
            <a:r>
              <a:rPr lang="tr-TR" sz="1800" b="1" dirty="0" smtClean="0">
                <a:latin typeface="Calibri" charset="0"/>
              </a:rPr>
              <a:t>: %2-4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err="1" smtClean="0">
                <a:latin typeface="Calibri" charset="0"/>
              </a:rPr>
              <a:t>Ensefalopati</a:t>
            </a:r>
            <a:r>
              <a:rPr lang="tr-TR" sz="1800" b="1" dirty="0" smtClean="0">
                <a:latin typeface="Calibri" charset="0"/>
              </a:rPr>
              <a:t>: %0,4-1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Ölüm: %0,5-1</a:t>
            </a:r>
          </a:p>
          <a:p>
            <a:pPr>
              <a:lnSpc>
                <a:spcPct val="80000"/>
              </a:lnSpc>
            </a:pPr>
            <a:r>
              <a:rPr lang="tr-TR" sz="2000" b="1" dirty="0" smtClean="0">
                <a:solidFill>
                  <a:srgbClr val="FF0000"/>
                </a:solidFill>
                <a:latin typeface="Calibri" charset="0"/>
              </a:rPr>
              <a:t>Kötü </a:t>
            </a:r>
            <a:r>
              <a:rPr lang="tr-TR" sz="2000" b="1" dirty="0" err="1" smtClean="0">
                <a:solidFill>
                  <a:srgbClr val="FF0000"/>
                </a:solidFill>
                <a:latin typeface="Calibri" charset="0"/>
              </a:rPr>
              <a:t>prognoz</a:t>
            </a:r>
            <a:endParaRPr lang="tr-TR" sz="2000" b="1" dirty="0" smtClean="0">
              <a:solidFill>
                <a:srgbClr val="FF0000"/>
              </a:solidFill>
              <a:latin typeface="Calibri" charset="0"/>
            </a:endParaRP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&lt;2 ay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600" b="1" dirty="0" smtClean="0">
                <a:solidFill>
                  <a:srgbClr val="FF0000"/>
                </a:solidFill>
                <a:latin typeface="Calibri" charset="0"/>
              </a:rPr>
              <a:t>Prematüre doğum-</a:t>
            </a:r>
            <a:r>
              <a:rPr lang="tr-TR" sz="1600" b="1" dirty="0" err="1" smtClean="0">
                <a:solidFill>
                  <a:srgbClr val="FF0000"/>
                </a:solidFill>
                <a:latin typeface="Calibri" charset="0"/>
              </a:rPr>
              <a:t>multipl</a:t>
            </a:r>
            <a:r>
              <a:rPr lang="tr-TR" sz="1600" b="1" dirty="0" smtClean="0">
                <a:solidFill>
                  <a:srgbClr val="FF0000"/>
                </a:solidFill>
                <a:latin typeface="Calibri" charset="0"/>
              </a:rPr>
              <a:t> doğum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Ev içi temas</a:t>
            </a:r>
          </a:p>
          <a:p>
            <a:pPr lvl="1">
              <a:lnSpc>
                <a:spcPct val="80000"/>
              </a:lnSpc>
              <a:buFont typeface="Wingdings" charset="2"/>
              <a:buChar char="ü"/>
            </a:pP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Kardiyak, </a:t>
            </a:r>
            <a:r>
              <a:rPr lang="tr-TR" sz="1800" b="1" dirty="0" err="1" smtClean="0">
                <a:solidFill>
                  <a:srgbClr val="FF0000"/>
                </a:solidFill>
                <a:latin typeface="Calibri" charset="0"/>
              </a:rPr>
              <a:t>pulmoner</a:t>
            </a:r>
            <a:r>
              <a:rPr lang="tr-TR" sz="1800" b="1" dirty="0" smtClean="0">
                <a:solidFill>
                  <a:srgbClr val="FF0000"/>
                </a:solidFill>
                <a:latin typeface="Calibri" charset="0"/>
              </a:rPr>
              <a:t>, nörolojik ve kas hastalığı olanlar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626487" y="3118738"/>
            <a:ext cx="4256913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BOĞMACA</a:t>
            </a:r>
          </a:p>
          <a:p>
            <a:pPr algn="ctr"/>
            <a:r>
              <a:rPr lang="tr-TR" sz="32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İnsidans</a:t>
            </a:r>
            <a:r>
              <a:rPr lang="tr-TR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yüksek</a:t>
            </a:r>
          </a:p>
          <a:p>
            <a:pPr algn="ctr"/>
            <a:r>
              <a:rPr lang="tr-TR" sz="32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Morbidite</a:t>
            </a:r>
            <a:r>
              <a:rPr lang="tr-TR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yüksek</a:t>
            </a:r>
          </a:p>
          <a:p>
            <a:pPr algn="ctr"/>
            <a:r>
              <a:rPr lang="tr-TR" sz="32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Mortalite</a:t>
            </a:r>
            <a:r>
              <a:rPr lang="tr-TR" sz="3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yüksek</a:t>
            </a:r>
            <a:endParaRPr lang="tr-TR" sz="3200" b="1" dirty="0">
              <a:ln w="1016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6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Komplikasyonlar</a:t>
            </a:r>
            <a:endParaRPr lang="en-US" b="1" dirty="0"/>
          </a:p>
        </p:txBody>
      </p:sp>
      <p:pic>
        <p:nvPicPr>
          <p:cNvPr id="4" name="Picture 2" descr="Boğmac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9" y="1905676"/>
            <a:ext cx="4077879" cy="4822454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oğmac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74" y="1905675"/>
            <a:ext cx="3994976" cy="4822455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Değerlendirme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ve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Destekleyici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118653"/>
            <a:ext cx="7076747" cy="4380761"/>
          </a:xfrm>
        </p:spPr>
        <p:txBody>
          <a:bodyPr>
            <a:normAutofit fontScale="62500" lnSpcReduction="20000"/>
          </a:bodyPr>
          <a:lstStyle/>
          <a:p>
            <a:r>
              <a:rPr lang="en-US" sz="2600" b="1" dirty="0" err="1" smtClean="0"/>
              <a:t>Hastaneye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yatacak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olanları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belirlemek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b="1" dirty="0"/>
              <a:t>3 </a:t>
            </a:r>
            <a:r>
              <a:rPr lang="en-US" b="1" dirty="0" err="1"/>
              <a:t>aydan</a:t>
            </a:r>
            <a:r>
              <a:rPr lang="en-US" b="1" dirty="0"/>
              <a:t> </a:t>
            </a:r>
            <a:r>
              <a:rPr lang="en-US" b="1" dirty="0" err="1"/>
              <a:t>küçük</a:t>
            </a:r>
            <a:r>
              <a:rPr lang="en-US" b="1" dirty="0"/>
              <a:t> </a:t>
            </a:r>
            <a:r>
              <a:rPr lang="en-US" b="1" dirty="0" err="1"/>
              <a:t>tüm</a:t>
            </a:r>
            <a:r>
              <a:rPr lang="en-US" b="1" dirty="0"/>
              <a:t> </a:t>
            </a:r>
            <a:r>
              <a:rPr lang="en-US" b="1" dirty="0" err="1"/>
              <a:t>bebekler</a:t>
            </a:r>
            <a:endParaRPr lang="en-US" b="1" dirty="0"/>
          </a:p>
          <a:p>
            <a:pPr lvl="1">
              <a:buFont typeface="Wingdings" charset="2"/>
              <a:buChar char="ü"/>
            </a:pPr>
            <a:r>
              <a:rPr lang="en-US" b="1" dirty="0"/>
              <a:t>3-6 ay </a:t>
            </a:r>
            <a:r>
              <a:rPr lang="en-US" b="1" dirty="0" err="1"/>
              <a:t>arası</a:t>
            </a:r>
            <a:r>
              <a:rPr lang="en-US" b="1" dirty="0"/>
              <a:t> </a:t>
            </a:r>
            <a:r>
              <a:rPr lang="en-US" b="1" dirty="0" err="1"/>
              <a:t>öksürük</a:t>
            </a:r>
            <a:r>
              <a:rPr lang="en-US" b="1" dirty="0"/>
              <a:t> </a:t>
            </a:r>
            <a:r>
              <a:rPr lang="en-US" b="1" dirty="0" err="1"/>
              <a:t>nöbeti</a:t>
            </a:r>
            <a:r>
              <a:rPr lang="en-US" b="1" dirty="0"/>
              <a:t> </a:t>
            </a:r>
            <a:r>
              <a:rPr lang="en-US" b="1" dirty="0" err="1"/>
              <a:t>şidddetli</a:t>
            </a:r>
            <a:r>
              <a:rPr lang="en-US" b="1" dirty="0"/>
              <a:t> </a:t>
            </a:r>
            <a:r>
              <a:rPr lang="en-US" b="1" dirty="0" err="1"/>
              <a:t>olan</a:t>
            </a:r>
            <a:r>
              <a:rPr lang="en-US" b="1" dirty="0"/>
              <a:t> </a:t>
            </a:r>
            <a:r>
              <a:rPr lang="en-US" b="1" dirty="0" err="1" smtClean="0"/>
              <a:t>bebekler</a:t>
            </a:r>
            <a:endParaRPr lang="en-US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Prematüre</a:t>
            </a:r>
            <a:r>
              <a:rPr lang="en-US" b="1" dirty="0" smtClean="0"/>
              <a:t> </a:t>
            </a:r>
            <a:r>
              <a:rPr lang="en-US" b="1" dirty="0" err="1" smtClean="0"/>
              <a:t>doğanlar</a:t>
            </a:r>
            <a:r>
              <a:rPr lang="en-US" b="1" dirty="0" smtClean="0"/>
              <a:t>, </a:t>
            </a:r>
            <a:r>
              <a:rPr lang="en-US" b="1" dirty="0" err="1" smtClean="0"/>
              <a:t>kardiyak</a:t>
            </a:r>
            <a:r>
              <a:rPr lang="en-US" b="1" dirty="0" smtClean="0"/>
              <a:t>/</a:t>
            </a:r>
            <a:r>
              <a:rPr lang="en-US" b="1" dirty="0" err="1" smtClean="0"/>
              <a:t>pulmoner</a:t>
            </a:r>
            <a:r>
              <a:rPr lang="en-US" b="1" dirty="0" smtClean="0"/>
              <a:t>/</a:t>
            </a:r>
            <a:r>
              <a:rPr lang="en-US" b="1" dirty="0" err="1" smtClean="0"/>
              <a:t>nörolojik</a:t>
            </a:r>
            <a:r>
              <a:rPr lang="en-US" b="1" dirty="0" smtClean="0"/>
              <a:t>/</a:t>
            </a:r>
            <a:r>
              <a:rPr lang="en-US" b="1" dirty="0" err="1" smtClean="0"/>
              <a:t>musküler</a:t>
            </a:r>
            <a:r>
              <a:rPr lang="en-US" b="1" dirty="0" smtClean="0"/>
              <a:t> </a:t>
            </a:r>
            <a:r>
              <a:rPr lang="en-US" b="1" dirty="0" err="1" smtClean="0"/>
              <a:t>hastalığı</a:t>
            </a:r>
            <a:r>
              <a:rPr lang="en-US" b="1" dirty="0" smtClean="0"/>
              <a:t> </a:t>
            </a:r>
            <a:r>
              <a:rPr lang="en-US" b="1" dirty="0" err="1" smtClean="0"/>
              <a:t>olanlar</a:t>
            </a:r>
            <a:endParaRPr lang="en-US" b="1" dirty="0"/>
          </a:p>
          <a:p>
            <a:r>
              <a:rPr lang="en-US" sz="2600" b="1" dirty="0" err="1" smtClean="0"/>
              <a:t>Öksürük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nöbet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sayısı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şiddetini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belirlemek</a:t>
            </a:r>
            <a:endParaRPr lang="en-US" sz="2600" b="1" dirty="0" smtClean="0"/>
          </a:p>
          <a:p>
            <a:r>
              <a:rPr lang="en-US" sz="2600" b="1" dirty="0" err="1" smtClean="0"/>
              <a:t>Pulmoner</a:t>
            </a:r>
            <a:r>
              <a:rPr lang="en-US" sz="2600" b="1" dirty="0" smtClean="0"/>
              <a:t> HT </a:t>
            </a:r>
            <a:r>
              <a:rPr lang="en-US" sz="2600" b="1" dirty="0" err="1" smtClean="0"/>
              <a:t>başta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olmak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üzere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hastalık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gidişatını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takip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etmek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Monitorizasyon</a:t>
            </a:r>
            <a:endParaRPr lang="en-US" b="1" dirty="0" smtClean="0"/>
          </a:p>
          <a:p>
            <a:r>
              <a:rPr lang="en-US" sz="2600" b="1" dirty="0" err="1" smtClean="0"/>
              <a:t>Komplikasyonları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tedavi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etmek</a:t>
            </a:r>
            <a:endParaRPr lang="en-US" sz="2600" b="1" dirty="0" smtClean="0"/>
          </a:p>
          <a:p>
            <a:r>
              <a:rPr lang="en-US" sz="2600" b="1" dirty="0" err="1" smtClean="0"/>
              <a:t>Beslenme</a:t>
            </a:r>
            <a:r>
              <a:rPr lang="en-US" sz="2600" b="1" dirty="0" smtClean="0"/>
              <a:t>, </a:t>
            </a:r>
            <a:r>
              <a:rPr lang="en-US" sz="2600" b="1" dirty="0" err="1" smtClean="0"/>
              <a:t>dinlenme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iyileşme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için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maksimum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desteği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vermek</a:t>
            </a:r>
            <a:endParaRPr lang="en-US" sz="2600" b="1" dirty="0" smtClean="0"/>
          </a:p>
          <a:p>
            <a:r>
              <a:rPr lang="en-US" sz="2600" b="1" dirty="0" err="1"/>
              <a:t>Gerekli</a:t>
            </a:r>
            <a:r>
              <a:rPr lang="en-US" sz="2600" b="1" dirty="0"/>
              <a:t> </a:t>
            </a:r>
            <a:r>
              <a:rPr lang="en-US" sz="2600" b="1" dirty="0" err="1"/>
              <a:t>durumlarda</a:t>
            </a:r>
            <a:r>
              <a:rPr lang="en-US" sz="2600" b="1" dirty="0"/>
              <a:t> </a:t>
            </a:r>
            <a:r>
              <a:rPr lang="en-US" sz="2600" b="1" dirty="0" err="1"/>
              <a:t>acil</a:t>
            </a:r>
            <a:r>
              <a:rPr lang="en-US" sz="2600" b="1" dirty="0"/>
              <a:t> </a:t>
            </a:r>
            <a:r>
              <a:rPr lang="en-US" sz="2600" b="1" dirty="0" err="1"/>
              <a:t>müdahalede</a:t>
            </a:r>
            <a:r>
              <a:rPr lang="en-US" sz="2600" b="1" dirty="0"/>
              <a:t> </a:t>
            </a:r>
            <a:r>
              <a:rPr lang="en-US" sz="2600" b="1" dirty="0" err="1" smtClean="0"/>
              <a:t>bulunmak</a:t>
            </a:r>
            <a:endParaRPr lang="en-US" sz="2300" b="1" dirty="0" smtClean="0"/>
          </a:p>
          <a:p>
            <a:pPr lvl="1">
              <a:buFont typeface="Wingdings" charset="2"/>
              <a:buChar char="ü"/>
            </a:pPr>
            <a:r>
              <a:rPr lang="en-US" b="1" dirty="0" err="1" smtClean="0"/>
              <a:t>Entübasyon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mekanik</a:t>
            </a:r>
            <a:r>
              <a:rPr lang="en-US" b="1" dirty="0" smtClean="0"/>
              <a:t> </a:t>
            </a:r>
            <a:r>
              <a:rPr lang="en-US" b="1" dirty="0" err="1" smtClean="0"/>
              <a:t>ventilasyon</a:t>
            </a:r>
            <a:endParaRPr lang="en-US" b="1" dirty="0"/>
          </a:p>
          <a:p>
            <a:r>
              <a:rPr lang="en-US" sz="2600" b="1" dirty="0" err="1" smtClean="0"/>
              <a:t>Aile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eğitimi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vermek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481069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284164" y="2178946"/>
            <a:ext cx="1307050" cy="5683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>
                <a:solidFill>
                  <a:srgbClr val="FFFFFF"/>
                </a:solidFill>
              </a:rPr>
              <a:t>14. </a:t>
            </a:r>
            <a:r>
              <a:rPr lang="tr-TR" sz="2000" b="1" dirty="0" smtClean="0">
                <a:solidFill>
                  <a:srgbClr val="FFFFFF"/>
                </a:solidFill>
              </a:rPr>
              <a:t>yüzyıl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91214" y="2185812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tr-TR" sz="2000" b="1">
              <a:solidFill>
                <a:srgbClr val="FFFFFF"/>
              </a:solidFill>
            </a:endParaRPr>
          </a:p>
        </p:txBody>
      </p:sp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284163" y="3023684"/>
            <a:ext cx="1307051" cy="5683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>
                <a:solidFill>
                  <a:srgbClr val="FFFFFF"/>
                </a:solidFill>
              </a:rPr>
              <a:t>1640</a:t>
            </a: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1591214" y="3023684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>
                <a:solidFill>
                  <a:srgbClr val="FFFFFF"/>
                </a:solidFill>
              </a:rPr>
              <a:t>Baillou</a:t>
            </a: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967877" y="3023684"/>
            <a:ext cx="4890373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200" b="1" dirty="0">
                <a:solidFill>
                  <a:srgbClr val="FF0000"/>
                </a:solidFill>
              </a:rPr>
              <a:t>Hastalığın tarihteki ilk kesin tanımlanmasının yapılması</a:t>
            </a:r>
          </a:p>
        </p:txBody>
      </p:sp>
      <p:sp>
        <p:nvSpPr>
          <p:cNvPr id="9223" name="Rectangle 19"/>
          <p:cNvSpPr>
            <a:spLocks noChangeArrowheads="1"/>
          </p:cNvSpPr>
          <p:nvPr/>
        </p:nvSpPr>
        <p:spPr bwMode="auto">
          <a:xfrm>
            <a:off x="284163" y="3822180"/>
            <a:ext cx="1307051" cy="5683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>
                <a:solidFill>
                  <a:srgbClr val="FFFFFF"/>
                </a:solidFill>
              </a:rPr>
              <a:t>1679</a:t>
            </a:r>
          </a:p>
        </p:txBody>
      </p:sp>
      <p:sp>
        <p:nvSpPr>
          <p:cNvPr id="9224" name="Rectangle 20"/>
          <p:cNvSpPr>
            <a:spLocks noChangeArrowheads="1"/>
          </p:cNvSpPr>
          <p:nvPr/>
        </p:nvSpPr>
        <p:spPr bwMode="auto">
          <a:xfrm>
            <a:off x="1591213" y="3822180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err="1">
                <a:solidFill>
                  <a:srgbClr val="FFFFFF"/>
                </a:solidFill>
              </a:rPr>
              <a:t>Sydenham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25" name="Rectangle 21"/>
          <p:cNvSpPr>
            <a:spLocks noChangeArrowheads="1"/>
          </p:cNvSpPr>
          <p:nvPr/>
        </p:nvSpPr>
        <p:spPr bwMode="auto">
          <a:xfrm>
            <a:off x="3967876" y="3822180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200" b="1">
                <a:solidFill>
                  <a:srgbClr val="FF0000"/>
                </a:solidFill>
              </a:rPr>
              <a:t>Pertussis (şiddetli öksürük) olarak adlandırılması</a:t>
            </a:r>
          </a:p>
        </p:txBody>
      </p:sp>
      <p:sp>
        <p:nvSpPr>
          <p:cNvPr id="9226" name="Rectangle 22"/>
          <p:cNvSpPr>
            <a:spLocks noChangeArrowheads="1"/>
          </p:cNvSpPr>
          <p:nvPr/>
        </p:nvSpPr>
        <p:spPr bwMode="auto">
          <a:xfrm>
            <a:off x="284163" y="4718466"/>
            <a:ext cx="1307051" cy="568325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>
                <a:solidFill>
                  <a:srgbClr val="FFFFFF"/>
                </a:solidFill>
              </a:rPr>
              <a:t>1906</a:t>
            </a:r>
          </a:p>
        </p:txBody>
      </p:sp>
      <p:sp>
        <p:nvSpPr>
          <p:cNvPr id="9227" name="Rectangle 23"/>
          <p:cNvSpPr>
            <a:spLocks noChangeArrowheads="1"/>
          </p:cNvSpPr>
          <p:nvPr/>
        </p:nvSpPr>
        <p:spPr bwMode="auto">
          <a:xfrm>
            <a:off x="1591214" y="4718466"/>
            <a:ext cx="2376662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>
                <a:solidFill>
                  <a:srgbClr val="FFFFFF"/>
                </a:solidFill>
              </a:rPr>
              <a:t>Bordet ve Gengou</a:t>
            </a: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3967876" y="4718466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200" b="1" dirty="0">
                <a:solidFill>
                  <a:srgbClr val="FF0000"/>
                </a:solidFill>
              </a:rPr>
              <a:t>Etkenin ilk olarak gösterilmesi ve </a:t>
            </a:r>
            <a:r>
              <a:rPr lang="tr-TR" sz="1200" b="1" i="1" dirty="0" err="1">
                <a:solidFill>
                  <a:srgbClr val="FF0000"/>
                </a:solidFill>
              </a:rPr>
              <a:t>Haemophilus</a:t>
            </a:r>
            <a:r>
              <a:rPr lang="tr-TR" sz="1200" b="1" i="1" dirty="0">
                <a:solidFill>
                  <a:srgbClr val="FF0000"/>
                </a:solidFill>
              </a:rPr>
              <a:t> </a:t>
            </a:r>
            <a:r>
              <a:rPr lang="tr-TR" sz="1200" b="1" i="1" dirty="0" err="1">
                <a:solidFill>
                  <a:srgbClr val="FF0000"/>
                </a:solidFill>
              </a:rPr>
              <a:t>pertussis</a:t>
            </a:r>
            <a:r>
              <a:rPr lang="tr-TR" sz="1200" b="1" dirty="0">
                <a:solidFill>
                  <a:srgbClr val="FF0000"/>
                </a:solidFill>
              </a:rPr>
              <a:t> adlandırılması</a:t>
            </a:r>
          </a:p>
        </p:txBody>
      </p:sp>
      <p:sp>
        <p:nvSpPr>
          <p:cNvPr id="9229" name="Rectangle 25"/>
          <p:cNvSpPr>
            <a:spLocks noChangeArrowheads="1"/>
          </p:cNvSpPr>
          <p:nvPr/>
        </p:nvSpPr>
        <p:spPr bwMode="auto">
          <a:xfrm>
            <a:off x="3967877" y="2185812"/>
            <a:ext cx="4890373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200" b="1" dirty="0">
                <a:solidFill>
                  <a:srgbClr val="FF0000"/>
                </a:solidFill>
              </a:rPr>
              <a:t>Hastalığın klinik bulgularına ait ilk yazılı belgeler</a:t>
            </a:r>
          </a:p>
        </p:txBody>
      </p:sp>
      <p:sp>
        <p:nvSpPr>
          <p:cNvPr id="9231" name="Rectangle 39"/>
          <p:cNvSpPr>
            <a:spLocks noChangeArrowheads="1"/>
          </p:cNvSpPr>
          <p:nvPr/>
        </p:nvSpPr>
        <p:spPr bwMode="auto">
          <a:xfrm>
            <a:off x="3967876" y="5567080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200" b="1" i="1" dirty="0" err="1">
                <a:solidFill>
                  <a:srgbClr val="FF0000"/>
                </a:solidFill>
              </a:rPr>
              <a:t>Bordetella</a:t>
            </a:r>
            <a:r>
              <a:rPr lang="tr-TR" sz="1200" b="1" i="1" dirty="0">
                <a:solidFill>
                  <a:srgbClr val="FF0000"/>
                </a:solidFill>
              </a:rPr>
              <a:t> </a:t>
            </a:r>
            <a:r>
              <a:rPr lang="tr-TR" sz="1200" b="1" i="1" dirty="0" err="1">
                <a:solidFill>
                  <a:srgbClr val="FF0000"/>
                </a:solidFill>
              </a:rPr>
              <a:t>pertussis</a:t>
            </a:r>
            <a:r>
              <a:rPr lang="tr-TR" sz="1200" b="1" dirty="0">
                <a:solidFill>
                  <a:srgbClr val="FF0000"/>
                </a:solidFill>
              </a:rPr>
              <a:t> adlandırılması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/>
          <a:lstStyle/>
          <a:p>
            <a:pPr algn="ctr"/>
            <a:r>
              <a:rPr lang="en-US" b="1" dirty="0" err="1" smtClean="0"/>
              <a:t>Tarihçe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0869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Değerlendirme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ve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Destekleyici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</a:t>
            </a:r>
            <a:endParaRPr lang="en-US" sz="31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35411"/>
              </p:ext>
            </p:extLst>
          </p:nvPr>
        </p:nvGraphicFramePr>
        <p:xfrm>
          <a:off x="284163" y="1815353"/>
          <a:ext cx="8574087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425"/>
                <a:gridCol w="3914588"/>
                <a:gridCol w="2553074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Hastalık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şiddetini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değerlendirme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kriterleri</a:t>
                      </a:r>
                      <a:endParaRPr 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Klinik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kriterler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Beklenen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Şiddetli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süresi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&lt;45 </a:t>
                      </a:r>
                      <a:r>
                        <a:rPr lang="en-US" sz="1200" b="1" dirty="0" err="1" smtClean="0"/>
                        <a:t>sn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&gt;60 </a:t>
                      </a:r>
                      <a:r>
                        <a:rPr lang="en-US" sz="1200" b="1" dirty="0" err="1" smtClean="0"/>
                        <a:t>sn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sırasındaki</a:t>
                      </a:r>
                      <a:r>
                        <a:rPr lang="en-US" sz="1200" b="1" dirty="0" smtClean="0"/>
                        <a:t> durum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Anksiyöz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dış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dünyayaya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tepki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vermeme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rijit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gözlerde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büyüme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ve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dışarı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itilme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baseline="0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Gevşek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Öksürük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karakteri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Yüksek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sesli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tüm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hava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çıkana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kadar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aralıksız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patlamalar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Öğürme-boğulma</a:t>
                      </a:r>
                      <a:r>
                        <a:rPr lang="en-US" sz="1200" b="1" dirty="0" smtClean="0"/>
                        <a:t>&gt;</a:t>
                      </a:r>
                      <a:r>
                        <a:rPr lang="en-US" sz="1200" b="1" dirty="0" err="1" smtClean="0"/>
                        <a:t>öksürük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Yüzdeki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renk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Kırmızı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Mavi-mor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Taşikardi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sonrası</a:t>
                      </a:r>
                      <a:r>
                        <a:rPr lang="en-US" sz="1200" b="1" dirty="0" smtClean="0"/>
                        <a:t> &lt;30 </a:t>
                      </a:r>
                      <a:r>
                        <a:rPr lang="en-US" sz="1200" b="1" dirty="0" err="1" smtClean="0"/>
                        <a:t>sn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içinde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düzelme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Persiste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etme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Bradikardi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sonrası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uyarısız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düzelme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Persiste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etme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uyarım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gerekmesi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Desatürasyon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sonrası</a:t>
                      </a:r>
                      <a:r>
                        <a:rPr lang="en-US" sz="1200" b="1" dirty="0" smtClean="0"/>
                        <a:t> &lt;30 </a:t>
                      </a:r>
                      <a:r>
                        <a:rPr lang="en-US" sz="1200" b="1" dirty="0" err="1" smtClean="0"/>
                        <a:t>sn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içinde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düzelme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Persiste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etme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Mukus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plak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Hasta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tarafınca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dışarı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baseline="0" dirty="0" err="1" smtClean="0"/>
                        <a:t>çıkartılma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Obstrüktif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aspirasyon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gerekmesi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Kendini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kurtaracak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nefes</a:t>
                      </a:r>
                      <a:r>
                        <a:rPr lang="en-US" sz="1200" b="1" dirty="0" smtClean="0"/>
                        <a:t> alma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Hızlı</a:t>
                      </a:r>
                      <a:r>
                        <a:rPr lang="en-US" sz="1200" b="1" dirty="0" smtClean="0"/>
                        <a:t>, </a:t>
                      </a:r>
                      <a:r>
                        <a:rPr lang="en-US" sz="1200" b="1" dirty="0" err="1" smtClean="0"/>
                        <a:t>büyük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hacim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Apne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veya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zayıf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Whoop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Güçlü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Yok</a:t>
                      </a:r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 err="1" smtClean="0"/>
                        <a:t>Atak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sonrası</a:t>
                      </a:r>
                      <a:r>
                        <a:rPr lang="en-US" sz="1200" b="1" dirty="0" smtClean="0"/>
                        <a:t> durum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Yorgun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 smtClean="0"/>
                        <a:t>Tepkisiz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8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Antimikrobiyal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</a:t>
            </a:r>
            <a:endParaRPr lang="en-US" sz="3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4163" y="2454996"/>
            <a:ext cx="8574087" cy="378565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i="1" dirty="0" smtClean="0"/>
              <a:t>B. </a:t>
            </a:r>
            <a:r>
              <a:rPr lang="en-US" sz="2000" b="1" i="1" dirty="0"/>
              <a:t>p</a:t>
            </a:r>
            <a:r>
              <a:rPr lang="en-US" sz="2000" b="1" i="1" dirty="0" smtClean="0"/>
              <a:t>ertussis </a:t>
            </a:r>
            <a:r>
              <a:rPr lang="en-US" sz="2000" b="1" dirty="0" smtClean="0"/>
              <a:t>in vitro </a:t>
            </a:r>
            <a:r>
              <a:rPr lang="en-US" sz="2000" b="1" dirty="0" err="1" smtClean="0"/>
              <a:t>eritromisin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diğer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makrolitler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florokinolonlar</a:t>
            </a:r>
            <a:r>
              <a:rPr lang="en-US" sz="2000" b="1" dirty="0" smtClean="0"/>
              <a:t>, 3. </a:t>
            </a:r>
            <a:r>
              <a:rPr lang="en-US" sz="2000" b="1" dirty="0" err="1" smtClean="0"/>
              <a:t>kuşak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sefalosporinler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meropeneme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duyarlıdır</a:t>
            </a:r>
            <a:r>
              <a:rPr lang="en-US" sz="2000" b="1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Şüpheli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veya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kesin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boğmaca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tanısı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konan</a:t>
            </a:r>
            <a:r>
              <a:rPr lang="en-US" sz="2000" b="1" dirty="0" smtClean="0"/>
              <a:t> 1 </a:t>
            </a:r>
            <a:r>
              <a:rPr lang="en-US" sz="2000" b="1" dirty="0" err="1" smtClean="0"/>
              <a:t>yaşından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küçük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hastalara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öksürük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başladıktan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sonraki</a:t>
            </a:r>
            <a:r>
              <a:rPr lang="en-US" sz="2000" b="1" dirty="0" smtClean="0"/>
              <a:t> 6 </a:t>
            </a:r>
            <a:r>
              <a:rPr lang="en-US" sz="2000" b="1" dirty="0" err="1" smtClean="0"/>
              <a:t>hafta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içinde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antibiyotik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tedavisi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başlanmalıdır</a:t>
            </a:r>
            <a:r>
              <a:rPr lang="en-US" sz="2000" b="1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/>
              <a:t>Şüpheli</a:t>
            </a:r>
            <a:r>
              <a:rPr lang="en-US" sz="2000" b="1" dirty="0"/>
              <a:t> </a:t>
            </a:r>
            <a:r>
              <a:rPr lang="en-US" sz="2000" b="1" dirty="0" err="1"/>
              <a:t>veya</a:t>
            </a:r>
            <a:r>
              <a:rPr lang="en-US" sz="2000" b="1" dirty="0"/>
              <a:t> </a:t>
            </a:r>
            <a:r>
              <a:rPr lang="en-US" sz="2000" b="1" dirty="0" err="1"/>
              <a:t>kesin</a:t>
            </a:r>
            <a:r>
              <a:rPr lang="en-US" sz="2000" b="1" dirty="0"/>
              <a:t> </a:t>
            </a:r>
            <a:r>
              <a:rPr lang="en-US" sz="2000" b="1" dirty="0" err="1"/>
              <a:t>boğmaca</a:t>
            </a:r>
            <a:r>
              <a:rPr lang="en-US" sz="2000" b="1" dirty="0"/>
              <a:t> </a:t>
            </a:r>
            <a:r>
              <a:rPr lang="en-US" sz="2000" b="1" dirty="0" err="1"/>
              <a:t>tanısı</a:t>
            </a:r>
            <a:r>
              <a:rPr lang="en-US" sz="2000" b="1" dirty="0"/>
              <a:t> </a:t>
            </a:r>
            <a:r>
              <a:rPr lang="en-US" sz="2000" b="1" dirty="0" err="1"/>
              <a:t>konan</a:t>
            </a:r>
            <a:r>
              <a:rPr lang="en-US" sz="2000" b="1" dirty="0"/>
              <a:t> 1 </a:t>
            </a:r>
            <a:r>
              <a:rPr lang="en-US" sz="2000" b="1" dirty="0" err="1" smtClean="0"/>
              <a:t>yaş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yaşından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büyük</a:t>
            </a:r>
            <a:r>
              <a:rPr lang="en-US" sz="2000" b="1" dirty="0" smtClean="0"/>
              <a:t> </a:t>
            </a:r>
            <a:r>
              <a:rPr lang="en-US" sz="2000" b="1" dirty="0" err="1"/>
              <a:t>hastalara</a:t>
            </a:r>
            <a:r>
              <a:rPr lang="en-US" sz="2000" b="1" dirty="0"/>
              <a:t> </a:t>
            </a:r>
            <a:r>
              <a:rPr lang="en-US" sz="2000" b="1" dirty="0" err="1"/>
              <a:t>öksürük</a:t>
            </a:r>
            <a:r>
              <a:rPr lang="en-US" sz="2000" b="1" dirty="0"/>
              <a:t> </a:t>
            </a:r>
            <a:r>
              <a:rPr lang="en-US" sz="2000" b="1" dirty="0" err="1"/>
              <a:t>başladıktan</a:t>
            </a:r>
            <a:r>
              <a:rPr lang="en-US" sz="2000" b="1" dirty="0"/>
              <a:t> </a:t>
            </a:r>
            <a:r>
              <a:rPr lang="en-US" sz="2000" b="1" dirty="0" err="1" smtClean="0"/>
              <a:t>sonraki</a:t>
            </a:r>
            <a:r>
              <a:rPr lang="en-US" sz="2000" b="1" dirty="0" smtClean="0"/>
              <a:t> </a:t>
            </a:r>
            <a:r>
              <a:rPr lang="en-US" sz="2000" b="1" dirty="0"/>
              <a:t>3</a:t>
            </a:r>
            <a:r>
              <a:rPr lang="en-US" sz="2000" b="1" dirty="0" smtClean="0"/>
              <a:t> </a:t>
            </a:r>
            <a:r>
              <a:rPr lang="en-US" sz="2000" b="1" dirty="0" err="1"/>
              <a:t>hafta</a:t>
            </a:r>
            <a:r>
              <a:rPr lang="en-US" sz="2000" b="1" dirty="0"/>
              <a:t> </a:t>
            </a:r>
            <a:r>
              <a:rPr lang="en-US" sz="2000" b="1" dirty="0" err="1"/>
              <a:t>içinde</a:t>
            </a:r>
            <a:r>
              <a:rPr lang="en-US" sz="2000" b="1" dirty="0"/>
              <a:t> </a:t>
            </a:r>
            <a:r>
              <a:rPr lang="en-US" sz="2000" b="1" dirty="0" err="1"/>
              <a:t>antibiyotik</a:t>
            </a:r>
            <a:r>
              <a:rPr lang="en-US" sz="2000" b="1" dirty="0"/>
              <a:t> </a:t>
            </a:r>
            <a:r>
              <a:rPr lang="en-US" sz="2000" b="1" dirty="0" err="1"/>
              <a:t>tedavisi</a:t>
            </a:r>
            <a:r>
              <a:rPr lang="en-US" sz="2000" b="1" dirty="0"/>
              <a:t> </a:t>
            </a:r>
            <a:r>
              <a:rPr lang="en-US" sz="2000" b="1" dirty="0" err="1"/>
              <a:t>başlanmalıdır</a:t>
            </a:r>
            <a:r>
              <a:rPr lang="en-US" sz="2000" b="1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err="1" smtClean="0"/>
              <a:t>Antibiyotik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tedavisi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küçük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bebeklerde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daha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büyüklerde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ise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erken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dönemde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başlanırsa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etkilidir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Bunun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dışında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bulaşıcılığı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ortadan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kaldırmada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etkilidir</a:t>
            </a:r>
            <a:r>
              <a:rPr lang="en-US" sz="2000" b="1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6 </a:t>
            </a:r>
            <a:r>
              <a:rPr lang="en-US" sz="2000" b="1" dirty="0" err="1" smtClean="0"/>
              <a:t>haftadan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küçük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bebeklerde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makrolitlerle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ile</a:t>
            </a:r>
            <a:r>
              <a:rPr lang="en-US" sz="2000" b="1" dirty="0" smtClean="0"/>
              <a:t> İHPS </a:t>
            </a:r>
            <a:r>
              <a:rPr lang="en-US" sz="2000" b="1" dirty="0" err="1" smtClean="0"/>
              <a:t>gelişme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riski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vardır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Özellikle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bu</a:t>
            </a:r>
            <a:r>
              <a:rPr lang="en-US" sz="2000" b="1" dirty="0" smtClean="0"/>
              <a:t> risk 6 </a:t>
            </a:r>
            <a:r>
              <a:rPr lang="en-US" sz="2000" b="1" dirty="0" err="1" smtClean="0"/>
              <a:t>haftadan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küçüklerde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eritromisin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ile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çok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belirgindir</a:t>
            </a:r>
            <a:r>
              <a:rPr lang="en-US" sz="2000" b="1" dirty="0" smtClean="0"/>
              <a:t> (13,3 </a:t>
            </a:r>
            <a:r>
              <a:rPr lang="en-US" sz="2000" b="1" dirty="0" err="1" smtClean="0"/>
              <a:t>kat</a:t>
            </a:r>
            <a:r>
              <a:rPr lang="en-US" sz="2000" b="1" dirty="0" smtClean="0"/>
              <a:t>).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56380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Antimikrobiyal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</a:t>
            </a:r>
            <a:endParaRPr lang="en-US" sz="31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404296"/>
              </p:ext>
            </p:extLst>
          </p:nvPr>
        </p:nvGraphicFramePr>
        <p:xfrm>
          <a:off x="284160" y="2100729"/>
          <a:ext cx="857409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73"/>
                <a:gridCol w="1568826"/>
                <a:gridCol w="1628588"/>
                <a:gridCol w="1553882"/>
                <a:gridCol w="1372721"/>
              </a:tblGrid>
              <a:tr h="185420">
                <a:tc rowSpan="2"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800" b="1" dirty="0" err="1" smtClean="0"/>
                        <a:t>Antibiyotikler</a:t>
                      </a:r>
                      <a:endParaRPr lang="en-US" sz="1800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/>
                        <a:t>Yaş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grupları</a:t>
                      </a:r>
                      <a:endParaRPr lang="en-US" sz="1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&lt;1 ay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1-5 ay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≥6 ay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ve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çocuklar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Erişkinler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148336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Birincil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antibiyotikler</a:t>
                      </a:r>
                      <a:endParaRPr lang="en-US" sz="1600" b="1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200" b="1" dirty="0" err="1" smtClean="0"/>
                        <a:t>Azitromisin</a:t>
                      </a:r>
                      <a:endParaRPr lang="en-US" sz="1200" b="1" dirty="0" smtClean="0"/>
                    </a:p>
                    <a:p>
                      <a:endParaRPr lang="en-US" sz="1400" b="1" dirty="0" smtClean="0"/>
                    </a:p>
                    <a:p>
                      <a:endParaRPr lang="en-US" sz="1400" b="1" dirty="0" smtClean="0"/>
                    </a:p>
                    <a:p>
                      <a:endParaRPr lang="en-US" sz="1400" b="1" dirty="0" smtClean="0"/>
                    </a:p>
                    <a:p>
                      <a:r>
                        <a:rPr lang="en-US" sz="1200" b="1" dirty="0" err="1" smtClean="0"/>
                        <a:t>Klaritromisin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err="1" smtClean="0"/>
                        <a:t>Eritromisin</a:t>
                      </a:r>
                      <a:endParaRPr lang="en-US" sz="1400" b="1" dirty="0" smtClean="0"/>
                    </a:p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10 mg/kg, 1x1, 5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err="1" smtClean="0"/>
                        <a:t>Önerilmemekte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err="1" smtClean="0"/>
                        <a:t>Tercih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 err="1" smtClean="0"/>
                        <a:t>edilmemekte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10 mg/kg, 1x1, 5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15 mg/kg/g, 2x1, 7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40-50 mg/kg/g, 4x1, 14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10 mg/kg (max</a:t>
                      </a:r>
                      <a:r>
                        <a:rPr lang="en-US" sz="1200" b="1" baseline="0" dirty="0" smtClean="0"/>
                        <a:t> 500 mg), 1x1 ilk </a:t>
                      </a:r>
                      <a:r>
                        <a:rPr lang="en-US" sz="1200" b="1" baseline="0" dirty="0" err="1" smtClean="0"/>
                        <a:t>gün</a:t>
                      </a:r>
                      <a:r>
                        <a:rPr lang="en-US" sz="1200" b="1" baseline="0" dirty="0" smtClean="0"/>
                        <a:t>; 5 mg/kg (max 250 mg), 1x1, 2-5. </a:t>
                      </a:r>
                      <a:r>
                        <a:rPr lang="en-US" sz="1200" b="1" baseline="0" dirty="0" err="1" smtClean="0"/>
                        <a:t>günler</a:t>
                      </a:r>
                      <a:endParaRPr lang="en-US" sz="1200" b="1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15 mg/kg/g, 2x1, 7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40-50 mg/kg/g (max 2 g), 4x1, 14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500 mg, 1x1, ilk </a:t>
                      </a:r>
                      <a:r>
                        <a:rPr lang="en-US" sz="1200" b="1" dirty="0" err="1" smtClean="0"/>
                        <a:t>gün</a:t>
                      </a:r>
                      <a:r>
                        <a:rPr lang="en-US" sz="1200" b="1" dirty="0" smtClean="0"/>
                        <a:t>; 250 mg, 1x1, 2-5. </a:t>
                      </a:r>
                      <a:r>
                        <a:rPr lang="en-US" sz="1200" b="1" dirty="0" err="1" smtClean="0"/>
                        <a:t>günler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1 g/g, 2x1, 7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2 g/g, 4x1,</a:t>
                      </a:r>
                      <a:r>
                        <a:rPr lang="en-US" sz="1200" b="1" baseline="0" dirty="0" smtClean="0"/>
                        <a:t> 14 </a:t>
                      </a:r>
                      <a:r>
                        <a:rPr lang="en-US" sz="1200" b="1" baseline="0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Alternatif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1600" b="1" dirty="0" err="1" smtClean="0">
                          <a:solidFill>
                            <a:srgbClr val="0000FF"/>
                          </a:solidFill>
                        </a:rPr>
                        <a:t>antibiyotik</a:t>
                      </a:r>
                      <a:endParaRPr lang="en-US" sz="1600" b="1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200" b="1" dirty="0" smtClean="0"/>
                        <a:t>TMP-SMX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err="1" smtClean="0"/>
                        <a:t>Kontrendike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&lt;2 ay </a:t>
                      </a:r>
                      <a:r>
                        <a:rPr lang="en-US" sz="1200" b="1" dirty="0" err="1" smtClean="0"/>
                        <a:t>kontrendike</a:t>
                      </a:r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≥2 ay: TMP 8 mg(kg-SMX 40 mg/kg; 2x1, 14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TMP 8 mg(kg (max 320 mg)-SMX 40 mg/kg; 2x1, 14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 smtClean="0"/>
                    </a:p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dirty="0" smtClean="0"/>
                    </a:p>
                    <a:p>
                      <a:r>
                        <a:rPr lang="en-US" sz="1200" b="1" dirty="0" smtClean="0"/>
                        <a:t>TMP 320 mg-SMX 1600 mg; 2x1, 14 </a:t>
                      </a:r>
                      <a:r>
                        <a:rPr lang="en-US" sz="1200" b="1" dirty="0" err="1" smtClean="0"/>
                        <a:t>gün</a:t>
                      </a:r>
                      <a:endParaRPr lang="en-US" sz="12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01203" y="6264473"/>
            <a:ext cx="305704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 dirty="0" err="1" smtClean="0"/>
              <a:t>Tedavi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temas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sonrası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profilaksi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806456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Tedavi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Diğer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Tedaviler</a:t>
            </a:r>
            <a:endParaRPr lang="en-US" sz="31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781503" y="2178417"/>
            <a:ext cx="7076747" cy="4380761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 err="1" smtClean="0"/>
              <a:t>Kortikosteroid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önerilmemekte</a:t>
            </a:r>
            <a:endParaRPr lang="en-US" sz="2600" b="1" dirty="0" smtClean="0"/>
          </a:p>
          <a:p>
            <a:r>
              <a:rPr lang="en-US" sz="2600" b="1" dirty="0" smtClean="0"/>
              <a:t>Albuterol aerosol </a:t>
            </a:r>
            <a:r>
              <a:rPr lang="en-US" sz="2600" b="1" dirty="0" err="1" smtClean="0"/>
              <a:t>etkili</a:t>
            </a:r>
            <a:r>
              <a:rPr lang="en-US" sz="2600" b="1" dirty="0" smtClean="0"/>
              <a:t>?, </a:t>
            </a:r>
            <a:r>
              <a:rPr lang="en-US" sz="2600" b="1" dirty="0" err="1" smtClean="0"/>
              <a:t>ama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atakları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tetiklemekte</a:t>
            </a:r>
            <a:endParaRPr lang="en-US" sz="2600" b="1" dirty="0" smtClean="0"/>
          </a:p>
          <a:p>
            <a:r>
              <a:rPr lang="en-US" sz="2600" b="1" dirty="0" smtClean="0"/>
              <a:t>IM </a:t>
            </a:r>
            <a:r>
              <a:rPr lang="en-US" sz="2600" b="1" dirty="0" err="1" smtClean="0"/>
              <a:t>hiperimmün</a:t>
            </a:r>
            <a:r>
              <a:rPr lang="en-US" sz="2600" b="1" dirty="0" smtClean="0"/>
              <a:t> serum </a:t>
            </a:r>
            <a:r>
              <a:rPr lang="en-US" sz="2600" b="1" dirty="0" err="1" smtClean="0"/>
              <a:t>infantlarda</a:t>
            </a:r>
            <a:r>
              <a:rPr lang="en-US" sz="2600" b="1" dirty="0" smtClean="0"/>
              <a:t> ilk </a:t>
            </a:r>
            <a:r>
              <a:rPr lang="en-US" sz="2600" b="1" dirty="0" err="1" smtClean="0"/>
              <a:t>haftalarda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etkili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olabilir</a:t>
            </a:r>
            <a:endParaRPr lang="en-US" sz="2600" b="1" dirty="0" smtClean="0"/>
          </a:p>
          <a:p>
            <a:r>
              <a:rPr lang="en-US" sz="2600" b="1" dirty="0" smtClean="0"/>
              <a:t>Pertussis IVIG </a:t>
            </a:r>
            <a:r>
              <a:rPr lang="en-US" sz="2600" b="1" dirty="0" err="1" smtClean="0"/>
              <a:t>etkili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değil</a:t>
            </a:r>
            <a:endParaRPr lang="en-US" sz="2600" b="1" dirty="0" smtClean="0"/>
          </a:p>
          <a:p>
            <a:r>
              <a:rPr lang="en-US" sz="2600" b="1" dirty="0" err="1" smtClean="0"/>
              <a:t>Sekonder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bakteriyel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pnömonide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a</a:t>
            </a:r>
            <a:r>
              <a:rPr lang="en-US" b="1" dirty="0" err="1" smtClean="0"/>
              <a:t>mpisilin-sulbaktam</a:t>
            </a:r>
            <a:r>
              <a:rPr lang="en-US" b="1" dirty="0" smtClean="0"/>
              <a:t> </a:t>
            </a:r>
            <a:r>
              <a:rPr lang="en-US" b="1" dirty="0" err="1" smtClean="0"/>
              <a:t>veya</a:t>
            </a:r>
            <a:r>
              <a:rPr lang="en-US" b="1" dirty="0" smtClean="0"/>
              <a:t> </a:t>
            </a:r>
            <a:r>
              <a:rPr lang="en-US" b="1" dirty="0" err="1" smtClean="0"/>
              <a:t>sefotaksim</a:t>
            </a:r>
            <a:endParaRPr lang="en-US" b="1" dirty="0" smtClean="0"/>
          </a:p>
          <a:p>
            <a:r>
              <a:rPr lang="en-US" sz="2600" b="1" dirty="0" smtClean="0"/>
              <a:t>MV-ECMO</a:t>
            </a:r>
          </a:p>
          <a:p>
            <a:r>
              <a:rPr lang="en-US" sz="2600" b="1" dirty="0" err="1" smtClean="0"/>
              <a:t>Lökoferez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ve</a:t>
            </a:r>
            <a:r>
              <a:rPr lang="en-US" sz="2600" b="1" dirty="0" smtClean="0"/>
              <a:t> exchange </a:t>
            </a:r>
            <a:r>
              <a:rPr lang="en-US" sz="2600" b="1" dirty="0" err="1" smtClean="0"/>
              <a:t>transfüzyon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sz="2300" b="1" dirty="0" err="1" smtClean="0"/>
              <a:t>Ekstrem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lökositoz-solunum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yetmezliği-pulmoner</a:t>
            </a:r>
            <a:r>
              <a:rPr lang="en-US" sz="2300" b="1" dirty="0" smtClean="0"/>
              <a:t> HT</a:t>
            </a:r>
          </a:p>
          <a:p>
            <a:r>
              <a:rPr lang="en-US" sz="2600" b="1" dirty="0" smtClean="0"/>
              <a:t>Sildenafil </a:t>
            </a:r>
            <a:r>
              <a:rPr lang="en-US" sz="2600" b="1" dirty="0" err="1" smtClean="0"/>
              <a:t>ve</a:t>
            </a:r>
            <a:r>
              <a:rPr lang="en-US" sz="2600" b="1" dirty="0" smtClean="0"/>
              <a:t> NO</a:t>
            </a:r>
          </a:p>
          <a:p>
            <a:pPr lvl="1">
              <a:buFont typeface="Wingdings" charset="2"/>
              <a:buChar char="ü"/>
            </a:pPr>
            <a:r>
              <a:rPr lang="en-US" sz="2300" b="1" dirty="0" err="1" smtClean="0"/>
              <a:t>Pulmoner</a:t>
            </a:r>
            <a:r>
              <a:rPr lang="en-US" sz="2300" b="1" dirty="0" smtClean="0"/>
              <a:t> HT </a:t>
            </a:r>
          </a:p>
          <a:p>
            <a:endParaRPr lang="en-US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160145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Korunma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Temas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Sonrası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Korunma</a:t>
            </a:r>
            <a:endParaRPr lang="en-US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387597"/>
            <a:ext cx="7076747" cy="3992563"/>
          </a:xfrm>
        </p:spPr>
        <p:txBody>
          <a:bodyPr>
            <a:normAutofit fontScale="70000" lnSpcReduction="20000"/>
          </a:bodyPr>
          <a:lstStyle/>
          <a:p>
            <a:r>
              <a:rPr lang="en-US" sz="2600" b="1" dirty="0" smtClean="0"/>
              <a:t>Hasta </a:t>
            </a:r>
            <a:r>
              <a:rPr lang="en-US" sz="2600" b="1" dirty="0" err="1" smtClean="0"/>
              <a:t>izolasyonu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sz="2300" b="1" dirty="0"/>
              <a:t>AB </a:t>
            </a:r>
            <a:r>
              <a:rPr lang="en-US" sz="2300" b="1" dirty="0" err="1"/>
              <a:t>tedavisinden</a:t>
            </a:r>
            <a:r>
              <a:rPr lang="en-US" sz="2300" b="1" dirty="0"/>
              <a:t> 5 </a:t>
            </a:r>
            <a:r>
              <a:rPr lang="en-US" sz="2300" b="1" dirty="0" err="1"/>
              <a:t>gün</a:t>
            </a:r>
            <a:r>
              <a:rPr lang="en-US" sz="2300" b="1" dirty="0"/>
              <a:t> </a:t>
            </a:r>
            <a:r>
              <a:rPr lang="en-US" sz="2300" b="1" dirty="0" err="1"/>
              <a:t>sonraya</a:t>
            </a:r>
            <a:r>
              <a:rPr lang="en-US" sz="2300" b="1" dirty="0"/>
              <a:t> </a:t>
            </a:r>
            <a:r>
              <a:rPr lang="en-US" sz="2300" b="1" dirty="0" err="1"/>
              <a:t>kadar</a:t>
            </a:r>
            <a:endParaRPr lang="en-US" sz="2300" b="1" dirty="0"/>
          </a:p>
          <a:p>
            <a:pPr lvl="1">
              <a:buFont typeface="Wingdings" charset="2"/>
              <a:buChar char="ü"/>
            </a:pPr>
            <a:r>
              <a:rPr lang="en-US" sz="2300" b="1" dirty="0" err="1" smtClean="0"/>
              <a:t>Standart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damlacık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izolasyon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önlemleri</a:t>
            </a:r>
            <a:endParaRPr lang="en-US" sz="2300" b="1" dirty="0" smtClean="0"/>
          </a:p>
          <a:p>
            <a:r>
              <a:rPr lang="en-US" sz="2600" b="1" dirty="0" err="1" smtClean="0"/>
              <a:t>Temas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sonrası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profilaksi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sz="2300" b="1" dirty="0" err="1" smtClean="0"/>
              <a:t>Tüm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ev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içi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temaslılara</a:t>
            </a:r>
            <a:r>
              <a:rPr lang="en-US" sz="2300" b="1" dirty="0" smtClean="0"/>
              <a:t>, </a:t>
            </a:r>
            <a:r>
              <a:rPr lang="en-US" sz="2300" b="1" dirty="0" err="1" smtClean="0"/>
              <a:t>kreş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içi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temaslılara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yakın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teması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olan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sağlık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personeli</a:t>
            </a:r>
            <a:r>
              <a:rPr lang="en-US" sz="2300" b="1" dirty="0" smtClean="0"/>
              <a:t> (</a:t>
            </a:r>
            <a:r>
              <a:rPr lang="en-US" sz="2300" b="1" dirty="0" err="1" smtClean="0"/>
              <a:t>yaş</a:t>
            </a:r>
            <a:r>
              <a:rPr lang="en-US" sz="2300" b="1" dirty="0" smtClean="0"/>
              <a:t>, </a:t>
            </a:r>
            <a:r>
              <a:rPr lang="en-US" sz="2300" b="1" dirty="0" err="1" smtClean="0"/>
              <a:t>semptom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immünizasyondan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bağımsız</a:t>
            </a:r>
            <a:r>
              <a:rPr lang="en-US" sz="2300" b="1" dirty="0" smtClean="0"/>
              <a:t>)</a:t>
            </a:r>
          </a:p>
          <a:p>
            <a:pPr lvl="1">
              <a:buFont typeface="Wingdings" charset="2"/>
              <a:buChar char="ü"/>
            </a:pPr>
            <a:r>
              <a:rPr lang="en-US" sz="2300" b="1" dirty="0" err="1" smtClean="0"/>
              <a:t>Kreş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okul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salgınlarında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boğmaca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benzeri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öksürüğü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olan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tüm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çocuk</a:t>
            </a:r>
            <a:r>
              <a:rPr lang="en-US" sz="2300" b="1" dirty="0" smtClean="0"/>
              <a:t>, </a:t>
            </a:r>
            <a:r>
              <a:rPr lang="en-US" sz="2300" b="1" dirty="0" err="1" smtClean="0"/>
              <a:t>öğrenci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çalışanlar</a:t>
            </a:r>
            <a:r>
              <a:rPr lang="en-US" sz="2300" b="1" dirty="0" smtClean="0"/>
              <a:t> AB </a:t>
            </a:r>
            <a:r>
              <a:rPr lang="en-US" sz="2300" b="1" dirty="0" err="1" smtClean="0"/>
              <a:t>alırsa</a:t>
            </a:r>
            <a:r>
              <a:rPr lang="en-US" sz="2300" b="1" dirty="0" smtClean="0"/>
              <a:t> 5 </a:t>
            </a:r>
            <a:r>
              <a:rPr lang="en-US" sz="2300" b="1" dirty="0" err="1" smtClean="0"/>
              <a:t>gün</a:t>
            </a:r>
            <a:r>
              <a:rPr lang="en-US" sz="2300" b="1" dirty="0" smtClean="0"/>
              <a:t>, </a:t>
            </a:r>
            <a:r>
              <a:rPr lang="en-US" sz="2300" b="1" dirty="0" err="1" smtClean="0"/>
              <a:t>almaz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ise</a:t>
            </a:r>
            <a:r>
              <a:rPr lang="en-US" sz="2300" b="1" dirty="0" smtClean="0"/>
              <a:t> 21 </a:t>
            </a:r>
            <a:r>
              <a:rPr lang="en-US" sz="2300" b="1" dirty="0" err="1" smtClean="0"/>
              <a:t>gün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uzaklaştırılmalı</a:t>
            </a:r>
            <a:endParaRPr lang="en-US" b="1" dirty="0" smtClean="0"/>
          </a:p>
          <a:p>
            <a:r>
              <a:rPr lang="en-US" sz="2600" b="1" dirty="0" err="1" smtClean="0"/>
              <a:t>Temaslıların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aşı</a:t>
            </a:r>
            <a:r>
              <a:rPr lang="en-US" sz="2600" b="1" dirty="0" smtClean="0"/>
              <a:t> </a:t>
            </a:r>
            <a:r>
              <a:rPr lang="en-US" sz="2600" b="1" dirty="0" err="1" smtClean="0"/>
              <a:t>durumları</a:t>
            </a:r>
            <a:endParaRPr lang="en-US" sz="2600" b="1" dirty="0" smtClean="0"/>
          </a:p>
          <a:p>
            <a:pPr lvl="1">
              <a:buFont typeface="Wingdings" charset="2"/>
              <a:buChar char="ü"/>
            </a:pPr>
            <a:r>
              <a:rPr lang="en-US" sz="2300" b="1" dirty="0" smtClean="0"/>
              <a:t>&lt;7 </a:t>
            </a:r>
            <a:r>
              <a:rPr lang="en-US" sz="2300" b="1" dirty="0" err="1" smtClean="0"/>
              <a:t>yaş</a:t>
            </a:r>
            <a:r>
              <a:rPr lang="en-US" sz="2300" b="1" dirty="0" smtClean="0"/>
              <a:t>: 4 </a:t>
            </a:r>
            <a:r>
              <a:rPr lang="en-US" sz="2300" b="1" dirty="0" err="1" smtClean="0"/>
              <a:t>dozdan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az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aşısı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olanların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aşıları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tamamlanmalı</a:t>
            </a:r>
            <a:r>
              <a:rPr lang="en-US" sz="2300" b="1" dirty="0" smtClean="0"/>
              <a:t>; 3. </a:t>
            </a:r>
            <a:r>
              <a:rPr lang="en-US" sz="2300" b="1" dirty="0" err="1" smtClean="0"/>
              <a:t>dozu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temastan</a:t>
            </a:r>
            <a:r>
              <a:rPr lang="en-US" sz="2300" b="1" dirty="0" smtClean="0"/>
              <a:t> 6 ay </a:t>
            </a:r>
            <a:r>
              <a:rPr lang="en-US" sz="2300" b="1" dirty="0" err="1" smtClean="0"/>
              <a:t>önce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veya</a:t>
            </a:r>
            <a:r>
              <a:rPr lang="en-US" sz="2300" b="1" dirty="0" smtClean="0"/>
              <a:t> 4. </a:t>
            </a:r>
            <a:r>
              <a:rPr lang="en-US" sz="2300" b="1" dirty="0" err="1" smtClean="0"/>
              <a:t>dozu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temastan</a:t>
            </a:r>
            <a:r>
              <a:rPr lang="en-US" sz="2300" b="1" dirty="0" smtClean="0"/>
              <a:t> 3 </a:t>
            </a:r>
            <a:r>
              <a:rPr lang="en-US" sz="2300" b="1" dirty="0" err="1" smtClean="0"/>
              <a:t>yıl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önce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yapılanlara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DTaP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rapeli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yapılmalı</a:t>
            </a:r>
            <a:endParaRPr lang="en-US" sz="2300" b="1" dirty="0" smtClean="0"/>
          </a:p>
          <a:p>
            <a:pPr lvl="1">
              <a:buFont typeface="Wingdings" charset="2"/>
              <a:buChar char="ü"/>
            </a:pPr>
            <a:r>
              <a:rPr lang="en-US" sz="2300" b="1" dirty="0" smtClean="0"/>
              <a:t>&gt;10 </a:t>
            </a:r>
            <a:r>
              <a:rPr lang="en-US" sz="2300" b="1" dirty="0" err="1" smtClean="0"/>
              <a:t>yaş</a:t>
            </a:r>
            <a:r>
              <a:rPr lang="en-US" sz="2300" b="1" dirty="0" smtClean="0"/>
              <a:t>: </a:t>
            </a:r>
            <a:r>
              <a:rPr lang="en-US" sz="2300" b="1" dirty="0" err="1" smtClean="0"/>
              <a:t>Tdap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yapılmamış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olanlar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ve</a:t>
            </a:r>
            <a:r>
              <a:rPr lang="en-US" sz="2300" b="1" dirty="0" smtClean="0"/>
              <a:t> 7-10 </a:t>
            </a:r>
            <a:r>
              <a:rPr lang="en-US" sz="2300" b="1" dirty="0" err="1" smtClean="0"/>
              <a:t>yaş</a:t>
            </a:r>
            <a:r>
              <a:rPr lang="en-US" sz="2300" b="1" dirty="0" smtClean="0"/>
              <a:t>: </a:t>
            </a:r>
            <a:r>
              <a:rPr lang="en-US" sz="2300" b="1" dirty="0" err="1" smtClean="0"/>
              <a:t>DTaP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aşı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eksiği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olanlara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tek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doz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Tdap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yapılmalı</a:t>
            </a:r>
            <a:endParaRPr lang="en-US" sz="2300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945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Korunma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Boğmaca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Aşısı</a:t>
            </a:r>
            <a:endParaRPr lang="en-US" sz="31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24280599"/>
              </p:ext>
            </p:extLst>
          </p:nvPr>
        </p:nvGraphicFramePr>
        <p:xfrm>
          <a:off x="1640784" y="186416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694203" y="6001163"/>
            <a:ext cx="3211135" cy="64633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aP</a:t>
            </a:r>
            <a:r>
              <a:rPr lang="en-US" b="1" dirty="0" smtClean="0"/>
              <a:t>: </a:t>
            </a:r>
            <a:r>
              <a:rPr lang="en-US" b="1" dirty="0" err="1" smtClean="0"/>
              <a:t>aselüler</a:t>
            </a:r>
            <a:r>
              <a:rPr lang="en-US" b="1" dirty="0" smtClean="0"/>
              <a:t> pertussis</a:t>
            </a:r>
          </a:p>
          <a:p>
            <a:pPr algn="ctr"/>
            <a:r>
              <a:rPr lang="en-US" b="1" dirty="0" err="1" smtClean="0"/>
              <a:t>ap</a:t>
            </a:r>
            <a:r>
              <a:rPr lang="en-US" b="1" dirty="0" smtClean="0"/>
              <a:t>: </a:t>
            </a:r>
            <a:r>
              <a:rPr lang="en-US" b="1" smtClean="0"/>
              <a:t>erişkin</a:t>
            </a:r>
            <a:r>
              <a:rPr lang="en-US" b="1" dirty="0" smtClean="0"/>
              <a:t> tip </a:t>
            </a:r>
            <a:r>
              <a:rPr lang="en-US" b="1" dirty="0" err="1" smtClean="0"/>
              <a:t>aselüler</a:t>
            </a:r>
            <a:r>
              <a:rPr lang="en-US" b="1" dirty="0" smtClean="0"/>
              <a:t> pertussis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404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Korunma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Boğmaca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Aşısı</a:t>
            </a:r>
            <a:r>
              <a:rPr lang="en-US" sz="3100" b="1" dirty="0" smtClean="0"/>
              <a:t>-Yan </a:t>
            </a:r>
            <a:r>
              <a:rPr lang="en-US" sz="3100" b="1" dirty="0" err="1" smtClean="0"/>
              <a:t>Etkiler</a:t>
            </a:r>
            <a:endParaRPr lang="en-US" sz="31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58106270"/>
              </p:ext>
            </p:extLst>
          </p:nvPr>
        </p:nvGraphicFramePr>
        <p:xfrm>
          <a:off x="1524000" y="1941698"/>
          <a:ext cx="6096000" cy="4773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34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Korunma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Boğmaca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Aşısı-Kontrendikasyonlar</a:t>
            </a:r>
            <a:endParaRPr lang="en-US" sz="3100" b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1300" y="2240756"/>
            <a:ext cx="3313113" cy="792163"/>
          </a:xfrm>
          <a:prstGeom prst="rect">
            <a:avLst/>
          </a:prstGeom>
          <a:solidFill>
            <a:srgbClr val="0000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GENEL </a:t>
            </a:r>
          </a:p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KONTRENDİKASYONLAR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57588" y="2245925"/>
            <a:ext cx="5300662" cy="792163"/>
          </a:xfrm>
          <a:prstGeom prst="rect">
            <a:avLst/>
          </a:prstGeom>
          <a:solidFill>
            <a:srgbClr val="C6F0C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Orta şiddette veya ciddi hastalık olması</a:t>
            </a: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Daha önce yapılan </a:t>
            </a:r>
            <a:r>
              <a:rPr lang="tr-TR" sz="1400" b="1" dirty="0" err="1" smtClean="0">
                <a:solidFill>
                  <a:srgbClr val="000000"/>
                </a:solidFill>
                <a:latin typeface="Verdana" charset="0"/>
              </a:rPr>
              <a:t>DTaP</a:t>
            </a:r>
            <a:r>
              <a:rPr lang="tr-TR" sz="1400" b="1" dirty="0" smtClean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aşısıyla anafilaksi olması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6063" y="3045610"/>
            <a:ext cx="3313112" cy="792162"/>
          </a:xfrm>
          <a:prstGeom prst="rect">
            <a:avLst/>
          </a:prstGeom>
          <a:solidFill>
            <a:srgbClr val="0000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AŞIYA ÖZGÜ </a:t>
            </a:r>
          </a:p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KONTRENDİKASYONLAR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62350" y="3045610"/>
            <a:ext cx="5295900" cy="792162"/>
          </a:xfrm>
          <a:prstGeom prst="rect">
            <a:avLst/>
          </a:prstGeom>
          <a:solidFill>
            <a:srgbClr val="C6F0C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400" b="1">
                <a:solidFill>
                  <a:srgbClr val="000000"/>
                </a:solidFill>
                <a:latin typeface="Verdana" charset="0"/>
              </a:rPr>
              <a:t>Aşıdan sonraki 7 gün içinde ensefalopati olması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47650" y="3837772"/>
            <a:ext cx="3313113" cy="792163"/>
          </a:xfrm>
          <a:prstGeom prst="rect">
            <a:avLst/>
          </a:prstGeom>
          <a:solidFill>
            <a:srgbClr val="000099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DİKKAT EDİLMESİ</a:t>
            </a:r>
          </a:p>
          <a:p>
            <a:r>
              <a:rPr lang="tr-TR" sz="1800" b="1" dirty="0">
                <a:solidFill>
                  <a:srgbClr val="FF0000"/>
                </a:solidFill>
                <a:latin typeface="Verdana" charset="0"/>
              </a:rPr>
              <a:t>GEREKEN DURUMLAR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559175" y="3852371"/>
            <a:ext cx="5299075" cy="2952750"/>
          </a:xfrm>
          <a:prstGeom prst="rect">
            <a:avLst/>
          </a:prstGeom>
          <a:solidFill>
            <a:srgbClr val="C6F0C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Aşıdan sonraki 48 saat içinde ortaya çıkan </a:t>
            </a: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40.5</a:t>
            </a:r>
            <a:r>
              <a:rPr lang="en-US" sz="1400" b="1" dirty="0">
                <a:solidFill>
                  <a:srgbClr val="000000"/>
                </a:solidFill>
                <a:latin typeface="Verdana" charset="0"/>
              </a:rPr>
              <a:t>°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C’nin üzerinde ateş (</a:t>
            </a:r>
            <a:r>
              <a:rPr lang="tr-TR" sz="1400" b="1" dirty="0" err="1">
                <a:solidFill>
                  <a:srgbClr val="000000"/>
                </a:solidFill>
                <a:latin typeface="Verdana" charset="0"/>
              </a:rPr>
              <a:t>rektal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) </a:t>
            </a:r>
          </a:p>
          <a:p>
            <a:pPr eaLnBrk="0" hangingPunct="0"/>
            <a:endParaRPr lang="tr-TR" sz="1400" b="1" dirty="0">
              <a:solidFill>
                <a:srgbClr val="000000"/>
              </a:solidFill>
              <a:latin typeface="Verdana" charset="0"/>
            </a:endParaRP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Aşıdan sonraki</a:t>
            </a:r>
            <a:r>
              <a:rPr lang="tr-TR" sz="14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48 saat içinde ortaya çıkan </a:t>
            </a:r>
          </a:p>
          <a:p>
            <a:pPr eaLnBrk="0" hangingPunct="0"/>
            <a:r>
              <a:rPr lang="tr-TR" sz="1400" b="1" dirty="0" err="1">
                <a:solidFill>
                  <a:srgbClr val="000000"/>
                </a:solidFill>
                <a:latin typeface="Verdana" charset="0"/>
              </a:rPr>
              <a:t>hipotonik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tr-TR" sz="1400" b="1" dirty="0" err="1">
                <a:solidFill>
                  <a:srgbClr val="000000"/>
                </a:solidFill>
                <a:latin typeface="Verdana" charset="0"/>
              </a:rPr>
              <a:t>hiporesponsif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 atak</a:t>
            </a:r>
          </a:p>
          <a:p>
            <a:pPr eaLnBrk="0" hangingPunct="0"/>
            <a:endParaRPr lang="tr-TR" sz="1400" b="1" dirty="0">
              <a:solidFill>
                <a:srgbClr val="000000"/>
              </a:solidFill>
              <a:latin typeface="Verdana" charset="0"/>
            </a:endParaRP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Aşıdan sonraki</a:t>
            </a:r>
            <a:r>
              <a:rPr lang="tr-TR" sz="14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3 gün içinde </a:t>
            </a:r>
          </a:p>
          <a:p>
            <a:pPr eaLnBrk="0" hangingPunct="0"/>
            <a:r>
              <a:rPr lang="tr-TR" sz="1400" b="1" dirty="0" err="1">
                <a:solidFill>
                  <a:srgbClr val="000000"/>
                </a:solidFill>
                <a:latin typeface="Verdana" charset="0"/>
              </a:rPr>
              <a:t>konvülsiyon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 geçirme</a:t>
            </a:r>
          </a:p>
          <a:p>
            <a:pPr eaLnBrk="0" hangingPunct="0"/>
            <a:endParaRPr lang="tr-TR" sz="1400" b="1" dirty="0">
              <a:solidFill>
                <a:srgbClr val="000000"/>
              </a:solidFill>
              <a:latin typeface="Verdana" charset="0"/>
            </a:endParaRP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Aşıdan sonraki</a:t>
            </a:r>
            <a:r>
              <a:rPr lang="tr-TR" sz="14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48 saat içinde başlayan,</a:t>
            </a: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3 saatten fazla süren, çığlık tarzında, </a:t>
            </a:r>
          </a:p>
          <a:p>
            <a:pPr eaLnBrk="0" hangingPunct="0"/>
            <a:r>
              <a:rPr lang="tr-TR" sz="1400" b="1" dirty="0">
                <a:solidFill>
                  <a:srgbClr val="000000"/>
                </a:solidFill>
                <a:latin typeface="Verdana" charset="0"/>
              </a:rPr>
              <a:t>durdurulamayan ağlama</a:t>
            </a:r>
          </a:p>
        </p:txBody>
      </p:sp>
    </p:spTree>
    <p:extLst>
      <p:ext uri="{BB962C8B-B14F-4D97-AF65-F5344CB8AC3E}">
        <p14:creationId xmlns:p14="http://schemas.microsoft.com/office/powerpoint/2010/main" val="3243297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732159"/>
            <a:ext cx="7076747" cy="3180529"/>
          </a:xfrm>
        </p:spPr>
        <p:txBody>
          <a:bodyPr/>
          <a:lstStyle/>
          <a:p>
            <a:r>
              <a:rPr lang="en-US" b="1" dirty="0" err="1" smtClean="0"/>
              <a:t>Doğum</a:t>
            </a:r>
            <a:r>
              <a:rPr lang="en-US" b="1" dirty="0" smtClean="0"/>
              <a:t> </a:t>
            </a:r>
            <a:r>
              <a:rPr lang="en-US" b="1" dirty="0" err="1" smtClean="0"/>
              <a:t>öncesi</a:t>
            </a:r>
            <a:r>
              <a:rPr lang="en-US" b="1" dirty="0" smtClean="0"/>
              <a:t> </a:t>
            </a:r>
            <a:r>
              <a:rPr lang="en-US" b="1" dirty="0" err="1" smtClean="0"/>
              <a:t>gebelerin</a:t>
            </a:r>
            <a:r>
              <a:rPr lang="en-US" b="1" dirty="0" smtClean="0"/>
              <a:t>, </a:t>
            </a:r>
            <a:r>
              <a:rPr lang="en-US" b="1" dirty="0" err="1" smtClean="0"/>
              <a:t>aile</a:t>
            </a:r>
            <a:r>
              <a:rPr lang="en-US" b="1" dirty="0" smtClean="0"/>
              <a:t> </a:t>
            </a:r>
            <a:r>
              <a:rPr lang="en-US" b="1" dirty="0" err="1" smtClean="0"/>
              <a:t>bireylerinin</a:t>
            </a:r>
            <a:r>
              <a:rPr lang="en-US" b="1" dirty="0" smtClean="0"/>
              <a:t> </a:t>
            </a:r>
            <a:r>
              <a:rPr lang="en-US" b="1" dirty="0" err="1" smtClean="0"/>
              <a:t>ve</a:t>
            </a:r>
            <a:r>
              <a:rPr lang="en-US" b="1" dirty="0" smtClean="0"/>
              <a:t> </a:t>
            </a:r>
            <a:r>
              <a:rPr lang="en-US" b="1" dirty="0" err="1" smtClean="0"/>
              <a:t>diğer</a:t>
            </a:r>
            <a:r>
              <a:rPr lang="en-US" b="1" dirty="0" smtClean="0"/>
              <a:t> </a:t>
            </a:r>
            <a:r>
              <a:rPr lang="en-US" b="1" dirty="0" err="1" smtClean="0"/>
              <a:t>olası</a:t>
            </a:r>
            <a:r>
              <a:rPr lang="en-US" b="1" dirty="0" smtClean="0"/>
              <a:t> </a:t>
            </a:r>
            <a:r>
              <a:rPr lang="en-US" b="1" dirty="0" err="1" smtClean="0"/>
              <a:t>yakın</a:t>
            </a:r>
            <a:r>
              <a:rPr lang="en-US" b="1" dirty="0" smtClean="0"/>
              <a:t> </a:t>
            </a:r>
            <a:r>
              <a:rPr lang="en-US" b="1" dirty="0" err="1" smtClean="0"/>
              <a:t>temas</a:t>
            </a:r>
            <a:r>
              <a:rPr lang="en-US" b="1" dirty="0" smtClean="0"/>
              <a:t> </a:t>
            </a:r>
            <a:r>
              <a:rPr lang="en-US" b="1" dirty="0" err="1" smtClean="0"/>
              <a:t>ihtimali</a:t>
            </a:r>
            <a:r>
              <a:rPr lang="en-US" b="1" dirty="0" smtClean="0"/>
              <a:t> </a:t>
            </a:r>
            <a:r>
              <a:rPr lang="en-US" b="1" dirty="0" err="1" smtClean="0"/>
              <a:t>olan</a:t>
            </a:r>
            <a:r>
              <a:rPr lang="en-US" b="1" dirty="0" smtClean="0"/>
              <a:t> </a:t>
            </a:r>
            <a:r>
              <a:rPr lang="en-US" b="1" dirty="0" err="1" smtClean="0"/>
              <a:t>kişilerin</a:t>
            </a:r>
            <a:r>
              <a:rPr lang="en-US" b="1" dirty="0" smtClean="0"/>
              <a:t> </a:t>
            </a:r>
            <a:r>
              <a:rPr lang="en-US" b="1" dirty="0" err="1" smtClean="0"/>
              <a:t>aşılanması</a:t>
            </a:r>
            <a:endParaRPr lang="en-US" b="1" dirty="0" smtClean="0"/>
          </a:p>
          <a:p>
            <a:r>
              <a:rPr lang="en-US" b="1" dirty="0" smtClean="0"/>
              <a:t>27-36. </a:t>
            </a:r>
            <a:r>
              <a:rPr lang="en-US" b="1" dirty="0" err="1" smtClean="0"/>
              <a:t>gebelik</a:t>
            </a:r>
            <a:r>
              <a:rPr lang="en-US" b="1" dirty="0" smtClean="0"/>
              <a:t> </a:t>
            </a:r>
            <a:r>
              <a:rPr lang="en-US" b="1" dirty="0" err="1" smtClean="0"/>
              <a:t>haftalarında</a:t>
            </a:r>
            <a:r>
              <a:rPr lang="en-US" b="1" dirty="0" smtClean="0"/>
              <a:t> her </a:t>
            </a:r>
            <a:r>
              <a:rPr lang="en-US" b="1" dirty="0" err="1" smtClean="0"/>
              <a:t>gebelikte</a:t>
            </a:r>
            <a:r>
              <a:rPr lang="en-US" b="1" dirty="0" smtClean="0"/>
              <a:t> </a:t>
            </a:r>
            <a:r>
              <a:rPr lang="en-US" b="1" dirty="0" err="1" smtClean="0"/>
              <a:t>Tdap</a:t>
            </a:r>
            <a:r>
              <a:rPr lang="en-US" b="1" dirty="0" smtClean="0"/>
              <a:t> </a:t>
            </a:r>
            <a:r>
              <a:rPr lang="en-US" b="1" dirty="0" err="1" smtClean="0"/>
              <a:t>yapılması</a:t>
            </a:r>
            <a:endParaRPr lang="en-US" b="1" dirty="0" smtClean="0"/>
          </a:p>
          <a:p>
            <a:r>
              <a:rPr lang="en-US" b="1" dirty="0" err="1" smtClean="0"/>
              <a:t>Gebelerin</a:t>
            </a:r>
            <a:r>
              <a:rPr lang="en-US" b="1" dirty="0" smtClean="0"/>
              <a:t> </a:t>
            </a:r>
            <a:r>
              <a:rPr lang="en-US" b="1" dirty="0" err="1" smtClean="0"/>
              <a:t>aşılanması</a:t>
            </a:r>
            <a:r>
              <a:rPr lang="en-US" b="1" dirty="0" smtClean="0"/>
              <a:t> 2 </a:t>
            </a:r>
            <a:r>
              <a:rPr lang="en-US" b="1" dirty="0" err="1" smtClean="0"/>
              <a:t>aydan</a:t>
            </a:r>
            <a:r>
              <a:rPr lang="en-US" b="1" dirty="0" smtClean="0"/>
              <a:t> </a:t>
            </a:r>
            <a:r>
              <a:rPr lang="en-US" b="1" dirty="0" err="1" smtClean="0"/>
              <a:t>küçük</a:t>
            </a:r>
            <a:r>
              <a:rPr lang="en-US" b="1" dirty="0" smtClean="0"/>
              <a:t> </a:t>
            </a:r>
            <a:r>
              <a:rPr lang="en-US" b="1" dirty="0" err="1" smtClean="0"/>
              <a:t>bebekleri</a:t>
            </a:r>
            <a:r>
              <a:rPr lang="en-US" b="1" dirty="0" smtClean="0"/>
              <a:t> </a:t>
            </a:r>
            <a:r>
              <a:rPr lang="en-US" b="1" dirty="0" err="1" smtClean="0"/>
              <a:t>boğmacaya</a:t>
            </a:r>
            <a:r>
              <a:rPr lang="en-US" b="1" dirty="0" smtClean="0"/>
              <a:t> </a:t>
            </a:r>
            <a:r>
              <a:rPr lang="en-US" b="1" dirty="0" err="1" smtClean="0"/>
              <a:t>karşı</a:t>
            </a:r>
            <a:r>
              <a:rPr lang="en-US" b="1" dirty="0" smtClean="0"/>
              <a:t> </a:t>
            </a:r>
            <a:r>
              <a:rPr lang="en-US" b="1" dirty="0" err="1" smtClean="0"/>
              <a:t>koruyuculuğu</a:t>
            </a:r>
            <a:r>
              <a:rPr lang="en-US" b="1" dirty="0" smtClean="0"/>
              <a:t> %90</a:t>
            </a:r>
            <a:endParaRPr lang="en-US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 smtClean="0"/>
              <a:t>Korunma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err="1" smtClean="0"/>
              <a:t>Boğmaca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Aşısı-Koza</a:t>
            </a:r>
            <a:r>
              <a:rPr lang="en-US" sz="3100" b="1" dirty="0" smtClean="0"/>
              <a:t> </a:t>
            </a:r>
            <a:r>
              <a:rPr lang="en-US" sz="3100" b="1" dirty="0" err="1" smtClean="0"/>
              <a:t>Stratejisi</a:t>
            </a:r>
            <a:endParaRPr lang="en-US" sz="3100" b="1" dirty="0"/>
          </a:p>
        </p:txBody>
      </p:sp>
    </p:spTree>
    <p:extLst>
      <p:ext uri="{BB962C8B-B14F-4D97-AF65-F5344CB8AC3E}">
        <p14:creationId xmlns:p14="http://schemas.microsoft.com/office/powerpoint/2010/main" val="200156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91214" y="2185812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FFFF"/>
                </a:solidFill>
              </a:rPr>
              <a:t>Türkçe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1591214" y="3023684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FFFF"/>
                </a:solidFill>
              </a:rPr>
              <a:t>İngilizce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967877" y="3023684"/>
            <a:ext cx="4890373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err="1" smtClean="0">
                <a:solidFill>
                  <a:srgbClr val="FF0000"/>
                </a:solidFill>
              </a:rPr>
              <a:t>Whooping</a:t>
            </a:r>
            <a:r>
              <a:rPr lang="tr-TR" sz="2000" b="1" dirty="0" smtClean="0">
                <a:solidFill>
                  <a:srgbClr val="FF0000"/>
                </a:solidFill>
              </a:rPr>
              <a:t> </a:t>
            </a:r>
            <a:r>
              <a:rPr lang="tr-TR" sz="2000" b="1" dirty="0" err="1" smtClean="0">
                <a:solidFill>
                  <a:srgbClr val="FF0000"/>
                </a:solidFill>
              </a:rPr>
              <a:t>cough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9224" name="Rectangle 20"/>
          <p:cNvSpPr>
            <a:spLocks noChangeArrowheads="1"/>
          </p:cNvSpPr>
          <p:nvPr/>
        </p:nvSpPr>
        <p:spPr bwMode="auto">
          <a:xfrm>
            <a:off x="1591213" y="3822180"/>
            <a:ext cx="2376663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FFFF"/>
                </a:solidFill>
              </a:rPr>
              <a:t>İspanyolca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25" name="Rectangle 21"/>
          <p:cNvSpPr>
            <a:spLocks noChangeArrowheads="1"/>
          </p:cNvSpPr>
          <p:nvPr/>
        </p:nvSpPr>
        <p:spPr bwMode="auto">
          <a:xfrm>
            <a:off x="3967876" y="3822180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0000"/>
                </a:solidFill>
              </a:rPr>
              <a:t>Tos </a:t>
            </a:r>
            <a:r>
              <a:rPr lang="tr-TR" sz="2000" b="1" dirty="0" err="1" smtClean="0">
                <a:solidFill>
                  <a:srgbClr val="FF0000"/>
                </a:solidFill>
              </a:rPr>
              <a:t>ferina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9227" name="Rectangle 23"/>
          <p:cNvSpPr>
            <a:spLocks noChangeArrowheads="1"/>
          </p:cNvSpPr>
          <p:nvPr/>
        </p:nvSpPr>
        <p:spPr bwMode="auto">
          <a:xfrm>
            <a:off x="1591214" y="4718466"/>
            <a:ext cx="2376662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FFFF"/>
                </a:solidFill>
              </a:rPr>
              <a:t>Fransızca</a:t>
            </a:r>
            <a:endParaRPr lang="tr-TR" sz="2000" b="1" dirty="0">
              <a:solidFill>
                <a:srgbClr val="FFFFFF"/>
              </a:solidFill>
            </a:endParaRPr>
          </a:p>
        </p:txBody>
      </p:sp>
      <p:sp>
        <p:nvSpPr>
          <p:cNvPr id="9228" name="Rectangle 24"/>
          <p:cNvSpPr>
            <a:spLocks noChangeArrowheads="1"/>
          </p:cNvSpPr>
          <p:nvPr/>
        </p:nvSpPr>
        <p:spPr bwMode="auto">
          <a:xfrm>
            <a:off x="3967876" y="4718466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err="1" smtClean="0">
                <a:solidFill>
                  <a:srgbClr val="FF0000"/>
                </a:solidFill>
              </a:rPr>
              <a:t>Coqueluche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9229" name="Rectangle 25"/>
          <p:cNvSpPr>
            <a:spLocks noChangeArrowheads="1"/>
          </p:cNvSpPr>
          <p:nvPr/>
        </p:nvSpPr>
        <p:spPr bwMode="auto">
          <a:xfrm>
            <a:off x="3967877" y="2185812"/>
            <a:ext cx="4890373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0000"/>
                </a:solidFill>
              </a:rPr>
              <a:t>Boğmaca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9231" name="Rectangle 39"/>
          <p:cNvSpPr>
            <a:spLocks noChangeArrowheads="1"/>
          </p:cNvSpPr>
          <p:nvPr/>
        </p:nvSpPr>
        <p:spPr bwMode="auto">
          <a:xfrm>
            <a:off x="3967876" y="5567080"/>
            <a:ext cx="4890374" cy="568325"/>
          </a:xfrm>
          <a:prstGeom prst="rect">
            <a:avLst/>
          </a:prstGeom>
          <a:solidFill>
            <a:srgbClr val="C6F0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0000"/>
                </a:solidFill>
              </a:rPr>
              <a:t>100 gün öksürüğü</a:t>
            </a:r>
            <a:endParaRPr lang="tr-TR" sz="2000" b="1" dirty="0">
              <a:solidFill>
                <a:srgbClr val="FF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</p:spPr>
        <p:txBody>
          <a:bodyPr/>
          <a:lstStyle/>
          <a:p>
            <a:pPr algn="ctr"/>
            <a:r>
              <a:rPr lang="en-US" b="1" dirty="0" err="1" smtClean="0"/>
              <a:t>İsimlendirme</a:t>
            </a:r>
            <a:endParaRPr lang="en-US" b="1" dirty="0"/>
          </a:p>
        </p:txBody>
      </p: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611138" y="5567080"/>
            <a:ext cx="2376662" cy="568325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tr-TR" sz="2000" b="1" dirty="0" smtClean="0">
                <a:solidFill>
                  <a:srgbClr val="FFFFFF"/>
                </a:solidFill>
              </a:rPr>
              <a:t>Çince</a:t>
            </a:r>
            <a:endParaRPr lang="tr-TR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5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Etyoloji</a:t>
            </a:r>
            <a:endParaRPr lang="en-US" b="1" dirty="0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284163" y="3195412"/>
            <a:ext cx="2940050" cy="2808287"/>
          </a:xfrm>
          <a:prstGeom prst="rect">
            <a:avLst/>
          </a:prstGeom>
          <a:solidFill>
            <a:srgbClr val="C4D8E2"/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FF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FF0000"/>
                </a:solidFill>
                <a:latin typeface="Arial" charset="0"/>
              </a:rPr>
              <a:t>pertussis</a:t>
            </a:r>
            <a:endParaRPr lang="tr-TR" sz="1600" b="1" i="1" dirty="0">
              <a:solidFill>
                <a:srgbClr val="FF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parapertussis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bronchiseptica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avium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hinzii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holmesii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1600" b="1" i="1" dirty="0">
                <a:solidFill>
                  <a:srgbClr val="000000"/>
                </a:solidFill>
                <a:latin typeface="Arial" charset="0"/>
              </a:rPr>
              <a:t>B. </a:t>
            </a:r>
            <a:r>
              <a:rPr lang="tr-TR" sz="1600" b="1" i="1" dirty="0" err="1">
                <a:solidFill>
                  <a:srgbClr val="000000"/>
                </a:solidFill>
                <a:latin typeface="Arial" charset="0"/>
              </a:rPr>
              <a:t>trematum</a:t>
            </a:r>
            <a:endParaRPr lang="tr-TR" sz="1600" b="1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84163" y="2183280"/>
            <a:ext cx="2940050" cy="576263"/>
          </a:xfrm>
          <a:prstGeom prst="rect">
            <a:avLst/>
          </a:prstGeom>
          <a:solidFill>
            <a:srgbClr val="C4D8E2"/>
          </a:solidFill>
          <a:ln w="38100" cmpd="sng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i="1" dirty="0" err="1">
                <a:solidFill>
                  <a:srgbClr val="3366FF"/>
                </a:solidFill>
                <a:latin typeface="Arial" charset="0"/>
              </a:rPr>
              <a:t>Bordetella</a:t>
            </a:r>
            <a:r>
              <a:rPr lang="tr-TR" sz="2000" b="1" i="1" dirty="0">
                <a:solidFill>
                  <a:srgbClr val="3366FF"/>
                </a:solidFill>
                <a:latin typeface="Arial" charset="0"/>
              </a:rPr>
              <a:t>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24213" y="2310898"/>
            <a:ext cx="5634038" cy="3809593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tr-TR" sz="1400" b="1" i="1" dirty="0" smtClean="0">
                <a:latin typeface="Calibri" charset="0"/>
              </a:rPr>
              <a:t>B. </a:t>
            </a:r>
            <a:r>
              <a:rPr lang="tr-TR" sz="1400" b="1" i="1" dirty="0" err="1" smtClean="0">
                <a:latin typeface="Calibri" charset="0"/>
              </a:rPr>
              <a:t>pertussis</a:t>
            </a:r>
            <a:endParaRPr lang="tr-TR" sz="1400" b="1" i="1" dirty="0" smtClean="0">
              <a:latin typeface="Calibri" charset="0"/>
            </a:endParaRP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İnsan patojeni</a:t>
            </a: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err="1" smtClean="0">
                <a:latin typeface="Calibri" charset="0"/>
              </a:rPr>
              <a:t>Epidemik</a:t>
            </a:r>
            <a:r>
              <a:rPr lang="tr-TR" sz="1200" b="1" dirty="0" smtClean="0">
                <a:latin typeface="Calibri" charset="0"/>
              </a:rPr>
              <a:t> boğmacanın tek etkeni ve </a:t>
            </a:r>
            <a:r>
              <a:rPr lang="tr-TR" sz="1200" b="1" dirty="0" err="1" smtClean="0">
                <a:latin typeface="Calibri" charset="0"/>
              </a:rPr>
              <a:t>sporadik</a:t>
            </a:r>
            <a:r>
              <a:rPr lang="tr-TR" sz="1200" b="1" dirty="0" smtClean="0">
                <a:latin typeface="Calibri" charset="0"/>
              </a:rPr>
              <a:t> boğmacanın en sık etkeni</a:t>
            </a:r>
          </a:p>
          <a:p>
            <a:pPr>
              <a:lnSpc>
                <a:spcPct val="70000"/>
              </a:lnSpc>
            </a:pPr>
            <a:r>
              <a:rPr lang="tr-TR" sz="1400" b="1" i="1" dirty="0" smtClean="0">
                <a:latin typeface="Calibri" charset="0"/>
              </a:rPr>
              <a:t>B. </a:t>
            </a:r>
            <a:r>
              <a:rPr lang="tr-TR" sz="1400" b="1" i="1" dirty="0" err="1" smtClean="0">
                <a:latin typeface="Calibri" charset="0"/>
              </a:rPr>
              <a:t>parapertussis</a:t>
            </a:r>
            <a:endParaRPr lang="tr-TR" sz="1400" b="1" i="1" dirty="0" smtClean="0">
              <a:latin typeface="Calibri" charset="0"/>
            </a:endParaRP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%5-14 vakada boğmaca etkeni</a:t>
            </a: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Daha hafif seyirli klinik</a:t>
            </a: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Koyun ve kuzularda da etken</a:t>
            </a:r>
          </a:p>
          <a:p>
            <a:pPr>
              <a:lnSpc>
                <a:spcPct val="70000"/>
              </a:lnSpc>
            </a:pPr>
            <a:r>
              <a:rPr lang="tr-TR" sz="1400" b="1" i="1" dirty="0" smtClean="0">
                <a:latin typeface="Calibri" charset="0"/>
              </a:rPr>
              <a:t>B. </a:t>
            </a:r>
            <a:r>
              <a:rPr lang="tr-TR" sz="1400" b="1" i="1" dirty="0" err="1" smtClean="0">
                <a:latin typeface="Calibri" charset="0"/>
              </a:rPr>
              <a:t>bronchiseptica</a:t>
            </a:r>
            <a:endParaRPr lang="tr-TR" sz="1400" b="1" i="1" dirty="0" smtClean="0">
              <a:latin typeface="Calibri" charset="0"/>
            </a:endParaRP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err="1" smtClean="0">
                <a:latin typeface="Calibri" charset="0"/>
              </a:rPr>
              <a:t>İmmünkomprimize</a:t>
            </a:r>
            <a:r>
              <a:rPr lang="tr-TR" sz="1200" b="1" dirty="0" smtClean="0">
                <a:latin typeface="Calibri" charset="0"/>
              </a:rPr>
              <a:t> kişiler, </a:t>
            </a:r>
            <a:r>
              <a:rPr lang="tr-TR" sz="1200" b="1" dirty="0" err="1" smtClean="0">
                <a:latin typeface="Calibri" charset="0"/>
              </a:rPr>
              <a:t>kistik</a:t>
            </a:r>
            <a:r>
              <a:rPr lang="tr-TR" sz="1200" b="1" dirty="0" smtClean="0">
                <a:latin typeface="Calibri" charset="0"/>
              </a:rPr>
              <a:t> </a:t>
            </a:r>
            <a:r>
              <a:rPr lang="tr-TR" sz="1200" b="1" dirty="0" err="1" smtClean="0">
                <a:latin typeface="Calibri" charset="0"/>
              </a:rPr>
              <a:t>fibrozisli</a:t>
            </a:r>
            <a:r>
              <a:rPr lang="tr-TR" sz="1200" b="1" dirty="0" smtClean="0">
                <a:latin typeface="Calibri" charset="0"/>
              </a:rPr>
              <a:t> hastalar veya çiftlik hayvanları ile temas eden küçük çocuklar</a:t>
            </a: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ÜSYE, ASYE, </a:t>
            </a:r>
            <a:r>
              <a:rPr lang="tr-TR" sz="1200" b="1" dirty="0" err="1" smtClean="0">
                <a:latin typeface="Calibri" charset="0"/>
              </a:rPr>
              <a:t>endokardit</a:t>
            </a:r>
            <a:r>
              <a:rPr lang="tr-TR" sz="1200" b="1" dirty="0" smtClean="0">
                <a:latin typeface="Calibri" charset="0"/>
              </a:rPr>
              <a:t>, </a:t>
            </a:r>
            <a:r>
              <a:rPr lang="tr-TR" sz="1200" b="1" dirty="0" err="1" smtClean="0">
                <a:latin typeface="Calibri" charset="0"/>
              </a:rPr>
              <a:t>sepsis</a:t>
            </a:r>
            <a:r>
              <a:rPr lang="tr-TR" sz="1200" b="1" dirty="0" smtClean="0">
                <a:latin typeface="Calibri" charset="0"/>
              </a:rPr>
              <a:t>, peritonit ve </a:t>
            </a:r>
            <a:r>
              <a:rPr lang="tr-TR" sz="1200" b="1" dirty="0" err="1" smtClean="0">
                <a:latin typeface="Calibri" charset="0"/>
              </a:rPr>
              <a:t>posttravmatik</a:t>
            </a:r>
            <a:r>
              <a:rPr lang="tr-TR" sz="1200" b="1" dirty="0" smtClean="0">
                <a:latin typeface="Calibri" charset="0"/>
              </a:rPr>
              <a:t>/cerrahi sonrası menenjit</a:t>
            </a:r>
          </a:p>
          <a:p>
            <a:pPr>
              <a:lnSpc>
                <a:spcPct val="70000"/>
              </a:lnSpc>
            </a:pPr>
            <a:r>
              <a:rPr lang="tr-TR" sz="1400" b="1" i="1" dirty="0" smtClean="0">
                <a:latin typeface="Calibri" charset="0"/>
              </a:rPr>
              <a:t>B. </a:t>
            </a:r>
            <a:r>
              <a:rPr lang="tr-TR" sz="1400" b="1" i="1" dirty="0" err="1" smtClean="0">
                <a:latin typeface="Calibri" charset="0"/>
              </a:rPr>
              <a:t>holmesii</a:t>
            </a:r>
            <a:endParaRPr lang="tr-TR" sz="1400" b="1" i="1" dirty="0" smtClean="0">
              <a:latin typeface="Calibri" charset="0"/>
            </a:endParaRP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err="1" smtClean="0">
                <a:latin typeface="Calibri" charset="0"/>
              </a:rPr>
              <a:t>Asplenik</a:t>
            </a:r>
            <a:r>
              <a:rPr lang="tr-TR" sz="1200" b="1" dirty="0" smtClean="0">
                <a:latin typeface="Calibri" charset="0"/>
              </a:rPr>
              <a:t> ve </a:t>
            </a:r>
            <a:r>
              <a:rPr lang="tr-TR" sz="1200" b="1" dirty="0" err="1" smtClean="0">
                <a:latin typeface="Calibri" charset="0"/>
              </a:rPr>
              <a:t>immün</a:t>
            </a:r>
            <a:r>
              <a:rPr lang="tr-TR" sz="1200" b="1" dirty="0" smtClean="0">
                <a:latin typeface="Calibri" charset="0"/>
              </a:rPr>
              <a:t> baskılanması olan </a:t>
            </a:r>
            <a:r>
              <a:rPr lang="tr-TR" sz="1200" b="1" dirty="0" err="1" smtClean="0">
                <a:latin typeface="Calibri" charset="0"/>
              </a:rPr>
              <a:t>kişler</a:t>
            </a:r>
            <a:endParaRPr lang="tr-TR" sz="1200" b="1" dirty="0" smtClean="0">
              <a:latin typeface="Calibri" charset="0"/>
            </a:endParaRPr>
          </a:p>
          <a:p>
            <a:pPr lvl="1">
              <a:lnSpc>
                <a:spcPct val="70000"/>
              </a:lnSpc>
              <a:buFont typeface="Wingdings" charset="2"/>
              <a:buChar char="ü"/>
            </a:pPr>
            <a:r>
              <a:rPr lang="tr-TR" sz="1200" b="1" dirty="0" smtClean="0">
                <a:latin typeface="Calibri" charset="0"/>
              </a:rPr>
              <a:t>Bronşit, </a:t>
            </a:r>
            <a:r>
              <a:rPr lang="tr-TR" sz="1200" b="1" dirty="0" err="1" smtClean="0">
                <a:latin typeface="Calibri" charset="0"/>
              </a:rPr>
              <a:t>sepsis</a:t>
            </a:r>
            <a:r>
              <a:rPr lang="tr-TR" sz="1200" b="1" dirty="0" smtClean="0">
                <a:latin typeface="Calibri" charset="0"/>
              </a:rPr>
              <a:t>, </a:t>
            </a:r>
            <a:r>
              <a:rPr lang="tr-TR" sz="1200" b="1" dirty="0" err="1" smtClean="0">
                <a:latin typeface="Calibri" charset="0"/>
              </a:rPr>
              <a:t>endokardit</a:t>
            </a:r>
            <a:r>
              <a:rPr lang="tr-TR" sz="1200" b="1" dirty="0" smtClean="0">
                <a:latin typeface="Calibri" charset="0"/>
              </a:rPr>
              <a:t>, </a:t>
            </a:r>
            <a:r>
              <a:rPr lang="tr-TR" sz="1200" b="1" dirty="0" err="1" smtClean="0">
                <a:latin typeface="Calibri" charset="0"/>
              </a:rPr>
              <a:t>perikardit</a:t>
            </a:r>
            <a:r>
              <a:rPr lang="tr-TR" sz="1200" b="1" dirty="0" smtClean="0">
                <a:latin typeface="Calibri" charset="0"/>
              </a:rPr>
              <a:t>, menenjit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8359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Boğmaca</a:t>
            </a:r>
            <a:r>
              <a:rPr lang="en-US" b="1" dirty="0" smtClean="0"/>
              <a:t> </a:t>
            </a:r>
            <a:r>
              <a:rPr lang="en-US" b="1" dirty="0" err="1" smtClean="0"/>
              <a:t>Benzeri</a:t>
            </a:r>
            <a:r>
              <a:rPr lang="en-US" b="1" dirty="0" smtClean="0"/>
              <a:t> </a:t>
            </a:r>
            <a:r>
              <a:rPr lang="en-US" b="1" dirty="0" err="1" smtClean="0"/>
              <a:t>Hastalık</a:t>
            </a:r>
            <a:endParaRPr lang="en-US" b="1" dirty="0"/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2248133" y="2321283"/>
            <a:ext cx="4759041" cy="3898000"/>
          </a:xfrm>
          <a:prstGeom prst="rect">
            <a:avLst/>
          </a:prstGeom>
          <a:ln w="38100" cmpd="sng">
            <a:solidFill>
              <a:srgbClr val="FF0000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i="1" dirty="0" err="1" smtClean="0">
                <a:solidFill>
                  <a:srgbClr val="000000"/>
                </a:solidFill>
                <a:latin typeface="Arial" charset="0"/>
              </a:rPr>
              <a:t>Mycoplasma</a:t>
            </a:r>
            <a:r>
              <a:rPr lang="tr-TR" sz="2000" b="1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tr-TR" sz="2000" b="1" dirty="0" err="1" smtClean="0">
                <a:solidFill>
                  <a:srgbClr val="000000"/>
                </a:solidFill>
                <a:latin typeface="Arial" charset="0"/>
              </a:rPr>
              <a:t>spp</a:t>
            </a:r>
            <a:r>
              <a:rPr lang="tr-TR" sz="2000" b="1" i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dirty="0" err="1" smtClean="0">
                <a:solidFill>
                  <a:srgbClr val="000000"/>
                </a:solidFill>
                <a:latin typeface="Arial" charset="0"/>
              </a:rPr>
              <a:t>Adenovirüs</a:t>
            </a:r>
            <a:endParaRPr lang="tr-TR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dirty="0" err="1" smtClean="0">
                <a:solidFill>
                  <a:srgbClr val="000000"/>
                </a:solidFill>
                <a:latin typeface="Arial" charset="0"/>
              </a:rPr>
              <a:t>Parainfluenza</a:t>
            </a:r>
            <a:r>
              <a:rPr lang="tr-TR" sz="2000" b="1" dirty="0" smtClean="0">
                <a:solidFill>
                  <a:srgbClr val="000000"/>
                </a:solidFill>
                <a:latin typeface="Arial" charset="0"/>
              </a:rPr>
              <a:t> virüs</a:t>
            </a: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dirty="0" err="1" smtClean="0">
                <a:solidFill>
                  <a:srgbClr val="000000"/>
                </a:solidFill>
                <a:latin typeface="Arial" charset="0"/>
              </a:rPr>
              <a:t>İnfluenza</a:t>
            </a:r>
            <a:r>
              <a:rPr lang="tr-TR" sz="2000" b="1" dirty="0" smtClean="0">
                <a:solidFill>
                  <a:srgbClr val="000000"/>
                </a:solidFill>
                <a:latin typeface="Arial" charset="0"/>
              </a:rPr>
              <a:t> virüs</a:t>
            </a: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dirty="0" err="1" smtClean="0">
                <a:solidFill>
                  <a:srgbClr val="000000"/>
                </a:solidFill>
                <a:latin typeface="Arial" charset="0"/>
              </a:rPr>
              <a:t>Enterovirüsler</a:t>
            </a:r>
            <a:endParaRPr lang="tr-TR" sz="2000" b="1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dirty="0" smtClean="0">
                <a:solidFill>
                  <a:srgbClr val="000000"/>
                </a:solidFill>
                <a:latin typeface="Arial" charset="0"/>
              </a:rPr>
              <a:t>RSV</a:t>
            </a:r>
          </a:p>
          <a:p>
            <a:pPr algn="ctr">
              <a:spcBef>
                <a:spcPct val="50000"/>
              </a:spcBef>
              <a:buFont typeface="Wingdings" charset="0"/>
              <a:buNone/>
            </a:pPr>
            <a:r>
              <a:rPr lang="tr-TR" sz="2000" b="1" i="1" dirty="0" err="1" smtClean="0">
                <a:solidFill>
                  <a:srgbClr val="000000"/>
                </a:solidFill>
                <a:latin typeface="Arial" charset="0"/>
              </a:rPr>
              <a:t>Chlamydophila</a:t>
            </a:r>
            <a:r>
              <a:rPr lang="tr-TR" sz="2000" b="1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tr-TR" sz="2000" b="1" i="1" dirty="0" err="1" smtClean="0">
                <a:solidFill>
                  <a:srgbClr val="000000"/>
                </a:solidFill>
                <a:latin typeface="Arial" charset="0"/>
              </a:rPr>
              <a:t>pneumoniae</a:t>
            </a:r>
            <a:endParaRPr lang="tr-TR" sz="2000" b="1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Epidemiyoloji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3007439"/>
            <a:ext cx="7076747" cy="2277484"/>
          </a:xfrm>
        </p:spPr>
        <p:txBody>
          <a:bodyPr>
            <a:normAutofit/>
          </a:bodyPr>
          <a:lstStyle/>
          <a:p>
            <a:r>
              <a:rPr lang="tr-TR" sz="2000" b="1" dirty="0" smtClean="0">
                <a:latin typeface="Calibri" charset="0"/>
              </a:rPr>
              <a:t>Belirli </a:t>
            </a:r>
            <a:r>
              <a:rPr lang="tr-TR" sz="2000" b="1" dirty="0">
                <a:latin typeface="Calibri" charset="0"/>
              </a:rPr>
              <a:t>bir coğrafi lokalizasyon </a:t>
            </a:r>
            <a:r>
              <a:rPr lang="tr-TR" sz="2000" b="1" dirty="0" smtClean="0">
                <a:latin typeface="Calibri" charset="0"/>
              </a:rPr>
              <a:t>yok.</a:t>
            </a:r>
            <a:endParaRPr lang="tr-TR" sz="2000" b="1" dirty="0">
              <a:latin typeface="Calibri" charset="0"/>
            </a:endParaRPr>
          </a:p>
          <a:p>
            <a:r>
              <a:rPr lang="tr-TR" sz="2000" b="1" dirty="0">
                <a:latin typeface="Calibri" charset="0"/>
              </a:rPr>
              <a:t>Her mevsimde </a:t>
            </a:r>
            <a:r>
              <a:rPr lang="tr-TR" sz="2000" b="1" dirty="0" smtClean="0">
                <a:latin typeface="Calibri" charset="0"/>
              </a:rPr>
              <a:t>görülebilir.</a:t>
            </a:r>
            <a:endParaRPr lang="tr-TR" sz="2000" b="1" dirty="0">
              <a:latin typeface="Calibri" charset="0"/>
            </a:endParaRPr>
          </a:p>
          <a:p>
            <a:r>
              <a:rPr lang="tr-TR" sz="2000" b="1" dirty="0">
                <a:latin typeface="Calibri" charset="0"/>
              </a:rPr>
              <a:t>Sonbahar aylarında daha sık </a:t>
            </a:r>
            <a:r>
              <a:rPr lang="tr-TR" sz="2000" b="1" dirty="0" smtClean="0">
                <a:latin typeface="Calibri" charset="0"/>
              </a:rPr>
              <a:t>görülür.</a:t>
            </a:r>
            <a:endParaRPr lang="tr-TR" sz="2000" b="1" dirty="0">
              <a:latin typeface="Calibri" charset="0"/>
            </a:endParaRPr>
          </a:p>
          <a:p>
            <a:r>
              <a:rPr lang="tr-TR" sz="2000" b="1" dirty="0">
                <a:latin typeface="Calibri" charset="0"/>
              </a:rPr>
              <a:t>Üç-beş yılda bir artış göstererek salgınlar </a:t>
            </a:r>
            <a:r>
              <a:rPr lang="tr-TR" sz="2000" b="1" dirty="0" smtClean="0">
                <a:latin typeface="Calibri" charset="0"/>
              </a:rPr>
              <a:t>oluşturur.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679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/>
              <a:t>Epidemiyoloji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503" y="2832241"/>
            <a:ext cx="7076747" cy="2861461"/>
          </a:xfrm>
        </p:spPr>
        <p:txBody>
          <a:bodyPr>
            <a:noAutofit/>
          </a:bodyPr>
          <a:lstStyle/>
          <a:p>
            <a:r>
              <a:rPr lang="tr-TR" sz="2000" b="1" dirty="0" smtClean="0">
                <a:latin typeface="Calibri" charset="0"/>
              </a:rPr>
              <a:t>DSÖ 2008 verileri</a:t>
            </a:r>
          </a:p>
          <a:p>
            <a:pPr lvl="1"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Yıllık vaka sayısı 15 milyon</a:t>
            </a:r>
          </a:p>
          <a:p>
            <a:pPr lvl="1"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Yıllık ölen vaka sayısı 89 bin</a:t>
            </a:r>
          </a:p>
          <a:p>
            <a:r>
              <a:rPr lang="tr-TR" sz="2000" b="1" dirty="0" smtClean="0">
                <a:latin typeface="Calibri" charset="0"/>
              </a:rPr>
              <a:t>ABD aşı öncesi dönem verileri</a:t>
            </a:r>
          </a:p>
          <a:p>
            <a:pPr lvl="1"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Yıllık vaka sayısı 200 bin</a:t>
            </a:r>
          </a:p>
          <a:p>
            <a:pPr lvl="1"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Yıllık ölen vaka sayısı 4034</a:t>
            </a:r>
          </a:p>
          <a:p>
            <a:pPr lvl="1">
              <a:buFont typeface="Wingdings" charset="2"/>
              <a:buChar char="ü"/>
            </a:pPr>
            <a:r>
              <a:rPr lang="tr-TR" sz="1800" b="1" dirty="0" smtClean="0">
                <a:latin typeface="Calibri" charset="0"/>
              </a:rPr>
              <a:t>14 yaş altında bulaşıcı hastalıklardan ölümün önemli nedeni</a:t>
            </a:r>
          </a:p>
        </p:txBody>
      </p:sp>
    </p:spTree>
    <p:extLst>
      <p:ext uri="{BB962C8B-B14F-4D97-AF65-F5344CB8AC3E}">
        <p14:creationId xmlns:p14="http://schemas.microsoft.com/office/powerpoint/2010/main" val="73748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 err="1" smtClean="0"/>
              <a:t>Epidemiyoloji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100" b="1" dirty="0" smtClean="0"/>
              <a:t>ABD</a:t>
            </a:r>
            <a:endParaRPr lang="en-US" sz="3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38" y="1868708"/>
            <a:ext cx="7956080" cy="229208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38" y="4356266"/>
            <a:ext cx="7956080" cy="2345465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3945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2032</TotalTime>
  <Words>2096</Words>
  <Application>Microsoft Macintosh PowerPoint</Application>
  <PresentationFormat>On-screen Show (4:3)</PresentationFormat>
  <Paragraphs>493</Paragraphs>
  <Slides>38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Spectrum</vt:lpstr>
      <vt:lpstr>BOĞMACA</vt:lpstr>
      <vt:lpstr>Tanım</vt:lpstr>
      <vt:lpstr>Tarihçe</vt:lpstr>
      <vt:lpstr>İsimlendirme</vt:lpstr>
      <vt:lpstr>Etyoloji</vt:lpstr>
      <vt:lpstr>Boğmaca Benzeri Hastalık</vt:lpstr>
      <vt:lpstr>Epidemiyoloji</vt:lpstr>
      <vt:lpstr>Epidemiyoloji</vt:lpstr>
      <vt:lpstr>Epidemiyoloji ABD</vt:lpstr>
      <vt:lpstr>Epidemiyoloji İnsidans Artış Nedenleri</vt:lpstr>
      <vt:lpstr>Epidemiyoloji İnsidans Artışında Aşı Tiplerinin Etkisi</vt:lpstr>
      <vt:lpstr>Epidemiyoloji İnsidans Artışında Bakteri Değişiminin Etkisi</vt:lpstr>
      <vt:lpstr>Epidemiyoloji</vt:lpstr>
      <vt:lpstr>Patofizyoloji Patojen</vt:lpstr>
      <vt:lpstr>Patofizyoloji Patojen</vt:lpstr>
      <vt:lpstr>Patofizyoloji Bulaş</vt:lpstr>
      <vt:lpstr>Patofizyoloji İmmünite</vt:lpstr>
      <vt:lpstr>Klinik Özellikler</vt:lpstr>
      <vt:lpstr>Klinik Özellikler</vt:lpstr>
      <vt:lpstr>Klinik Özellikler Boğmaca Hastalığını Öngören Faktörler</vt:lpstr>
      <vt:lpstr>Klinik Özellikler</vt:lpstr>
      <vt:lpstr>Ayırıcı Tanı</vt:lpstr>
      <vt:lpstr>Laboratuvar Bulguları </vt:lpstr>
      <vt:lpstr>Görüntüleme Bulguları </vt:lpstr>
      <vt:lpstr>Tanı</vt:lpstr>
      <vt:lpstr>Evrelere Göre Semptomlar-Laboratuvar-Tanısal Testler-Komplikasyonlar</vt:lpstr>
      <vt:lpstr>Komplikasyonlar ve Prognoz</vt:lpstr>
      <vt:lpstr>Komplikasyonlar</vt:lpstr>
      <vt:lpstr>Tedavi Değerlendirme ve Destekleyici Tedavi</vt:lpstr>
      <vt:lpstr>Tedavi Değerlendirme ve Destekleyici Tedavi</vt:lpstr>
      <vt:lpstr>Tedavi Antimikrobiyal Tedavi</vt:lpstr>
      <vt:lpstr>Tedavi Antimikrobiyal Tedavi</vt:lpstr>
      <vt:lpstr>Tedavi Diğer Tedaviler</vt:lpstr>
      <vt:lpstr>Korunma Temas Sonrası Korunma</vt:lpstr>
      <vt:lpstr>Korunma Boğmaca Aşısı</vt:lpstr>
      <vt:lpstr>Korunma Boğmaca Aşısı-Yan Etkiler</vt:lpstr>
      <vt:lpstr>Korunma Boğmaca Aşısı-Kontrendikasyonlar</vt:lpstr>
      <vt:lpstr>Korunma Boğmaca Aşısı-Koza Stratejisi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BOĞMACA</dc:title>
  <dc:creator>Halil Özdemir</dc:creator>
  <cp:lastModifiedBy>Halil Özdemir</cp:lastModifiedBy>
  <cp:revision>90</cp:revision>
  <dcterms:created xsi:type="dcterms:W3CDTF">2018-07-04T22:35:07Z</dcterms:created>
  <dcterms:modified xsi:type="dcterms:W3CDTF">2018-08-26T15:12:52Z</dcterms:modified>
</cp:coreProperties>
</file>