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0" r:id="rId1"/>
  </p:sldMasterIdLst>
  <p:sldIdLst>
    <p:sldId id="264" r:id="rId2"/>
    <p:sldId id="283" r:id="rId3"/>
    <p:sldId id="299" r:id="rId4"/>
    <p:sldId id="300" r:id="rId5"/>
    <p:sldId id="301" r:id="rId6"/>
    <p:sldId id="285" r:id="rId7"/>
    <p:sldId id="308" r:id="rId8"/>
    <p:sldId id="303" r:id="rId9"/>
    <p:sldId id="304" r:id="rId10"/>
    <p:sldId id="302" r:id="rId11"/>
    <p:sldId id="305" r:id="rId12"/>
    <p:sldId id="284" r:id="rId13"/>
    <p:sldId id="306" r:id="rId14"/>
    <p:sldId id="307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8860119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84230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729288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979295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650752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70558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822268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61563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16847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33781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49148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2020. 05. 22.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45783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2020. 05. 22.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63649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2020. 05. 22.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770180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68778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22602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804D5C-6043-4569-9888-3265F751EDC6}" type="datetimeFigureOut">
              <a:rPr lang="hu-HU" smtClean="0"/>
              <a:t>2020. 05. 22.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12122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  <p:sldLayoutId id="2147483782" r:id="rId12"/>
    <p:sldLayoutId id="2147483783" r:id="rId13"/>
    <p:sldLayoutId id="2147483784" r:id="rId14"/>
    <p:sldLayoutId id="2147483785" r:id="rId15"/>
    <p:sldLayoutId id="214748378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asal.org/nasrettin-hoca-fikralari.html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74449" y="5532403"/>
            <a:ext cx="10068183" cy="42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</a:pPr>
            <a:r>
              <a:rPr lang="hu-HU" sz="2000" b="1" dirty="0">
                <a:latin typeface="+mj-lt"/>
              </a:rPr>
              <a:t>Nasrettin Hoca </a:t>
            </a:r>
            <a:r>
              <a:rPr lang="hu-HU" sz="2000" b="1" dirty="0" smtClean="0">
                <a:latin typeface="+mj-lt"/>
              </a:rPr>
              <a:t>Fıkraları fordítása</a:t>
            </a:r>
            <a:endParaRPr lang="tr-TR" sz="2000" dirty="0">
              <a:latin typeface="+mj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321090" y="4984483"/>
            <a:ext cx="12971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Kép: Wikipedia</a:t>
            </a:r>
            <a:endParaRPr lang="tr-TR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1026" name="Picture 2" descr="https://upload.wikimedia.org/wikipedia/commons/d/d4/Nasreddin_%2818th-century_work%2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8840" y="1132937"/>
            <a:ext cx="2819400" cy="3857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9552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34982" y="1617388"/>
            <a:ext cx="792011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000" dirty="0"/>
          </a:p>
          <a:p>
            <a:r>
              <a:rPr lang="tr-TR" sz="2000" dirty="0"/>
              <a:t>Günlerden bir gün Hoca, eşeğine binerek, arkasına takılan bir takım insanlarla birlikte, camiden eve dönerken birdenbire durur, hayvandan iner ve yüzü insanlara dönük olarak eşeğe ters biner, yani semere ters </a:t>
            </a:r>
            <a:r>
              <a:rPr lang="tr-TR" sz="2000" dirty="0" smtClean="0"/>
              <a:t>oturur</a:t>
            </a:r>
            <a:r>
              <a:rPr lang="hu-HU" sz="2000" dirty="0" smtClean="0"/>
              <a:t>.</a:t>
            </a:r>
            <a:endParaRPr lang="hu-HU" sz="2000" dirty="0" smtClean="0"/>
          </a:p>
          <a:p>
            <a:endParaRPr lang="hu-HU" sz="2000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Egy nap Naszreddin szamárháton, </a:t>
            </a:r>
            <a:r>
              <a:rPr lang="hu-HU" sz="2000" dirty="0" smtClean="0">
                <a:solidFill>
                  <a:schemeClr val="accent1"/>
                </a:solidFill>
              </a:rPr>
              <a:t>nyomában</a:t>
            </a: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 egy csoport emberrel hazafelé tartott a mecsetből, amikor hirtelen megállt, leszállt az állatról, és </a:t>
            </a:r>
            <a:r>
              <a:rPr lang="hu-H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fordítva</a:t>
            </a: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 szállt vissza a szamárra, úgy, hogy az arcát az emberek felé fordította, vagyis </a:t>
            </a:r>
            <a:r>
              <a:rPr lang="hu-H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háttal</a:t>
            </a: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 ült a nyeregben.</a:t>
            </a: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2494048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-47341" y="4434769"/>
            <a:ext cx="177012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000" dirty="0" smtClean="0"/>
              <a:t>Szókincs</a:t>
            </a:r>
          </a:p>
        </p:txBody>
      </p:sp>
      <p:sp>
        <p:nvSpPr>
          <p:cNvPr id="6" name="Rectangle 5"/>
          <p:cNvSpPr/>
          <p:nvPr/>
        </p:nvSpPr>
        <p:spPr>
          <a:xfrm>
            <a:off x="1002134" y="1673497"/>
            <a:ext cx="3794063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hu-HU" sz="2600" dirty="0" smtClean="0">
                <a:solidFill>
                  <a:schemeClr val="bg2">
                    <a:lumMod val="50000"/>
                  </a:schemeClr>
                </a:solidFill>
              </a:rPr>
              <a:t>nyom</a:t>
            </a:r>
            <a:r>
              <a:rPr lang="hu-HU" sz="2600" dirty="0" smtClean="0">
                <a:solidFill>
                  <a:schemeClr val="accent1"/>
                </a:solidFill>
              </a:rPr>
              <a:t>ok</a:t>
            </a:r>
            <a:r>
              <a:rPr lang="hu-HU" sz="2600" dirty="0" smtClean="0">
                <a:solidFill>
                  <a:schemeClr val="bg2">
                    <a:lumMod val="50000"/>
                  </a:schemeClr>
                </a:solidFill>
                <a:sym typeface="Wingdings" panose="05000000000000000000" pitchFamily="2" charset="2"/>
              </a:rPr>
              <a:t></a:t>
            </a:r>
          </a:p>
          <a:p>
            <a:pPr algn="r"/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  <a:sym typeface="Wingdings" panose="05000000000000000000" pitchFamily="2" charset="2"/>
              </a:rPr>
              <a:t>(békanyom, medvenyom, szarvasnyom, macskanyom, madárnyom, őznyom, cipőnyom, lábnyom stb</a:t>
            </a:r>
            <a:r>
              <a:rPr lang="hu-HU" sz="2600" dirty="0" smtClean="0">
                <a:solidFill>
                  <a:schemeClr val="bg2">
                    <a:lumMod val="50000"/>
                  </a:schemeClr>
                </a:solidFill>
                <a:sym typeface="Wingdings" panose="05000000000000000000" pitchFamily="2" charset="2"/>
              </a:rPr>
              <a:t>.</a:t>
            </a:r>
          </a:p>
        </p:txBody>
      </p:sp>
      <p:sp>
        <p:nvSpPr>
          <p:cNvPr id="9" name="Rectangle 8"/>
          <p:cNvSpPr/>
          <p:nvPr/>
        </p:nvSpPr>
        <p:spPr>
          <a:xfrm>
            <a:off x="1353752" y="4900665"/>
            <a:ext cx="3442445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hu-HU" sz="2000" dirty="0">
                <a:solidFill>
                  <a:schemeClr val="bg2">
                    <a:lumMod val="50000"/>
                  </a:schemeClr>
                </a:solidFill>
              </a:rPr>
              <a:t>v</a:t>
            </a: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alaki valakinek a </a:t>
            </a:r>
            <a:r>
              <a:rPr lang="hu-HU" sz="2000" i="1" u="sng" dirty="0" smtClean="0">
                <a:solidFill>
                  <a:schemeClr val="bg2">
                    <a:lumMod val="50000"/>
                  </a:schemeClr>
                </a:solidFill>
              </a:rPr>
              <a:t>nyom</a:t>
            </a:r>
            <a:r>
              <a:rPr lang="hu-HU" sz="2000" i="1" u="sng" dirty="0" smtClean="0">
                <a:solidFill>
                  <a:schemeClr val="accent1"/>
                </a:solidFill>
              </a:rPr>
              <a:t>á</a:t>
            </a:r>
            <a:r>
              <a:rPr lang="hu-HU" sz="2000" i="1" u="sng" dirty="0" smtClean="0">
                <a:solidFill>
                  <a:schemeClr val="bg2">
                    <a:lumMod val="50000"/>
                  </a:schemeClr>
                </a:solidFill>
              </a:rPr>
              <a:t>ban</a:t>
            </a: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 van = valaki valaki után megy / keres valakit</a:t>
            </a:r>
          </a:p>
          <a:p>
            <a:pPr algn="r"/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(nyomozó = detektív!)</a:t>
            </a:r>
          </a:p>
        </p:txBody>
      </p:sp>
      <p:pic>
        <p:nvPicPr>
          <p:cNvPr id="8194" name="Picture 2" descr="Footprints shadows of animals and human Free Vect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0"/>
            <a:ext cx="6858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4086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350097" y="1874054"/>
            <a:ext cx="774495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/>
              <a:t>Bunu görenler yaptığı hareketin nedenini sorarlar. Hoca şöyle der:</a:t>
            </a:r>
          </a:p>
          <a:p>
            <a:r>
              <a:rPr lang="tr-TR" sz="2000" dirty="0"/>
              <a:t>-Düşündüm taşındım, eşeğime böyle binme</a:t>
            </a:r>
            <a:r>
              <a:rPr lang="tr-TR" sz="2000" dirty="0">
                <a:solidFill>
                  <a:schemeClr val="bg1">
                    <a:lumMod val="50000"/>
                  </a:schemeClr>
                </a:solidFill>
              </a:rPr>
              <a:t>ye karar verdim </a:t>
            </a:r>
            <a:r>
              <a:rPr lang="tr-TR" sz="2000" dirty="0"/>
              <a:t>çünkü saygısızlığı </a:t>
            </a:r>
            <a:r>
              <a:rPr lang="tr-TR" sz="2000" dirty="0">
                <a:solidFill>
                  <a:schemeClr val="accent1"/>
                </a:solidFill>
              </a:rPr>
              <a:t>hiç sevmem</a:t>
            </a:r>
            <a:r>
              <a:rPr lang="tr-TR" sz="2000" dirty="0"/>
              <a:t>. </a:t>
            </a:r>
            <a:endParaRPr lang="hu-HU" sz="2000" dirty="0" smtClean="0"/>
          </a:p>
          <a:p>
            <a:endParaRPr lang="hu-HU" sz="2000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Akik ezt látták, megkérdezték, miért tette ezt.</a:t>
            </a:r>
          </a:p>
          <a:p>
            <a:pPr algn="just"/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Naszreddin így szólt.</a:t>
            </a:r>
          </a:p>
          <a:p>
            <a:pPr algn="just"/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- Törtem a fejem, és </a:t>
            </a:r>
            <a:r>
              <a:rPr lang="hu-HU" sz="2000" dirty="0" smtClean="0">
                <a:solidFill>
                  <a:schemeClr val="bg1">
                    <a:lumMod val="50000"/>
                  </a:schemeClr>
                </a:solidFill>
              </a:rPr>
              <a:t>úgy döntöttem</a:t>
            </a: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, hogy így szállok fel a szamaramra, ugyanis </a:t>
            </a:r>
            <a:r>
              <a:rPr lang="hu-HU" sz="2000" dirty="0" smtClean="0">
                <a:solidFill>
                  <a:schemeClr val="accent1"/>
                </a:solidFill>
              </a:rPr>
              <a:t>egyáltalán nem szeretem</a:t>
            </a: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 a tiszteletlenséget.</a:t>
            </a:r>
            <a:endParaRPr lang="hu-HU" sz="2000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endParaRPr lang="hu-HU" sz="2000" dirty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endParaRPr lang="hu-HU" sz="20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1595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504644" y="2801333"/>
            <a:ext cx="774495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/>
              <a:t>Siz önüme düşseniz, arkanızı bana dönmüş olacaksınız; usulsüzlük saygısızlık olur. Ben önde gitsem, size arkamı çevirmiş olacağım ki bu da doğru değildir. </a:t>
            </a:r>
            <a:endParaRPr lang="hu-HU" sz="2000" dirty="0" smtClean="0"/>
          </a:p>
          <a:p>
            <a:endParaRPr lang="hu-HU" sz="2000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Ha elém kerültök, hátat fogtok nekem fordítani, ami rendkívüli tiszteletlenség lenne. Ha én megyek elöl, én fogok nektek hátat fordítani, ami szintén nem helyes.</a:t>
            </a:r>
            <a:endParaRPr lang="hu-HU" sz="2000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endParaRPr lang="hu-HU" sz="2000" dirty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endParaRPr lang="hu-HU" sz="20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3083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324339" y="3046031"/>
            <a:ext cx="774495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smtClean="0"/>
              <a:t>Böyle </a:t>
            </a:r>
            <a:r>
              <a:rPr lang="tr-TR" sz="2000" dirty="0"/>
              <a:t>ters bindiğim zaman ise hem ben önünüzden giderim, siz de ardımdan gelmiş olursunuz; hem de karşı karşıya bulunuruz!</a:t>
            </a:r>
          </a:p>
          <a:p>
            <a:endParaRPr lang="hu-HU" sz="2000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Ha így, fordítva szállok fel, előttetek megyek és ti mögöttem, mégis szemben leszünk egymással!</a:t>
            </a:r>
            <a:endParaRPr lang="hu-HU" sz="2000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endParaRPr lang="hu-HU" sz="2000" dirty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endParaRPr lang="hu-HU" sz="20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5833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354881" y="2335514"/>
            <a:ext cx="896984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000" b="1" dirty="0"/>
              <a:t>Nasrettin Hoca Eşeğe Neden Ters </a:t>
            </a:r>
            <a:r>
              <a:rPr lang="tr-TR" sz="3000" b="1" dirty="0" smtClean="0"/>
              <a:t>Binmiş</a:t>
            </a:r>
            <a:endParaRPr lang="hu-HU" sz="3000" b="1" dirty="0" smtClean="0"/>
          </a:p>
          <a:p>
            <a:endParaRPr lang="hu-HU" sz="3000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hu-HU" sz="3000" dirty="0" smtClean="0">
                <a:solidFill>
                  <a:schemeClr val="bg2">
                    <a:lumMod val="50000"/>
                  </a:schemeClr>
                </a:solidFill>
              </a:rPr>
              <a:t>Miért ült Naszreddin fordítva a szamárra?</a:t>
            </a:r>
            <a:endParaRPr lang="tr-TR" sz="30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960188" y="6417688"/>
            <a:ext cx="6159058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13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 török szöveg forrása: </a:t>
            </a:r>
            <a:r>
              <a:rPr lang="hu-HU" sz="1300" u="sng" dirty="0">
                <a:solidFill>
                  <a:schemeClr val="tx1">
                    <a:lumMod val="65000"/>
                    <a:lumOff val="35000"/>
                  </a:schemeClr>
                </a:solidFill>
                <a:hlinkClick r:id="rId2"/>
              </a:rPr>
              <a:t>https://www.masal.org/nasrettin-hoca-fikralari.html</a:t>
            </a:r>
            <a:endParaRPr lang="tr-TR" sz="13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7730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-92104" y="4434770"/>
            <a:ext cx="1766358" cy="5751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000" dirty="0" smtClean="0"/>
              <a:t>Szókincs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476604" y="3520371"/>
            <a:ext cx="27002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dirty="0"/>
              <a:t>v</a:t>
            </a:r>
            <a:r>
              <a:rPr lang="hu-HU" sz="4000" dirty="0" smtClean="0"/>
              <a:t>ki felszáll</a:t>
            </a:r>
          </a:p>
        </p:txBody>
      </p:sp>
      <p:sp>
        <p:nvSpPr>
          <p:cNvPr id="2" name="Rectangle 1"/>
          <p:cNvSpPr/>
          <p:nvPr/>
        </p:nvSpPr>
        <p:spPr>
          <a:xfrm>
            <a:off x="7102485" y="2639027"/>
            <a:ext cx="2108270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u-HU" sz="2600" dirty="0" smtClean="0">
                <a:solidFill>
                  <a:schemeClr val="bg2">
                    <a:lumMod val="50000"/>
                  </a:schemeClr>
                </a:solidFill>
              </a:rPr>
              <a:t>a villamosra</a:t>
            </a:r>
          </a:p>
        </p:txBody>
      </p:sp>
      <p:sp>
        <p:nvSpPr>
          <p:cNvPr id="6" name="Rectangle 5"/>
          <p:cNvSpPr/>
          <p:nvPr/>
        </p:nvSpPr>
        <p:spPr>
          <a:xfrm>
            <a:off x="3832709" y="5199776"/>
            <a:ext cx="1534395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u-HU" sz="2600" dirty="0">
                <a:solidFill>
                  <a:schemeClr val="bg2">
                    <a:lumMod val="50000"/>
                  </a:schemeClr>
                </a:solidFill>
              </a:rPr>
              <a:t>a</a:t>
            </a:r>
            <a:r>
              <a:rPr lang="hu-HU" sz="2600" dirty="0" smtClean="0">
                <a:solidFill>
                  <a:schemeClr val="bg2">
                    <a:lumMod val="50000"/>
                  </a:schemeClr>
                </a:solidFill>
              </a:rPr>
              <a:t> buszra</a:t>
            </a:r>
          </a:p>
        </p:txBody>
      </p:sp>
      <p:sp>
        <p:nvSpPr>
          <p:cNvPr id="7" name="Rectangle 6"/>
          <p:cNvSpPr/>
          <p:nvPr/>
        </p:nvSpPr>
        <p:spPr>
          <a:xfrm>
            <a:off x="2880462" y="2146584"/>
            <a:ext cx="1399743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u-HU" sz="2600" dirty="0" smtClean="0">
                <a:solidFill>
                  <a:schemeClr val="bg2">
                    <a:lumMod val="50000"/>
                  </a:schemeClr>
                </a:solidFill>
              </a:rPr>
              <a:t>a trolira</a:t>
            </a:r>
          </a:p>
        </p:txBody>
      </p:sp>
      <p:sp>
        <p:nvSpPr>
          <p:cNvPr id="8" name="Rectangle 7"/>
          <p:cNvSpPr/>
          <p:nvPr/>
        </p:nvSpPr>
        <p:spPr>
          <a:xfrm>
            <a:off x="7132945" y="4476103"/>
            <a:ext cx="2047355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u-HU" sz="2600" dirty="0">
                <a:solidFill>
                  <a:schemeClr val="bg2">
                    <a:lumMod val="50000"/>
                  </a:schemeClr>
                </a:solidFill>
              </a:rPr>
              <a:t>a</a:t>
            </a:r>
            <a:r>
              <a:rPr lang="hu-HU" sz="2600" dirty="0" smtClean="0">
                <a:solidFill>
                  <a:schemeClr val="bg2">
                    <a:lumMod val="50000"/>
                  </a:schemeClr>
                </a:solidFill>
              </a:rPr>
              <a:t> biciklire(!)</a:t>
            </a:r>
            <a:endParaRPr lang="hu-HU" sz="2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154895" y="3735814"/>
            <a:ext cx="1556836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u-HU" sz="2600" dirty="0" smtClean="0">
                <a:solidFill>
                  <a:schemeClr val="bg2">
                    <a:lumMod val="50000"/>
                  </a:schemeClr>
                </a:solidFill>
              </a:rPr>
              <a:t>a lóra (!)</a:t>
            </a:r>
            <a:endParaRPr lang="hu-HU" sz="2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621097" y="1501332"/>
            <a:ext cx="241123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u-HU" sz="2600" dirty="0">
                <a:solidFill>
                  <a:schemeClr val="bg2">
                    <a:lumMod val="50000"/>
                  </a:schemeClr>
                </a:solidFill>
              </a:rPr>
              <a:t>a</a:t>
            </a:r>
            <a:r>
              <a:rPr lang="hu-HU" sz="2600" dirty="0" smtClean="0">
                <a:solidFill>
                  <a:schemeClr val="bg2">
                    <a:lumMod val="50000"/>
                  </a:schemeClr>
                </a:solidFill>
              </a:rPr>
              <a:t> szamárra (!)</a:t>
            </a:r>
          </a:p>
        </p:txBody>
      </p:sp>
    </p:spTree>
    <p:extLst>
      <p:ext uri="{BB962C8B-B14F-4D97-AF65-F5344CB8AC3E}">
        <p14:creationId xmlns:p14="http://schemas.microsoft.com/office/powerpoint/2010/main" val="3321843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-92104" y="4434770"/>
            <a:ext cx="1766358" cy="5751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000" dirty="0" smtClean="0"/>
              <a:t>Szókincs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726888" y="3269970"/>
            <a:ext cx="27002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i="1" dirty="0" smtClean="0"/>
              <a:t>fordítva</a:t>
            </a:r>
          </a:p>
        </p:txBody>
      </p:sp>
      <p:sp>
        <p:nvSpPr>
          <p:cNvPr id="6" name="Rectangle 5"/>
          <p:cNvSpPr/>
          <p:nvPr/>
        </p:nvSpPr>
        <p:spPr>
          <a:xfrm>
            <a:off x="2475321" y="2469454"/>
            <a:ext cx="4790094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u-HU" sz="2600" dirty="0" smtClean="0">
                <a:solidFill>
                  <a:schemeClr val="bg2">
                    <a:lumMod val="50000"/>
                  </a:schemeClr>
                </a:solidFill>
              </a:rPr>
              <a:t>Ez a férfi </a:t>
            </a:r>
            <a:r>
              <a:rPr lang="hu-HU" sz="2600" u="sng" dirty="0" smtClean="0">
                <a:solidFill>
                  <a:schemeClr val="bg2">
                    <a:lumMod val="50000"/>
                  </a:schemeClr>
                </a:solidFill>
              </a:rPr>
              <a:t>fordítva</a:t>
            </a:r>
            <a:r>
              <a:rPr lang="hu-HU" sz="2600" dirty="0" smtClean="0">
                <a:solidFill>
                  <a:schemeClr val="bg2">
                    <a:lumMod val="50000"/>
                  </a:schemeClr>
                </a:solidFill>
              </a:rPr>
              <a:t> ül a széken.</a:t>
            </a:r>
          </a:p>
        </p:txBody>
      </p:sp>
      <p:pic>
        <p:nvPicPr>
          <p:cNvPr id="3074" name="Picture 2" descr="Old man sitting backwards on chair Free Pho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7393" y="-8264"/>
            <a:ext cx="4577510" cy="686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8291558" y="6606758"/>
            <a:ext cx="10983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Kép: Freepik</a:t>
            </a:r>
            <a:endParaRPr lang="tr-TR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6586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-92104" y="4434770"/>
            <a:ext cx="1766358" cy="5751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000" dirty="0" smtClean="0"/>
              <a:t>Szókincs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726888" y="3269970"/>
            <a:ext cx="27002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i="1" dirty="0" smtClean="0"/>
              <a:t>fordítva</a:t>
            </a:r>
          </a:p>
        </p:txBody>
      </p:sp>
      <p:sp>
        <p:nvSpPr>
          <p:cNvPr id="6" name="Rectangle 5"/>
          <p:cNvSpPr/>
          <p:nvPr/>
        </p:nvSpPr>
        <p:spPr>
          <a:xfrm>
            <a:off x="2978484" y="2297310"/>
            <a:ext cx="4169731" cy="892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hu-HU" sz="2600" dirty="0" smtClean="0">
                <a:solidFill>
                  <a:schemeClr val="bg2">
                    <a:lumMod val="50000"/>
                  </a:schemeClr>
                </a:solidFill>
              </a:rPr>
              <a:t>Az egyik rohamosztagos </a:t>
            </a:r>
          </a:p>
          <a:p>
            <a:pPr algn="r"/>
            <a:r>
              <a:rPr lang="hu-HU" sz="2600" u="sng" dirty="0" smtClean="0">
                <a:solidFill>
                  <a:schemeClr val="bg2">
                    <a:lumMod val="50000"/>
                  </a:schemeClr>
                </a:solidFill>
              </a:rPr>
              <a:t>fordítva</a:t>
            </a:r>
            <a:r>
              <a:rPr lang="hu-HU" sz="2600" dirty="0" smtClean="0">
                <a:solidFill>
                  <a:schemeClr val="bg2">
                    <a:lumMod val="50000"/>
                  </a:schemeClr>
                </a:solidFill>
              </a:rPr>
              <a:t> áll a sorban.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044264" y="5190082"/>
            <a:ext cx="115929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Kép: Pixabay</a:t>
            </a:r>
            <a:endParaRPr lang="tr-TR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5122" name="Picture 2" descr="Stormtrooper, Star Wars, Lego, Stor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4264" y="2173695"/>
            <a:ext cx="3864401" cy="2900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1631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34982" y="1617388"/>
            <a:ext cx="792011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000" dirty="0"/>
          </a:p>
          <a:p>
            <a:r>
              <a:rPr lang="tr-TR" sz="2000" dirty="0"/>
              <a:t>Günlerden bir gün Hoca, eşeğine binerek, arkasına takılan bir takım insanlarla birlikte, camiden eve dönerken birdenbire durur, hayvandan iner ve yüzü insanlara dönük olarak eşeğe ters biner, yani semere ters </a:t>
            </a:r>
            <a:r>
              <a:rPr lang="tr-TR" sz="2000" dirty="0" smtClean="0"/>
              <a:t>oturur</a:t>
            </a:r>
            <a:r>
              <a:rPr lang="hu-HU" sz="2000" dirty="0" smtClean="0"/>
              <a:t>.</a:t>
            </a:r>
            <a:endParaRPr lang="hu-HU" sz="2000" dirty="0" smtClean="0"/>
          </a:p>
          <a:p>
            <a:endParaRPr lang="hu-HU" sz="2000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Egy nap Naszreddin szamárháton, nyomában egy csoport emberrel hazafelé tartott a mecsetből, amikor hirtelen megállt, leszállt az állatról, és </a:t>
            </a:r>
            <a:r>
              <a:rPr lang="hu-H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fordítva</a:t>
            </a: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 szállt vissza a szamárra, úgy, hogy az arcát az emberek felé fordította, vagyis </a:t>
            </a:r>
            <a:r>
              <a:rPr lang="hu-H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háttal</a:t>
            </a: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 ült a nyeregben.</a:t>
            </a: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1607294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0" y="4499164"/>
            <a:ext cx="17663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 smtClean="0"/>
              <a:t>Érdekesség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63206" y="3429000"/>
            <a:ext cx="349261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i="1" dirty="0" smtClean="0"/>
              <a:t>Melyik képen látnak nye</a:t>
            </a:r>
            <a:r>
              <a:rPr lang="hu-HU" sz="4000" i="1" dirty="0" smtClean="0">
                <a:solidFill>
                  <a:srgbClr val="C00000"/>
                </a:solidFill>
              </a:rPr>
              <a:t>rg</a:t>
            </a:r>
            <a:r>
              <a:rPr lang="hu-HU" sz="4000" i="1" dirty="0" smtClean="0"/>
              <a:t>et?</a:t>
            </a:r>
          </a:p>
        </p:txBody>
      </p:sp>
      <p:sp>
        <p:nvSpPr>
          <p:cNvPr id="6" name="Rectangle 5"/>
          <p:cNvSpPr/>
          <p:nvPr/>
        </p:nvSpPr>
        <p:spPr>
          <a:xfrm>
            <a:off x="585165" y="2750905"/>
            <a:ext cx="458170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hu-HU" sz="2000" i="1" dirty="0" smtClean="0">
                <a:solidFill>
                  <a:schemeClr val="bg2">
                    <a:lumMod val="50000"/>
                  </a:schemeClr>
                </a:solidFill>
              </a:rPr>
              <a:t>„...vagyis fordítva ült a nyeregben.”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044264" y="5190082"/>
            <a:ext cx="115929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Kép: Pixabay</a:t>
            </a:r>
            <a:endParaRPr lang="tr-TR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9218" name="Picture 2" descr="Set of flat color icons with white background depicting jockey equipment and horse Free Vect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0"/>
            <a:ext cx="6858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828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Beautiful macro closeup shot of a female human's deep eyes Free Pho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133" y="0"/>
            <a:ext cx="5932868" cy="4434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Girl in a white dress turns a face with a smile to a guy Free Phot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4242" y="4010024"/>
            <a:ext cx="5962650" cy="2847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-92104" y="4434770"/>
            <a:ext cx="1766358" cy="5751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000" dirty="0" smtClean="0"/>
              <a:t>Szókincs</a:t>
            </a:r>
          </a:p>
        </p:txBody>
      </p:sp>
      <p:sp>
        <p:nvSpPr>
          <p:cNvPr id="6" name="Rectangle 5"/>
          <p:cNvSpPr/>
          <p:nvPr/>
        </p:nvSpPr>
        <p:spPr>
          <a:xfrm>
            <a:off x="4653776" y="1884086"/>
            <a:ext cx="140455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hu-HU" sz="2600" dirty="0">
                <a:solidFill>
                  <a:schemeClr val="bg2">
                    <a:lumMod val="50000"/>
                  </a:schemeClr>
                </a:solidFill>
              </a:rPr>
              <a:t>s</a:t>
            </a:r>
            <a:r>
              <a:rPr lang="hu-HU" sz="2600" dirty="0" smtClean="0">
                <a:solidFill>
                  <a:schemeClr val="bg2">
                    <a:lumMod val="50000"/>
                  </a:schemeClr>
                </a:solidFill>
              </a:rPr>
              <a:t>zem</a:t>
            </a:r>
            <a:r>
              <a:rPr lang="hu-HU" sz="2600" dirty="0" smtClean="0">
                <a:solidFill>
                  <a:schemeClr val="bg2">
                    <a:lumMod val="50000"/>
                  </a:schemeClr>
                </a:solidFill>
                <a:sym typeface="Wingdings" panose="05000000000000000000" pitchFamily="2" charset="2"/>
              </a:rPr>
              <a:t> </a:t>
            </a:r>
            <a:endParaRPr lang="hu-HU" sz="2600" dirty="0" smtClean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944543" y="4076276"/>
            <a:ext cx="12474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Képek: freepik</a:t>
            </a:r>
            <a:endParaRPr lang="tr-TR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82016" y="4722325"/>
            <a:ext cx="1148071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hu-HU" sz="2600" dirty="0" smtClean="0">
                <a:solidFill>
                  <a:schemeClr val="bg2">
                    <a:lumMod val="50000"/>
                  </a:schemeClr>
                </a:solidFill>
              </a:rPr>
              <a:t>hát</a:t>
            </a:r>
            <a:r>
              <a:rPr lang="hu-HU" sz="2600" dirty="0" smtClean="0">
                <a:solidFill>
                  <a:schemeClr val="bg2">
                    <a:lumMod val="50000"/>
                  </a:schemeClr>
                </a:solidFill>
                <a:sym typeface="Wingdings" panose="05000000000000000000" pitchFamily="2" charset="2"/>
              </a:rPr>
              <a:t> </a:t>
            </a:r>
            <a:endParaRPr lang="hu-HU" sz="2600" dirty="0" smtClean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3169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 descr="Group of kids friends arm around sitting together Free Pho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2682" y="2886075"/>
            <a:ext cx="5962650" cy="397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-47341" y="4434769"/>
            <a:ext cx="1766358" cy="5751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000" dirty="0" smtClean="0"/>
              <a:t>Szókincs</a:t>
            </a:r>
          </a:p>
        </p:txBody>
      </p:sp>
      <p:sp>
        <p:nvSpPr>
          <p:cNvPr id="6" name="Rectangle 5"/>
          <p:cNvSpPr/>
          <p:nvPr/>
        </p:nvSpPr>
        <p:spPr>
          <a:xfrm>
            <a:off x="1677000" y="1884086"/>
            <a:ext cx="4381328" cy="8002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hu-HU" sz="2600" dirty="0">
                <a:solidFill>
                  <a:schemeClr val="bg2">
                    <a:lumMod val="50000"/>
                  </a:schemeClr>
                </a:solidFill>
              </a:rPr>
              <a:t>s</a:t>
            </a:r>
            <a:r>
              <a:rPr lang="hu-HU" sz="2600" dirty="0" smtClean="0">
                <a:solidFill>
                  <a:schemeClr val="bg2">
                    <a:lumMod val="50000"/>
                  </a:schemeClr>
                </a:solidFill>
              </a:rPr>
              <a:t>zem</a:t>
            </a:r>
            <a:r>
              <a:rPr lang="hu-HU" sz="2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ben</a:t>
            </a:r>
            <a:r>
              <a:rPr lang="hu-HU" sz="2600" dirty="0" smtClean="0">
                <a:solidFill>
                  <a:schemeClr val="bg2">
                    <a:lumMod val="50000"/>
                  </a:schemeClr>
                </a:solidFill>
              </a:rPr>
              <a:t> van vki</a:t>
            </a:r>
            <a:r>
              <a:rPr lang="hu-HU" sz="2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vel</a:t>
            </a:r>
            <a:r>
              <a:rPr lang="hu-HU" sz="2600" dirty="0" smtClean="0">
                <a:solidFill>
                  <a:schemeClr val="bg2">
                    <a:lumMod val="50000"/>
                  </a:schemeClr>
                </a:solidFill>
                <a:sym typeface="Wingdings" panose="05000000000000000000" pitchFamily="2" charset="2"/>
              </a:rPr>
              <a:t></a:t>
            </a:r>
          </a:p>
          <a:p>
            <a:pPr algn="r"/>
            <a:r>
              <a:rPr lang="hu-HU" sz="2000" i="1" dirty="0" smtClean="0">
                <a:solidFill>
                  <a:schemeClr val="bg2">
                    <a:lumMod val="50000"/>
                  </a:schemeClr>
                </a:solidFill>
                <a:sym typeface="Wingdings" panose="05000000000000000000" pitchFamily="2" charset="2"/>
              </a:rPr>
              <a:t>A fiúk szemben állnak egymással. </a:t>
            </a:r>
            <a:endParaRPr lang="hu-HU" sz="2000" i="1" dirty="0" smtClean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847307" y="6315023"/>
            <a:ext cx="12474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Képek: freepik</a:t>
            </a:r>
            <a:endParaRPr lang="tr-TR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002135" y="4722325"/>
            <a:ext cx="4927952" cy="8002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hu-HU" sz="2600" dirty="0">
                <a:solidFill>
                  <a:schemeClr val="bg2">
                    <a:lumMod val="50000"/>
                  </a:schemeClr>
                </a:solidFill>
              </a:rPr>
              <a:t>h</a:t>
            </a:r>
            <a:r>
              <a:rPr lang="hu-HU" sz="2600" dirty="0" smtClean="0">
                <a:solidFill>
                  <a:schemeClr val="bg2">
                    <a:lumMod val="50000"/>
                  </a:schemeClr>
                </a:solidFill>
              </a:rPr>
              <a:t>át</a:t>
            </a:r>
            <a:r>
              <a:rPr lang="hu-HU" sz="2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tal</a:t>
            </a:r>
            <a:r>
              <a:rPr lang="hu-HU" sz="2600" dirty="0" smtClean="0">
                <a:solidFill>
                  <a:schemeClr val="bg2">
                    <a:lumMod val="50000"/>
                  </a:schemeClr>
                </a:solidFill>
              </a:rPr>
              <a:t> ül valaki</a:t>
            </a:r>
            <a:r>
              <a:rPr lang="hu-HU" sz="2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nek</a:t>
            </a:r>
            <a:r>
              <a:rPr lang="hu-HU" sz="2600" dirty="0" smtClean="0">
                <a:solidFill>
                  <a:schemeClr val="bg2">
                    <a:lumMod val="50000"/>
                  </a:schemeClr>
                </a:solidFill>
                <a:sym typeface="Wingdings" panose="05000000000000000000" pitchFamily="2" charset="2"/>
              </a:rPr>
              <a:t></a:t>
            </a:r>
          </a:p>
          <a:p>
            <a:pPr algn="r"/>
            <a:r>
              <a:rPr lang="hu-HU" sz="2000" i="1" dirty="0" smtClean="0">
                <a:solidFill>
                  <a:schemeClr val="bg2">
                    <a:lumMod val="50000"/>
                  </a:schemeClr>
                </a:solidFill>
                <a:sym typeface="Wingdings" panose="05000000000000000000" pitchFamily="2" charset="2"/>
              </a:rPr>
              <a:t>A gyerekek a kamerának háttal ülnek.</a:t>
            </a:r>
            <a:endParaRPr lang="hu-HU" sz="2000" dirty="0" smtClean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7170" name="Picture 2" descr="Old male friends drinking beer and talking Free Photo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183"/>
          <a:stretch/>
        </p:blipFill>
        <p:spPr bwMode="auto">
          <a:xfrm>
            <a:off x="6262682" y="1"/>
            <a:ext cx="5962650" cy="3567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0418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TM02892315[[fn=Wisp]]</Template>
  <TotalTime>1182</TotalTime>
  <Words>483</Words>
  <Application>Microsoft Office PowerPoint</Application>
  <PresentationFormat>Widescreen</PresentationFormat>
  <Paragraphs>62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Century Gothic</vt:lpstr>
      <vt:lpstr>Wingdings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Bemutatkozás:  3 mondat: 2 igaz, 1 hamis</dc:title>
  <dc:creator>Éva Tóth</dc:creator>
  <cp:lastModifiedBy>Éva Tóth</cp:lastModifiedBy>
  <cp:revision>85</cp:revision>
  <dcterms:created xsi:type="dcterms:W3CDTF">2018-09-21T17:46:23Z</dcterms:created>
  <dcterms:modified xsi:type="dcterms:W3CDTF">2020-05-22T17:43:40Z</dcterms:modified>
</cp:coreProperties>
</file>