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83" r:id="rId3"/>
    <p:sldId id="299" r:id="rId4"/>
    <p:sldId id="300" r:id="rId5"/>
    <p:sldId id="301" r:id="rId6"/>
    <p:sldId id="285" r:id="rId7"/>
    <p:sldId id="308" r:id="rId8"/>
    <p:sldId id="303" r:id="rId9"/>
    <p:sldId id="304" r:id="rId10"/>
    <p:sldId id="302" r:id="rId11"/>
    <p:sldId id="305" r:id="rId12"/>
    <p:sldId id="284" r:id="rId13"/>
    <p:sldId id="306" r:id="rId14"/>
    <p:sldId id="30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al.org/nasrettin-hoca-fikralari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49" y="5532403"/>
            <a:ext cx="1006818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u-HU" sz="2000" b="1" dirty="0">
                <a:latin typeface="+mj-lt"/>
              </a:rPr>
              <a:t>Nasrettin Hoca </a:t>
            </a:r>
            <a:r>
              <a:rPr lang="hu-HU" sz="2000" b="1" dirty="0" smtClean="0">
                <a:latin typeface="+mj-lt"/>
              </a:rPr>
              <a:t>Fıkraları fordítása</a:t>
            </a:r>
            <a:endParaRPr lang="tr-TR" sz="20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1090" y="4984483"/>
            <a:ext cx="1297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Kép: Wikipedia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https://upload.wikimedia.org/wikipedia/commons/d/d4/Nasreddin_%2818th-century_work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40" y="1132937"/>
            <a:ext cx="28194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4982" y="1617388"/>
            <a:ext cx="79201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000" dirty="0"/>
              <a:t>Günlerden bir gün Hoca, eşeğine binerek, arkasına takılan bir takım insanlarla birlikte, camiden eve dönerken birdenbire durur, hayvandan iner ve yüzü insanlara dönük olarak eşeğe ters biner, yani semere ters </a:t>
            </a:r>
            <a:r>
              <a:rPr lang="tr-TR" sz="2000" dirty="0" smtClean="0"/>
              <a:t>oturur</a:t>
            </a:r>
            <a:r>
              <a:rPr lang="hu-HU" sz="2000" dirty="0" smtClean="0"/>
              <a:t>.</a:t>
            </a:r>
            <a:endParaRPr lang="hu-HU" sz="2000" dirty="0" smtClean="0"/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Egy nap Naszreddin szamárháton, </a:t>
            </a:r>
            <a:r>
              <a:rPr lang="hu-HU" sz="2000" dirty="0" smtClean="0">
                <a:solidFill>
                  <a:schemeClr val="accent1"/>
                </a:solidFill>
              </a:rPr>
              <a:t>nyomában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egy csoport emberrel hazafelé tartott a mecsetből, amikor hirtelen megállt, leszállt az állatról, és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fordítva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szállt vissza a szamárra, úgy, hogy az arcát az emberek felé fordította, vagyis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háttal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ült a nyeregben.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9404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47341" y="4434769"/>
            <a:ext cx="17701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2134" y="1673497"/>
            <a:ext cx="37940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nyom</a:t>
            </a:r>
            <a:r>
              <a:rPr lang="hu-HU" sz="2600" dirty="0" smtClean="0">
                <a:solidFill>
                  <a:schemeClr val="accent1"/>
                </a:solidFill>
              </a:rPr>
              <a:t>ok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</a:p>
          <a:p>
            <a:pPr algn="r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(békanyom, medvenyom, szarvasnyom, macskanyom, madárnyom, őznyom, cipőnyom, lábnyom stb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353752" y="4900665"/>
            <a:ext cx="34424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alaki valakinek a </a:t>
            </a:r>
            <a:r>
              <a:rPr lang="hu-HU" sz="2000" i="1" u="sng" dirty="0" smtClean="0">
                <a:solidFill>
                  <a:schemeClr val="bg2">
                    <a:lumMod val="50000"/>
                  </a:schemeClr>
                </a:solidFill>
              </a:rPr>
              <a:t>nyom</a:t>
            </a:r>
            <a:r>
              <a:rPr lang="hu-HU" sz="2000" i="1" u="sng" dirty="0" smtClean="0">
                <a:solidFill>
                  <a:schemeClr val="accent1"/>
                </a:solidFill>
              </a:rPr>
              <a:t>á</a:t>
            </a:r>
            <a:r>
              <a:rPr lang="hu-HU" sz="2000" i="1" u="sng" dirty="0" smtClean="0">
                <a:solidFill>
                  <a:schemeClr val="bg2">
                    <a:lumMod val="50000"/>
                  </a:schemeClr>
                </a:solidFill>
              </a:rPr>
              <a:t>ban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van = valaki valaki után megy / keres valakit</a:t>
            </a:r>
          </a:p>
          <a:p>
            <a:pPr algn="r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(nyomozó = detektív!)</a:t>
            </a:r>
          </a:p>
        </p:txBody>
      </p:sp>
      <p:pic>
        <p:nvPicPr>
          <p:cNvPr id="8194" name="Picture 2" descr="Footprints shadows of animals and huma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08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50097" y="1874054"/>
            <a:ext cx="77449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Bunu görenler yaptığı hareketin nedenini sorarlar. Hoca şöyle der:</a:t>
            </a:r>
          </a:p>
          <a:p>
            <a:r>
              <a:rPr lang="tr-TR" sz="2000" dirty="0"/>
              <a:t>-Düşündüm taşındım, eşeğime böyle binme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</a:rPr>
              <a:t>ye karar verdim </a:t>
            </a:r>
            <a:r>
              <a:rPr lang="tr-TR" sz="2000" dirty="0"/>
              <a:t>çünkü saygısızlığı </a:t>
            </a:r>
            <a:r>
              <a:rPr lang="tr-TR" sz="2000" dirty="0">
                <a:solidFill>
                  <a:schemeClr val="accent1"/>
                </a:solidFill>
              </a:rPr>
              <a:t>hiç sevmem</a:t>
            </a:r>
            <a:r>
              <a:rPr lang="tr-TR" sz="2000" dirty="0"/>
              <a:t>. </a:t>
            </a:r>
            <a:endParaRPr lang="hu-HU" sz="2000" dirty="0" smtClean="0"/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Akik ezt látták, megkérdezték, miért tette ezt.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Naszreddin így szólt.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- Törtem a fejem, és </a:t>
            </a: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úgy döntöttem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, hogy így szállok fel a szamaramra, ugyanis </a:t>
            </a:r>
            <a:r>
              <a:rPr lang="hu-HU" sz="2000" dirty="0" smtClean="0">
                <a:solidFill>
                  <a:schemeClr val="accent1"/>
                </a:solidFill>
              </a:rPr>
              <a:t>egyáltalán nem szeretem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a tiszteletlenséget.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04644" y="2801333"/>
            <a:ext cx="7744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Siz önüme düşseniz, arkanızı bana dönmüş olacaksınız; usulsüzlük saygısızlık olur. Ben önde gitsem, size arkamı çevirmiş olacağım ki bu da doğru değildir. </a:t>
            </a:r>
            <a:endParaRPr lang="hu-HU" sz="2000" dirty="0" smtClean="0"/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Ha elém kerültök, hátat fogtok nekem fordítani, ami rendkívüli tiszteletlenség lenne. Ha én megyek elöl, én fogok nektek hátat fordítani, ami szintén nem helyes.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24339" y="3046031"/>
            <a:ext cx="77449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Böyle </a:t>
            </a:r>
            <a:r>
              <a:rPr lang="tr-TR" sz="2000" dirty="0"/>
              <a:t>ters bindiğim zaman ise hem ben önünüzden giderim, siz de ardımdan gelmiş olursunuz; hem de karşı karşıya bulunuruz!</a:t>
            </a:r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Ha így, fordítva szállok fel, előttetek megyek és ti mögöttem, mégis szemben leszünk egymással!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54881" y="2335514"/>
            <a:ext cx="89698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/>
              <a:t>Nasrettin Hoca Eşeğe Neden Ters </a:t>
            </a:r>
            <a:r>
              <a:rPr lang="tr-TR" sz="3000" b="1" dirty="0" smtClean="0"/>
              <a:t>Binmiş</a:t>
            </a:r>
            <a:endParaRPr lang="hu-HU" sz="3000" b="1" dirty="0" smtClean="0"/>
          </a:p>
          <a:p>
            <a:endParaRPr lang="hu-HU" sz="3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Miért ült Naszreddin fordítva a szamárra?</a:t>
            </a:r>
            <a:endParaRPr lang="tr-TR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0188" y="6417688"/>
            <a:ext cx="61590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török szöveg forrása: </a:t>
            </a:r>
            <a:r>
              <a:rPr lang="hu-HU" sz="13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https://www.masal.org/nasrettin-hoca-fikralari.html</a:t>
            </a:r>
            <a:endParaRPr lang="tr-TR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92104" y="4434770"/>
            <a:ext cx="1766358" cy="5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6604" y="3520371"/>
            <a:ext cx="270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/>
              <a:t>v</a:t>
            </a:r>
            <a:r>
              <a:rPr lang="hu-HU" sz="4000" dirty="0" smtClean="0"/>
              <a:t>ki felszáll</a:t>
            </a:r>
          </a:p>
        </p:txBody>
      </p:sp>
      <p:sp>
        <p:nvSpPr>
          <p:cNvPr id="2" name="Rectangle 1"/>
          <p:cNvSpPr/>
          <p:nvPr/>
        </p:nvSpPr>
        <p:spPr>
          <a:xfrm>
            <a:off x="7102485" y="2639027"/>
            <a:ext cx="21082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a villamosra</a:t>
            </a:r>
          </a:p>
        </p:txBody>
      </p:sp>
      <p:sp>
        <p:nvSpPr>
          <p:cNvPr id="6" name="Rectangle 5"/>
          <p:cNvSpPr/>
          <p:nvPr/>
        </p:nvSpPr>
        <p:spPr>
          <a:xfrm>
            <a:off x="3832709" y="5199776"/>
            <a:ext cx="15343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buszra</a:t>
            </a:r>
          </a:p>
        </p:txBody>
      </p:sp>
      <p:sp>
        <p:nvSpPr>
          <p:cNvPr id="7" name="Rectangle 6"/>
          <p:cNvSpPr/>
          <p:nvPr/>
        </p:nvSpPr>
        <p:spPr>
          <a:xfrm>
            <a:off x="2880462" y="2146584"/>
            <a:ext cx="13997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a trolira</a:t>
            </a:r>
          </a:p>
        </p:txBody>
      </p:sp>
      <p:sp>
        <p:nvSpPr>
          <p:cNvPr id="8" name="Rectangle 7"/>
          <p:cNvSpPr/>
          <p:nvPr/>
        </p:nvSpPr>
        <p:spPr>
          <a:xfrm>
            <a:off x="7132945" y="4476103"/>
            <a:ext cx="20473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biciklire(!)</a:t>
            </a:r>
            <a:endParaRPr lang="hu-HU" sz="2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54895" y="3735814"/>
            <a:ext cx="15568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a lóra (!)</a:t>
            </a:r>
            <a:endParaRPr lang="hu-HU" sz="2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1097" y="1501332"/>
            <a:ext cx="24112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szamárra (!)</a:t>
            </a:r>
          </a:p>
        </p:txBody>
      </p:sp>
    </p:spTree>
    <p:extLst>
      <p:ext uri="{BB962C8B-B14F-4D97-AF65-F5344CB8AC3E}">
        <p14:creationId xmlns:p14="http://schemas.microsoft.com/office/powerpoint/2010/main" val="33218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92104" y="4434770"/>
            <a:ext cx="1766358" cy="5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6888" y="3269970"/>
            <a:ext cx="270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i="1" dirty="0" smtClean="0"/>
              <a:t>fordítva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5321" y="2469454"/>
            <a:ext cx="47900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Ez a férfi </a:t>
            </a:r>
            <a:r>
              <a:rPr lang="hu-HU" sz="2600" u="sng" dirty="0" smtClean="0">
                <a:solidFill>
                  <a:schemeClr val="bg2">
                    <a:lumMod val="50000"/>
                  </a:schemeClr>
                </a:solidFill>
              </a:rPr>
              <a:t>fordítva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ül a széken.</a:t>
            </a:r>
          </a:p>
        </p:txBody>
      </p:sp>
      <p:pic>
        <p:nvPicPr>
          <p:cNvPr id="3074" name="Picture 2" descr="Old man sitting backwards on chair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393" y="-8264"/>
            <a:ext cx="4577510" cy="686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291558" y="6606758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Kép: Freepik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8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92104" y="4434770"/>
            <a:ext cx="1766358" cy="5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6888" y="3269970"/>
            <a:ext cx="270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i="1" dirty="0" smtClean="0"/>
              <a:t>fordítva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8484" y="2297310"/>
            <a:ext cx="416973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Az egyik rohamosztagos </a:t>
            </a:r>
          </a:p>
          <a:p>
            <a:pPr algn="r"/>
            <a:r>
              <a:rPr lang="hu-HU" sz="2600" u="sng" dirty="0" smtClean="0">
                <a:solidFill>
                  <a:schemeClr val="bg2">
                    <a:lumMod val="50000"/>
                  </a:schemeClr>
                </a:solidFill>
              </a:rPr>
              <a:t>fordítva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áll a sorban.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4264" y="5190082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Kép: Pixabay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122" name="Picture 2" descr="Stormtrooper, Star Wars, Lego, St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264" y="2173695"/>
            <a:ext cx="3864401" cy="29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4982" y="1617388"/>
            <a:ext cx="79201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000" dirty="0"/>
              <a:t>Günlerden bir gün Hoca, eşeğine binerek, arkasına takılan bir takım insanlarla birlikte, camiden eve dönerken birdenbire durur, hayvandan iner ve yüzü insanlara dönük olarak eşeğe ters biner, yani semere ters </a:t>
            </a:r>
            <a:r>
              <a:rPr lang="tr-TR" sz="2000" dirty="0" smtClean="0"/>
              <a:t>oturur</a:t>
            </a:r>
            <a:r>
              <a:rPr lang="hu-HU" sz="2000" dirty="0" smtClean="0"/>
              <a:t>.</a:t>
            </a:r>
            <a:endParaRPr lang="hu-HU" sz="2000" dirty="0" smtClean="0"/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Egy nap Naszreddin szamárháton, nyomában egy csoport emberrel hazafelé tartott a mecsetből, amikor hirtelen megállt, leszállt az állatról, és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fordítva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szállt vissza a szamárra, úgy, hogy az arcát az emberek felé fordította, vagyis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háttal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ült a nyeregben.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072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499164"/>
            <a:ext cx="176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Érdekesség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3206" y="3429000"/>
            <a:ext cx="3492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i="1" dirty="0" smtClean="0"/>
              <a:t>Melyik képen látnak nye</a:t>
            </a:r>
            <a:r>
              <a:rPr lang="hu-HU" sz="4000" i="1" dirty="0" smtClean="0">
                <a:solidFill>
                  <a:srgbClr val="C00000"/>
                </a:solidFill>
              </a:rPr>
              <a:t>rg</a:t>
            </a:r>
            <a:r>
              <a:rPr lang="hu-HU" sz="4000" i="1" dirty="0" smtClean="0"/>
              <a:t>et?</a:t>
            </a:r>
          </a:p>
        </p:txBody>
      </p:sp>
      <p:sp>
        <p:nvSpPr>
          <p:cNvPr id="6" name="Rectangle 5"/>
          <p:cNvSpPr/>
          <p:nvPr/>
        </p:nvSpPr>
        <p:spPr>
          <a:xfrm>
            <a:off x="585165" y="2750905"/>
            <a:ext cx="45817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2000" i="1" dirty="0" smtClean="0">
                <a:solidFill>
                  <a:schemeClr val="bg2">
                    <a:lumMod val="50000"/>
                  </a:schemeClr>
                </a:solidFill>
              </a:rPr>
              <a:t>„...vagyis fordítva ült a nyeregben.”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4264" y="5190082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Kép: Pixabay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218" name="Picture 2" descr="Set of flat color icons with white background depicting jockey equipment and horse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eautiful macro closeup shot of a female human's deep eyes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133" y="0"/>
            <a:ext cx="5932868" cy="443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Girl in a white dress turns a face with a smile to a guy Free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242" y="4010024"/>
            <a:ext cx="59626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92104" y="4434770"/>
            <a:ext cx="1766358" cy="5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3776" y="1884086"/>
            <a:ext cx="14045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zem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endParaRPr lang="hu-HU" sz="2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44543" y="4076276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Képek: freepik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2016" y="4722325"/>
            <a:ext cx="1148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hát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endParaRPr lang="hu-HU" sz="2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6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roup of kids friends arm around sitting together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2" y="2886075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47341" y="4434769"/>
            <a:ext cx="1766358" cy="5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7000" y="1884086"/>
            <a:ext cx="438132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zem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ben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van vki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vel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</a:p>
          <a:p>
            <a:pPr algn="r"/>
            <a:r>
              <a:rPr lang="hu-HU" sz="2000" i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A fiúk szemben állnak egymással. </a:t>
            </a:r>
            <a:endParaRPr lang="hu-HU" sz="2000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47307" y="6315023"/>
            <a:ext cx="1247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Képek: freepik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2135" y="4722325"/>
            <a:ext cx="492795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h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át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ül valaki</a:t>
            </a:r>
            <a:r>
              <a:rPr lang="hu-H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nek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</a:p>
          <a:p>
            <a:pPr algn="r"/>
            <a:r>
              <a:rPr lang="hu-HU" sz="2000" i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A gyerekek a kamerának háttal ülnek.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 descr="Old male friends drinking beer and talking Free 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3"/>
          <a:stretch/>
        </p:blipFill>
        <p:spPr bwMode="auto">
          <a:xfrm>
            <a:off x="6262682" y="1"/>
            <a:ext cx="5962650" cy="356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41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1182</TotalTime>
  <Words>483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85</cp:revision>
  <dcterms:created xsi:type="dcterms:W3CDTF">2018-09-21T17:46:23Z</dcterms:created>
  <dcterms:modified xsi:type="dcterms:W3CDTF">2020-05-22T17:43:40Z</dcterms:modified>
</cp:coreProperties>
</file>