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4.4.2018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4.4.2018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4.4.2018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4.4.2018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4.4.2018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4.4.2018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4.4.2018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C00000"/>
                </a:solidFill>
                <a:latin typeface="Algerian" pitchFamily="82" charset="0"/>
              </a:rPr>
              <a:t>Örgütsel Davranışa Giriş ve Bilimsel Temelleri:</a:t>
            </a:r>
            <a:endParaRPr lang="tr-TR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9939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80963" indent="0" eaLnBrk="1" hangingPunct="1">
              <a:buFont typeface="Wingdings" pitchFamily="2" charset="2"/>
              <a:buNone/>
            </a:pPr>
            <a:r>
              <a:rPr lang="tr-TR" altLang="tr-TR" smtClean="0"/>
              <a:t>Örgütsel davranışı etkileyenler:</a:t>
            </a:r>
          </a:p>
          <a:p>
            <a:pPr marL="80963" indent="0" eaLnBrk="1" hangingPunct="1">
              <a:buFont typeface="Wingdings" pitchFamily="2" charset="2"/>
              <a:buNone/>
            </a:pPr>
            <a:endParaRPr lang="tr-TR" altLang="tr-TR" smtClean="0"/>
          </a:p>
          <a:p>
            <a:pPr lvl="1" eaLnBrk="1" hangingPunct="1"/>
            <a:r>
              <a:rPr lang="tr-TR" altLang="tr-TR" smtClean="0">
                <a:solidFill>
                  <a:srgbClr val="FF0000"/>
                </a:solidFill>
              </a:rPr>
              <a:t>Birey</a:t>
            </a:r>
          </a:p>
          <a:p>
            <a:pPr lvl="1" eaLnBrk="1" hangingPunct="1"/>
            <a:r>
              <a:rPr lang="tr-TR" altLang="tr-TR" smtClean="0">
                <a:solidFill>
                  <a:srgbClr val="7030A0"/>
                </a:solidFill>
              </a:rPr>
              <a:t>Grup</a:t>
            </a:r>
          </a:p>
          <a:p>
            <a:pPr lvl="1" eaLnBrk="1" hangingPunct="1"/>
            <a:r>
              <a:rPr lang="tr-TR" altLang="tr-TR" smtClean="0">
                <a:solidFill>
                  <a:srgbClr val="00B0F0"/>
                </a:solidFill>
              </a:rPr>
              <a:t>Örgüt</a:t>
            </a:r>
          </a:p>
          <a:p>
            <a:pPr lvl="1" eaLnBrk="1" hangingPunct="1"/>
            <a:r>
              <a:rPr lang="tr-TR" altLang="tr-TR" smtClean="0">
                <a:solidFill>
                  <a:srgbClr val="00B050"/>
                </a:solidFill>
              </a:rPr>
              <a:t>Çevre</a:t>
            </a:r>
          </a:p>
          <a:p>
            <a:pPr marL="80963" indent="0" eaLnBrk="1" hangingPunct="1">
              <a:buFont typeface="Wingdings" pitchFamily="2" charset="2"/>
              <a:buNone/>
            </a:pPr>
            <a:endParaRPr lang="tr-TR" altLang="tr-TR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148064" y="2636912"/>
            <a:ext cx="2304256" cy="244166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55776" y="2852936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fad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PSİKOLOJİ_KATKI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Öğrenme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Güdülenme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Kişilik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Algı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Eğitim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İş tanımı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Liderlik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Başarı Değerlemesi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err="1" smtClean="0"/>
              <a:t>İşgören</a:t>
            </a:r>
            <a:r>
              <a:rPr lang="tr-TR" dirty="0" smtClean="0"/>
              <a:t> Seçimi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İş Stresi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İş Dizaynı</a:t>
            </a:r>
            <a:endParaRPr lang="tr-TR" dirty="0"/>
          </a:p>
        </p:txBody>
      </p:sp>
      <p:sp>
        <p:nvSpPr>
          <p:cNvPr id="6" name="Sağ Ok 5"/>
          <p:cNvSpPr/>
          <p:nvPr/>
        </p:nvSpPr>
        <p:spPr>
          <a:xfrm>
            <a:off x="3563938" y="3213100"/>
            <a:ext cx="1728787" cy="7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5806100" y="3388350"/>
            <a:ext cx="108012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BİREY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atin typeface="+mn-lt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628679" y="338566"/>
            <a:ext cx="2515082" cy="3049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wheel spokes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SOSYOLOJİ-KATKI</a:t>
            </a:r>
            <a:endParaRPr lang="tr-TR" dirty="0"/>
          </a:p>
        </p:txBody>
      </p:sp>
      <p:sp>
        <p:nvSpPr>
          <p:cNvPr id="50179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mtClean="0"/>
              <a:t>Grup dinamikleri</a:t>
            </a:r>
          </a:p>
          <a:p>
            <a:pPr eaLnBrk="1" hangingPunct="1"/>
            <a:r>
              <a:rPr lang="tr-TR" altLang="tr-TR" smtClean="0"/>
              <a:t>İletişim</a:t>
            </a:r>
          </a:p>
          <a:p>
            <a:pPr eaLnBrk="1" hangingPunct="1"/>
            <a:r>
              <a:rPr lang="tr-TR" altLang="tr-TR" smtClean="0"/>
              <a:t>Güç</a:t>
            </a:r>
          </a:p>
          <a:p>
            <a:pPr eaLnBrk="1" hangingPunct="1"/>
            <a:r>
              <a:rPr lang="tr-TR" altLang="tr-TR" smtClean="0"/>
              <a:t>Çatışma</a:t>
            </a:r>
          </a:p>
          <a:p>
            <a:pPr eaLnBrk="1" hangingPunct="1"/>
            <a:r>
              <a:rPr lang="tr-TR" altLang="tr-TR" smtClean="0"/>
              <a:t>Gruplar arası İlişkiler</a:t>
            </a:r>
          </a:p>
          <a:p>
            <a:pPr eaLnBrk="1" hangingPunct="1"/>
            <a:r>
              <a:rPr lang="tr-TR" altLang="tr-TR" smtClean="0"/>
              <a:t>Örgüt Kuramı</a:t>
            </a:r>
          </a:p>
          <a:p>
            <a:pPr eaLnBrk="1" hangingPunct="1"/>
            <a:r>
              <a:rPr lang="tr-TR" altLang="tr-TR" smtClean="0"/>
              <a:t>Bürokrasi</a:t>
            </a:r>
          </a:p>
          <a:p>
            <a:pPr eaLnBrk="1" hangingPunct="1"/>
            <a:r>
              <a:rPr lang="tr-TR" altLang="tr-TR" smtClean="0"/>
              <a:t>Örgütsel teknoloji</a:t>
            </a:r>
          </a:p>
          <a:p>
            <a:pPr eaLnBrk="1" hangingPunct="1"/>
            <a:r>
              <a:rPr lang="tr-TR" altLang="tr-TR" smtClean="0"/>
              <a:t>Örgütsel Değişim</a:t>
            </a:r>
          </a:p>
          <a:p>
            <a:pPr eaLnBrk="1" hangingPunct="1"/>
            <a:r>
              <a:rPr lang="tr-TR" altLang="tr-TR" smtClean="0"/>
              <a:t>Örgüt Kültürü</a:t>
            </a:r>
          </a:p>
        </p:txBody>
      </p:sp>
      <p:sp>
        <p:nvSpPr>
          <p:cNvPr id="4" name="Sağ Ok 3"/>
          <p:cNvSpPr/>
          <p:nvPr/>
        </p:nvSpPr>
        <p:spPr>
          <a:xfrm>
            <a:off x="4211638" y="3573463"/>
            <a:ext cx="1081087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0181" name="Metin kutusu 4"/>
          <p:cNvSpPr txBox="1">
            <a:spLocks noChangeArrowheads="1"/>
          </p:cNvSpPr>
          <p:nvPr/>
        </p:nvSpPr>
        <p:spPr bwMode="auto">
          <a:xfrm>
            <a:off x="5724525" y="2781300"/>
            <a:ext cx="172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>
                <a:latin typeface="Century Schoolbook" pitchFamily="18" charset="0"/>
              </a:rPr>
              <a:t/>
            </a:r>
            <a:br>
              <a:rPr lang="tr-TR" altLang="tr-TR">
                <a:latin typeface="Century Schoolbook" pitchFamily="18" charset="0"/>
              </a:rPr>
            </a:br>
            <a:endParaRPr lang="tr-TR" altLang="tr-TR">
              <a:latin typeface="Century Schoolbook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724128" y="2636912"/>
            <a:ext cx="2059648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GRUP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tr-TR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tr-TR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ÖRGÜT SİSTEMİ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158072" y="3717032"/>
            <a:ext cx="2860304" cy="254249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SOSYAL PSİOKOLOİ_KATKI</a:t>
            </a:r>
            <a:endParaRPr lang="tr-TR" dirty="0"/>
          </a:p>
        </p:txBody>
      </p:sp>
      <p:sp>
        <p:nvSpPr>
          <p:cNvPr id="5120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altLang="tr-TR" smtClean="0"/>
              <a:t>Davranış  Değişimi</a:t>
            </a:r>
          </a:p>
          <a:p>
            <a:pPr eaLnBrk="1" hangingPunct="1"/>
            <a:r>
              <a:rPr lang="tr-TR" altLang="tr-TR" smtClean="0"/>
              <a:t>Tutum Değişimi</a:t>
            </a:r>
          </a:p>
          <a:p>
            <a:pPr eaLnBrk="1" hangingPunct="1"/>
            <a:r>
              <a:rPr lang="tr-TR" altLang="tr-TR" smtClean="0"/>
              <a:t>İletişim</a:t>
            </a:r>
          </a:p>
          <a:p>
            <a:pPr eaLnBrk="1" hangingPunct="1"/>
            <a:r>
              <a:rPr lang="tr-TR" altLang="tr-TR" smtClean="0"/>
              <a:t>Grup Süreçleri</a:t>
            </a:r>
          </a:p>
          <a:p>
            <a:pPr eaLnBrk="1" hangingPunct="1"/>
            <a:r>
              <a:rPr lang="tr-TR" altLang="tr-TR" smtClean="0"/>
              <a:t>Gruplarda Karar Verme </a:t>
            </a:r>
          </a:p>
        </p:txBody>
      </p:sp>
      <p:sp>
        <p:nvSpPr>
          <p:cNvPr id="4" name="Sağ Ok 3"/>
          <p:cNvSpPr/>
          <p:nvPr/>
        </p:nvSpPr>
        <p:spPr>
          <a:xfrm>
            <a:off x="4427538" y="2708275"/>
            <a:ext cx="1223962" cy="682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156176" y="2780928"/>
            <a:ext cx="2009115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GRUP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445310" y="3789040"/>
            <a:ext cx="2413620" cy="2413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fad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ANTROPOLOJİ_KATKI</a:t>
            </a:r>
            <a:endParaRPr lang="tr-TR" dirty="0"/>
          </a:p>
        </p:txBody>
      </p:sp>
      <p:sp>
        <p:nvSpPr>
          <p:cNvPr id="52227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altLang="tr-TR" smtClean="0"/>
              <a:t>Değerlerin Karşılaştırılması</a:t>
            </a:r>
          </a:p>
          <a:p>
            <a:pPr eaLnBrk="1" hangingPunct="1"/>
            <a:r>
              <a:rPr lang="tr-TR" altLang="tr-TR" smtClean="0"/>
              <a:t>Kültürlerarası Analizler</a:t>
            </a:r>
          </a:p>
          <a:p>
            <a:pPr eaLnBrk="1" hangingPunct="1"/>
            <a:r>
              <a:rPr lang="tr-TR" altLang="tr-TR" smtClean="0"/>
              <a:t>Karşılaştırmalı Analizler</a:t>
            </a:r>
          </a:p>
          <a:p>
            <a:pPr eaLnBrk="1" hangingPunct="1"/>
            <a:r>
              <a:rPr lang="tr-TR" altLang="tr-TR" smtClean="0"/>
              <a:t>Örgüt Kültürü</a:t>
            </a:r>
          </a:p>
          <a:p>
            <a:pPr eaLnBrk="1" hangingPunct="1"/>
            <a:r>
              <a:rPr lang="tr-TR" altLang="tr-TR" smtClean="0"/>
              <a:t>Örgütsel Çevre</a:t>
            </a:r>
          </a:p>
        </p:txBody>
      </p:sp>
      <p:sp>
        <p:nvSpPr>
          <p:cNvPr id="4" name="Sağ Ok 3"/>
          <p:cNvSpPr/>
          <p:nvPr/>
        </p:nvSpPr>
        <p:spPr>
          <a:xfrm>
            <a:off x="4427538" y="3141663"/>
            <a:ext cx="865187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580112" y="2533546"/>
            <a:ext cx="258517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ÖRGÜT SİSTEMİ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720322" y="3853304"/>
            <a:ext cx="2499749" cy="2510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POLİTİK BİLİMLER_KATKI</a:t>
            </a:r>
            <a:endParaRPr lang="tr-TR" dirty="0"/>
          </a:p>
        </p:txBody>
      </p:sp>
      <p:sp>
        <p:nvSpPr>
          <p:cNvPr id="53251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altLang="tr-TR" smtClean="0"/>
              <a:t>Çatışma</a:t>
            </a:r>
          </a:p>
          <a:p>
            <a:pPr eaLnBrk="1" hangingPunct="1"/>
            <a:r>
              <a:rPr lang="tr-TR" altLang="tr-TR" smtClean="0"/>
              <a:t>Örgütler arası politika oluşumu</a:t>
            </a:r>
          </a:p>
          <a:p>
            <a:pPr eaLnBrk="1" hangingPunct="1"/>
            <a:r>
              <a:rPr lang="tr-TR" altLang="tr-TR" smtClean="0"/>
              <a:t>Güç</a:t>
            </a:r>
          </a:p>
        </p:txBody>
      </p:sp>
      <p:sp>
        <p:nvSpPr>
          <p:cNvPr id="4" name="Sağ Ok 3"/>
          <p:cNvSpPr/>
          <p:nvPr/>
        </p:nvSpPr>
        <p:spPr>
          <a:xfrm>
            <a:off x="5232400" y="1700213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519769" y="1346865"/>
            <a:ext cx="2081123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ÖRGÜT SİSTEMİ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411760" y="2564904"/>
            <a:ext cx="3799309" cy="379930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fad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DAVRANIŞ HAKKINDA GENELLEMELER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8313" y="1268413"/>
            <a:ext cx="7394575" cy="52339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Yaşantımız içinde bazı genellemelerde bulunuruz.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Bu genellemelere nasıl ulaşırız?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dirty="0"/>
              <a:t>	</a:t>
            </a:r>
            <a:r>
              <a:rPr lang="tr-TR" dirty="0" smtClean="0"/>
              <a:t>Gözleyerek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dirty="0"/>
              <a:t>	</a:t>
            </a:r>
            <a:r>
              <a:rPr lang="tr-TR" dirty="0" smtClean="0"/>
              <a:t>Düşünerek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dirty="0"/>
              <a:t>	</a:t>
            </a:r>
            <a:r>
              <a:rPr lang="tr-TR" dirty="0" smtClean="0"/>
              <a:t>Dinleyerek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dirty="0"/>
              <a:t>	</a:t>
            </a:r>
            <a:r>
              <a:rPr lang="tr-TR" dirty="0" smtClean="0"/>
              <a:t>Okuyarak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dirty="0"/>
              <a:t>	</a:t>
            </a:r>
            <a:r>
              <a:rPr lang="tr-TR" dirty="0" smtClean="0"/>
              <a:t>Duygusal değerlendirmelerle.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dirty="0" smtClean="0"/>
              <a:t>Bu genellemeler ne derece doğrudur?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dirty="0"/>
              <a:t>	</a:t>
            </a:r>
            <a:endParaRPr lang="tr-T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900113" y="5445125"/>
            <a:ext cx="648017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Bazıları başkalarının davranışını tahmin etmede çok doğru çıkarken, çoğu da hiç de doğru çakmayabilir.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796135" y="1916832"/>
            <a:ext cx="2134813" cy="2006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İçerik Yer Tutucusu 2"/>
          <p:cNvSpPr>
            <a:spLocks noGrp="1"/>
          </p:cNvSpPr>
          <p:nvPr>
            <p:ph sz="quarter" idx="1"/>
          </p:nvPr>
        </p:nvSpPr>
        <p:spPr>
          <a:xfrm>
            <a:off x="250825" y="188913"/>
            <a:ext cx="7673975" cy="6284912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tr-TR" altLang="tr-TR" b="1" smtClean="0">
                <a:latin typeface="Arial Black" pitchFamily="34" charset="0"/>
              </a:rPr>
              <a:t>İş davranışına ilişkin örnekler:</a:t>
            </a:r>
          </a:p>
          <a:p>
            <a:pPr lvl="1" eaLnBrk="1" hangingPunct="1"/>
            <a:r>
              <a:rPr lang="tr-TR" altLang="tr-TR" smtClean="0"/>
              <a:t>Mutlu işçi verimli işçidir</a:t>
            </a:r>
          </a:p>
          <a:p>
            <a:pPr lvl="1" eaLnBrk="1" hangingPunct="1"/>
            <a:r>
              <a:rPr lang="tr-TR" altLang="tr-TR" smtClean="0"/>
              <a:t>Hemen tüm insanlar eğer patronları onlara karşı iyi ise, arkadaşça davranıyorsa verimli çalışırlar.</a:t>
            </a:r>
          </a:p>
          <a:p>
            <a:pPr lvl="1" eaLnBrk="1" hangingPunct="1"/>
            <a:r>
              <a:rPr lang="tr-TR" altLang="tr-TR" smtClean="0"/>
              <a:t>Mülakat tekniği iş gören seçiminde başarılıyı başarısızdan ayırmada en güvenilir tekniktir.</a:t>
            </a:r>
          </a:p>
          <a:p>
            <a:pPr lvl="1" eaLnBrk="1" hangingPunct="1"/>
            <a:r>
              <a:rPr lang="tr-TR" altLang="tr-TR" smtClean="0"/>
              <a:t>Her işçi kendini başarıya götürecek bir iş ister.</a:t>
            </a:r>
          </a:p>
          <a:p>
            <a:pPr lvl="1" eaLnBrk="1" hangingPunct="1"/>
            <a:r>
              <a:rPr lang="tr-TR" altLang="tr-TR" smtClean="0"/>
              <a:t>İnsanların iyi çalışmasını istiyorsanız önce onları biraz korkutmak gerekir.</a:t>
            </a:r>
          </a:p>
          <a:p>
            <a:pPr lvl="1" eaLnBrk="1" hangingPunct="1"/>
            <a:r>
              <a:rPr lang="tr-TR" altLang="tr-TR" smtClean="0"/>
              <a:t>Herkes para ile güdülenebilir.</a:t>
            </a:r>
          </a:p>
          <a:p>
            <a:pPr lvl="1" eaLnBrk="1" hangingPunct="1"/>
            <a:r>
              <a:rPr lang="tr-TR" altLang="tr-TR" smtClean="0"/>
              <a:t>Çatışmadan uzak duran gruplar en etkili gruplardır.</a:t>
            </a:r>
          </a:p>
          <a:p>
            <a:pPr lvl="1" eaLnBrk="1" hangingPunct="1"/>
            <a:endParaRPr lang="tr-TR" altLang="tr-TR" smtClean="0"/>
          </a:p>
        </p:txBody>
      </p:sp>
      <p:sp>
        <p:nvSpPr>
          <p:cNvPr id="4" name="Yuvarlatılmış Dikdörtgen 3"/>
          <p:cNvSpPr/>
          <p:nvPr/>
        </p:nvSpPr>
        <p:spPr>
          <a:xfrm>
            <a:off x="1908175" y="5300663"/>
            <a:ext cx="5543550" cy="64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Yukarıdaki cümlelerin hangileri doğrudur?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79512" y="4791859"/>
            <a:ext cx="1584176" cy="1445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</p:spTree>
  </p:cSld>
  <p:clrMapOvr>
    <a:masterClrMapping/>
  </p:clrMapOvr>
  <p:transition spd="slow">
    <p:split orient="vert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err="1" smtClean="0">
                <a:solidFill>
                  <a:srgbClr val="C00000"/>
                </a:solidFill>
                <a:latin typeface="Baskerville Old Face" pitchFamily="18" charset="0"/>
              </a:rPr>
              <a:t>DavranIş</a:t>
            </a:r>
            <a:r>
              <a:rPr lang="tr-TR" sz="3200" b="1" dirty="0" smtClean="0">
                <a:solidFill>
                  <a:srgbClr val="C00000"/>
                </a:solidFill>
                <a:latin typeface="Baskerville Old Face" pitchFamily="18" charset="0"/>
              </a:rPr>
              <a:t>  Bilimleri Bize ne Sağlar?</a:t>
            </a:r>
            <a:endParaRPr lang="tr-TR" sz="3200" b="1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Bize sistematik  bir yaklaşım sağlar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Duygu veya kanaatlerimizden sıyrılmayı öğreniriz.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Sistematik yaklaşım bize davranışların tesadüfi değil bir nedene dayalı olarak ortaya çıktığını gösterir.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Her birey farklı bir çevrenin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dirty="0"/>
              <a:t>  </a:t>
            </a:r>
            <a:r>
              <a:rPr lang="tr-TR" dirty="0" smtClean="0"/>
              <a:t>ürünüdür.</a:t>
            </a:r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60032" y="4149080"/>
            <a:ext cx="3600286" cy="2041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ransition spd="slow">
    <p:checker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000" dirty="0" smtClean="0"/>
              <a:t>ÖRGÜTSEL DAVRANIŞIN BEŞ TEMEL BAĞLACI-I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err="1" smtClean="0"/>
              <a:t>Disiplinlerarası</a:t>
            </a:r>
            <a:r>
              <a:rPr lang="tr-TR" dirty="0" smtClean="0"/>
              <a:t> Bağlaç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dirty="0"/>
              <a:t>	</a:t>
            </a:r>
            <a:r>
              <a:rPr lang="tr-TR" dirty="0" smtClean="0"/>
              <a:t>Örgütsel davranış diğer disiplinlerde 	yapılmış araştırmalardan da faydalanır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Bilimsel Yöntem Bağlacı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dirty="0"/>
              <a:t>	</a:t>
            </a:r>
            <a:r>
              <a:rPr lang="tr-TR" dirty="0" smtClean="0"/>
              <a:t>Örgütsel davranış bilimcileri örgüt 	konusundaki hipotezleri test temek ve 	doğrulamak için bilimsel yöntemi kullanır.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err="1" smtClean="0"/>
              <a:t>Durumsallık</a:t>
            </a:r>
            <a:r>
              <a:rPr lang="tr-TR" dirty="0" smtClean="0"/>
              <a:t> Bağlacı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dirty="0"/>
              <a:t>	</a:t>
            </a:r>
            <a:r>
              <a:rPr lang="tr-TR" dirty="0" smtClean="0"/>
              <a:t>«bir şeye bağlı olma ve ona göre»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dirty="0" smtClean="0"/>
              <a:t>Özel bir hareketin farklı ortamlarda farklı sonuçları olabilir. Hiçbir şeyin tek bir çözümü yoktur.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000" dirty="0"/>
              <a:t>ÖRGÜTSEL DAVRANIŞIN BEŞ TEMEL </a:t>
            </a:r>
            <a:r>
              <a:rPr lang="tr-TR" sz="2000" dirty="0" smtClean="0"/>
              <a:t>BAĞLACI-II</a:t>
            </a:r>
            <a:endParaRPr lang="tr-TR" sz="2000" dirty="0"/>
          </a:p>
        </p:txBody>
      </p:sp>
      <p:sp>
        <p:nvSpPr>
          <p:cNvPr id="58371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mtClean="0"/>
              <a:t>Çok Yönlü Analiz Bağlacı</a:t>
            </a:r>
          </a:p>
          <a:p>
            <a:pPr marL="365125" lvl="1" indent="0" eaLnBrk="1" hangingPunct="1">
              <a:buFont typeface="Wingdings 2" pitchFamily="18" charset="2"/>
              <a:buNone/>
            </a:pPr>
            <a:r>
              <a:rPr lang="tr-TR" altLang="tr-TR" smtClean="0"/>
              <a:t>	örgütsel olaylar üç boyutta incelenir: birey, 	takım, 	örgüt.</a:t>
            </a:r>
          </a:p>
          <a:p>
            <a:pPr marL="365125" lvl="1" indent="0" eaLnBrk="1" hangingPunct="1">
              <a:buFont typeface="Wingdings 2" pitchFamily="18" charset="2"/>
              <a:buNone/>
            </a:pPr>
            <a:r>
              <a:rPr lang="tr-TR" altLang="tr-TR" smtClean="0"/>
              <a:t>	Bu nedenle her üç düzeyde birlikte analizler 	gereklidir.</a:t>
            </a:r>
          </a:p>
          <a:p>
            <a:pPr marL="365125" lvl="1" indent="0" eaLnBrk="1" hangingPunct="1">
              <a:buFont typeface="Wingdings 2" pitchFamily="18" charset="2"/>
              <a:buNone/>
            </a:pPr>
            <a:endParaRPr lang="tr-TR" altLang="tr-TR" smtClean="0"/>
          </a:p>
          <a:p>
            <a:pPr eaLnBrk="1" hangingPunct="1"/>
            <a:r>
              <a:rPr lang="tr-TR" altLang="tr-TR" smtClean="0"/>
              <a:t>Açık Sistem bağlacı</a:t>
            </a:r>
          </a:p>
          <a:p>
            <a:pPr marL="639763" lvl="2" indent="0" eaLnBrk="1" hangingPunct="1">
              <a:buFont typeface="Wingdings" pitchFamily="2" charset="2"/>
              <a:buNone/>
            </a:pPr>
            <a:r>
              <a:rPr lang="tr-TR" altLang="tr-TR" smtClean="0"/>
              <a:t>Örgüt davranış bilimcisi bir ekolojist gibi davranmalıdır. Örgüt sistemini çevrelerindeki diğer sistemlerle ilişkisi içinde değerlendirmelidir.</a:t>
            </a:r>
          </a:p>
          <a:p>
            <a:pPr marL="639763" lvl="2" indent="0" eaLnBrk="1" hangingPunct="1">
              <a:buFont typeface="Wingdings" pitchFamily="2" charset="2"/>
              <a:buNone/>
            </a:pPr>
            <a:r>
              <a:rPr lang="tr-TR" altLang="tr-TR" smtClean="0"/>
              <a:t>Örgüt açık bir sistem olarak ele alındığında; bu sistemin dışarıdan bir takım kaynaklara ihtiyacı olduğunu ifade eder.</a:t>
            </a:r>
          </a:p>
          <a:p>
            <a:pPr eaLnBrk="1" hangingPunct="1"/>
            <a:endParaRPr lang="tr-TR" alt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C00000"/>
                </a:solidFill>
                <a:latin typeface="Baskerville Old Face" pitchFamily="18" charset="0"/>
              </a:rPr>
              <a:t>Birey</a:t>
            </a:r>
            <a:r>
              <a:rPr lang="tr-TR" dirty="0" smtClean="0">
                <a:latin typeface="Baskerville Old Face" pitchFamily="18" charset="0"/>
              </a:rPr>
              <a:t>:</a:t>
            </a:r>
            <a:endParaRPr lang="tr-TR" dirty="0">
              <a:latin typeface="Baskerville Old Face" pitchFamily="18" charset="0"/>
            </a:endParaRPr>
          </a:p>
        </p:txBody>
      </p:sp>
      <p:sp>
        <p:nvSpPr>
          <p:cNvPr id="4096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altLang="tr-TR" smtClean="0"/>
              <a:t>Örgütler içinde çalışan bireylerden oluşur.</a:t>
            </a:r>
          </a:p>
          <a:p>
            <a:pPr eaLnBrk="1" hangingPunct="1"/>
            <a:r>
              <a:rPr lang="tr-TR" altLang="tr-TR" smtClean="0"/>
              <a:t>Birey örgütsel davranışın merkezidir.</a:t>
            </a:r>
          </a:p>
          <a:p>
            <a:pPr eaLnBrk="1" hangingPunct="1"/>
            <a:r>
              <a:rPr lang="tr-TR" altLang="tr-TR" smtClean="0"/>
              <a:t>Örgütün beklentilerine cevap verir.</a:t>
            </a:r>
          </a:p>
          <a:p>
            <a:pPr eaLnBrk="1" hangingPunct="1"/>
            <a:r>
              <a:rPr lang="tr-TR" altLang="tr-TR" smtClean="0"/>
              <a:t>Dışsal çevreden etkilenerek örgütü etkiler.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139952" y="3853008"/>
            <a:ext cx="2520280" cy="191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99592" y="4090988"/>
            <a:ext cx="2880320" cy="21524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fad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467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C00000"/>
                </a:solidFill>
              </a:rPr>
              <a:t>Grup: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1987" name="İçerik Yer Tutucusu 2"/>
          <p:cNvSpPr>
            <a:spLocks noGrp="1"/>
          </p:cNvSpPr>
          <p:nvPr>
            <p:ph sz="quarter" idx="1"/>
          </p:nvPr>
        </p:nvSpPr>
        <p:spPr>
          <a:xfrm>
            <a:off x="395288" y="1568450"/>
            <a:ext cx="7467600" cy="4873625"/>
          </a:xfrm>
        </p:spPr>
        <p:txBody>
          <a:bodyPr/>
          <a:lstStyle/>
          <a:p>
            <a:pPr lvl="1" eaLnBrk="1" hangingPunct="1"/>
            <a:r>
              <a:rPr lang="tr-TR" altLang="tr-TR" smtClean="0"/>
              <a:t>Her örgüt içinde gruplar vardır.</a:t>
            </a:r>
          </a:p>
          <a:p>
            <a:pPr lvl="1" eaLnBrk="1" hangingPunct="1"/>
            <a:r>
              <a:rPr lang="tr-TR" altLang="tr-TR" smtClean="0"/>
              <a:t>Örgütler çalışma gruplarından oluşur.</a:t>
            </a:r>
          </a:p>
          <a:p>
            <a:pPr lvl="1" eaLnBrk="1" hangingPunct="1"/>
            <a:r>
              <a:rPr lang="tr-TR" altLang="tr-TR" smtClean="0"/>
              <a:t>Her birey bir çalışma grubunun üyesidir.</a:t>
            </a:r>
          </a:p>
          <a:p>
            <a:pPr lvl="1" eaLnBrk="1" hangingPunct="1"/>
            <a:r>
              <a:rPr lang="tr-TR" altLang="tr-TR" smtClean="0">
                <a:solidFill>
                  <a:srgbClr val="00B050"/>
                </a:solidFill>
              </a:rPr>
              <a:t>İnformel gruplar bireylerin sosyal  ihtiyaçları için ortaya çıkar.</a:t>
            </a:r>
          </a:p>
          <a:p>
            <a:pPr lvl="1" eaLnBrk="1" hangingPunct="1"/>
            <a:r>
              <a:rPr lang="tr-TR" altLang="tr-TR" smtClean="0"/>
              <a:t>Grup baskısı üyelerinin performansını ve başarısını etkiler.</a:t>
            </a:r>
          </a:p>
          <a:p>
            <a:pPr eaLnBrk="1" hangingPunct="1"/>
            <a:endParaRPr lang="tr-TR" altLang="tr-TR" smtClean="0"/>
          </a:p>
          <a:p>
            <a:pPr eaLnBrk="1" hangingPunct="1"/>
            <a:endParaRPr lang="tr-TR" altLang="tr-TR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03848" y="4005064"/>
            <a:ext cx="3024336" cy="25762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</p:spTree>
  </p:cSld>
  <p:clrMapOvr>
    <a:masterClrMapping/>
  </p:clrMapOvr>
  <p:transition spd="slow">
    <p:fade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288" y="3175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C00000"/>
                </a:solidFill>
              </a:rPr>
              <a:t>Örgüt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8313" y="1268413"/>
            <a:ext cx="7467600" cy="4873625"/>
          </a:xfrm>
        </p:spPr>
        <p:txBody>
          <a:bodyPr>
            <a:normAutofit/>
          </a:bodyPr>
          <a:lstStyle/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dirty="0" smtClean="0"/>
              <a:t>Birey ve grup varlıklarını resmi bir örgüt yapısı içinde  varlıklarını sürdürür.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dirty="0" smtClean="0"/>
              <a:t>Bireysel olarak başaramadığımız şeyleri gerçekleştirmek için vardırlar.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dirty="0" smtClean="0"/>
              <a:t>Toplumun işleyiş biçimini belirleyen temel araçlardır.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dirty="0" smtClean="0">
                <a:solidFill>
                  <a:srgbClr val="7030A0"/>
                </a:solidFill>
              </a:rPr>
              <a:t>Açık bir sistem olarak varlıklarını sürdürür.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tr-TR" dirty="0" smtClean="0">
              <a:solidFill>
                <a:srgbClr val="7030A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tr-T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563888" y="4005064"/>
            <a:ext cx="2592288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467600" cy="720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C00000"/>
                </a:solidFill>
              </a:rPr>
              <a:t>Çevre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44035" name="İçerik Yer Tutucusu 2"/>
          <p:cNvSpPr>
            <a:spLocks noGrp="1"/>
          </p:cNvSpPr>
          <p:nvPr>
            <p:ph sz="quarter" idx="1"/>
          </p:nvPr>
        </p:nvSpPr>
        <p:spPr>
          <a:xfrm>
            <a:off x="323850" y="1052513"/>
            <a:ext cx="7600950" cy="5421312"/>
          </a:xfrm>
        </p:spPr>
        <p:txBody>
          <a:bodyPr/>
          <a:lstStyle/>
          <a:p>
            <a:pPr lvl="1" eaLnBrk="1" hangingPunct="1"/>
            <a:r>
              <a:rPr lang="tr-TR" altLang="tr-TR" smtClean="0"/>
              <a:t>Her örgüt onu saran geniş bir dışsal çevrenin fonksiyonudur.</a:t>
            </a:r>
          </a:p>
          <a:p>
            <a:pPr lvl="1" eaLnBrk="1" hangingPunct="1"/>
            <a:r>
              <a:rPr lang="tr-TR" altLang="tr-TR" smtClean="0"/>
              <a:t>Çevre örgütü, teknolojik , bilimsel, ekonomik, kültürel açılardan etkileyerek farklılaştırır.</a:t>
            </a:r>
          </a:p>
          <a:p>
            <a:pPr lvl="1" eaLnBrk="1" hangingPunct="1"/>
            <a:r>
              <a:rPr lang="tr-TR" altLang="tr-TR" smtClean="0"/>
              <a:t>Örgütün çalışmaları çevreye  çeşitli biçimlerde yansır.</a:t>
            </a:r>
          </a:p>
          <a:p>
            <a:pPr lvl="1" eaLnBrk="1" hangingPunct="1"/>
            <a:r>
              <a:rPr lang="tr-TR" altLang="tr-TR" smtClean="0"/>
              <a:t>Çevre ve birey etkileşimi örgüt içindeki davranışlara yansır.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059831" y="3501008"/>
            <a:ext cx="3149907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C00000"/>
                </a:solidFill>
                <a:latin typeface="Baskerville Old Face" pitchFamily="18" charset="0"/>
              </a:rPr>
              <a:t>DAVRANIŞ BİLİMLERİ VE DİSİPLİNLERARASI BİR YAKLAŞIM</a:t>
            </a:r>
            <a:r>
              <a:rPr lang="tr-TR" dirty="0" smtClean="0">
                <a:latin typeface="Baskerville Old Face" pitchFamily="18" charset="0"/>
              </a:rPr>
              <a:t>:</a:t>
            </a:r>
            <a:endParaRPr lang="tr-TR" dirty="0">
              <a:latin typeface="Baskerville Old Face" pitchFamily="18" charset="0"/>
            </a:endParaRPr>
          </a:p>
        </p:txBody>
      </p:sp>
      <p:sp>
        <p:nvSpPr>
          <p:cNvPr id="45059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1" eaLnBrk="1" hangingPunct="1"/>
            <a:r>
              <a:rPr lang="tr-TR" altLang="tr-TR" smtClean="0"/>
              <a:t>Örgütsel davranış tek bir disiplin altında açıklanamaz</a:t>
            </a:r>
          </a:p>
          <a:p>
            <a:pPr lvl="1" eaLnBrk="1" hangingPunct="1"/>
            <a:r>
              <a:rPr lang="tr-TR" altLang="tr-TR" smtClean="0"/>
              <a:t>Disiplinler arası bir yaklaşım uygundur</a:t>
            </a:r>
          </a:p>
          <a:p>
            <a:pPr lvl="1" eaLnBrk="1" hangingPunct="1"/>
            <a:r>
              <a:rPr lang="tr-TR" altLang="tr-TR" smtClean="0"/>
              <a:t>Davranış, sosyal bilimler içinde üç temel disiplin içinde ele alınmaktadır: Psikoloji, Sosyoloji, Antropoloji</a:t>
            </a:r>
          </a:p>
          <a:p>
            <a:pPr eaLnBrk="1" hangingPunct="1"/>
            <a:endParaRPr lang="tr-TR" altLang="tr-TR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15816" y="3501008"/>
            <a:ext cx="3240360" cy="32403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ransition spd="slow">
    <p:fad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C00000"/>
                </a:solidFill>
              </a:rPr>
              <a:t>PSİKOLOJİ: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608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altLang="tr-TR" smtClean="0"/>
              <a:t>İnsan davranışları üzerinde çalışan temel disiplinlerdendir.</a:t>
            </a:r>
          </a:p>
          <a:p>
            <a:pPr eaLnBrk="1" hangingPunct="1"/>
            <a:r>
              <a:rPr lang="tr-TR" altLang="tr-TR" smtClean="0"/>
              <a:t>Bireylerin temel tutumları, kişilik özellikleri, algı, güdü ve davranışları üzerinde çalışır.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420400" y="3645023"/>
            <a:ext cx="3527864" cy="2642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push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SOSYOLOJİ:</a:t>
            </a:r>
            <a:endParaRPr lang="tr-TR" dirty="0"/>
          </a:p>
        </p:txBody>
      </p:sp>
      <p:sp>
        <p:nvSpPr>
          <p:cNvPr id="47107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1" eaLnBrk="1" hangingPunct="1"/>
            <a:r>
              <a:rPr lang="tr-TR" altLang="tr-TR" smtClean="0"/>
              <a:t>Sosyal davranışlar, sosyal gruplar arasındaki ilişkiler, toplumsal düzen ve insan ilişkileri konusunda odaklaşır.</a:t>
            </a:r>
          </a:p>
          <a:p>
            <a:pPr lvl="1" eaLnBrk="1" hangingPunct="1"/>
            <a:r>
              <a:rPr lang="tr-TR" altLang="tr-TR" smtClean="0"/>
              <a:t>Toplumsal yapının analizi ve yapılar arası ilişkilerle ilgilenir.</a:t>
            </a:r>
          </a:p>
          <a:p>
            <a:pPr lvl="1" eaLnBrk="1" hangingPunct="1"/>
            <a:r>
              <a:rPr lang="tr-TR" altLang="tr-TR" smtClean="0"/>
              <a:t>Örn: Liderin davranışları ile izleyicileri arasındaki ilişkiler gibi.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05162" y="4149079"/>
            <a:ext cx="3671094" cy="22512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ANTROPOLOJİ:</a:t>
            </a:r>
            <a:endParaRPr lang="tr-TR" dirty="0"/>
          </a:p>
        </p:txBody>
      </p:sp>
      <p:sp>
        <p:nvSpPr>
          <p:cNvPr id="48131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1" eaLnBrk="1" hangingPunct="1"/>
            <a:r>
              <a:rPr lang="tr-TR" altLang="tr-TR" smtClean="0"/>
              <a:t>İnsan ve insan davranışlarının bütün olarak incelenmesi üzerinde durur ve temel ilgi alanı insanın yarattığı kültür konusudur.</a:t>
            </a:r>
          </a:p>
          <a:p>
            <a:pPr lvl="1" eaLnBrk="1" hangingPunct="1"/>
            <a:r>
              <a:rPr lang="tr-TR" altLang="tr-TR" smtClean="0"/>
              <a:t>Örgütsel davranış açısından ilgi alanı; kültür sistemleri, inançlar, geleneksel ve görenekler, değer sistemleri, farklı kültürler arasındaki davranış biçimleridir.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419872" y="3717032"/>
            <a:ext cx="3653107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524</Words>
  <Application>Microsoft Office PowerPoint</Application>
  <PresentationFormat>Ekran Gösterisi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Cumba</vt:lpstr>
      <vt:lpstr>Örgütsel Davranışa Giriş ve Bilimsel Temelleri:</vt:lpstr>
      <vt:lpstr>Birey:</vt:lpstr>
      <vt:lpstr> Grup: </vt:lpstr>
      <vt:lpstr>Örgüt:</vt:lpstr>
      <vt:lpstr>Çevre:</vt:lpstr>
      <vt:lpstr>DAVRANIŞ BİLİMLERİ VE DİSİPLİNLERARASI BİR YAKLAŞIM:</vt:lpstr>
      <vt:lpstr>PSİKOLOJİ:</vt:lpstr>
      <vt:lpstr>SOSYOLOJİ:</vt:lpstr>
      <vt:lpstr>ANTROPOLOJİ:</vt:lpstr>
      <vt:lpstr>PSİKOLOJİ_KATKI</vt:lpstr>
      <vt:lpstr>SOSYOLOJİ-KATKI</vt:lpstr>
      <vt:lpstr>SOSYAL PSİOKOLOİ_KATKI</vt:lpstr>
      <vt:lpstr>ANTROPOLOJİ_KATKI</vt:lpstr>
      <vt:lpstr>POLİTİK BİLİMLER_KATKI</vt:lpstr>
      <vt:lpstr>DAVRANIŞ HAKKINDA GENELLEMELER</vt:lpstr>
      <vt:lpstr>Slayt 16</vt:lpstr>
      <vt:lpstr>DavranIş  Bilimleri Bize ne Sağlar?</vt:lpstr>
      <vt:lpstr>ÖRGÜTSEL DAVRANIŞIN BEŞ TEMEL BAĞLACI-I</vt:lpstr>
      <vt:lpstr>ÖRGÜTSEL DAVRANIŞIN BEŞ TEMEL BAĞLACI-II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Örgütsel Davranışa Giriş ve Bilimsel Temelleri:</dc:title>
  <dc:creator>irem yilmaz</dc:creator>
  <cp:lastModifiedBy>iremyilmaz</cp:lastModifiedBy>
  <cp:revision>1</cp:revision>
  <dcterms:created xsi:type="dcterms:W3CDTF">2018-04-04T19:12:27Z</dcterms:created>
  <dcterms:modified xsi:type="dcterms:W3CDTF">2018-04-04T19:13:13Z</dcterms:modified>
</cp:coreProperties>
</file>