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4"/>
  </p:notesMasterIdLst>
  <p:sldIdLst>
    <p:sldId id="257" r:id="rId2"/>
    <p:sldId id="258" r:id="rId3"/>
    <p:sldId id="260" r:id="rId4"/>
    <p:sldId id="262"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8" r:id="rId19"/>
    <p:sldId id="277" r:id="rId20"/>
    <p:sldId id="279" r:id="rId21"/>
    <p:sldId id="280" r:id="rId22"/>
    <p:sldId id="281"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950" autoAdjust="0"/>
    <p:restoredTop sz="94713" autoAdjust="0"/>
  </p:normalViewPr>
  <p:slideViewPr>
    <p:cSldViewPr>
      <p:cViewPr varScale="1">
        <p:scale>
          <a:sx n="64" d="100"/>
          <a:sy n="64" d="100"/>
        </p:scale>
        <p:origin x="62" y="3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45C007-B0C8-4BEE-808F-2AF6F9106991}" type="datetimeFigureOut">
              <a:rPr lang="tr-TR" smtClean="0"/>
              <a:pPr/>
              <a:t>12.6.2018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EF9946-B5DE-490F-A1A4-9541995190FB}" type="slidenum">
              <a:rPr lang="tr-TR" smtClean="0"/>
              <a:pPr/>
              <a:t>‹#›</a:t>
            </a:fld>
            <a:endParaRPr lang="tr-TR"/>
          </a:p>
        </p:txBody>
      </p:sp>
    </p:spTree>
    <p:extLst>
      <p:ext uri="{BB962C8B-B14F-4D97-AF65-F5344CB8AC3E}">
        <p14:creationId xmlns:p14="http://schemas.microsoft.com/office/powerpoint/2010/main" val="3950686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fld id="{CAE7A840-1AA3-4902-BC41-5D10D7B1C62B}" type="datetimeFigureOut">
              <a:rPr lang="tr-TR" smtClean="0"/>
              <a:pPr/>
              <a:t>12.6.2018</a:t>
            </a:fld>
            <a:endParaRPr lang="tr-TR"/>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endParaRPr lang="tr-TR"/>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3C7ADA0-2C4E-4A61-8561-5770B90A0768}"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AE7A840-1AA3-4902-BC41-5D10D7B1C62B}" type="datetimeFigureOut">
              <a:rPr lang="tr-TR" smtClean="0"/>
              <a:pPr/>
              <a:t>12.6.2018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C7ADA0-2C4E-4A61-8561-5770B90A0768}"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AE7A840-1AA3-4902-BC41-5D10D7B1C62B}" type="datetimeFigureOut">
              <a:rPr lang="tr-TR" smtClean="0"/>
              <a:pPr/>
              <a:t>12.6.2018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C7ADA0-2C4E-4A61-8561-5770B90A0768}"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fld id="{CAE7A840-1AA3-4902-BC41-5D10D7B1C62B}" type="datetimeFigureOut">
              <a:rPr lang="tr-TR" smtClean="0"/>
              <a:pPr/>
              <a:t>12.6.2018</a:t>
            </a:fld>
            <a:endParaRPr lang="tr-TR"/>
          </a:p>
        </p:txBody>
      </p:sp>
      <p:sp>
        <p:nvSpPr>
          <p:cNvPr id="5" name="4 Altbilgi Yer Tutucusu"/>
          <p:cNvSpPr>
            <a:spLocks noGrp="1"/>
          </p:cNvSpPr>
          <p:nvPr>
            <p:ph type="ftr" sz="quarter" idx="11"/>
          </p:nvPr>
        </p:nvSpPr>
        <p:spPr>
          <a:xfrm>
            <a:off x="457200" y="6480969"/>
            <a:ext cx="4260056" cy="300831"/>
          </a:xfrm>
        </p:spPr>
        <p:txBody>
          <a:bodyPr/>
          <a:lstStyle/>
          <a:p>
            <a:endParaRPr lang="tr-TR"/>
          </a:p>
        </p:txBody>
      </p:sp>
      <p:sp>
        <p:nvSpPr>
          <p:cNvPr id="6" name="5 Slayt Numarası Yer Tutucusu"/>
          <p:cNvSpPr>
            <a:spLocks noGrp="1"/>
          </p:cNvSpPr>
          <p:nvPr>
            <p:ph type="sldNum" sz="quarter" idx="12"/>
          </p:nvPr>
        </p:nvSpPr>
        <p:spPr/>
        <p:txBody>
          <a:bodyPr/>
          <a:lstStyle/>
          <a:p>
            <a:fld id="{F3C7ADA0-2C4E-4A61-8561-5770B90A0768}"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6955632" y="6477000"/>
            <a:ext cx="2133600" cy="304800"/>
          </a:xfrm>
        </p:spPr>
        <p:txBody>
          <a:bodyPr/>
          <a:lstStyle/>
          <a:p>
            <a:fld id="{CAE7A840-1AA3-4902-BC41-5D10D7B1C62B}" type="datetimeFigureOut">
              <a:rPr lang="tr-TR" smtClean="0"/>
              <a:pPr/>
              <a:t>12.6.2018</a:t>
            </a:fld>
            <a:endParaRPr lang="tr-TR"/>
          </a:p>
        </p:txBody>
      </p:sp>
      <p:sp>
        <p:nvSpPr>
          <p:cNvPr id="5" name="4 Altbilgi Yer Tutucusu"/>
          <p:cNvSpPr>
            <a:spLocks noGrp="1"/>
          </p:cNvSpPr>
          <p:nvPr>
            <p:ph type="ftr" sz="quarter" idx="11"/>
          </p:nvPr>
        </p:nvSpPr>
        <p:spPr>
          <a:xfrm>
            <a:off x="2619376" y="6480969"/>
            <a:ext cx="4260056" cy="300831"/>
          </a:xfrm>
        </p:spPr>
        <p:txBody>
          <a:bodyPr/>
          <a:lstStyle/>
          <a:p>
            <a:endParaRPr lang="tr-TR"/>
          </a:p>
        </p:txBody>
      </p:sp>
      <p:sp>
        <p:nvSpPr>
          <p:cNvPr id="6" name="5 Slayt Numarası Yer Tutucusu"/>
          <p:cNvSpPr>
            <a:spLocks noGrp="1"/>
          </p:cNvSpPr>
          <p:nvPr>
            <p:ph type="sldNum" sz="quarter" idx="12"/>
          </p:nvPr>
        </p:nvSpPr>
        <p:spPr>
          <a:xfrm>
            <a:off x="8451056" y="809624"/>
            <a:ext cx="502920" cy="300831"/>
          </a:xfrm>
        </p:spPr>
        <p:txBody>
          <a:bodyPr/>
          <a:lstStyle/>
          <a:p>
            <a:fld id="{F3C7ADA0-2C4E-4A61-8561-5770B90A0768}" type="slidenum">
              <a:rPr lang="tr-TR" smtClean="0"/>
              <a:pPr/>
              <a:t>‹#›</a:t>
            </a:fld>
            <a:endParaRPr lang="tr-TR"/>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fld id="{CAE7A840-1AA3-4902-BC41-5D10D7B1C62B}" type="datetimeFigureOut">
              <a:rPr lang="tr-TR" smtClean="0"/>
              <a:pPr/>
              <a:t>12.6.2018</a:t>
            </a:fld>
            <a:endParaRPr lang="tr-TR"/>
          </a:p>
        </p:txBody>
      </p:sp>
      <p:sp>
        <p:nvSpPr>
          <p:cNvPr id="6" name="5 Altbilgi Yer Tutucusu"/>
          <p:cNvSpPr>
            <a:spLocks noGrp="1"/>
          </p:cNvSpPr>
          <p:nvPr>
            <p:ph type="ftr" sz="quarter" idx="11"/>
          </p:nvPr>
        </p:nvSpPr>
        <p:spPr>
          <a:xfrm>
            <a:off x="457200" y="6480969"/>
            <a:ext cx="4260056" cy="301752"/>
          </a:xfrm>
        </p:spPr>
        <p:txBody>
          <a:bodyPr/>
          <a:lstStyle/>
          <a:p>
            <a:endParaRPr lang="tr-TR"/>
          </a:p>
        </p:txBody>
      </p:sp>
      <p:sp>
        <p:nvSpPr>
          <p:cNvPr id="7" name="6 Slayt Numarası Yer Tutucusu"/>
          <p:cNvSpPr>
            <a:spLocks noGrp="1"/>
          </p:cNvSpPr>
          <p:nvPr>
            <p:ph type="sldNum" sz="quarter" idx="12"/>
          </p:nvPr>
        </p:nvSpPr>
        <p:spPr>
          <a:xfrm>
            <a:off x="7589520" y="6480969"/>
            <a:ext cx="502920" cy="301752"/>
          </a:xfrm>
        </p:spPr>
        <p:txBody>
          <a:bodyPr/>
          <a:lstStyle/>
          <a:p>
            <a:fld id="{F3C7ADA0-2C4E-4A61-8561-5770B90A0768}"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fld id="{CAE7A840-1AA3-4902-BC41-5D10D7B1C62B}" type="datetimeFigureOut">
              <a:rPr lang="tr-TR" smtClean="0"/>
              <a:pPr/>
              <a:t>12.6.2018</a:t>
            </a:fld>
            <a:endParaRPr lang="tr-TR"/>
          </a:p>
        </p:txBody>
      </p:sp>
      <p:sp>
        <p:nvSpPr>
          <p:cNvPr id="8" name="7 Altbilgi Yer Tutucusu"/>
          <p:cNvSpPr>
            <a:spLocks noGrp="1"/>
          </p:cNvSpPr>
          <p:nvPr>
            <p:ph type="ftr" sz="quarter" idx="11"/>
          </p:nvPr>
        </p:nvSpPr>
        <p:spPr>
          <a:xfrm>
            <a:off x="457200" y="6480969"/>
            <a:ext cx="4261104" cy="301752"/>
          </a:xfrm>
        </p:spPr>
        <p:txBody>
          <a:bodyPr/>
          <a:lstStyle/>
          <a:p>
            <a:endParaRPr lang="tr-TR"/>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fld id="{F3C7ADA0-2C4E-4A61-8561-5770B90A0768}"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CAE7A840-1AA3-4902-BC41-5D10D7B1C62B}" type="datetimeFigureOut">
              <a:rPr lang="tr-TR" smtClean="0"/>
              <a:pPr/>
              <a:t>12.6.2018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C7ADA0-2C4E-4A61-8561-5770B90A0768}"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fld id="{CAE7A840-1AA3-4902-BC41-5D10D7B1C62B}" type="datetimeFigureOut">
              <a:rPr lang="tr-TR" smtClean="0"/>
              <a:pPr/>
              <a:t>12.6.2018</a:t>
            </a:fld>
            <a:endParaRPr lang="tr-TR"/>
          </a:p>
        </p:txBody>
      </p:sp>
      <p:sp>
        <p:nvSpPr>
          <p:cNvPr id="3" name="2 Altbilgi Yer Tutucusu"/>
          <p:cNvSpPr>
            <a:spLocks noGrp="1"/>
          </p:cNvSpPr>
          <p:nvPr>
            <p:ph type="ftr" sz="quarter" idx="11"/>
          </p:nvPr>
        </p:nvSpPr>
        <p:spPr>
          <a:xfrm>
            <a:off x="457200" y="6481890"/>
            <a:ext cx="4260056" cy="300831"/>
          </a:xfrm>
        </p:spPr>
        <p:txBody>
          <a:bodyPr/>
          <a:lstStyle/>
          <a:p>
            <a:endParaRPr lang="tr-TR"/>
          </a:p>
        </p:txBody>
      </p:sp>
      <p:sp>
        <p:nvSpPr>
          <p:cNvPr id="4" name="3 Slayt Numarası Yer Tutucusu"/>
          <p:cNvSpPr>
            <a:spLocks noGrp="1"/>
          </p:cNvSpPr>
          <p:nvPr>
            <p:ph type="sldNum" sz="quarter" idx="12"/>
          </p:nvPr>
        </p:nvSpPr>
        <p:spPr>
          <a:xfrm>
            <a:off x="7589520" y="6480969"/>
            <a:ext cx="502920" cy="301752"/>
          </a:xfrm>
        </p:spPr>
        <p:txBody>
          <a:bodyPr/>
          <a:lstStyle/>
          <a:p>
            <a:fld id="{F3C7ADA0-2C4E-4A61-8561-5770B90A0768}"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fld id="{CAE7A840-1AA3-4902-BC41-5D10D7B1C62B}" type="datetimeFigureOut">
              <a:rPr lang="tr-TR" smtClean="0"/>
              <a:pPr/>
              <a:t>12.6.2018</a:t>
            </a:fld>
            <a:endParaRPr lang="tr-TR"/>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fld id="{F3C7ADA0-2C4E-4A61-8561-5770B90A0768}"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fld id="{CAE7A840-1AA3-4902-BC41-5D10D7B1C62B}" type="datetimeFigureOut">
              <a:rPr lang="tr-TR" smtClean="0"/>
              <a:pPr/>
              <a:t>12.6.2018</a:t>
            </a:fld>
            <a:endParaRPr lang="tr-TR"/>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fld id="{F3C7ADA0-2C4E-4A61-8561-5770B90A0768}"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CAE7A840-1AA3-4902-BC41-5D10D7B1C62B}" type="datetimeFigureOut">
              <a:rPr lang="tr-TR" smtClean="0"/>
              <a:pPr/>
              <a:t>12.6.2018</a:t>
            </a:fld>
            <a:endParaRPr lang="tr-TR"/>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3C7ADA0-2C4E-4A61-8561-5770B90A0768}"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1081088" y="188640"/>
            <a:ext cx="8062912" cy="3660824"/>
          </a:xfrm>
        </p:spPr>
        <p:txBody>
          <a:bodyPr>
            <a:normAutofit fontScale="90000"/>
          </a:bodyPr>
          <a:lstStyle/>
          <a:p>
            <a:r>
              <a:rPr lang="tr-TR" sz="6000" dirty="0" smtClean="0">
                <a:solidFill>
                  <a:srgbClr val="000000"/>
                </a:solidFill>
              </a:rPr>
              <a:t/>
            </a:r>
            <a:br>
              <a:rPr lang="tr-TR" sz="6000" dirty="0" smtClean="0">
                <a:solidFill>
                  <a:srgbClr val="000000"/>
                </a:solidFill>
              </a:rPr>
            </a:br>
            <a:r>
              <a:rPr lang="tr-TR" sz="6000" dirty="0" smtClean="0">
                <a:solidFill>
                  <a:srgbClr val="000000"/>
                </a:solidFill>
              </a:rPr>
              <a:t/>
            </a:r>
            <a:br>
              <a:rPr lang="tr-TR" sz="6000" dirty="0" smtClean="0">
                <a:solidFill>
                  <a:srgbClr val="000000"/>
                </a:solidFill>
              </a:rPr>
            </a:br>
            <a:r>
              <a:rPr lang="tr-TR" sz="6000" dirty="0" smtClean="0">
                <a:solidFill>
                  <a:srgbClr val="000000"/>
                </a:solidFill>
              </a:rPr>
              <a:t> </a:t>
            </a:r>
            <a:br>
              <a:rPr lang="tr-TR" sz="6000" dirty="0" smtClean="0">
                <a:solidFill>
                  <a:srgbClr val="000000"/>
                </a:solidFill>
              </a:rPr>
            </a:br>
            <a:r>
              <a:rPr lang="tr-TR" sz="6000" dirty="0" smtClean="0">
                <a:solidFill>
                  <a:srgbClr val="000000"/>
                </a:solidFill>
              </a:rPr>
              <a:t/>
            </a:r>
            <a:br>
              <a:rPr lang="tr-TR" sz="6000" dirty="0" smtClean="0">
                <a:solidFill>
                  <a:srgbClr val="000000"/>
                </a:solidFill>
              </a:rPr>
            </a:br>
            <a:r>
              <a:rPr lang="tr-TR" sz="10700" dirty="0" smtClean="0"/>
              <a:t>KÜBİZM</a:t>
            </a:r>
            <a:r>
              <a:rPr lang="tr-TR" sz="8000" dirty="0" smtClean="0"/>
              <a:t>  </a:t>
            </a:r>
            <a:endParaRPr lang="tr-TR" sz="8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43808" y="44624"/>
            <a:ext cx="4032448" cy="432048"/>
          </a:xfrm>
        </p:spPr>
        <p:txBody>
          <a:bodyPr>
            <a:noAutofit/>
          </a:bodyPr>
          <a:lstStyle/>
          <a:p>
            <a:r>
              <a:rPr lang="tr-TR" sz="2400" dirty="0" err="1" smtClean="0"/>
              <a:t>Machel</a:t>
            </a:r>
            <a:r>
              <a:rPr lang="tr-TR" sz="2400" dirty="0" smtClean="0"/>
              <a:t> </a:t>
            </a:r>
            <a:r>
              <a:rPr lang="tr-TR" sz="2400" dirty="0" err="1" smtClean="0"/>
              <a:t>Duchamp</a:t>
            </a:r>
            <a:endParaRPr lang="tr-TR" sz="2400" dirty="0"/>
          </a:p>
        </p:txBody>
      </p:sp>
      <p:pic>
        <p:nvPicPr>
          <p:cNvPr id="4" name="3 İçerik Yer Tutucusu" descr="about-young-sister-1911.jpg"/>
          <p:cNvPicPr>
            <a:picLocks noGrp="1" noChangeAspect="1"/>
          </p:cNvPicPr>
          <p:nvPr>
            <p:ph idx="1"/>
          </p:nvPr>
        </p:nvPicPr>
        <p:blipFill>
          <a:blip r:embed="rId2" cstate="print"/>
          <a:stretch>
            <a:fillRect/>
          </a:stretch>
        </p:blipFill>
        <p:spPr>
          <a:xfrm>
            <a:off x="0" y="836712"/>
            <a:ext cx="4670753" cy="5832648"/>
          </a:xfrm>
        </p:spPr>
      </p:pic>
      <p:sp>
        <p:nvSpPr>
          <p:cNvPr id="5" name="4 Metin kutusu"/>
          <p:cNvSpPr txBox="1"/>
          <p:nvPr/>
        </p:nvSpPr>
        <p:spPr>
          <a:xfrm flipH="1">
            <a:off x="611560" y="404664"/>
            <a:ext cx="3410665" cy="400110"/>
          </a:xfrm>
          <a:prstGeom prst="rect">
            <a:avLst/>
          </a:prstGeom>
          <a:noFill/>
        </p:spPr>
        <p:txBody>
          <a:bodyPr wrap="square" rtlCol="0">
            <a:spAutoFit/>
          </a:bodyPr>
          <a:lstStyle/>
          <a:p>
            <a:r>
              <a:rPr lang="tr-TR" sz="2000" dirty="0" err="1" smtClean="0">
                <a:solidFill>
                  <a:srgbClr val="000000"/>
                </a:solidFill>
              </a:rPr>
              <a:t>About</a:t>
            </a:r>
            <a:r>
              <a:rPr lang="tr-TR" sz="2000" dirty="0" smtClean="0">
                <a:solidFill>
                  <a:srgbClr val="000000"/>
                </a:solidFill>
              </a:rPr>
              <a:t> </a:t>
            </a:r>
            <a:r>
              <a:rPr lang="tr-TR" sz="2000" dirty="0" err="1" smtClean="0">
                <a:solidFill>
                  <a:srgbClr val="000000"/>
                </a:solidFill>
              </a:rPr>
              <a:t>Young</a:t>
            </a:r>
            <a:r>
              <a:rPr lang="tr-TR" sz="2000" dirty="0" smtClean="0">
                <a:solidFill>
                  <a:srgbClr val="000000"/>
                </a:solidFill>
              </a:rPr>
              <a:t> </a:t>
            </a:r>
            <a:r>
              <a:rPr lang="tr-TR" sz="2000" dirty="0" err="1" smtClean="0">
                <a:solidFill>
                  <a:srgbClr val="000000"/>
                </a:solidFill>
              </a:rPr>
              <a:t>Sister</a:t>
            </a:r>
            <a:endParaRPr lang="tr-TR" sz="2000" dirty="0">
              <a:solidFill>
                <a:srgbClr val="000000"/>
              </a:solidFill>
            </a:endParaRPr>
          </a:p>
        </p:txBody>
      </p:sp>
      <p:sp>
        <p:nvSpPr>
          <p:cNvPr id="6" name="5 Metin kutusu"/>
          <p:cNvSpPr txBox="1"/>
          <p:nvPr/>
        </p:nvSpPr>
        <p:spPr>
          <a:xfrm>
            <a:off x="5508104" y="404664"/>
            <a:ext cx="2736304" cy="1015663"/>
          </a:xfrm>
          <a:prstGeom prst="rect">
            <a:avLst/>
          </a:prstGeom>
          <a:noFill/>
        </p:spPr>
        <p:txBody>
          <a:bodyPr wrap="square" rtlCol="0">
            <a:spAutoFit/>
          </a:bodyPr>
          <a:lstStyle/>
          <a:p>
            <a:r>
              <a:rPr lang="tr-TR" sz="2000" dirty="0">
                <a:solidFill>
                  <a:srgbClr val="000000"/>
                </a:solidFill>
              </a:rPr>
              <a:t>Portre (</a:t>
            </a:r>
            <a:r>
              <a:rPr lang="tr-TR" sz="2000" dirty="0" err="1">
                <a:solidFill>
                  <a:srgbClr val="000000"/>
                </a:solidFill>
              </a:rPr>
              <a:t>Dulcinea</a:t>
            </a:r>
            <a:r>
              <a:rPr lang="tr-TR" sz="2000" dirty="0">
                <a:solidFill>
                  <a:srgbClr val="000000"/>
                </a:solidFill>
              </a:rPr>
              <a:t>)</a:t>
            </a:r>
          </a:p>
          <a:p>
            <a:r>
              <a:rPr lang="tr-TR" sz="2000" dirty="0" smtClean="0">
                <a:solidFill>
                  <a:srgbClr val="000000"/>
                </a:solidFill>
              </a:rPr>
              <a:t/>
            </a:r>
            <a:br>
              <a:rPr lang="tr-TR" sz="2000" dirty="0" smtClean="0">
                <a:solidFill>
                  <a:srgbClr val="000000"/>
                </a:solidFill>
              </a:rPr>
            </a:br>
            <a:endParaRPr lang="tr-TR" sz="2000" dirty="0">
              <a:solidFill>
                <a:srgbClr val="000000"/>
              </a:solidFill>
            </a:endParaRPr>
          </a:p>
        </p:txBody>
      </p:sp>
      <p:pic>
        <p:nvPicPr>
          <p:cNvPr id="7" name="6 Resim" descr="portrait-dulcinea-1911.jpg"/>
          <p:cNvPicPr>
            <a:picLocks noChangeAspect="1"/>
          </p:cNvPicPr>
          <p:nvPr/>
        </p:nvPicPr>
        <p:blipFill>
          <a:blip r:embed="rId3" cstate="print"/>
          <a:stretch>
            <a:fillRect/>
          </a:stretch>
        </p:blipFill>
        <p:spPr>
          <a:xfrm>
            <a:off x="4710291" y="836712"/>
            <a:ext cx="4433709" cy="580526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699792" y="0"/>
            <a:ext cx="3682752" cy="641226"/>
          </a:xfrm>
        </p:spPr>
        <p:txBody>
          <a:bodyPr>
            <a:normAutofit fontScale="90000"/>
          </a:bodyPr>
          <a:lstStyle/>
          <a:p>
            <a:r>
              <a:rPr lang="tr-TR" sz="3600" dirty="0" err="1" smtClean="0">
                <a:solidFill>
                  <a:schemeClr val="accent4">
                    <a:lumMod val="60000"/>
                    <a:lumOff val="40000"/>
                  </a:schemeClr>
                </a:solidFill>
              </a:rPr>
              <a:t>Georges</a:t>
            </a:r>
            <a:r>
              <a:rPr lang="tr-TR" sz="3600" dirty="0" smtClean="0">
                <a:solidFill>
                  <a:schemeClr val="accent4">
                    <a:lumMod val="60000"/>
                    <a:lumOff val="40000"/>
                  </a:schemeClr>
                </a:solidFill>
              </a:rPr>
              <a:t> </a:t>
            </a:r>
            <a:r>
              <a:rPr lang="tr-TR" sz="3600" dirty="0" err="1" smtClean="0">
                <a:solidFill>
                  <a:schemeClr val="accent4">
                    <a:lumMod val="60000"/>
                    <a:lumOff val="40000"/>
                  </a:schemeClr>
                </a:solidFill>
              </a:rPr>
              <a:t>Braque</a:t>
            </a:r>
            <a:endParaRPr lang="tr-TR" sz="3600" dirty="0">
              <a:solidFill>
                <a:schemeClr val="accent4">
                  <a:lumMod val="60000"/>
                  <a:lumOff val="40000"/>
                </a:schemeClr>
              </a:solidFill>
            </a:endParaRPr>
          </a:p>
        </p:txBody>
      </p:sp>
      <p:pic>
        <p:nvPicPr>
          <p:cNvPr id="4" name="3 İçerik Yer Tutucusu" descr="georges_braque_18x.jpg"/>
          <p:cNvPicPr>
            <a:picLocks noGrp="1" noChangeAspect="1"/>
          </p:cNvPicPr>
          <p:nvPr>
            <p:ph idx="1"/>
          </p:nvPr>
        </p:nvPicPr>
        <p:blipFill>
          <a:blip r:embed="rId2" cstate="print"/>
          <a:stretch>
            <a:fillRect/>
          </a:stretch>
        </p:blipFill>
        <p:spPr>
          <a:xfrm>
            <a:off x="107504" y="980728"/>
            <a:ext cx="4408961" cy="5544616"/>
          </a:xfrm>
        </p:spPr>
      </p:pic>
      <p:sp>
        <p:nvSpPr>
          <p:cNvPr id="5" name="4 Metin kutusu"/>
          <p:cNvSpPr txBox="1"/>
          <p:nvPr/>
        </p:nvSpPr>
        <p:spPr>
          <a:xfrm>
            <a:off x="755576" y="548680"/>
            <a:ext cx="2448272" cy="400110"/>
          </a:xfrm>
          <a:prstGeom prst="rect">
            <a:avLst/>
          </a:prstGeom>
          <a:noFill/>
        </p:spPr>
        <p:txBody>
          <a:bodyPr wrap="square" rtlCol="0">
            <a:spAutoFit/>
          </a:bodyPr>
          <a:lstStyle/>
          <a:p>
            <a:r>
              <a:rPr lang="tr-TR" sz="2000" dirty="0" smtClean="0">
                <a:solidFill>
                  <a:srgbClr val="000000"/>
                </a:solidFill>
              </a:rPr>
              <a:t>Şişe Ve Balıklar</a:t>
            </a:r>
            <a:endParaRPr lang="tr-TR" sz="2000" dirty="0">
              <a:solidFill>
                <a:srgbClr val="000000"/>
              </a:solidFill>
            </a:endParaRPr>
          </a:p>
        </p:txBody>
      </p:sp>
      <p:pic>
        <p:nvPicPr>
          <p:cNvPr id="6" name="5 Resim" descr="georges_braque_09x.jpg"/>
          <p:cNvPicPr>
            <a:picLocks noChangeAspect="1"/>
          </p:cNvPicPr>
          <p:nvPr/>
        </p:nvPicPr>
        <p:blipFill>
          <a:blip r:embed="rId3" cstate="print"/>
          <a:stretch>
            <a:fillRect/>
          </a:stretch>
        </p:blipFill>
        <p:spPr>
          <a:xfrm>
            <a:off x="4647456" y="980728"/>
            <a:ext cx="4496544" cy="5517232"/>
          </a:xfrm>
          <a:prstGeom prst="rect">
            <a:avLst/>
          </a:prstGeom>
        </p:spPr>
      </p:pic>
      <p:sp>
        <p:nvSpPr>
          <p:cNvPr id="7" name="6 Metin kutusu"/>
          <p:cNvSpPr txBox="1"/>
          <p:nvPr/>
        </p:nvSpPr>
        <p:spPr>
          <a:xfrm>
            <a:off x="5148064" y="620688"/>
            <a:ext cx="2185085" cy="400110"/>
          </a:xfrm>
          <a:prstGeom prst="rect">
            <a:avLst/>
          </a:prstGeom>
          <a:noFill/>
        </p:spPr>
        <p:txBody>
          <a:bodyPr wrap="none" rtlCol="0">
            <a:spAutoFit/>
          </a:bodyPr>
          <a:lstStyle/>
          <a:p>
            <a:r>
              <a:rPr lang="tr-TR" sz="2000" dirty="0" smtClean="0">
                <a:solidFill>
                  <a:srgbClr val="000000"/>
                </a:solidFill>
              </a:rPr>
              <a:t>L‘</a:t>
            </a:r>
            <a:r>
              <a:rPr lang="tr-TR" sz="2000" dirty="0" err="1" smtClean="0">
                <a:solidFill>
                  <a:srgbClr val="000000"/>
                </a:solidFill>
              </a:rPr>
              <a:t>Estaque</a:t>
            </a:r>
            <a:r>
              <a:rPr lang="tr-TR" sz="2000" dirty="0" smtClean="0">
                <a:solidFill>
                  <a:srgbClr val="000000"/>
                </a:solidFill>
              </a:rPr>
              <a:t> da Evler</a:t>
            </a:r>
            <a:endParaRPr lang="tr-TR" sz="2000"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627784" y="0"/>
            <a:ext cx="3898776" cy="713234"/>
          </a:xfrm>
        </p:spPr>
        <p:txBody>
          <a:bodyPr>
            <a:normAutofit/>
          </a:bodyPr>
          <a:lstStyle/>
          <a:p>
            <a:r>
              <a:rPr lang="tr-TR" sz="3600" dirty="0" err="1" smtClean="0"/>
              <a:t>Georges</a:t>
            </a:r>
            <a:r>
              <a:rPr lang="tr-TR" sz="3600" dirty="0" smtClean="0"/>
              <a:t> </a:t>
            </a:r>
            <a:r>
              <a:rPr lang="tr-TR" sz="3600" dirty="0" err="1" smtClean="0"/>
              <a:t>Braque</a:t>
            </a:r>
            <a:endParaRPr lang="tr-TR" sz="3600" dirty="0"/>
          </a:p>
        </p:txBody>
      </p:sp>
      <p:pic>
        <p:nvPicPr>
          <p:cNvPr id="4" name="3 İçerik Yer Tutucusu" descr="braq06.jpg"/>
          <p:cNvPicPr>
            <a:picLocks noGrp="1" noChangeAspect="1"/>
          </p:cNvPicPr>
          <p:nvPr>
            <p:ph idx="1"/>
          </p:nvPr>
        </p:nvPicPr>
        <p:blipFill>
          <a:blip r:embed="rId2" cstate="print"/>
          <a:stretch>
            <a:fillRect/>
          </a:stretch>
        </p:blipFill>
        <p:spPr>
          <a:xfrm>
            <a:off x="107504" y="1025763"/>
            <a:ext cx="4381772" cy="5832237"/>
          </a:xfrm>
        </p:spPr>
      </p:pic>
      <p:sp>
        <p:nvSpPr>
          <p:cNvPr id="5" name="4 Metin kutusu"/>
          <p:cNvSpPr txBox="1"/>
          <p:nvPr/>
        </p:nvSpPr>
        <p:spPr>
          <a:xfrm>
            <a:off x="323528" y="692696"/>
            <a:ext cx="3888432" cy="461665"/>
          </a:xfrm>
          <a:prstGeom prst="rect">
            <a:avLst/>
          </a:prstGeom>
          <a:noFill/>
        </p:spPr>
        <p:txBody>
          <a:bodyPr wrap="square" rtlCol="0">
            <a:spAutoFit/>
          </a:bodyPr>
          <a:lstStyle/>
          <a:p>
            <a:r>
              <a:rPr lang="tr-TR" sz="2400" dirty="0" smtClean="0">
                <a:solidFill>
                  <a:srgbClr val="000000"/>
                </a:solidFill>
              </a:rPr>
              <a:t>Meyve Tabağı Ve Bardak</a:t>
            </a:r>
            <a:endParaRPr lang="tr-TR" sz="2400" dirty="0">
              <a:solidFill>
                <a:srgbClr val="000000"/>
              </a:solidFill>
            </a:endParaRPr>
          </a:p>
        </p:txBody>
      </p:sp>
      <p:pic>
        <p:nvPicPr>
          <p:cNvPr id="6" name="5 Resim" descr="54.1412_ph_web.jpg"/>
          <p:cNvPicPr>
            <a:picLocks noChangeAspect="1"/>
          </p:cNvPicPr>
          <p:nvPr/>
        </p:nvPicPr>
        <p:blipFill>
          <a:blip r:embed="rId3" cstate="print"/>
          <a:stretch>
            <a:fillRect/>
          </a:stretch>
        </p:blipFill>
        <p:spPr>
          <a:xfrm>
            <a:off x="5220072" y="1340768"/>
            <a:ext cx="3168352" cy="5373216"/>
          </a:xfrm>
          <a:prstGeom prst="rect">
            <a:avLst/>
          </a:prstGeom>
        </p:spPr>
      </p:pic>
      <p:sp>
        <p:nvSpPr>
          <p:cNvPr id="7" name="6 Metin kutusu"/>
          <p:cNvSpPr txBox="1"/>
          <p:nvPr/>
        </p:nvSpPr>
        <p:spPr>
          <a:xfrm>
            <a:off x="5220072" y="764704"/>
            <a:ext cx="2546082" cy="523220"/>
          </a:xfrm>
          <a:prstGeom prst="rect">
            <a:avLst/>
          </a:prstGeom>
          <a:noFill/>
        </p:spPr>
        <p:txBody>
          <a:bodyPr wrap="none" rtlCol="0">
            <a:spAutoFit/>
          </a:bodyPr>
          <a:lstStyle/>
          <a:p>
            <a:r>
              <a:rPr lang="tr-TR" sz="2800" dirty="0" smtClean="0">
                <a:solidFill>
                  <a:srgbClr val="000000"/>
                </a:solidFill>
              </a:rPr>
              <a:t>Keman ve Palet</a:t>
            </a:r>
            <a:endParaRPr lang="tr-TR" sz="2800" dirty="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55776" y="0"/>
            <a:ext cx="4114800" cy="713234"/>
          </a:xfrm>
        </p:spPr>
        <p:txBody>
          <a:bodyPr>
            <a:normAutofit fontScale="90000"/>
          </a:bodyPr>
          <a:lstStyle/>
          <a:p>
            <a:r>
              <a:rPr lang="tr-TR" dirty="0" smtClean="0"/>
              <a:t>Jean </a:t>
            </a:r>
            <a:r>
              <a:rPr lang="tr-TR" dirty="0" err="1" smtClean="0"/>
              <a:t>Metzinger</a:t>
            </a:r>
            <a:endParaRPr lang="tr-TR" dirty="0"/>
          </a:p>
        </p:txBody>
      </p:sp>
      <p:pic>
        <p:nvPicPr>
          <p:cNvPr id="4" name="3 İçerik Yer Tutucusu" descr="20130608190510!Jean_Metzinger,_1913,_La_Femme_à_l'Éventail,_Woman_with_a_Fan,_oil_on_canvas,_92.8_x_65.2_cm,_Art_Institute_of_Chicago..jpg"/>
          <p:cNvPicPr>
            <a:picLocks noGrp="1" noChangeAspect="1"/>
          </p:cNvPicPr>
          <p:nvPr>
            <p:ph idx="1"/>
          </p:nvPr>
        </p:nvPicPr>
        <p:blipFill>
          <a:blip r:embed="rId2" cstate="print"/>
          <a:stretch>
            <a:fillRect/>
          </a:stretch>
        </p:blipFill>
        <p:spPr>
          <a:xfrm>
            <a:off x="323528" y="1340768"/>
            <a:ext cx="3960440" cy="5429912"/>
          </a:xfrm>
        </p:spPr>
      </p:pic>
      <p:sp>
        <p:nvSpPr>
          <p:cNvPr id="5" name="4 Metin kutusu"/>
          <p:cNvSpPr txBox="1"/>
          <p:nvPr/>
        </p:nvSpPr>
        <p:spPr>
          <a:xfrm>
            <a:off x="611560" y="764704"/>
            <a:ext cx="2609817" cy="523220"/>
          </a:xfrm>
          <a:prstGeom prst="rect">
            <a:avLst/>
          </a:prstGeom>
          <a:noFill/>
        </p:spPr>
        <p:txBody>
          <a:bodyPr wrap="none" rtlCol="0">
            <a:spAutoFit/>
          </a:bodyPr>
          <a:lstStyle/>
          <a:p>
            <a:r>
              <a:rPr lang="tr-TR" sz="2800" dirty="0" smtClean="0">
                <a:solidFill>
                  <a:srgbClr val="000000"/>
                </a:solidFill>
              </a:rPr>
              <a:t>Bir Farklı Kadın</a:t>
            </a:r>
            <a:endParaRPr lang="tr-TR" sz="2800" dirty="0">
              <a:solidFill>
                <a:srgbClr val="000000"/>
              </a:solidFill>
            </a:endParaRPr>
          </a:p>
        </p:txBody>
      </p:sp>
      <p:pic>
        <p:nvPicPr>
          <p:cNvPr id="6" name="5 Resim" descr="Jean_Metzinger,_1912,_Danseuse_au_café,_Dancer_in_a_café,_oil_on_canvas,_146.1_x_114.3_cm,_Albright-Knox_Art_Gallery,_Buffalo,_New_York.jpg"/>
          <p:cNvPicPr>
            <a:picLocks noChangeAspect="1"/>
          </p:cNvPicPr>
          <p:nvPr/>
        </p:nvPicPr>
        <p:blipFill>
          <a:blip r:embed="rId3" cstate="print"/>
          <a:stretch>
            <a:fillRect/>
          </a:stretch>
        </p:blipFill>
        <p:spPr>
          <a:xfrm>
            <a:off x="4572000" y="1268760"/>
            <a:ext cx="4400456" cy="5589240"/>
          </a:xfrm>
          <a:prstGeom prst="rect">
            <a:avLst/>
          </a:prstGeom>
        </p:spPr>
      </p:pic>
      <p:sp>
        <p:nvSpPr>
          <p:cNvPr id="7" name="6 Metin kutusu"/>
          <p:cNvSpPr txBox="1"/>
          <p:nvPr/>
        </p:nvSpPr>
        <p:spPr>
          <a:xfrm>
            <a:off x="4788024" y="692696"/>
            <a:ext cx="3054041" cy="584775"/>
          </a:xfrm>
          <a:prstGeom prst="rect">
            <a:avLst/>
          </a:prstGeom>
          <a:noFill/>
        </p:spPr>
        <p:txBody>
          <a:bodyPr wrap="none" rtlCol="0">
            <a:spAutoFit/>
          </a:bodyPr>
          <a:lstStyle/>
          <a:p>
            <a:r>
              <a:rPr lang="tr-TR" sz="3200" dirty="0" err="1" smtClean="0">
                <a:solidFill>
                  <a:srgbClr val="000000"/>
                </a:solidFill>
              </a:rPr>
              <a:t>Kafedeki</a:t>
            </a:r>
            <a:r>
              <a:rPr lang="tr-TR" sz="3200" dirty="0" smtClean="0">
                <a:solidFill>
                  <a:srgbClr val="000000"/>
                </a:solidFill>
              </a:rPr>
              <a:t> Dansçı</a:t>
            </a:r>
            <a:endParaRPr lang="tr-TR" sz="3200"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483768" y="0"/>
            <a:ext cx="4402832" cy="641226"/>
          </a:xfrm>
        </p:spPr>
        <p:txBody>
          <a:bodyPr>
            <a:normAutofit fontScale="90000"/>
          </a:bodyPr>
          <a:lstStyle/>
          <a:p>
            <a:r>
              <a:rPr lang="tr-TR" dirty="0" smtClean="0"/>
              <a:t>Jean </a:t>
            </a:r>
            <a:r>
              <a:rPr lang="tr-TR" dirty="0" err="1" smtClean="0"/>
              <a:t>Metzinger</a:t>
            </a:r>
            <a:endParaRPr lang="tr-TR" dirty="0"/>
          </a:p>
        </p:txBody>
      </p:sp>
      <p:pic>
        <p:nvPicPr>
          <p:cNvPr id="4" name="3 İçerik Yer Tutucusu" descr="Jean_Metzinger,_1911-12,_La_Femme_au_Cheval_-_The_Rider.jpg"/>
          <p:cNvPicPr>
            <a:picLocks noGrp="1" noChangeAspect="1"/>
          </p:cNvPicPr>
          <p:nvPr>
            <p:ph idx="1"/>
          </p:nvPr>
        </p:nvPicPr>
        <p:blipFill>
          <a:blip r:embed="rId2" cstate="print"/>
          <a:stretch>
            <a:fillRect/>
          </a:stretch>
        </p:blipFill>
        <p:spPr>
          <a:xfrm>
            <a:off x="0" y="1124744"/>
            <a:ext cx="4299415" cy="5373216"/>
          </a:xfrm>
        </p:spPr>
      </p:pic>
      <p:sp>
        <p:nvSpPr>
          <p:cNvPr id="5" name="4 Metin kutusu"/>
          <p:cNvSpPr txBox="1"/>
          <p:nvPr/>
        </p:nvSpPr>
        <p:spPr>
          <a:xfrm>
            <a:off x="395536" y="620688"/>
            <a:ext cx="1768433" cy="523220"/>
          </a:xfrm>
          <a:prstGeom prst="rect">
            <a:avLst/>
          </a:prstGeom>
          <a:noFill/>
        </p:spPr>
        <p:txBody>
          <a:bodyPr wrap="none" rtlCol="0">
            <a:spAutoFit/>
          </a:bodyPr>
          <a:lstStyle/>
          <a:p>
            <a:r>
              <a:rPr lang="tr-TR" sz="2800" dirty="0" smtClean="0">
                <a:solidFill>
                  <a:srgbClr val="000000"/>
                </a:solidFill>
              </a:rPr>
              <a:t>Atlı Kadın</a:t>
            </a:r>
            <a:endParaRPr lang="tr-TR" sz="2800" dirty="0">
              <a:solidFill>
                <a:srgbClr val="000000"/>
              </a:solidFill>
            </a:endParaRPr>
          </a:p>
        </p:txBody>
      </p:sp>
      <p:pic>
        <p:nvPicPr>
          <p:cNvPr id="6" name="5 Resim" descr="1200px-Jean_Metzinger,_Le_goûter,_Tea_Time,_1911,_75.9_x_70.2_cm,_Philadelphia_Museum_of_Art.jpg"/>
          <p:cNvPicPr>
            <a:picLocks noChangeAspect="1"/>
          </p:cNvPicPr>
          <p:nvPr/>
        </p:nvPicPr>
        <p:blipFill>
          <a:blip r:embed="rId3" cstate="print"/>
          <a:stretch>
            <a:fillRect/>
          </a:stretch>
        </p:blipFill>
        <p:spPr>
          <a:xfrm>
            <a:off x="4593423" y="1484784"/>
            <a:ext cx="4550577" cy="4941168"/>
          </a:xfrm>
          <a:prstGeom prst="rect">
            <a:avLst/>
          </a:prstGeom>
        </p:spPr>
      </p:pic>
      <p:sp>
        <p:nvSpPr>
          <p:cNvPr id="7" name="6 Metin kutusu"/>
          <p:cNvSpPr txBox="1"/>
          <p:nvPr/>
        </p:nvSpPr>
        <p:spPr>
          <a:xfrm>
            <a:off x="4932040" y="692696"/>
            <a:ext cx="2145524" cy="584775"/>
          </a:xfrm>
          <a:prstGeom prst="rect">
            <a:avLst/>
          </a:prstGeom>
          <a:noFill/>
        </p:spPr>
        <p:txBody>
          <a:bodyPr wrap="none" rtlCol="0">
            <a:spAutoFit/>
          </a:bodyPr>
          <a:lstStyle/>
          <a:p>
            <a:r>
              <a:rPr lang="tr-TR" sz="3200" dirty="0" smtClean="0">
                <a:solidFill>
                  <a:srgbClr val="000000"/>
                </a:solidFill>
              </a:rPr>
              <a:t>Tadına Bak</a:t>
            </a:r>
            <a:endParaRPr lang="tr-TR" sz="3200" dirty="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699792" y="0"/>
            <a:ext cx="3826768" cy="641226"/>
          </a:xfrm>
        </p:spPr>
        <p:txBody>
          <a:bodyPr>
            <a:normAutofit fontScale="90000"/>
          </a:bodyPr>
          <a:lstStyle/>
          <a:p>
            <a:r>
              <a:rPr lang="tr-TR" dirty="0" smtClean="0"/>
              <a:t>Pablo Picasso</a:t>
            </a:r>
            <a:endParaRPr lang="tr-TR" dirty="0"/>
          </a:p>
        </p:txBody>
      </p:sp>
      <p:pic>
        <p:nvPicPr>
          <p:cNvPr id="4" name="3 İçerik Yer Tutucusu" descr="190.jpg"/>
          <p:cNvPicPr>
            <a:picLocks noGrp="1" noChangeAspect="1"/>
          </p:cNvPicPr>
          <p:nvPr>
            <p:ph idx="1"/>
          </p:nvPr>
        </p:nvPicPr>
        <p:blipFill>
          <a:blip r:embed="rId2" cstate="print"/>
          <a:stretch>
            <a:fillRect/>
          </a:stretch>
        </p:blipFill>
        <p:spPr>
          <a:xfrm>
            <a:off x="179512" y="1340768"/>
            <a:ext cx="4464496" cy="5345350"/>
          </a:xfrm>
        </p:spPr>
      </p:pic>
      <p:sp>
        <p:nvSpPr>
          <p:cNvPr id="5" name="4 Metin kutusu"/>
          <p:cNvSpPr txBox="1"/>
          <p:nvPr/>
        </p:nvSpPr>
        <p:spPr>
          <a:xfrm>
            <a:off x="611560" y="836712"/>
            <a:ext cx="2281650" cy="523220"/>
          </a:xfrm>
          <a:prstGeom prst="rect">
            <a:avLst/>
          </a:prstGeom>
          <a:noFill/>
        </p:spPr>
        <p:txBody>
          <a:bodyPr wrap="none" rtlCol="0">
            <a:spAutoFit/>
          </a:bodyPr>
          <a:lstStyle/>
          <a:p>
            <a:r>
              <a:rPr lang="tr-TR" sz="2800" dirty="0" err="1">
                <a:solidFill>
                  <a:srgbClr val="000000"/>
                </a:solidFill>
              </a:rPr>
              <a:t>Nusch</a:t>
            </a:r>
            <a:r>
              <a:rPr lang="tr-TR" sz="2800" dirty="0">
                <a:solidFill>
                  <a:srgbClr val="000000"/>
                </a:solidFill>
              </a:rPr>
              <a:t> </a:t>
            </a:r>
            <a:r>
              <a:rPr lang="tr-TR" sz="2800" dirty="0" err="1">
                <a:solidFill>
                  <a:srgbClr val="000000"/>
                </a:solidFill>
              </a:rPr>
              <a:t>Eluard</a:t>
            </a:r>
            <a:endParaRPr lang="tr-TR" sz="2800" dirty="0">
              <a:solidFill>
                <a:srgbClr val="000000"/>
              </a:solidFill>
            </a:endParaRPr>
          </a:p>
        </p:txBody>
      </p:sp>
      <p:pic>
        <p:nvPicPr>
          <p:cNvPr id="6" name="5 Resim" descr="h3_1990.192.jpg"/>
          <p:cNvPicPr>
            <a:picLocks noChangeAspect="1"/>
          </p:cNvPicPr>
          <p:nvPr/>
        </p:nvPicPr>
        <p:blipFill>
          <a:blip r:embed="rId3" cstate="print"/>
          <a:stretch>
            <a:fillRect/>
          </a:stretch>
        </p:blipFill>
        <p:spPr>
          <a:xfrm>
            <a:off x="4654922" y="1340768"/>
            <a:ext cx="4489078" cy="5373216"/>
          </a:xfrm>
          <a:prstGeom prst="rect">
            <a:avLst/>
          </a:prstGeom>
        </p:spPr>
      </p:pic>
      <p:sp>
        <p:nvSpPr>
          <p:cNvPr id="7" name="6 Metin kutusu"/>
          <p:cNvSpPr txBox="1"/>
          <p:nvPr/>
        </p:nvSpPr>
        <p:spPr>
          <a:xfrm>
            <a:off x="4860032" y="836712"/>
            <a:ext cx="3168352" cy="584775"/>
          </a:xfrm>
          <a:prstGeom prst="rect">
            <a:avLst/>
          </a:prstGeom>
          <a:noFill/>
        </p:spPr>
        <p:txBody>
          <a:bodyPr wrap="square" rtlCol="0">
            <a:spAutoFit/>
          </a:bodyPr>
          <a:lstStyle/>
          <a:p>
            <a:r>
              <a:rPr lang="tr-TR" sz="3200" dirty="0" smtClean="0">
                <a:solidFill>
                  <a:srgbClr val="000000"/>
                </a:solidFill>
              </a:rPr>
              <a:t>Kadının Başı</a:t>
            </a:r>
            <a:endParaRPr lang="tr-TR" sz="3200" dirty="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411760" y="0"/>
            <a:ext cx="3898776" cy="569218"/>
          </a:xfrm>
        </p:spPr>
        <p:txBody>
          <a:bodyPr>
            <a:normAutofit fontScale="90000"/>
          </a:bodyPr>
          <a:lstStyle/>
          <a:p>
            <a:r>
              <a:rPr lang="tr-TR" dirty="0" smtClean="0"/>
              <a:t>Pablo Picasso</a:t>
            </a:r>
            <a:endParaRPr lang="tr-TR" dirty="0"/>
          </a:p>
        </p:txBody>
      </p:sp>
      <p:pic>
        <p:nvPicPr>
          <p:cNvPr id="4" name="3 İçerik Yer Tutucusu" descr="166.jpg"/>
          <p:cNvPicPr>
            <a:picLocks noGrp="1" noChangeAspect="1"/>
          </p:cNvPicPr>
          <p:nvPr>
            <p:ph idx="1"/>
          </p:nvPr>
        </p:nvPicPr>
        <p:blipFill>
          <a:blip r:embed="rId2" cstate="print"/>
          <a:stretch>
            <a:fillRect/>
          </a:stretch>
        </p:blipFill>
        <p:spPr>
          <a:xfrm>
            <a:off x="179512" y="1268759"/>
            <a:ext cx="4320480" cy="5181501"/>
          </a:xfrm>
        </p:spPr>
      </p:pic>
      <p:sp>
        <p:nvSpPr>
          <p:cNvPr id="5" name="4 Metin kutusu"/>
          <p:cNvSpPr txBox="1"/>
          <p:nvPr/>
        </p:nvSpPr>
        <p:spPr>
          <a:xfrm>
            <a:off x="539552" y="764704"/>
            <a:ext cx="2880320" cy="523220"/>
          </a:xfrm>
          <a:prstGeom prst="rect">
            <a:avLst/>
          </a:prstGeom>
          <a:noFill/>
        </p:spPr>
        <p:txBody>
          <a:bodyPr wrap="square" rtlCol="0">
            <a:spAutoFit/>
          </a:bodyPr>
          <a:lstStyle/>
          <a:p>
            <a:r>
              <a:rPr lang="tr-TR" sz="2800" dirty="0" smtClean="0">
                <a:solidFill>
                  <a:srgbClr val="000000"/>
                </a:solidFill>
              </a:rPr>
              <a:t>Dora</a:t>
            </a:r>
            <a:r>
              <a:rPr lang="tr-TR" dirty="0" smtClean="0">
                <a:solidFill>
                  <a:srgbClr val="000000"/>
                </a:solidFill>
              </a:rPr>
              <a:t> </a:t>
            </a:r>
            <a:r>
              <a:rPr lang="tr-TR" sz="2800" dirty="0" err="1" smtClean="0">
                <a:solidFill>
                  <a:srgbClr val="000000"/>
                </a:solidFill>
              </a:rPr>
              <a:t>Maar</a:t>
            </a:r>
            <a:endParaRPr lang="tr-TR" dirty="0">
              <a:solidFill>
                <a:srgbClr val="000000"/>
              </a:solidFill>
            </a:endParaRPr>
          </a:p>
        </p:txBody>
      </p:sp>
      <p:pic>
        <p:nvPicPr>
          <p:cNvPr id="6" name="5 Resim" descr="Weeping-Woman_44da1f2a-5492-4436-a558-3cf03ad45b79_grande.jpg"/>
          <p:cNvPicPr>
            <a:picLocks noChangeAspect="1"/>
          </p:cNvPicPr>
          <p:nvPr/>
        </p:nvPicPr>
        <p:blipFill>
          <a:blip r:embed="rId3" cstate="print"/>
          <a:stretch>
            <a:fillRect/>
          </a:stretch>
        </p:blipFill>
        <p:spPr>
          <a:xfrm>
            <a:off x="4932040" y="1196752"/>
            <a:ext cx="3911486" cy="5445224"/>
          </a:xfrm>
          <a:prstGeom prst="rect">
            <a:avLst/>
          </a:prstGeom>
        </p:spPr>
      </p:pic>
      <p:sp>
        <p:nvSpPr>
          <p:cNvPr id="7" name="6 Metin kutusu"/>
          <p:cNvSpPr txBox="1"/>
          <p:nvPr/>
        </p:nvSpPr>
        <p:spPr>
          <a:xfrm>
            <a:off x="5076056" y="692696"/>
            <a:ext cx="2109360" cy="461665"/>
          </a:xfrm>
          <a:prstGeom prst="rect">
            <a:avLst/>
          </a:prstGeom>
          <a:noFill/>
        </p:spPr>
        <p:txBody>
          <a:bodyPr wrap="none" rtlCol="0">
            <a:spAutoFit/>
          </a:bodyPr>
          <a:lstStyle/>
          <a:p>
            <a:r>
              <a:rPr lang="tr-TR" sz="2400" dirty="0" smtClean="0">
                <a:solidFill>
                  <a:srgbClr val="000000"/>
                </a:solidFill>
              </a:rPr>
              <a:t>Ağlayan Kadın</a:t>
            </a:r>
            <a:endParaRPr lang="tr-TR" sz="2400" dirty="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771800" y="0"/>
            <a:ext cx="3610744" cy="641226"/>
          </a:xfrm>
        </p:spPr>
        <p:txBody>
          <a:bodyPr>
            <a:normAutofit fontScale="90000"/>
          </a:bodyPr>
          <a:lstStyle/>
          <a:p>
            <a:r>
              <a:rPr lang="tr-TR" dirty="0" smtClean="0"/>
              <a:t>Pablo Picasso</a:t>
            </a:r>
            <a:endParaRPr lang="tr-TR" dirty="0"/>
          </a:p>
        </p:txBody>
      </p:sp>
      <p:pic>
        <p:nvPicPr>
          <p:cNvPr id="4" name="3 İçerik Yer Tutucusu" descr="paper-images-pablo-picasso-friendship-cubism-1908-1914-the-1420385050_b.jpg"/>
          <p:cNvPicPr>
            <a:picLocks noGrp="1" noChangeAspect="1"/>
          </p:cNvPicPr>
          <p:nvPr>
            <p:ph idx="1"/>
          </p:nvPr>
        </p:nvPicPr>
        <p:blipFill>
          <a:blip r:embed="rId2" cstate="print"/>
          <a:stretch>
            <a:fillRect/>
          </a:stretch>
        </p:blipFill>
        <p:spPr>
          <a:xfrm>
            <a:off x="179512" y="1124744"/>
            <a:ext cx="4320480" cy="5349361"/>
          </a:xfrm>
        </p:spPr>
      </p:pic>
      <p:sp>
        <p:nvSpPr>
          <p:cNvPr id="5" name="4 Metin kutusu"/>
          <p:cNvSpPr txBox="1"/>
          <p:nvPr/>
        </p:nvSpPr>
        <p:spPr>
          <a:xfrm>
            <a:off x="323528" y="548680"/>
            <a:ext cx="2827121" cy="523220"/>
          </a:xfrm>
          <a:prstGeom prst="rect">
            <a:avLst/>
          </a:prstGeom>
          <a:noFill/>
        </p:spPr>
        <p:txBody>
          <a:bodyPr wrap="none" rtlCol="0">
            <a:spAutoFit/>
          </a:bodyPr>
          <a:lstStyle/>
          <a:p>
            <a:r>
              <a:rPr lang="tr-TR" sz="2800" dirty="0" smtClean="0">
                <a:solidFill>
                  <a:srgbClr val="000000"/>
                </a:solidFill>
              </a:rPr>
              <a:t>Dostluk Kübizmi</a:t>
            </a:r>
            <a:endParaRPr lang="tr-TR" sz="2800" dirty="0">
              <a:solidFill>
                <a:srgbClr val="000000"/>
              </a:solidFill>
            </a:endParaRPr>
          </a:p>
        </p:txBody>
      </p:sp>
      <p:pic>
        <p:nvPicPr>
          <p:cNvPr id="6" name="5 Resim" descr="174.jpg"/>
          <p:cNvPicPr>
            <a:picLocks noChangeAspect="1"/>
          </p:cNvPicPr>
          <p:nvPr/>
        </p:nvPicPr>
        <p:blipFill>
          <a:blip r:embed="rId3" cstate="print"/>
          <a:stretch>
            <a:fillRect/>
          </a:stretch>
        </p:blipFill>
        <p:spPr>
          <a:xfrm>
            <a:off x="4932040" y="1124744"/>
            <a:ext cx="3726134" cy="5187766"/>
          </a:xfrm>
          <a:prstGeom prst="rect">
            <a:avLst/>
          </a:prstGeom>
        </p:spPr>
      </p:pic>
      <p:sp>
        <p:nvSpPr>
          <p:cNvPr id="7" name="6 Metin kutusu"/>
          <p:cNvSpPr txBox="1"/>
          <p:nvPr/>
        </p:nvSpPr>
        <p:spPr>
          <a:xfrm>
            <a:off x="4932040" y="620688"/>
            <a:ext cx="3238835" cy="461665"/>
          </a:xfrm>
          <a:prstGeom prst="rect">
            <a:avLst/>
          </a:prstGeom>
          <a:noFill/>
        </p:spPr>
        <p:txBody>
          <a:bodyPr wrap="none" rtlCol="0">
            <a:spAutoFit/>
          </a:bodyPr>
          <a:lstStyle/>
          <a:p>
            <a:r>
              <a:rPr lang="tr-TR" sz="2400" dirty="0" err="1" smtClean="0">
                <a:solidFill>
                  <a:srgbClr val="000000"/>
                </a:solidFill>
              </a:rPr>
              <a:t>Nusche</a:t>
            </a:r>
            <a:r>
              <a:rPr lang="tr-TR" sz="2400" dirty="0" smtClean="0">
                <a:solidFill>
                  <a:srgbClr val="000000"/>
                </a:solidFill>
              </a:rPr>
              <a:t> </a:t>
            </a:r>
            <a:r>
              <a:rPr lang="tr-TR" sz="2400" dirty="0" err="1" smtClean="0">
                <a:solidFill>
                  <a:srgbClr val="000000"/>
                </a:solidFill>
              </a:rPr>
              <a:t>Eluard</a:t>
            </a:r>
            <a:r>
              <a:rPr lang="tr-TR" sz="2400" dirty="0" smtClean="0">
                <a:solidFill>
                  <a:srgbClr val="000000"/>
                </a:solidFill>
              </a:rPr>
              <a:t> Portresi</a:t>
            </a:r>
            <a:endParaRPr lang="tr-TR" sz="2400" dirty="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43808" y="0"/>
            <a:ext cx="4906888" cy="713234"/>
          </a:xfrm>
        </p:spPr>
        <p:txBody>
          <a:bodyPr>
            <a:normAutofit fontScale="90000"/>
          </a:bodyPr>
          <a:lstStyle/>
          <a:p>
            <a:r>
              <a:rPr lang="tr-TR" i="1" dirty="0" err="1" smtClean="0"/>
              <a:t>Fernand</a:t>
            </a:r>
            <a:r>
              <a:rPr lang="tr-TR" i="1" dirty="0" smtClean="0"/>
              <a:t> </a:t>
            </a:r>
            <a:r>
              <a:rPr lang="tr-TR" i="1" dirty="0" err="1" smtClean="0"/>
              <a:t>Léger</a:t>
            </a:r>
            <a:r>
              <a:rPr lang="tr-TR" i="1" dirty="0" smtClean="0"/>
              <a:t> </a:t>
            </a:r>
            <a:endParaRPr lang="tr-TR" dirty="0"/>
          </a:p>
        </p:txBody>
      </p:sp>
      <p:pic>
        <p:nvPicPr>
          <p:cNvPr id="4" name="3 İçerik Yer Tutucusu" descr="yy1.png"/>
          <p:cNvPicPr>
            <a:picLocks noGrp="1" noChangeAspect="1"/>
          </p:cNvPicPr>
          <p:nvPr>
            <p:ph idx="1"/>
          </p:nvPr>
        </p:nvPicPr>
        <p:blipFill>
          <a:blip r:embed="rId2" cstate="print"/>
          <a:stretch>
            <a:fillRect/>
          </a:stretch>
        </p:blipFill>
        <p:spPr>
          <a:xfrm>
            <a:off x="0" y="1340768"/>
            <a:ext cx="4377465" cy="4608512"/>
          </a:xfrm>
        </p:spPr>
      </p:pic>
      <p:sp>
        <p:nvSpPr>
          <p:cNvPr id="5" name="4 Metin kutusu"/>
          <p:cNvSpPr txBox="1"/>
          <p:nvPr/>
        </p:nvSpPr>
        <p:spPr>
          <a:xfrm>
            <a:off x="4535488" y="764704"/>
            <a:ext cx="4608512" cy="5262979"/>
          </a:xfrm>
          <a:prstGeom prst="rect">
            <a:avLst/>
          </a:prstGeom>
          <a:noFill/>
        </p:spPr>
        <p:txBody>
          <a:bodyPr wrap="square" rtlCol="0">
            <a:spAutoFit/>
          </a:bodyPr>
          <a:lstStyle/>
          <a:p>
            <a:endParaRPr lang="tr-TR" sz="2800" dirty="0" smtClean="0">
              <a:solidFill>
                <a:srgbClr val="000000"/>
              </a:solidFill>
              <a:latin typeface="Times New Roman" panose="02020603050405020304" pitchFamily="18" charset="0"/>
              <a:cs typeface="Times New Roman" panose="02020603050405020304" pitchFamily="18" charset="0"/>
            </a:endParaRPr>
          </a:p>
          <a:p>
            <a:endParaRPr lang="tr-TR" sz="2800" dirty="0">
              <a:solidFill>
                <a:srgbClr val="000000"/>
              </a:solidFill>
              <a:latin typeface="Times New Roman" panose="02020603050405020304" pitchFamily="18" charset="0"/>
              <a:cs typeface="Times New Roman" panose="02020603050405020304" pitchFamily="18" charset="0"/>
            </a:endParaRPr>
          </a:p>
          <a:p>
            <a:r>
              <a:rPr lang="tr-TR" sz="2800" dirty="0" smtClean="0">
                <a:solidFill>
                  <a:srgbClr val="000000"/>
                </a:solidFill>
                <a:latin typeface="Times New Roman" panose="02020603050405020304" pitchFamily="18" charset="0"/>
                <a:cs typeface="Times New Roman" panose="02020603050405020304" pitchFamily="18" charset="0"/>
              </a:rPr>
              <a:t>Tabloları, Pablo Picasso ve Georges </a:t>
            </a:r>
            <a:r>
              <a:rPr lang="tr-TR" sz="2800" dirty="0" err="1" smtClean="0">
                <a:solidFill>
                  <a:srgbClr val="000000"/>
                </a:solidFill>
                <a:latin typeface="Times New Roman" panose="02020603050405020304" pitchFamily="18" charset="0"/>
                <a:cs typeface="Times New Roman" panose="02020603050405020304" pitchFamily="18" charset="0"/>
              </a:rPr>
              <a:t>Braque</a:t>
            </a:r>
            <a:r>
              <a:rPr lang="tr-TR" sz="2800" dirty="0" smtClean="0">
                <a:solidFill>
                  <a:srgbClr val="000000"/>
                </a:solidFill>
                <a:latin typeface="Times New Roman" panose="02020603050405020304" pitchFamily="18" charset="0"/>
                <a:cs typeface="Times New Roman" panose="02020603050405020304" pitchFamily="18" charset="0"/>
              </a:rPr>
              <a:t> gibi Kübist ressamların eserlerinden daha az parçalara ayrılmıştır. Kıvrımlı şekillere olan saplantısı nedeniyle, düz yüzeyleri ve üç boyutlu formları çalıştığı seri ile kendisine ‘</a:t>
            </a:r>
            <a:r>
              <a:rPr lang="tr-TR" sz="2800" dirty="0" err="1" smtClean="0">
                <a:solidFill>
                  <a:srgbClr val="000000"/>
                </a:solidFill>
                <a:latin typeface="Times New Roman" panose="02020603050405020304" pitchFamily="18" charset="0"/>
                <a:cs typeface="Times New Roman" panose="02020603050405020304" pitchFamily="18" charset="0"/>
              </a:rPr>
              <a:t>Tubist</a:t>
            </a:r>
            <a:r>
              <a:rPr lang="tr-TR" sz="2800" dirty="0" smtClean="0">
                <a:solidFill>
                  <a:srgbClr val="000000"/>
                </a:solidFill>
                <a:latin typeface="Times New Roman" panose="02020603050405020304" pitchFamily="18" charset="0"/>
                <a:cs typeface="Times New Roman" panose="02020603050405020304" pitchFamily="18" charset="0"/>
              </a:rPr>
              <a:t>’ takma adı verildi.</a:t>
            </a:r>
            <a:endParaRPr lang="tr-TR" sz="28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339752" y="0"/>
            <a:ext cx="4042792" cy="641226"/>
          </a:xfrm>
        </p:spPr>
        <p:txBody>
          <a:bodyPr>
            <a:normAutofit fontScale="90000"/>
          </a:bodyPr>
          <a:lstStyle/>
          <a:p>
            <a:r>
              <a:rPr lang="tr-TR" dirty="0" err="1" smtClean="0"/>
              <a:t>Fernand</a:t>
            </a:r>
            <a:r>
              <a:rPr lang="tr-TR" dirty="0" smtClean="0"/>
              <a:t> </a:t>
            </a:r>
            <a:r>
              <a:rPr lang="tr-TR" dirty="0" err="1" smtClean="0"/>
              <a:t>Leger</a:t>
            </a:r>
            <a:endParaRPr lang="tr-TR" dirty="0"/>
          </a:p>
        </p:txBody>
      </p:sp>
      <p:pic>
        <p:nvPicPr>
          <p:cNvPr id="4" name="3 İçerik Yer Tutucusu" descr="fernand_leger_14a.jpg"/>
          <p:cNvPicPr>
            <a:picLocks noGrp="1" noChangeAspect="1"/>
          </p:cNvPicPr>
          <p:nvPr>
            <p:ph idx="1"/>
          </p:nvPr>
        </p:nvPicPr>
        <p:blipFill>
          <a:blip r:embed="rId2" cstate="print"/>
          <a:stretch>
            <a:fillRect/>
          </a:stretch>
        </p:blipFill>
        <p:spPr>
          <a:xfrm>
            <a:off x="251520" y="1196752"/>
            <a:ext cx="4176464" cy="4858593"/>
          </a:xfrm>
        </p:spPr>
      </p:pic>
      <p:sp>
        <p:nvSpPr>
          <p:cNvPr id="5" name="4 Metin kutusu"/>
          <p:cNvSpPr txBox="1"/>
          <p:nvPr/>
        </p:nvSpPr>
        <p:spPr>
          <a:xfrm>
            <a:off x="611560" y="548680"/>
            <a:ext cx="1819344" cy="584775"/>
          </a:xfrm>
          <a:prstGeom prst="rect">
            <a:avLst/>
          </a:prstGeom>
          <a:noFill/>
        </p:spPr>
        <p:txBody>
          <a:bodyPr wrap="none" rtlCol="0">
            <a:spAutoFit/>
          </a:bodyPr>
          <a:lstStyle/>
          <a:p>
            <a:r>
              <a:rPr lang="tr-TR" sz="3200" dirty="0" smtClean="0">
                <a:solidFill>
                  <a:srgbClr val="000000"/>
                </a:solidFill>
              </a:rPr>
              <a:t>Üç Kadın</a:t>
            </a:r>
            <a:endParaRPr lang="tr-TR" sz="3200" dirty="0">
              <a:solidFill>
                <a:srgbClr val="000000"/>
              </a:solidFill>
            </a:endParaRPr>
          </a:p>
        </p:txBody>
      </p:sp>
      <p:pic>
        <p:nvPicPr>
          <p:cNvPr id="6" name="5 Resim" descr="123.jpg"/>
          <p:cNvPicPr>
            <a:picLocks noChangeAspect="1"/>
          </p:cNvPicPr>
          <p:nvPr/>
        </p:nvPicPr>
        <p:blipFill>
          <a:blip r:embed="rId3" cstate="print"/>
          <a:stretch>
            <a:fillRect/>
          </a:stretch>
        </p:blipFill>
        <p:spPr>
          <a:xfrm>
            <a:off x="4860032" y="1196752"/>
            <a:ext cx="4077239" cy="4824536"/>
          </a:xfrm>
          <a:prstGeom prst="rect">
            <a:avLst/>
          </a:prstGeom>
        </p:spPr>
      </p:pic>
      <p:sp>
        <p:nvSpPr>
          <p:cNvPr id="7" name="6 Metin kutusu"/>
          <p:cNvSpPr txBox="1"/>
          <p:nvPr/>
        </p:nvSpPr>
        <p:spPr>
          <a:xfrm>
            <a:off x="5220072" y="548680"/>
            <a:ext cx="1217000" cy="646331"/>
          </a:xfrm>
          <a:prstGeom prst="rect">
            <a:avLst/>
          </a:prstGeom>
          <a:noFill/>
        </p:spPr>
        <p:txBody>
          <a:bodyPr wrap="none" rtlCol="0">
            <a:spAutoFit/>
          </a:bodyPr>
          <a:lstStyle/>
          <a:p>
            <a:r>
              <a:rPr lang="tr-TR" sz="3600" dirty="0" smtClean="0">
                <a:solidFill>
                  <a:srgbClr val="000000"/>
                </a:solidFill>
              </a:rPr>
              <a:t>Şehir</a:t>
            </a:r>
            <a:endParaRPr lang="tr-TR" sz="3600"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836712"/>
            <a:ext cx="8229600" cy="5688632"/>
          </a:xfrm>
        </p:spPr>
        <p:txBody>
          <a:bodyPr/>
          <a:lstStyle/>
          <a:p>
            <a:r>
              <a:rPr lang="tr-TR" sz="2800" dirty="0" smtClean="0">
                <a:solidFill>
                  <a:srgbClr val="000000"/>
                </a:solidFill>
                <a:latin typeface="Times New Roman" panose="02020603050405020304" pitchFamily="18" charset="0"/>
                <a:cs typeface="Times New Roman" panose="02020603050405020304" pitchFamily="18" charset="0"/>
              </a:rPr>
              <a:t>Kübizm; 20. Yüzyıl başlarındaki sanat anlayışından saparak, devrim gerçekleştiren Fransız sanat akımı olarak tanımlanır.</a:t>
            </a:r>
          </a:p>
          <a:p>
            <a:r>
              <a:rPr lang="tr-TR" sz="2800" dirty="0" smtClean="0">
                <a:solidFill>
                  <a:srgbClr val="000000"/>
                </a:solidFill>
                <a:latin typeface="Times New Roman" panose="02020603050405020304" pitchFamily="18" charset="0"/>
                <a:cs typeface="Times New Roman" panose="02020603050405020304" pitchFamily="18" charset="0"/>
              </a:rPr>
              <a:t>Empresyonizm akımına karşı çıkmışlardır</a:t>
            </a:r>
            <a:r>
              <a:rPr lang="tr-TR" sz="2800" dirty="0" smtClean="0">
                <a:solidFill>
                  <a:srgbClr val="000000"/>
                </a:solidFill>
                <a:latin typeface="Times New Roman" panose="02020603050405020304" pitchFamily="18" charset="0"/>
                <a:cs typeface="Times New Roman" panose="02020603050405020304" pitchFamily="18" charset="0"/>
              </a:rPr>
              <a:t>.</a:t>
            </a:r>
          </a:p>
          <a:p>
            <a:r>
              <a:rPr lang="tr-TR" sz="2800" dirty="0">
                <a:solidFill>
                  <a:srgbClr val="000000"/>
                </a:solidFill>
                <a:latin typeface="Times New Roman" panose="02020603050405020304" pitchFamily="18" charset="0"/>
                <a:cs typeface="Times New Roman" panose="02020603050405020304" pitchFamily="18" charset="0"/>
              </a:rPr>
              <a:t>Tablolarını çok sağlam temellere oturtmak isteyen Kübistler, konuyla ilgili olarak ressam Paul </a:t>
            </a:r>
            <a:r>
              <a:rPr lang="tr-TR" sz="2800" dirty="0" err="1">
                <a:solidFill>
                  <a:srgbClr val="000000"/>
                </a:solidFill>
                <a:latin typeface="Times New Roman" panose="02020603050405020304" pitchFamily="18" charset="0"/>
                <a:cs typeface="Times New Roman" panose="02020603050405020304" pitchFamily="18" charset="0"/>
              </a:rPr>
              <a:t>Cezanne’in</a:t>
            </a:r>
            <a:r>
              <a:rPr lang="tr-TR" sz="2800" dirty="0">
                <a:solidFill>
                  <a:srgbClr val="000000"/>
                </a:solidFill>
                <a:latin typeface="Times New Roman" panose="02020603050405020304" pitchFamily="18" charset="0"/>
                <a:cs typeface="Times New Roman" panose="02020603050405020304" pitchFamily="18" charset="0"/>
              </a:rPr>
              <a:t> izinden gitmişlerdir. Ayrıca bu ressamlar, </a:t>
            </a:r>
            <a:r>
              <a:rPr lang="tr-TR" sz="2800" dirty="0" err="1">
                <a:solidFill>
                  <a:srgbClr val="000000"/>
                </a:solidFill>
                <a:latin typeface="Times New Roman" panose="02020603050405020304" pitchFamily="18" charset="0"/>
                <a:cs typeface="Times New Roman" panose="02020603050405020304" pitchFamily="18" charset="0"/>
              </a:rPr>
              <a:t>Cezanne’den</a:t>
            </a:r>
            <a:r>
              <a:rPr lang="tr-TR" sz="2800" dirty="0">
                <a:solidFill>
                  <a:srgbClr val="000000"/>
                </a:solidFill>
                <a:latin typeface="Times New Roman" panose="02020603050405020304" pitchFamily="18" charset="0"/>
                <a:cs typeface="Times New Roman" panose="02020603050405020304" pitchFamily="18" charset="0"/>
              </a:rPr>
              <a:t>, onun </a:t>
            </a:r>
            <a:r>
              <a:rPr lang="tr-TR" sz="2800" dirty="0" err="1">
                <a:solidFill>
                  <a:srgbClr val="000000"/>
                </a:solidFill>
                <a:latin typeface="Times New Roman" panose="02020603050405020304" pitchFamily="18" charset="0"/>
                <a:cs typeface="Times New Roman" panose="02020603050405020304" pitchFamily="18" charset="0"/>
              </a:rPr>
              <a:t>Provence</a:t>
            </a:r>
            <a:r>
              <a:rPr lang="tr-TR" sz="2800" dirty="0">
                <a:solidFill>
                  <a:srgbClr val="000000"/>
                </a:solidFill>
                <a:latin typeface="Times New Roman" panose="02020603050405020304" pitchFamily="18" charset="0"/>
                <a:cs typeface="Times New Roman" panose="02020603050405020304" pitchFamily="18" charset="0"/>
              </a:rPr>
              <a:t> manzaralarından ve natürmortlarından esinlenmişler ve bunun sonucunda da Kübizmin ortaya çıkmasına neden </a:t>
            </a:r>
            <a:r>
              <a:rPr lang="tr-TR" sz="2800" dirty="0" err="1">
                <a:solidFill>
                  <a:srgbClr val="000000"/>
                </a:solidFill>
                <a:latin typeface="Times New Roman" panose="02020603050405020304" pitchFamily="18" charset="0"/>
                <a:cs typeface="Times New Roman" panose="02020603050405020304" pitchFamily="18" charset="0"/>
              </a:rPr>
              <a:t>olmuşlardır.neden</a:t>
            </a:r>
            <a:r>
              <a:rPr lang="tr-TR" sz="2800" dirty="0">
                <a:solidFill>
                  <a:srgbClr val="000000"/>
                </a:solidFill>
                <a:latin typeface="Times New Roman" panose="02020603050405020304" pitchFamily="18" charset="0"/>
                <a:cs typeface="Times New Roman" panose="02020603050405020304" pitchFamily="18" charset="0"/>
              </a:rPr>
              <a:t> </a:t>
            </a:r>
            <a:endParaRPr lang="tr-TR" sz="2800" dirty="0" smtClean="0">
              <a:solidFill>
                <a:srgbClr val="000000"/>
              </a:solidFill>
              <a:latin typeface="Times New Roman" panose="02020603050405020304" pitchFamily="18" charset="0"/>
              <a:cs typeface="Times New Roman" panose="02020603050405020304" pitchFamily="18" charset="0"/>
            </a:endParaRPr>
          </a:p>
          <a:p>
            <a:endParaRPr lang="tr-TR" dirty="0" smtClean="0">
              <a:solidFill>
                <a:srgbClr val="000000"/>
              </a:solidFill>
            </a:endParaRPr>
          </a:p>
          <a:p>
            <a:endParaRPr lang="tr-TR" dirty="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131840" y="0"/>
            <a:ext cx="4680520" cy="620688"/>
          </a:xfrm>
        </p:spPr>
        <p:txBody>
          <a:bodyPr>
            <a:normAutofit fontScale="90000"/>
          </a:bodyPr>
          <a:lstStyle/>
          <a:p>
            <a:r>
              <a:rPr lang="tr-TR" dirty="0" err="1" smtClean="0"/>
              <a:t>Juan</a:t>
            </a:r>
            <a:r>
              <a:rPr lang="tr-TR" dirty="0" smtClean="0"/>
              <a:t> </a:t>
            </a:r>
            <a:r>
              <a:rPr lang="tr-TR" dirty="0" err="1" smtClean="0"/>
              <a:t>Gris</a:t>
            </a:r>
            <a:endParaRPr lang="tr-TR" dirty="0"/>
          </a:p>
        </p:txBody>
      </p:sp>
      <p:pic>
        <p:nvPicPr>
          <p:cNvPr id="4" name="3 İçerik Yer Tutucusu" descr="Juan-Gris-Eserleri-4.jpg"/>
          <p:cNvPicPr>
            <a:picLocks noGrp="1" noChangeAspect="1"/>
          </p:cNvPicPr>
          <p:nvPr>
            <p:ph idx="1"/>
          </p:nvPr>
        </p:nvPicPr>
        <p:blipFill>
          <a:blip r:embed="rId2" cstate="print"/>
          <a:stretch>
            <a:fillRect/>
          </a:stretch>
        </p:blipFill>
        <p:spPr>
          <a:xfrm>
            <a:off x="323528" y="1196752"/>
            <a:ext cx="4615764" cy="5533398"/>
          </a:xfrm>
        </p:spPr>
      </p:pic>
      <p:sp>
        <p:nvSpPr>
          <p:cNvPr id="5" name="4 Metin kutusu"/>
          <p:cNvSpPr txBox="1"/>
          <p:nvPr/>
        </p:nvSpPr>
        <p:spPr>
          <a:xfrm>
            <a:off x="827584" y="692696"/>
            <a:ext cx="3312368" cy="584775"/>
          </a:xfrm>
          <a:prstGeom prst="rect">
            <a:avLst/>
          </a:prstGeom>
          <a:noFill/>
        </p:spPr>
        <p:txBody>
          <a:bodyPr wrap="square" rtlCol="0">
            <a:spAutoFit/>
          </a:bodyPr>
          <a:lstStyle/>
          <a:p>
            <a:r>
              <a:rPr lang="tr-TR" sz="3200" dirty="0" smtClean="0">
                <a:solidFill>
                  <a:srgbClr val="000000"/>
                </a:solidFill>
              </a:rPr>
              <a:t>Picasso Portresi</a:t>
            </a:r>
            <a:endParaRPr lang="tr-TR" sz="3200" dirty="0">
              <a:solidFill>
                <a:srgbClr val="000000"/>
              </a:solidFill>
            </a:endParaRPr>
          </a:p>
        </p:txBody>
      </p:sp>
      <p:pic>
        <p:nvPicPr>
          <p:cNvPr id="6" name="5 Resim" descr="313_1_large.jpg"/>
          <p:cNvPicPr>
            <a:picLocks noChangeAspect="1"/>
          </p:cNvPicPr>
          <p:nvPr/>
        </p:nvPicPr>
        <p:blipFill>
          <a:blip r:embed="rId3" cstate="print"/>
          <a:stretch>
            <a:fillRect/>
          </a:stretch>
        </p:blipFill>
        <p:spPr>
          <a:xfrm>
            <a:off x="5076056" y="1196752"/>
            <a:ext cx="3816424" cy="396044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03848" y="0"/>
            <a:ext cx="4186808" cy="641226"/>
          </a:xfrm>
        </p:spPr>
        <p:txBody>
          <a:bodyPr>
            <a:normAutofit fontScale="90000"/>
          </a:bodyPr>
          <a:lstStyle/>
          <a:p>
            <a:r>
              <a:rPr lang="tr-TR" dirty="0" err="1" smtClean="0"/>
              <a:t>Juan</a:t>
            </a:r>
            <a:r>
              <a:rPr lang="tr-TR" dirty="0" smtClean="0"/>
              <a:t> </a:t>
            </a:r>
            <a:r>
              <a:rPr lang="tr-TR" dirty="0" err="1" smtClean="0"/>
              <a:t>Gris</a:t>
            </a:r>
            <a:endParaRPr lang="tr-TR" dirty="0"/>
          </a:p>
        </p:txBody>
      </p:sp>
      <p:pic>
        <p:nvPicPr>
          <p:cNvPr id="4" name="3 İçerik Yer Tutucusu" descr="cri_000000221655.jpg"/>
          <p:cNvPicPr>
            <a:picLocks noGrp="1" noChangeAspect="1"/>
          </p:cNvPicPr>
          <p:nvPr>
            <p:ph idx="1"/>
          </p:nvPr>
        </p:nvPicPr>
        <p:blipFill>
          <a:blip r:embed="rId2" cstate="print"/>
          <a:stretch>
            <a:fillRect/>
          </a:stretch>
        </p:blipFill>
        <p:spPr>
          <a:xfrm>
            <a:off x="179512" y="1268760"/>
            <a:ext cx="3960440" cy="5388354"/>
          </a:xfrm>
        </p:spPr>
      </p:pic>
      <p:sp>
        <p:nvSpPr>
          <p:cNvPr id="5" name="4 Metin kutusu"/>
          <p:cNvSpPr txBox="1"/>
          <p:nvPr/>
        </p:nvSpPr>
        <p:spPr>
          <a:xfrm>
            <a:off x="611560" y="620688"/>
            <a:ext cx="1833451" cy="646331"/>
          </a:xfrm>
          <a:prstGeom prst="rect">
            <a:avLst/>
          </a:prstGeom>
          <a:noFill/>
        </p:spPr>
        <p:txBody>
          <a:bodyPr wrap="none" rtlCol="0">
            <a:spAutoFit/>
          </a:bodyPr>
          <a:lstStyle/>
          <a:p>
            <a:r>
              <a:rPr lang="tr-TR" sz="3600" dirty="0" smtClean="0">
                <a:solidFill>
                  <a:srgbClr val="000000"/>
                </a:solidFill>
              </a:rPr>
              <a:t>Kahvaltı</a:t>
            </a:r>
            <a:endParaRPr lang="tr-TR" sz="3600" dirty="0">
              <a:solidFill>
                <a:srgbClr val="000000"/>
              </a:solidFill>
            </a:endParaRPr>
          </a:p>
        </p:txBody>
      </p:sp>
      <p:pic>
        <p:nvPicPr>
          <p:cNvPr id="6" name="5 Resim" descr="Landscape with houses in Ceret by Juan Gris.jpg"/>
          <p:cNvPicPr>
            <a:picLocks noChangeAspect="1"/>
          </p:cNvPicPr>
          <p:nvPr/>
        </p:nvPicPr>
        <p:blipFill>
          <a:blip r:embed="rId3" cstate="print"/>
          <a:stretch>
            <a:fillRect/>
          </a:stretch>
        </p:blipFill>
        <p:spPr>
          <a:xfrm>
            <a:off x="4644008" y="1268760"/>
            <a:ext cx="3672408" cy="5479088"/>
          </a:xfrm>
          <a:prstGeom prst="rect">
            <a:avLst/>
          </a:prstGeom>
        </p:spPr>
      </p:pic>
      <p:sp>
        <p:nvSpPr>
          <p:cNvPr id="7" name="6 Metin kutusu"/>
          <p:cNvSpPr txBox="1"/>
          <p:nvPr/>
        </p:nvSpPr>
        <p:spPr>
          <a:xfrm>
            <a:off x="4355976" y="692696"/>
            <a:ext cx="3888432" cy="1077218"/>
          </a:xfrm>
          <a:prstGeom prst="rect">
            <a:avLst/>
          </a:prstGeom>
          <a:noFill/>
        </p:spPr>
        <p:txBody>
          <a:bodyPr wrap="square" rtlCol="0">
            <a:spAutoFit/>
          </a:bodyPr>
          <a:lstStyle/>
          <a:p>
            <a:r>
              <a:rPr lang="tr-TR" sz="2800" dirty="0" err="1" smtClean="0">
                <a:solidFill>
                  <a:srgbClr val="000000"/>
                </a:solidFill>
              </a:rPr>
              <a:t>Ceret'te</a:t>
            </a:r>
            <a:r>
              <a:rPr lang="tr-TR" sz="2800" dirty="0" smtClean="0">
                <a:solidFill>
                  <a:srgbClr val="000000"/>
                </a:solidFill>
              </a:rPr>
              <a:t> evler ile peyzaj</a:t>
            </a:r>
          </a:p>
          <a:p>
            <a:r>
              <a:rPr lang="tr-TR" dirty="0" smtClean="0"/>
              <a:t/>
            </a:r>
            <a:br>
              <a:rPr lang="tr-TR" dirty="0" smtClean="0"/>
            </a:b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35696" y="0"/>
            <a:ext cx="5626968" cy="857250"/>
          </a:xfrm>
        </p:spPr>
        <p:txBody>
          <a:bodyPr>
            <a:normAutofit/>
          </a:bodyPr>
          <a:lstStyle/>
          <a:p>
            <a:r>
              <a:rPr lang="tr-TR" dirty="0" err="1" smtClean="0"/>
              <a:t>Roger</a:t>
            </a:r>
            <a:r>
              <a:rPr lang="tr-TR" dirty="0" smtClean="0"/>
              <a:t> de la </a:t>
            </a:r>
            <a:r>
              <a:rPr lang="tr-TR" dirty="0" err="1" smtClean="0"/>
              <a:t>Fresnaye</a:t>
            </a:r>
            <a:endParaRPr lang="tr-TR" dirty="0"/>
          </a:p>
        </p:txBody>
      </p:sp>
      <p:pic>
        <p:nvPicPr>
          <p:cNvPr id="4" name="3 İçerik Yer Tutucusu" descr="arspoetika_fresnaye (1).jpg"/>
          <p:cNvPicPr>
            <a:picLocks noGrp="1" noChangeAspect="1"/>
          </p:cNvPicPr>
          <p:nvPr>
            <p:ph idx="1"/>
          </p:nvPr>
        </p:nvPicPr>
        <p:blipFill>
          <a:blip r:embed="rId2" cstate="print"/>
          <a:stretch>
            <a:fillRect/>
          </a:stretch>
        </p:blipFill>
        <p:spPr>
          <a:xfrm>
            <a:off x="251520" y="1268760"/>
            <a:ext cx="3960440" cy="5460804"/>
          </a:xfrm>
        </p:spPr>
      </p:pic>
      <p:sp>
        <p:nvSpPr>
          <p:cNvPr id="5" name="4 Metin kutusu"/>
          <p:cNvSpPr txBox="1"/>
          <p:nvPr/>
        </p:nvSpPr>
        <p:spPr>
          <a:xfrm>
            <a:off x="683568" y="692696"/>
            <a:ext cx="1569404" cy="707886"/>
          </a:xfrm>
          <a:prstGeom prst="rect">
            <a:avLst/>
          </a:prstGeom>
          <a:noFill/>
        </p:spPr>
        <p:txBody>
          <a:bodyPr wrap="none" rtlCol="0">
            <a:spAutoFit/>
          </a:bodyPr>
          <a:lstStyle/>
          <a:p>
            <a:r>
              <a:rPr lang="tr-TR" sz="4000" dirty="0" smtClean="0">
                <a:solidFill>
                  <a:srgbClr val="000000"/>
                </a:solidFill>
              </a:rPr>
              <a:t>Evlilik</a:t>
            </a:r>
            <a:endParaRPr lang="tr-TR" sz="4000" dirty="0">
              <a:solidFill>
                <a:srgbClr val="000000"/>
              </a:solidFill>
            </a:endParaRPr>
          </a:p>
        </p:txBody>
      </p:sp>
      <p:pic>
        <p:nvPicPr>
          <p:cNvPr id="6" name="5 Resim" descr="roger_de_la_fresnaye_09aa.jpg"/>
          <p:cNvPicPr>
            <a:picLocks noChangeAspect="1"/>
          </p:cNvPicPr>
          <p:nvPr/>
        </p:nvPicPr>
        <p:blipFill>
          <a:blip r:embed="rId3" cstate="print"/>
          <a:stretch>
            <a:fillRect/>
          </a:stretch>
        </p:blipFill>
        <p:spPr>
          <a:xfrm>
            <a:off x="4427984" y="1268760"/>
            <a:ext cx="4464496" cy="5589240"/>
          </a:xfrm>
          <a:prstGeom prst="rect">
            <a:avLst/>
          </a:prstGeom>
        </p:spPr>
      </p:pic>
      <p:sp>
        <p:nvSpPr>
          <p:cNvPr id="7" name="6 Metin kutusu"/>
          <p:cNvSpPr txBox="1"/>
          <p:nvPr/>
        </p:nvSpPr>
        <p:spPr>
          <a:xfrm>
            <a:off x="6084168" y="692696"/>
            <a:ext cx="935962" cy="646331"/>
          </a:xfrm>
          <a:prstGeom prst="rect">
            <a:avLst/>
          </a:prstGeom>
          <a:noFill/>
        </p:spPr>
        <p:txBody>
          <a:bodyPr wrap="none" rtlCol="0">
            <a:spAutoFit/>
          </a:bodyPr>
          <a:lstStyle/>
          <a:p>
            <a:r>
              <a:rPr lang="tr-TR" sz="3600" dirty="0" smtClean="0">
                <a:solidFill>
                  <a:srgbClr val="000000"/>
                </a:solidFill>
              </a:rPr>
              <a:t>Top</a:t>
            </a:r>
            <a:endParaRPr lang="tr-TR" sz="3600"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88640"/>
            <a:ext cx="8229600" cy="6408712"/>
          </a:xfrm>
        </p:spPr>
        <p:txBody>
          <a:bodyPr>
            <a:normAutofit/>
          </a:bodyPr>
          <a:lstStyle/>
          <a:p>
            <a:r>
              <a:rPr lang="tr-TR" sz="2800" dirty="0" smtClean="0">
                <a:solidFill>
                  <a:srgbClr val="000000"/>
                </a:solidFill>
                <a:latin typeface="Times New Roman" panose="02020603050405020304" pitchFamily="18" charset="0"/>
                <a:cs typeface="Times New Roman" panose="02020603050405020304" pitchFamily="18" charset="0"/>
              </a:rPr>
              <a:t>Kübist sanatçılara göre dış dünyanın nesneleri sadece göründükleri yanıyla değil görünmeyen tüm yanları ile ele alınmalıdır.</a:t>
            </a:r>
          </a:p>
          <a:p>
            <a:r>
              <a:rPr lang="tr-TR" sz="2800" dirty="0" smtClean="0">
                <a:solidFill>
                  <a:srgbClr val="000000"/>
                </a:solidFill>
                <a:latin typeface="Times New Roman" panose="02020603050405020304" pitchFamily="18" charset="0"/>
                <a:cs typeface="Times New Roman" panose="02020603050405020304" pitchFamily="18" charset="0"/>
              </a:rPr>
              <a:t>Kübik resimlerdeki insanlar yalnız dış görünüşleri ile değil düşündükleriyle ve çevresiyle çizilmiştir</a:t>
            </a:r>
            <a:r>
              <a:rPr lang="tr-TR" sz="2800" dirty="0" smtClean="0">
                <a:solidFill>
                  <a:srgbClr val="000000"/>
                </a:solidFill>
                <a:latin typeface="Times New Roman" panose="02020603050405020304" pitchFamily="18" charset="0"/>
                <a:cs typeface="Times New Roman" panose="02020603050405020304" pitchFamily="18" charset="0"/>
              </a:rPr>
              <a:t>.</a:t>
            </a:r>
          </a:p>
          <a:p>
            <a:r>
              <a:rPr lang="tr-TR" sz="2800" dirty="0" smtClean="0">
                <a:solidFill>
                  <a:srgbClr val="000000"/>
                </a:solidFill>
                <a:latin typeface="Times New Roman" panose="02020603050405020304" pitchFamily="18" charset="0"/>
                <a:cs typeface="Times New Roman" panose="02020603050405020304" pitchFamily="18" charset="0"/>
              </a:rPr>
              <a:t>Kübistler </a:t>
            </a:r>
            <a:r>
              <a:rPr lang="tr-TR" sz="2800" dirty="0">
                <a:solidFill>
                  <a:srgbClr val="000000"/>
                </a:solidFill>
                <a:latin typeface="Times New Roman" panose="02020603050405020304" pitchFamily="18" charset="0"/>
                <a:cs typeface="Times New Roman" panose="02020603050405020304" pitchFamily="18" charset="0"/>
              </a:rPr>
              <a:t>gerçeği bütünüyle ve özgün şekilde resim sanatına sokmak amacını taşıdılar. Yabancı ögeleri (kibrit çöpleri, gazete parçaları, kağıt) tablolarına yapıştırdılar. Hatta boyalarına kum karıştırdıkları zamanlarda oluyordu. Kübistler hem gerçekle ilişkilerini kesmediklerini göstermek, hem de resimde madde diye bir şey olmadığını göstermek için bunu yaptılar.</a:t>
            </a:r>
          </a:p>
          <a:p>
            <a:endParaRPr lang="tr-TR" sz="28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16632"/>
            <a:ext cx="8784976" cy="6552728"/>
          </a:xfrm>
        </p:spPr>
        <p:txBody>
          <a:bodyPr>
            <a:noAutofit/>
          </a:bodyPr>
          <a:lstStyle/>
          <a:p>
            <a:r>
              <a:rPr lang="tr-TR" sz="2600" u="sng" dirty="0" smtClean="0">
                <a:solidFill>
                  <a:srgbClr val="FF0000"/>
                </a:solidFill>
                <a:latin typeface="Times New Roman" panose="02020603050405020304" pitchFamily="18" charset="0"/>
                <a:cs typeface="Times New Roman" panose="02020603050405020304" pitchFamily="18" charset="0"/>
              </a:rPr>
              <a:t>Analitik Kübizm</a:t>
            </a:r>
            <a:r>
              <a:rPr lang="tr-TR" sz="2600" dirty="0" smtClean="0">
                <a:solidFill>
                  <a:srgbClr val="000000"/>
                </a:solidFill>
                <a:latin typeface="Times New Roman" panose="02020603050405020304" pitchFamily="18" charset="0"/>
                <a:cs typeface="Times New Roman" panose="02020603050405020304" pitchFamily="18" charset="0"/>
              </a:rPr>
              <a:t>: Şeklin zihinde parçalanması. Sanatçı bir bütünün neresine bakmak istiyorsa onu öyle parçalıyor, sonra o parçaları birleştiriyor. Son şekil objeye benzemiyor, yeni bir şekil doğuyor, benzetme kaygısı yok.  İndirgenen şekiller geometrik, böylece en sadeye iniliyor, evrensel oluyor. Önemli olan kompozisyonun dengesi. Objeden yola çıkıp soyuta varılıyor</a:t>
            </a:r>
            <a:r>
              <a:rPr lang="tr-TR" sz="2600" dirty="0" smtClean="0">
                <a:solidFill>
                  <a:srgbClr val="000000"/>
                </a:solidFill>
                <a:latin typeface="Times New Roman" panose="02020603050405020304" pitchFamily="18" charset="0"/>
                <a:cs typeface="Times New Roman" panose="02020603050405020304" pitchFamily="18" charset="0"/>
              </a:rPr>
              <a:t>.</a:t>
            </a:r>
          </a:p>
          <a:p>
            <a:r>
              <a:rPr lang="tr-TR" sz="2600" u="sng" dirty="0">
                <a:solidFill>
                  <a:srgbClr val="FF0000"/>
                </a:solidFill>
                <a:latin typeface="Times New Roman" panose="02020603050405020304" pitchFamily="18" charset="0"/>
                <a:cs typeface="Times New Roman" panose="02020603050405020304" pitchFamily="18" charset="0"/>
              </a:rPr>
              <a:t>Sentetik Kübizm </a:t>
            </a:r>
            <a:r>
              <a:rPr lang="tr-TR" sz="2600" dirty="0">
                <a:solidFill>
                  <a:srgbClr val="000000"/>
                </a:solidFill>
                <a:latin typeface="Times New Roman" panose="02020603050405020304" pitchFamily="18" charset="0"/>
                <a:cs typeface="Times New Roman" panose="02020603050405020304" pitchFamily="18" charset="0"/>
              </a:rPr>
              <a:t>: Tam tersi. Birbirinden farklı parçaları (gazete, üçgen, kare vs.) birleştirirken form veriyor. Sentetik </a:t>
            </a:r>
            <a:r>
              <a:rPr lang="tr-TR" sz="2600" dirty="0" err="1">
                <a:solidFill>
                  <a:srgbClr val="000000"/>
                </a:solidFill>
                <a:latin typeface="Times New Roman" panose="02020603050405020304" pitchFamily="18" charset="0"/>
                <a:cs typeface="Times New Roman" panose="02020603050405020304" pitchFamily="18" charset="0"/>
              </a:rPr>
              <a:t>Kübizm’de</a:t>
            </a:r>
            <a:r>
              <a:rPr lang="tr-TR" sz="2600" dirty="0">
                <a:solidFill>
                  <a:srgbClr val="000000"/>
                </a:solidFill>
                <a:latin typeface="Times New Roman" panose="02020603050405020304" pitchFamily="18" charset="0"/>
                <a:cs typeface="Times New Roman" panose="02020603050405020304" pitchFamily="18" charset="0"/>
              </a:rPr>
              <a:t> konunun ne olduğu daha kolay anlaşılır. Kolaj önemli bir yer tutar. Dekoratif eleman da kullanıyorlar, oyun kağıdı, duvar kağıdı gibi. Değişik malzeme kullanımı, harf ve sayıların soyutluğu esere katılıyor. İzleyicide, acaba doğru mu düşünüyorum, diye bir sorgulama yaratmak istiyorlar.</a:t>
            </a:r>
          </a:p>
          <a:p>
            <a:endParaRPr lang="tr-TR" sz="26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georges_braque_29aa.jpg"/>
          <p:cNvPicPr>
            <a:picLocks noGrp="1" noChangeAspect="1"/>
          </p:cNvPicPr>
          <p:nvPr>
            <p:ph idx="1"/>
          </p:nvPr>
        </p:nvPicPr>
        <p:blipFill>
          <a:blip r:embed="rId2" cstate="print"/>
          <a:stretch>
            <a:fillRect/>
          </a:stretch>
        </p:blipFill>
        <p:spPr>
          <a:xfrm>
            <a:off x="251520" y="1340768"/>
            <a:ext cx="4104456" cy="36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Metin kutusu"/>
          <p:cNvSpPr txBox="1"/>
          <p:nvPr/>
        </p:nvSpPr>
        <p:spPr>
          <a:xfrm>
            <a:off x="4572000" y="404664"/>
            <a:ext cx="4320480" cy="5693866"/>
          </a:xfrm>
          <a:prstGeom prst="rect">
            <a:avLst/>
          </a:prstGeom>
          <a:noFill/>
        </p:spPr>
        <p:txBody>
          <a:bodyPr wrap="square" rtlCol="0">
            <a:spAutoFit/>
          </a:bodyPr>
          <a:lstStyle/>
          <a:p>
            <a:r>
              <a:rPr lang="tr-TR" sz="2800" dirty="0" smtClean="0">
                <a:latin typeface="Times New Roman" panose="02020603050405020304" pitchFamily="18" charset="0"/>
                <a:cs typeface="Times New Roman" panose="02020603050405020304" pitchFamily="18" charset="0"/>
              </a:rPr>
              <a:t>. </a:t>
            </a:r>
            <a:r>
              <a:rPr lang="tr-TR" sz="2800" dirty="0" err="1" smtClean="0">
                <a:solidFill>
                  <a:srgbClr val="000000"/>
                </a:solidFill>
                <a:latin typeface="Times New Roman" panose="02020603050405020304" pitchFamily="18" charset="0"/>
                <a:cs typeface="Times New Roman" panose="02020603050405020304" pitchFamily="18" charset="0"/>
              </a:rPr>
              <a:t>Braque’ın</a:t>
            </a:r>
            <a:r>
              <a:rPr lang="tr-TR" sz="2800" dirty="0" smtClean="0">
                <a:solidFill>
                  <a:srgbClr val="000000"/>
                </a:solidFill>
                <a:latin typeface="Times New Roman" panose="02020603050405020304" pitchFamily="18" charset="0"/>
                <a:cs typeface="Times New Roman" panose="02020603050405020304" pitchFamily="18" charset="0"/>
              </a:rPr>
              <a:t> bir tablosundaki ahşabı boya ile yapılmış sanıyorsunuz, gerçek tahta çıkıyor. Sentetik Kübizm’de göz aldanması yaratmak, algılama yanlışlığı olabileceğini ortaya koymak açısından önemseniyor. “Gerçek olan” ile “gerçek olmayan” arasında gidip gelmeyi sağlıyorlar. Kalıplardan kurtulmak isteniyor</a:t>
            </a:r>
            <a:endParaRPr lang="tr-TR" sz="2800" dirty="0">
              <a:solidFill>
                <a:srgbClr val="000000"/>
              </a:solidFill>
              <a:latin typeface="Times New Roman" panose="02020603050405020304" pitchFamily="18" charset="0"/>
              <a:cs typeface="Times New Roman" panose="02020603050405020304" pitchFamily="18" charset="0"/>
            </a:endParaRPr>
          </a:p>
        </p:txBody>
      </p:sp>
      <p:sp>
        <p:nvSpPr>
          <p:cNvPr id="6" name="5 Metin kutusu"/>
          <p:cNvSpPr txBox="1"/>
          <p:nvPr/>
        </p:nvSpPr>
        <p:spPr>
          <a:xfrm>
            <a:off x="1475656" y="5085184"/>
            <a:ext cx="1556015" cy="584775"/>
          </a:xfrm>
          <a:prstGeom prst="rect">
            <a:avLst/>
          </a:prstGeom>
          <a:noFill/>
        </p:spPr>
        <p:txBody>
          <a:bodyPr wrap="square" rtlCol="0">
            <a:spAutoFit/>
          </a:bodyPr>
          <a:lstStyle/>
          <a:p>
            <a:r>
              <a:rPr lang="tr-TR" sz="3200" dirty="0" smtClean="0">
                <a:solidFill>
                  <a:srgbClr val="000000"/>
                </a:solidFill>
              </a:rPr>
              <a:t>Tenor</a:t>
            </a:r>
            <a:endParaRPr lang="tr-TR" sz="3200"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36.jpg"/>
          <p:cNvPicPr>
            <a:picLocks noGrp="1" noChangeAspect="1"/>
          </p:cNvPicPr>
          <p:nvPr>
            <p:ph idx="1"/>
          </p:nvPr>
        </p:nvPicPr>
        <p:blipFill>
          <a:blip r:embed="rId2" cstate="print"/>
          <a:stretch>
            <a:fillRect/>
          </a:stretch>
        </p:blipFill>
        <p:spPr bwMode="hidden">
          <a:xfrm>
            <a:off x="179512" y="404664"/>
            <a:ext cx="4608512" cy="5976664"/>
          </a:xfrm>
        </p:spPr>
      </p:pic>
      <p:sp>
        <p:nvSpPr>
          <p:cNvPr id="8" name="7 Metin kutusu"/>
          <p:cNvSpPr txBox="1"/>
          <p:nvPr/>
        </p:nvSpPr>
        <p:spPr>
          <a:xfrm>
            <a:off x="5220072" y="332656"/>
            <a:ext cx="3744416" cy="5262979"/>
          </a:xfrm>
          <a:prstGeom prst="rect">
            <a:avLst/>
          </a:prstGeom>
          <a:noFill/>
        </p:spPr>
        <p:txBody>
          <a:bodyPr wrap="square" rtlCol="0">
            <a:spAutoFit/>
          </a:bodyPr>
          <a:lstStyle/>
          <a:p>
            <a:endParaRPr lang="tr-TR" sz="2800" dirty="0" smtClean="0">
              <a:solidFill>
                <a:srgbClr val="000000"/>
              </a:solidFill>
              <a:latin typeface="Times New Roman" panose="02020603050405020304" pitchFamily="18" charset="0"/>
              <a:cs typeface="Times New Roman" panose="02020603050405020304" pitchFamily="18" charset="0"/>
            </a:endParaRPr>
          </a:p>
          <a:p>
            <a:endParaRPr lang="tr-TR" sz="2800" dirty="0">
              <a:solidFill>
                <a:srgbClr val="000000"/>
              </a:solidFill>
              <a:latin typeface="Times New Roman" panose="02020603050405020304" pitchFamily="18" charset="0"/>
              <a:cs typeface="Times New Roman" panose="02020603050405020304" pitchFamily="18" charset="0"/>
            </a:endParaRPr>
          </a:p>
          <a:p>
            <a:r>
              <a:rPr lang="tr-TR" sz="2800" dirty="0" err="1" smtClean="0">
                <a:solidFill>
                  <a:srgbClr val="000000"/>
                </a:solidFill>
                <a:latin typeface="Times New Roman" panose="02020603050405020304" pitchFamily="18" charset="0"/>
                <a:cs typeface="Times New Roman" panose="02020603050405020304" pitchFamily="18" charset="0"/>
              </a:rPr>
              <a:t>Kübizm’in</a:t>
            </a:r>
            <a:r>
              <a:rPr lang="tr-TR" sz="2800" dirty="0" smtClean="0">
                <a:solidFill>
                  <a:srgbClr val="000000"/>
                </a:solidFill>
                <a:latin typeface="Times New Roman" panose="02020603050405020304" pitchFamily="18" charset="0"/>
                <a:cs typeface="Times New Roman" panose="02020603050405020304" pitchFamily="18" charset="0"/>
              </a:rPr>
              <a:t> </a:t>
            </a:r>
            <a:r>
              <a:rPr lang="tr-TR" sz="2800" dirty="0">
                <a:solidFill>
                  <a:srgbClr val="000000"/>
                </a:solidFill>
                <a:latin typeface="Times New Roman" panose="02020603050405020304" pitchFamily="18" charset="0"/>
                <a:cs typeface="Times New Roman" panose="02020603050405020304" pitchFamily="18" charset="0"/>
              </a:rPr>
              <a:t>doğuşu sayılabilecek ve en ünlü eseri olarak kabul edilebilecek eser ise </a:t>
            </a:r>
            <a:r>
              <a:rPr lang="tr-TR" sz="2800" dirty="0">
                <a:solidFill>
                  <a:srgbClr val="FF0000"/>
                </a:solidFill>
                <a:latin typeface="Times New Roman" panose="02020603050405020304" pitchFamily="18" charset="0"/>
                <a:cs typeface="Times New Roman" panose="02020603050405020304" pitchFamily="18" charset="0"/>
              </a:rPr>
              <a:t>Picasso</a:t>
            </a:r>
            <a:r>
              <a:rPr lang="tr-TR" sz="2800" dirty="0">
                <a:solidFill>
                  <a:srgbClr val="000000"/>
                </a:solidFill>
                <a:latin typeface="Times New Roman" panose="02020603050405020304" pitchFamily="18" charset="0"/>
                <a:cs typeface="Times New Roman" panose="02020603050405020304" pitchFamily="18" charset="0"/>
              </a:rPr>
              <a:t>’nun ”</a:t>
            </a:r>
            <a:r>
              <a:rPr lang="tr-TR" sz="2800" dirty="0" err="1">
                <a:solidFill>
                  <a:srgbClr val="000000"/>
                </a:solidFill>
                <a:latin typeface="Times New Roman" panose="02020603050405020304" pitchFamily="18" charset="0"/>
                <a:cs typeface="Times New Roman" panose="02020603050405020304" pitchFamily="18" charset="0"/>
              </a:rPr>
              <a:t>Avignonlu</a:t>
            </a:r>
            <a:r>
              <a:rPr lang="tr-TR" sz="2800" dirty="0">
                <a:solidFill>
                  <a:srgbClr val="000000"/>
                </a:solidFill>
                <a:latin typeface="Times New Roman" panose="02020603050405020304" pitchFamily="18" charset="0"/>
                <a:cs typeface="Times New Roman" panose="02020603050405020304" pitchFamily="18" charset="0"/>
              </a:rPr>
              <a:t> Kızlar” adlı resmidir</a:t>
            </a:r>
            <a:r>
              <a:rPr lang="tr-TR" sz="2800" dirty="0" smtClean="0">
                <a:solidFill>
                  <a:srgbClr val="000000"/>
                </a:solidFill>
                <a:latin typeface="Times New Roman" panose="02020603050405020304" pitchFamily="18" charset="0"/>
                <a:cs typeface="Times New Roman" panose="02020603050405020304" pitchFamily="18" charset="0"/>
              </a:rPr>
              <a:t>. </a:t>
            </a:r>
            <a:r>
              <a:rPr lang="tr-TR" sz="2800" dirty="0" err="1">
                <a:solidFill>
                  <a:srgbClr val="000000"/>
                </a:solidFill>
                <a:latin typeface="Times New Roman" panose="02020603050405020304" pitchFamily="18" charset="0"/>
                <a:cs typeface="Times New Roman" panose="02020603050405020304" pitchFamily="18" charset="0"/>
              </a:rPr>
              <a:t>Barcelona</a:t>
            </a:r>
            <a:r>
              <a:rPr lang="tr-TR" sz="2800" dirty="0">
                <a:solidFill>
                  <a:srgbClr val="000000"/>
                </a:solidFill>
                <a:latin typeface="Times New Roman" panose="02020603050405020304" pitchFamily="18" charset="0"/>
                <a:cs typeface="Times New Roman" panose="02020603050405020304" pitchFamily="18" charset="0"/>
              </a:rPr>
              <a:t>-</a:t>
            </a:r>
            <a:r>
              <a:rPr lang="tr-TR" sz="2800" dirty="0" err="1">
                <a:solidFill>
                  <a:srgbClr val="000000"/>
                </a:solidFill>
                <a:latin typeface="Times New Roman" panose="02020603050405020304" pitchFamily="18" charset="0"/>
                <a:cs typeface="Times New Roman" panose="02020603050405020304" pitchFamily="18" charset="0"/>
              </a:rPr>
              <a:t>Avignon</a:t>
            </a:r>
            <a:r>
              <a:rPr lang="tr-TR" sz="2800" dirty="0">
                <a:solidFill>
                  <a:srgbClr val="000000"/>
                </a:solidFill>
                <a:latin typeface="Times New Roman" panose="02020603050405020304" pitchFamily="18" charset="0"/>
                <a:cs typeface="Times New Roman" panose="02020603050405020304" pitchFamily="18" charset="0"/>
              </a:rPr>
              <a:t> sokağında yer alan bir genelevdeki beş çıplak kadını betimler.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052736"/>
          </a:xfrm>
        </p:spPr>
        <p:txBody>
          <a:bodyPr/>
          <a:lstStyle/>
          <a:p>
            <a:r>
              <a:rPr lang="tr-TR" dirty="0" smtClean="0"/>
              <a:t>Pablo Picasso -</a:t>
            </a:r>
            <a:r>
              <a:rPr lang="tr-TR" dirty="0" err="1" smtClean="0"/>
              <a:t>Guernica</a:t>
            </a:r>
            <a:endParaRPr lang="tr-TR" dirty="0"/>
          </a:p>
        </p:txBody>
      </p:sp>
      <p:pic>
        <p:nvPicPr>
          <p:cNvPr id="4" name="3 İçerik Yer Tutucusu" descr="Guernica-Pablo-Picasso-19371.jpg"/>
          <p:cNvPicPr>
            <a:picLocks noGrp="1" noChangeAspect="1"/>
          </p:cNvPicPr>
          <p:nvPr>
            <p:ph idx="1"/>
          </p:nvPr>
        </p:nvPicPr>
        <p:blipFill>
          <a:blip r:embed="rId2" cstate="print"/>
          <a:stretch>
            <a:fillRect/>
          </a:stretch>
        </p:blipFill>
        <p:spPr>
          <a:xfrm>
            <a:off x="0" y="908720"/>
            <a:ext cx="9144000" cy="568863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4474840" cy="1628800"/>
          </a:xfrm>
        </p:spPr>
        <p:txBody>
          <a:bodyPr>
            <a:normAutofit/>
          </a:bodyPr>
          <a:lstStyle/>
          <a:p>
            <a:r>
              <a:rPr lang="tr-TR" sz="3200" dirty="0" smtClean="0"/>
              <a:t>Pablo Picasso-Dora </a:t>
            </a:r>
            <a:r>
              <a:rPr lang="tr-TR" sz="3200" dirty="0" err="1" smtClean="0"/>
              <a:t>Maar</a:t>
            </a:r>
            <a:r>
              <a:rPr lang="tr-TR" sz="3200" dirty="0" smtClean="0"/>
              <a:t> Portresi </a:t>
            </a:r>
            <a:endParaRPr lang="tr-TR" sz="3200" dirty="0"/>
          </a:p>
        </p:txBody>
      </p:sp>
      <p:pic>
        <p:nvPicPr>
          <p:cNvPr id="4" name="3 İçerik Yer Tutucusu" descr="x-03499.jpg"/>
          <p:cNvPicPr>
            <a:picLocks noGrp="1" noChangeAspect="1"/>
          </p:cNvPicPr>
          <p:nvPr>
            <p:ph idx="1"/>
          </p:nvPr>
        </p:nvPicPr>
        <p:blipFill>
          <a:blip r:embed="rId2" cstate="print"/>
          <a:stretch>
            <a:fillRect/>
          </a:stretch>
        </p:blipFill>
        <p:spPr>
          <a:xfrm>
            <a:off x="-1" y="1340768"/>
            <a:ext cx="4629461" cy="5517232"/>
          </a:xfrm>
        </p:spPr>
      </p:pic>
      <p:sp>
        <p:nvSpPr>
          <p:cNvPr id="5" name="4 Metin kutusu"/>
          <p:cNvSpPr txBox="1"/>
          <p:nvPr/>
        </p:nvSpPr>
        <p:spPr>
          <a:xfrm>
            <a:off x="4860032" y="260648"/>
            <a:ext cx="4139952" cy="2062103"/>
          </a:xfrm>
          <a:prstGeom prst="rect">
            <a:avLst/>
          </a:prstGeom>
          <a:noFill/>
        </p:spPr>
        <p:txBody>
          <a:bodyPr wrap="square" rtlCol="0">
            <a:spAutoFit/>
          </a:bodyPr>
          <a:lstStyle/>
          <a:p>
            <a:r>
              <a:rPr lang="tr-TR" sz="3200" dirty="0" smtClean="0">
                <a:solidFill>
                  <a:srgbClr val="000000"/>
                </a:solidFill>
              </a:rPr>
              <a:t>Pablo Picasso -Ayna </a:t>
            </a:r>
            <a:r>
              <a:rPr lang="tr-TR" sz="3200" dirty="0">
                <a:solidFill>
                  <a:srgbClr val="000000"/>
                </a:solidFill>
              </a:rPr>
              <a:t>Önündeki Kız</a:t>
            </a:r>
          </a:p>
          <a:p>
            <a:r>
              <a:rPr lang="tr-TR" sz="3200" dirty="0" smtClean="0">
                <a:solidFill>
                  <a:srgbClr val="000000"/>
                </a:solidFill>
              </a:rPr>
              <a:t/>
            </a:r>
            <a:br>
              <a:rPr lang="tr-TR" sz="3200" dirty="0" smtClean="0">
                <a:solidFill>
                  <a:srgbClr val="000000"/>
                </a:solidFill>
              </a:rPr>
            </a:br>
            <a:endParaRPr lang="tr-TR" sz="3200" dirty="0">
              <a:solidFill>
                <a:srgbClr val="000000"/>
              </a:solidFill>
            </a:endParaRPr>
          </a:p>
        </p:txBody>
      </p:sp>
      <p:pic>
        <p:nvPicPr>
          <p:cNvPr id="6" name="5 Resim" descr="girl-before-a-mirror.jpg"/>
          <p:cNvPicPr>
            <a:picLocks noChangeAspect="1"/>
          </p:cNvPicPr>
          <p:nvPr/>
        </p:nvPicPr>
        <p:blipFill>
          <a:blip r:embed="rId3" cstate="print"/>
          <a:stretch>
            <a:fillRect/>
          </a:stretch>
        </p:blipFill>
        <p:spPr>
          <a:xfrm>
            <a:off x="4716016" y="1484784"/>
            <a:ext cx="4333399" cy="537321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504" y="0"/>
            <a:ext cx="4104456" cy="432048"/>
          </a:xfrm>
        </p:spPr>
        <p:txBody>
          <a:bodyPr>
            <a:noAutofit/>
          </a:bodyPr>
          <a:lstStyle/>
          <a:p>
            <a:r>
              <a:rPr lang="tr-TR" sz="2000" dirty="0" smtClean="0">
                <a:solidFill>
                  <a:srgbClr val="FF0000"/>
                </a:solidFill>
              </a:rPr>
              <a:t>M</a:t>
            </a:r>
            <a:r>
              <a:rPr lang="nl-NL" sz="2000" dirty="0" smtClean="0">
                <a:solidFill>
                  <a:srgbClr val="FF0000"/>
                </a:solidFill>
              </a:rPr>
              <a:t>achel </a:t>
            </a:r>
            <a:r>
              <a:rPr lang="tr-TR" sz="2000" dirty="0" smtClean="0">
                <a:solidFill>
                  <a:srgbClr val="FF0000"/>
                </a:solidFill>
              </a:rPr>
              <a:t>D</a:t>
            </a:r>
            <a:r>
              <a:rPr lang="nl-NL" sz="2000" dirty="0" smtClean="0">
                <a:solidFill>
                  <a:srgbClr val="FF0000"/>
                </a:solidFill>
              </a:rPr>
              <a:t>uchamp </a:t>
            </a:r>
            <a:r>
              <a:rPr lang="nl-NL" sz="2000" dirty="0" smtClean="0">
                <a:solidFill>
                  <a:srgbClr val="000000"/>
                </a:solidFill>
              </a:rPr>
              <a:t>-</a:t>
            </a:r>
            <a:r>
              <a:rPr lang="tr-TR" sz="2000" dirty="0" smtClean="0">
                <a:solidFill>
                  <a:srgbClr val="000000"/>
                </a:solidFill>
              </a:rPr>
              <a:t> M</a:t>
            </a:r>
            <a:r>
              <a:rPr lang="nl-NL" sz="2000" dirty="0" smtClean="0">
                <a:solidFill>
                  <a:srgbClr val="000000"/>
                </a:solidFill>
              </a:rPr>
              <a:t>erdivenden inen çıplak</a:t>
            </a:r>
            <a:endParaRPr lang="tr-TR" sz="2000" dirty="0">
              <a:solidFill>
                <a:srgbClr val="000000"/>
              </a:solidFill>
            </a:endParaRPr>
          </a:p>
        </p:txBody>
      </p:sp>
      <p:pic>
        <p:nvPicPr>
          <p:cNvPr id="4" name="3 Resim" descr="tumblr_ljhjyyXQrV1qhxnezo1_r1_1280.jpg"/>
          <p:cNvPicPr>
            <a:picLocks noChangeAspect="1"/>
          </p:cNvPicPr>
          <p:nvPr/>
        </p:nvPicPr>
        <p:blipFill>
          <a:blip r:embed="rId2" cstate="print"/>
          <a:stretch>
            <a:fillRect/>
          </a:stretch>
        </p:blipFill>
        <p:spPr>
          <a:xfrm>
            <a:off x="323528" y="836712"/>
            <a:ext cx="3312368" cy="3816423"/>
          </a:xfrm>
          <a:prstGeom prst="rect">
            <a:avLst/>
          </a:prstGeom>
        </p:spPr>
      </p:pic>
      <p:pic>
        <p:nvPicPr>
          <p:cNvPr id="5" name="4 Resim" descr="portrait-of-chess-players-1911.jpg"/>
          <p:cNvPicPr>
            <a:picLocks noChangeAspect="1"/>
          </p:cNvPicPr>
          <p:nvPr/>
        </p:nvPicPr>
        <p:blipFill>
          <a:blip r:embed="rId3" cstate="print"/>
          <a:stretch>
            <a:fillRect/>
          </a:stretch>
        </p:blipFill>
        <p:spPr>
          <a:xfrm>
            <a:off x="4139952" y="764704"/>
            <a:ext cx="4752677" cy="5877272"/>
          </a:xfrm>
          <a:prstGeom prst="rect">
            <a:avLst/>
          </a:prstGeom>
        </p:spPr>
      </p:pic>
      <p:sp>
        <p:nvSpPr>
          <p:cNvPr id="7" name="6 Metin kutusu"/>
          <p:cNvSpPr txBox="1"/>
          <p:nvPr/>
        </p:nvSpPr>
        <p:spPr>
          <a:xfrm>
            <a:off x="4211960" y="260648"/>
            <a:ext cx="4320480" cy="400110"/>
          </a:xfrm>
          <a:prstGeom prst="rect">
            <a:avLst/>
          </a:prstGeom>
          <a:noFill/>
        </p:spPr>
        <p:txBody>
          <a:bodyPr wrap="square" rtlCol="0">
            <a:spAutoFit/>
          </a:bodyPr>
          <a:lstStyle/>
          <a:p>
            <a:r>
              <a:rPr lang="tr-TR" sz="2000" dirty="0" smtClean="0">
                <a:solidFill>
                  <a:srgbClr val="000000"/>
                </a:solidFill>
              </a:rPr>
              <a:t>-Satranç Oyuncularının Portresi</a:t>
            </a:r>
            <a:endParaRPr lang="tr-TR" sz="2000" dirty="0">
              <a:solidFill>
                <a:srgbClr val="000000"/>
              </a:solidFill>
            </a:endParaRPr>
          </a:p>
        </p:txBody>
      </p:sp>
      <p:sp>
        <p:nvSpPr>
          <p:cNvPr id="9" name="8 Metin kutusu"/>
          <p:cNvSpPr txBox="1"/>
          <p:nvPr/>
        </p:nvSpPr>
        <p:spPr>
          <a:xfrm>
            <a:off x="251520" y="5085184"/>
            <a:ext cx="3672408" cy="830997"/>
          </a:xfrm>
          <a:prstGeom prst="rect">
            <a:avLst/>
          </a:prstGeom>
          <a:noFill/>
        </p:spPr>
        <p:txBody>
          <a:bodyPr wrap="square" rtlCol="0">
            <a:spAutoFit/>
          </a:bodyPr>
          <a:lstStyle/>
          <a:p>
            <a:r>
              <a:rPr lang="tr-TR" sz="2400" dirty="0">
                <a:solidFill>
                  <a:srgbClr val="000000"/>
                </a:solidFill>
                <a:effectLst>
                  <a:outerShdw blurRad="38100" dist="38100" dir="2700000" algn="tl">
                    <a:srgbClr val="000000">
                      <a:alpha val="43137"/>
                    </a:srgbClr>
                  </a:outerShdw>
                </a:effectLst>
              </a:rPr>
              <a:t>İ</a:t>
            </a:r>
            <a:r>
              <a:rPr lang="tr-TR" sz="2400" dirty="0" smtClean="0">
                <a:solidFill>
                  <a:srgbClr val="000000"/>
                </a:solidFill>
                <a:effectLst>
                  <a:outerShdw blurRad="38100" dist="38100" dir="2700000" algn="tl">
                    <a:srgbClr val="000000">
                      <a:alpha val="43137"/>
                    </a:srgbClr>
                  </a:outerShdw>
                </a:effectLst>
              </a:rPr>
              <a:t>nsan figürü ilk kez kübist bir çizgiyle yapılmıştır.</a:t>
            </a:r>
            <a:endParaRPr lang="tr-TR" sz="2400" dirty="0">
              <a:solidFill>
                <a:srgbClr val="000000"/>
              </a:solidFill>
              <a:effectLst>
                <a:outerShdw blurRad="38100" dist="38100" dir="2700000" algn="tl">
                  <a:srgbClr val="000000">
                    <a:alpha val="43137"/>
                  </a:srgbClr>
                </a:outerShdw>
              </a:effectLs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Özel 1">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219</TotalTime>
  <Words>509</Words>
  <Application>Microsoft Office PowerPoint</Application>
  <PresentationFormat>Ekran Gösterisi (4:3)</PresentationFormat>
  <Paragraphs>62</Paragraphs>
  <Slides>22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22</vt:i4>
      </vt:variant>
    </vt:vector>
  </HeadingPairs>
  <TitlesOfParts>
    <vt:vector size="28" baseType="lpstr">
      <vt:lpstr>Calibri</vt:lpstr>
      <vt:lpstr>Constantia</vt:lpstr>
      <vt:lpstr>Times New Roman</vt:lpstr>
      <vt:lpstr>Verdana</vt:lpstr>
      <vt:lpstr>Wingdings 2</vt:lpstr>
      <vt:lpstr>Canlı</vt:lpstr>
      <vt:lpstr>     KÜBİZM  </vt:lpstr>
      <vt:lpstr>PowerPoint Sunusu</vt:lpstr>
      <vt:lpstr>PowerPoint Sunusu</vt:lpstr>
      <vt:lpstr>PowerPoint Sunusu</vt:lpstr>
      <vt:lpstr>PowerPoint Sunusu</vt:lpstr>
      <vt:lpstr>PowerPoint Sunusu</vt:lpstr>
      <vt:lpstr>Pablo Picasso -Guernica</vt:lpstr>
      <vt:lpstr>Pablo Picasso-Dora Maar Portresi </vt:lpstr>
      <vt:lpstr>PowerPoint Sunusu</vt:lpstr>
      <vt:lpstr>Machel Duchamp</vt:lpstr>
      <vt:lpstr>Georges Braque</vt:lpstr>
      <vt:lpstr>Georges Braque</vt:lpstr>
      <vt:lpstr>Jean Metzinger</vt:lpstr>
      <vt:lpstr>Jean Metzinger</vt:lpstr>
      <vt:lpstr>Pablo Picasso</vt:lpstr>
      <vt:lpstr>Pablo Picasso</vt:lpstr>
      <vt:lpstr>Pablo Picasso</vt:lpstr>
      <vt:lpstr>Fernand Léger </vt:lpstr>
      <vt:lpstr>Fernand Leger</vt:lpstr>
      <vt:lpstr>Juan Gris</vt:lpstr>
      <vt:lpstr>Juan Gris</vt:lpstr>
      <vt:lpstr>Roger de la Fresnaye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KÜBİZM</dc:title>
  <dc:creator>ozdogan</dc:creator>
  <cp:lastModifiedBy>sinemm</cp:lastModifiedBy>
  <cp:revision>23</cp:revision>
  <dcterms:created xsi:type="dcterms:W3CDTF">2018-02-26T21:44:36Z</dcterms:created>
  <dcterms:modified xsi:type="dcterms:W3CDTF">2018-06-12T12:07:58Z</dcterms:modified>
</cp:coreProperties>
</file>