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25"/>
  </p:notes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60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1" userDrawn="1">
          <p15:clr>
            <a:srgbClr val="A4A3A4"/>
          </p15:clr>
        </p15:guide>
        <p15:guide id="2" orient="horz" pos="12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2C62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66" d="100"/>
          <a:sy n="66" d="100"/>
        </p:scale>
        <p:origin x="780" y="60"/>
      </p:cViewPr>
      <p:guideLst>
        <p:guide pos="551"/>
        <p:guide orient="horz" pos="12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653A-FE3C-4445-A523-BAEA4393C19B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56632-12FE-48DD-A502-EFC0DB3DE3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88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FLASH 5 ANİMASYON HAZIRLAMA PROGRAMI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NBP107 GRAFİK VE ANİMASYON I</a:t>
            </a:r>
          </a:p>
          <a:p>
            <a:r>
              <a:rPr lang="tr-TR" dirty="0"/>
              <a:t>ÖĞR.GÖR. SALİH ERDURUCAN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Arrow ile Kullanılan Biçimlendirme </a:t>
            </a:r>
            <a:r>
              <a:rPr lang="nn-NO" dirty="0" smtClean="0"/>
              <a:t>Araçları</a:t>
            </a:r>
            <a:r>
              <a:rPr lang="tr-TR" dirty="0" smtClean="0"/>
              <a:t> [1]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70857" y="1818985"/>
            <a:ext cx="10052594" cy="4538272"/>
          </a:xfrm>
        </p:spPr>
        <p:txBody>
          <a:bodyPr>
            <a:normAutofit/>
          </a:bodyPr>
          <a:lstStyle/>
          <a:p>
            <a:r>
              <a:rPr lang="en-US" b="1" dirty="0"/>
              <a:t>a) </a:t>
            </a:r>
            <a:r>
              <a:rPr lang="tr-TR" b="1" dirty="0" smtClean="0"/>
              <a:t>              </a:t>
            </a:r>
            <a:r>
              <a:rPr lang="en-US" b="1" dirty="0" smtClean="0"/>
              <a:t>Snap </a:t>
            </a:r>
            <a:r>
              <a:rPr lang="en-US" b="1" dirty="0"/>
              <a:t>(</a:t>
            </a:r>
            <a:r>
              <a:rPr lang="en-US" b="1" dirty="0" err="1"/>
              <a:t>Kapma</a:t>
            </a:r>
            <a:r>
              <a:rPr lang="en-US" b="1" dirty="0"/>
              <a:t>) : </a:t>
            </a:r>
            <a:r>
              <a:rPr lang="en-US" dirty="0"/>
              <a:t>Arrow </a:t>
            </a:r>
            <a:r>
              <a:rPr lang="en-US" dirty="0" err="1"/>
              <a:t>aracına</a:t>
            </a:r>
            <a:r>
              <a:rPr lang="en-US" dirty="0"/>
              <a:t> tıklanıldığı an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araçlar</a:t>
            </a:r>
            <a:r>
              <a:rPr lang="en-US" dirty="0"/>
              <a:t> </a:t>
            </a:r>
            <a:r>
              <a:rPr lang="en-US" dirty="0" err="1" smtClean="0"/>
              <a:t>içerisinde</a:t>
            </a:r>
            <a:r>
              <a:rPr lang="tr-TR" dirty="0" smtClean="0"/>
              <a:t> sadece </a:t>
            </a:r>
            <a:r>
              <a:rPr lang="tr-TR" dirty="0"/>
              <a:t>bu aracın aktif olduğu görülür. Bu aracın en önemli özelliği; </a:t>
            </a:r>
            <a:r>
              <a:rPr lang="tr-TR" dirty="0" smtClean="0"/>
              <a:t>nesnelerin konumunu </a:t>
            </a:r>
            <a:r>
              <a:rPr lang="tr-TR" dirty="0"/>
              <a:t>belirlerken çalışma alanı için oluşturulan referans çizgilerine (</a:t>
            </a:r>
            <a:r>
              <a:rPr lang="tr-TR" dirty="0" err="1"/>
              <a:t>Grid</a:t>
            </a:r>
            <a:r>
              <a:rPr lang="tr-TR" dirty="0"/>
              <a:t>) </a:t>
            </a:r>
            <a:r>
              <a:rPr lang="tr-TR" dirty="0" smtClean="0"/>
              <a:t>göre yerleşimini </a:t>
            </a:r>
            <a:r>
              <a:rPr lang="tr-TR" dirty="0"/>
              <a:t>sağlamasıdır.</a:t>
            </a:r>
          </a:p>
          <a:p>
            <a:r>
              <a:rPr lang="tr-TR" b="1" dirty="0"/>
              <a:t>b) </a:t>
            </a:r>
            <a:r>
              <a:rPr lang="tr-TR" b="1" dirty="0" smtClean="0"/>
              <a:t>          </a:t>
            </a:r>
            <a:r>
              <a:rPr lang="tr-TR" b="1" dirty="0" err="1" smtClean="0"/>
              <a:t>Smooth</a:t>
            </a:r>
            <a:r>
              <a:rPr lang="tr-TR" b="1" dirty="0" smtClean="0"/>
              <a:t> </a:t>
            </a:r>
            <a:r>
              <a:rPr lang="tr-TR" b="1" dirty="0"/>
              <a:t>(Yumuşatma – Törpü) : </a:t>
            </a:r>
            <a:r>
              <a:rPr lang="tr-TR" dirty="0"/>
              <a:t>Aracın adından da anlaşıldığı gibi</a:t>
            </a:r>
            <a:r>
              <a:rPr lang="tr-TR" dirty="0" smtClean="0"/>
              <a:t>, nesnelere </a:t>
            </a:r>
            <a:r>
              <a:rPr lang="tr-TR" dirty="0"/>
              <a:t>ait şekillerde düzenleme ve pürüzleri alma işlemini gerçekleştirir. </a:t>
            </a:r>
            <a:r>
              <a:rPr lang="tr-TR" dirty="0" smtClean="0"/>
              <a:t>Seçilen nesnenin </a:t>
            </a:r>
            <a:r>
              <a:rPr lang="tr-TR" dirty="0"/>
              <a:t>dolgusunda ya da nesneye ait çizgiler varsa çizgilerinde orantılı bir </a:t>
            </a:r>
            <a:r>
              <a:rPr lang="tr-TR" dirty="0" smtClean="0"/>
              <a:t>şekilde pürüzleri </a:t>
            </a:r>
            <a:r>
              <a:rPr lang="tr-TR" dirty="0"/>
              <a:t>yok eder. Bu özelliği kullanmak için önce çizim nesnesinin </a:t>
            </a:r>
            <a:r>
              <a:rPr lang="tr-TR" dirty="0" smtClean="0"/>
              <a:t>seçilmesi gerekmektedir</a:t>
            </a:r>
            <a:r>
              <a:rPr lang="tr-TR" dirty="0"/>
              <a:t>. Seçilen nesneden sonra aktif olan bu seçenek üzerine </a:t>
            </a:r>
            <a:r>
              <a:rPr lang="tr-TR" dirty="0" err="1" smtClean="0"/>
              <a:t>tıklanılarak</a:t>
            </a:r>
            <a:r>
              <a:rPr lang="tr-TR" dirty="0" smtClean="0"/>
              <a:t> pürüzleri </a:t>
            </a:r>
            <a:r>
              <a:rPr lang="tr-TR" dirty="0"/>
              <a:t>yok edilebilir. Her tıklayış pürüzlerin biraz daha yok olmasını sağlar</a:t>
            </a:r>
            <a:r>
              <a:rPr lang="tr-TR" dirty="0" smtClean="0"/>
              <a:t>.</a:t>
            </a:r>
          </a:p>
          <a:p>
            <a:r>
              <a:rPr lang="tr-TR" b="1" dirty="0"/>
              <a:t>c</a:t>
            </a:r>
            <a:r>
              <a:rPr lang="tr-TR" b="1" dirty="0" smtClean="0"/>
              <a:t>)               </a:t>
            </a:r>
            <a:r>
              <a:rPr lang="tr-TR" b="1" dirty="0" err="1"/>
              <a:t>Straighten</a:t>
            </a:r>
            <a:r>
              <a:rPr lang="tr-TR" b="1" dirty="0"/>
              <a:t> (Düzeltme) : </a:t>
            </a:r>
            <a:r>
              <a:rPr lang="tr-TR" dirty="0"/>
              <a:t>Çizim nesnesine ait çizgileri ya da direkt </a:t>
            </a:r>
            <a:r>
              <a:rPr lang="tr-TR" dirty="0" smtClean="0"/>
              <a:t>olarak nesneyi </a:t>
            </a:r>
            <a:r>
              <a:rPr lang="tr-TR" dirty="0"/>
              <a:t>düz hatlara getirir. (doğrultur) Bu araç, Oval yada yarı oval </a:t>
            </a:r>
            <a:r>
              <a:rPr lang="tr-TR" dirty="0" smtClean="0"/>
              <a:t>nesnelerin düzeltilmesinde </a:t>
            </a:r>
            <a:r>
              <a:rPr lang="tr-TR" dirty="0"/>
              <a:t>kullanılır. Bu araçta, </a:t>
            </a:r>
            <a:r>
              <a:rPr lang="tr-TR" dirty="0" err="1"/>
              <a:t>Smooth’da</a:t>
            </a:r>
            <a:r>
              <a:rPr lang="tr-TR" dirty="0"/>
              <a:t> olduğu gibi çizim </a:t>
            </a:r>
            <a:r>
              <a:rPr lang="tr-TR" dirty="0" smtClean="0"/>
              <a:t>nesnesinin seçimden </a:t>
            </a:r>
            <a:r>
              <a:rPr lang="tr-TR" dirty="0"/>
              <a:t>sonra aktif hale gelir ve her tıklayışta nesneye ait çizgileri </a:t>
            </a:r>
            <a:r>
              <a:rPr lang="tr-TR" dirty="0" smtClean="0"/>
              <a:t>düzeltmeye çalışır</a:t>
            </a:r>
            <a:r>
              <a:rPr lang="tr-TR" dirty="0"/>
              <a:t>. Düzelme işlemi </a:t>
            </a:r>
            <a:r>
              <a:rPr lang="tr-TR" dirty="0" err="1"/>
              <a:t>maximum</a:t>
            </a:r>
            <a:r>
              <a:rPr lang="tr-TR" dirty="0"/>
              <a:t> düzeye geldiğinde ise tıklama nesne üzerinde </a:t>
            </a:r>
            <a:r>
              <a:rPr lang="tr-TR" dirty="0" smtClean="0"/>
              <a:t>artık bir </a:t>
            </a:r>
            <a:r>
              <a:rPr lang="tr-TR" dirty="0"/>
              <a:t>etki yapmaz.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123" y="1737360"/>
            <a:ext cx="483319" cy="48230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1935" y="2707603"/>
            <a:ext cx="445965" cy="407944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1935" y="4510077"/>
            <a:ext cx="540979" cy="443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91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Arrow ile Kullanılan Biçimlendirme </a:t>
            </a:r>
            <a:r>
              <a:rPr lang="nn-NO" dirty="0" smtClean="0"/>
              <a:t>Araçları</a:t>
            </a:r>
            <a:r>
              <a:rPr lang="tr-TR" dirty="0" smtClean="0"/>
              <a:t> [1]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70857" y="1818985"/>
            <a:ext cx="10052594" cy="4538272"/>
          </a:xfrm>
        </p:spPr>
        <p:txBody>
          <a:bodyPr>
            <a:normAutofit/>
          </a:bodyPr>
          <a:lstStyle/>
          <a:p>
            <a:r>
              <a:rPr lang="tr-TR" b="1" dirty="0"/>
              <a:t>d) </a:t>
            </a:r>
            <a:r>
              <a:rPr lang="tr-TR" b="1" dirty="0" smtClean="0"/>
              <a:t>            </a:t>
            </a:r>
            <a:r>
              <a:rPr lang="tr-TR" b="1" dirty="0" err="1" smtClean="0"/>
              <a:t>Rotate</a:t>
            </a:r>
            <a:r>
              <a:rPr lang="tr-TR" b="1" dirty="0" smtClean="0"/>
              <a:t> </a:t>
            </a:r>
            <a:r>
              <a:rPr lang="tr-TR" b="1" dirty="0"/>
              <a:t>(Döndürme) : </a:t>
            </a:r>
            <a:r>
              <a:rPr lang="tr-TR" dirty="0"/>
              <a:t>Seçili nesneyi döndürmek ve nesneye belli </a:t>
            </a:r>
            <a:r>
              <a:rPr lang="tr-TR" dirty="0" smtClean="0"/>
              <a:t>bir perspektif </a:t>
            </a:r>
            <a:r>
              <a:rPr lang="tr-TR" dirty="0"/>
              <a:t>vermek için kullanılır. Bu özelliği kullanmak için önce nesne seçilmeli</a:t>
            </a:r>
            <a:r>
              <a:rPr lang="tr-TR" dirty="0" smtClean="0"/>
              <a:t>, sonra </a:t>
            </a:r>
            <a:r>
              <a:rPr lang="tr-TR" dirty="0"/>
              <a:t>da bu araç üzerine tıklamak gerekir. Bu aracın üzerine tıkladıktan sona</a:t>
            </a:r>
            <a:r>
              <a:rPr lang="tr-TR" dirty="0" smtClean="0"/>
              <a:t>, nesnenin </a:t>
            </a:r>
            <a:r>
              <a:rPr lang="tr-TR" dirty="0"/>
              <a:t>kenarlarında üçer adet noktanın belirdiği görülür. Bu noktalar </a:t>
            </a:r>
            <a:r>
              <a:rPr lang="tr-TR" dirty="0" smtClean="0"/>
              <a:t>kullanılarak nesne </a:t>
            </a:r>
            <a:r>
              <a:rPr lang="tr-TR" dirty="0"/>
              <a:t>döndürülebilir, ya da perspektif kazandırılabilir. Ancak noktaların </a:t>
            </a:r>
            <a:r>
              <a:rPr lang="tr-TR" dirty="0" smtClean="0"/>
              <a:t>kullanımına dikkat </a:t>
            </a:r>
            <a:r>
              <a:rPr lang="tr-TR" dirty="0"/>
              <a:t>etmek gerekir.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123" y="1688359"/>
            <a:ext cx="520897" cy="426982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428" y="3517097"/>
            <a:ext cx="6708099" cy="1799193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7143527" y="3090379"/>
            <a:ext cx="478721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Yukarıdaki dikdörtgen şekline dikkatle bakılırsa, şekil üzerinde köşeler ve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kenar ortaları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referans noktaları oluşmuştur. Köşelerde oluşan noktalardan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tutularak serbest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döndürme sağlanabilir. Aynı şekilde kenar ortalarda yer alan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referans noktalar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yardımı ile şekle bir perspektif de verilebilir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Mouse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göstergesi bu noktalar üzerine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getirildiğinde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değişikliğine uğrayacaktır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Göstergeye ait şekli takip ederek de hangi noktaların nasıl bir işlem için</a:t>
            </a:r>
          </a:p>
          <a:p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kullanılabileceği anlaşılabilir.</a:t>
            </a:r>
          </a:p>
        </p:txBody>
      </p:sp>
    </p:spTree>
    <p:extLst>
      <p:ext uri="{BB962C8B-B14F-4D97-AF65-F5344CB8AC3E}">
        <p14:creationId xmlns:p14="http://schemas.microsoft.com/office/powerpoint/2010/main" val="235414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Arrow ile Kullanılan Biçimlendirme </a:t>
            </a:r>
            <a:r>
              <a:rPr lang="nn-NO" dirty="0" smtClean="0"/>
              <a:t>Araçları</a:t>
            </a:r>
            <a:r>
              <a:rPr lang="tr-TR" dirty="0" smtClean="0"/>
              <a:t> [1]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653143" y="1818985"/>
            <a:ext cx="11161486" cy="4538272"/>
          </a:xfrm>
        </p:spPr>
        <p:txBody>
          <a:bodyPr>
            <a:normAutofit/>
          </a:bodyPr>
          <a:lstStyle/>
          <a:p>
            <a:r>
              <a:rPr lang="tr-TR" b="1" dirty="0"/>
              <a:t>e) </a:t>
            </a:r>
            <a:r>
              <a:rPr lang="tr-TR" b="1" dirty="0" err="1"/>
              <a:t>Scale</a:t>
            </a:r>
            <a:r>
              <a:rPr lang="tr-TR" b="1" dirty="0"/>
              <a:t> (Boyutlandırma</a:t>
            </a:r>
            <a:r>
              <a:rPr lang="tr-TR" b="1" dirty="0" smtClean="0"/>
              <a:t>) </a:t>
            </a:r>
            <a:r>
              <a:rPr lang="tr-TR" dirty="0" smtClean="0"/>
              <a:t>Seçili </a:t>
            </a:r>
            <a:r>
              <a:rPr lang="tr-TR" dirty="0"/>
              <a:t>nesneyi büyütmek ya da küçültmek için kullanılır. Burada dikkat </a:t>
            </a:r>
            <a:r>
              <a:rPr lang="tr-TR" dirty="0" smtClean="0"/>
              <a:t>edilmesi gereken </a:t>
            </a:r>
            <a:r>
              <a:rPr lang="tr-TR" dirty="0"/>
              <a:t>husus, nesnenin referans noktalarıdır. Nesne seçiliyken bu seçenek </a:t>
            </a:r>
            <a:r>
              <a:rPr lang="tr-TR" dirty="0" smtClean="0"/>
              <a:t>aktif hale </a:t>
            </a:r>
            <a:r>
              <a:rPr lang="tr-TR" dirty="0"/>
              <a:t>getirildiğinde </a:t>
            </a:r>
            <a:r>
              <a:rPr lang="tr-TR" dirty="0" err="1"/>
              <a:t>Rotate’de</a:t>
            </a:r>
            <a:r>
              <a:rPr lang="tr-TR" dirty="0"/>
              <a:t> olduğu gibi nesnenin köşegen ve kenar </a:t>
            </a:r>
            <a:r>
              <a:rPr lang="tr-TR" dirty="0" smtClean="0"/>
              <a:t>ortalarında noktalar </a:t>
            </a:r>
            <a:r>
              <a:rPr lang="tr-TR" dirty="0"/>
              <a:t>oluşur. Köşelerde yer alan noktalardan herhangi birisi sürüklendiğinde, </a:t>
            </a:r>
            <a:r>
              <a:rPr lang="tr-TR" dirty="0" smtClean="0"/>
              <a:t>şekil eşit </a:t>
            </a:r>
            <a:r>
              <a:rPr lang="tr-TR" dirty="0"/>
              <a:t>oranlarda büyür ya da küçülür. Eğer sürükleme işlemi kenar ortalarda yapılırsa</a:t>
            </a:r>
            <a:r>
              <a:rPr lang="tr-TR" dirty="0" smtClean="0"/>
              <a:t>, oran </a:t>
            </a:r>
            <a:r>
              <a:rPr lang="tr-TR" dirty="0"/>
              <a:t>bozulur ve sadece o kenar için büyüme veya küçülme söz konusu olur.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3851" y="3236686"/>
            <a:ext cx="6982803" cy="312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1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Arrow ile Kullanılan Biçimlendirme </a:t>
            </a:r>
            <a:r>
              <a:rPr lang="nn-NO" dirty="0" smtClean="0"/>
              <a:t>Araçları</a:t>
            </a:r>
            <a:r>
              <a:rPr lang="tr-TR" dirty="0" smtClean="0"/>
              <a:t> [1]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653143" y="1818985"/>
            <a:ext cx="11161486" cy="1475758"/>
          </a:xfrm>
        </p:spPr>
        <p:txBody>
          <a:bodyPr>
            <a:normAutofit/>
          </a:bodyPr>
          <a:lstStyle/>
          <a:p>
            <a:r>
              <a:rPr lang="tr-TR" b="1" dirty="0"/>
              <a:t>f) </a:t>
            </a:r>
            <a:r>
              <a:rPr lang="tr-TR" b="1" dirty="0" err="1"/>
              <a:t>Subselect</a:t>
            </a:r>
            <a:r>
              <a:rPr lang="tr-TR" b="1" dirty="0"/>
              <a:t> (Alt Seçim</a:t>
            </a:r>
            <a:r>
              <a:rPr lang="tr-TR" b="1" dirty="0" smtClean="0"/>
              <a:t>) </a:t>
            </a:r>
            <a:r>
              <a:rPr lang="tr-TR" dirty="0" smtClean="0"/>
              <a:t>Flash </a:t>
            </a:r>
            <a:r>
              <a:rPr lang="tr-TR" dirty="0"/>
              <a:t>5 ile çizim araçlarına eklenen bir araçtır. </a:t>
            </a:r>
            <a:r>
              <a:rPr lang="tr-TR" dirty="0" err="1"/>
              <a:t>Arrow’a</a:t>
            </a:r>
            <a:r>
              <a:rPr lang="tr-TR" dirty="0"/>
              <a:t> benzemesine </a:t>
            </a:r>
            <a:r>
              <a:rPr lang="tr-TR" dirty="0" smtClean="0"/>
              <a:t>rağmen farklı </a:t>
            </a:r>
            <a:r>
              <a:rPr lang="tr-TR" dirty="0"/>
              <a:t>özellikleri vardır. Çizim nesnesinin biçimine göre farklı </a:t>
            </a:r>
            <a:r>
              <a:rPr lang="tr-TR" dirty="0" smtClean="0"/>
              <a:t>özellikler üstlenebilmektedir</a:t>
            </a:r>
            <a:r>
              <a:rPr lang="tr-TR" dirty="0"/>
              <a:t>. Özellikle oval şekiller üzerinde bezler eğrilerini </a:t>
            </a:r>
            <a:r>
              <a:rPr lang="tr-TR" dirty="0" smtClean="0"/>
              <a:t>kullanarak düzenleme </a:t>
            </a:r>
            <a:r>
              <a:rPr lang="tr-TR" dirty="0"/>
              <a:t>işlemi gerçekleştirebilmektedir. Ayrıca çizim nesnelerinin taşınması </a:t>
            </a:r>
            <a:r>
              <a:rPr lang="tr-TR" dirty="0" smtClean="0"/>
              <a:t>için de </a:t>
            </a:r>
            <a:r>
              <a:rPr lang="tr-TR" dirty="0"/>
              <a:t>kullanılabilir</a:t>
            </a:r>
            <a:r>
              <a:rPr lang="tr-TR" dirty="0" smtClean="0"/>
              <a:t>. </a:t>
            </a:r>
            <a:r>
              <a:rPr lang="tr-TR" dirty="0" err="1" smtClean="0"/>
              <a:t>Subselect’de</a:t>
            </a:r>
            <a:r>
              <a:rPr lang="tr-TR" dirty="0" smtClean="0"/>
              <a:t> </a:t>
            </a:r>
            <a:r>
              <a:rPr lang="tr-TR" dirty="0" err="1"/>
              <a:t>Arrow</a:t>
            </a:r>
            <a:r>
              <a:rPr lang="tr-TR" dirty="0"/>
              <a:t> gibi değişik </a:t>
            </a:r>
            <a:r>
              <a:rPr lang="tr-TR" dirty="0" err="1"/>
              <a:t>mouse</a:t>
            </a:r>
            <a:r>
              <a:rPr lang="tr-TR" dirty="0"/>
              <a:t> göstergeleri alarak </a:t>
            </a:r>
            <a:r>
              <a:rPr lang="tr-TR" dirty="0" smtClean="0"/>
              <a:t>nesnelerin biçimlendirilmesini </a:t>
            </a:r>
            <a:r>
              <a:rPr lang="tr-TR" dirty="0"/>
              <a:t>ya da taşınmasını sağlar. Değişik Mouse göstergeleri </a:t>
            </a:r>
            <a:r>
              <a:rPr lang="tr-TR" dirty="0" smtClean="0"/>
              <a:t>ve özellikleri </a:t>
            </a:r>
            <a:r>
              <a:rPr lang="tr-TR" dirty="0"/>
              <a:t>aşağıda anlatılmıştır.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653143" y="3294743"/>
            <a:ext cx="4252686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Bükme İşareti :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 oval nesnelerin </a:t>
            </a:r>
            <a:r>
              <a:rPr lang="tr-TR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bezier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(kalem) eğrilerine 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 bükülmesini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sağlar. </a:t>
            </a:r>
            <a:r>
              <a:rPr lang="tr-TR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Subselect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aracı seçili durumdayken </a:t>
            </a:r>
            <a:r>
              <a:rPr lang="tr-TR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mouse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göstergesiyle 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çizim nesnesi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seçildiğinde nesne etrafında referans noktacıklarının oluştuğu gözlemlenir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noktalar üzerine </a:t>
            </a:r>
            <a:r>
              <a:rPr lang="tr-TR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mouse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göstergesi sürüklendiğinde ise bükme işaretinin </a:t>
            </a:r>
            <a:r>
              <a:rPr lang="tr-TR" sz="19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bezier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kalem) çizgilerinin uçlarında aktif olduğunu görülür.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6457" y="3376368"/>
            <a:ext cx="6392408" cy="2108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46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LINE (Çizgi</a:t>
            </a:r>
            <a:r>
              <a:rPr lang="nn-NO" dirty="0" smtClean="0"/>
              <a:t>)</a:t>
            </a:r>
            <a:r>
              <a:rPr lang="tr-TR" dirty="0" smtClean="0"/>
              <a:t> </a:t>
            </a:r>
            <a:r>
              <a:rPr lang="tr-TR" dirty="0" smtClean="0"/>
              <a:t> </a:t>
            </a:r>
            <a:r>
              <a:rPr lang="tr-TR" dirty="0" smtClean="0"/>
              <a:t>[1]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43429" y="1886857"/>
            <a:ext cx="10551885" cy="3309257"/>
          </a:xfrm>
        </p:spPr>
        <p:txBody>
          <a:bodyPr>
            <a:normAutofit/>
          </a:bodyPr>
          <a:lstStyle/>
          <a:p>
            <a:r>
              <a:rPr lang="tr-TR" dirty="0"/>
              <a:t>Çizim araçları içerisinde en çok kullanılan araçlardan birisi olan çizgi </a:t>
            </a:r>
            <a:r>
              <a:rPr lang="tr-TR" dirty="0" smtClean="0"/>
              <a:t>Flash </a:t>
            </a:r>
            <a:r>
              <a:rPr lang="tr-TR" dirty="0" err="1" smtClean="0"/>
              <a:t>animation’da</a:t>
            </a:r>
            <a:r>
              <a:rPr lang="tr-TR" dirty="0" smtClean="0"/>
              <a:t> </a:t>
            </a:r>
            <a:r>
              <a:rPr lang="tr-TR" dirty="0"/>
              <a:t>da aynı görevde kullanılır. Ancak Flash </a:t>
            </a:r>
            <a:r>
              <a:rPr lang="tr-TR" dirty="0" err="1"/>
              <a:t>animation</a:t>
            </a:r>
            <a:r>
              <a:rPr lang="tr-TR" dirty="0"/>
              <a:t> programında </a:t>
            </a:r>
            <a:r>
              <a:rPr lang="tr-TR" dirty="0" smtClean="0"/>
              <a:t>çizginin çok </a:t>
            </a:r>
            <a:r>
              <a:rPr lang="tr-TR" dirty="0"/>
              <a:t>daha farklı bir özelliği vardır. Bu özellik, çizginin hangi açı ile çizilirse </a:t>
            </a:r>
            <a:r>
              <a:rPr lang="tr-TR" dirty="0" smtClean="0"/>
              <a:t>çizilsin çözünürlüğünün </a:t>
            </a:r>
            <a:r>
              <a:rPr lang="tr-TR" dirty="0"/>
              <a:t>bozulmamasıdır. </a:t>
            </a:r>
            <a:r>
              <a:rPr lang="tr-TR" dirty="0" err="1"/>
              <a:t>Flash’ın</a:t>
            </a:r>
            <a:r>
              <a:rPr lang="tr-TR" dirty="0"/>
              <a:t> bu özelliği </a:t>
            </a:r>
            <a:r>
              <a:rPr lang="tr-TR" dirty="0" err="1"/>
              <a:t>vektörel</a:t>
            </a:r>
            <a:r>
              <a:rPr lang="tr-TR" dirty="0"/>
              <a:t> tabanlı </a:t>
            </a:r>
            <a:r>
              <a:rPr lang="tr-TR" dirty="0" smtClean="0"/>
              <a:t>grafik kullanmasındandır</a:t>
            </a:r>
            <a:r>
              <a:rPr lang="tr-TR" dirty="0"/>
              <a:t>. Bunun için sadece çizgide değil bütün Flash </a:t>
            </a:r>
            <a:r>
              <a:rPr lang="tr-TR" dirty="0" smtClean="0"/>
              <a:t>nesnelerinde büyüklüğün </a:t>
            </a:r>
            <a:r>
              <a:rPr lang="tr-TR" dirty="0"/>
              <a:t>artırılması ile çözünürlüğün bozulmadığı görülür. Vektör grafik </a:t>
            </a:r>
            <a:r>
              <a:rPr lang="tr-TR" dirty="0" smtClean="0"/>
              <a:t>tabanlı olmayan </a:t>
            </a:r>
            <a:r>
              <a:rPr lang="tr-TR" dirty="0"/>
              <a:t>diğer resim dosyasında olay çok farklı olup resim büyüdükçe </a:t>
            </a:r>
            <a:r>
              <a:rPr lang="tr-TR" dirty="0" smtClean="0"/>
              <a:t>çözünürlükten taviz </a:t>
            </a:r>
            <a:r>
              <a:rPr lang="tr-TR" dirty="0"/>
              <a:t>verilir ve belli bir büyüklükten sonra resim anlaşılmaz bir görünüm alır</a:t>
            </a:r>
            <a:r>
              <a:rPr lang="tr-TR" dirty="0" smtClean="0"/>
              <a:t>. </a:t>
            </a:r>
            <a:endParaRPr lang="tr-TR" dirty="0"/>
          </a:p>
          <a:p>
            <a:r>
              <a:rPr lang="tr-TR" dirty="0"/>
              <a:t>Çalışma alanına çizgi çizmek için, önce araç kutusundan </a:t>
            </a:r>
            <a:r>
              <a:rPr lang="tr-TR" dirty="0" err="1"/>
              <a:t>Line</a:t>
            </a:r>
            <a:r>
              <a:rPr lang="tr-TR" dirty="0"/>
              <a:t> seçeneğini seçip</a:t>
            </a:r>
            <a:r>
              <a:rPr lang="tr-TR" dirty="0" smtClean="0"/>
              <a:t>, ardından </a:t>
            </a:r>
            <a:r>
              <a:rPr lang="tr-TR" dirty="0"/>
              <a:t>da Mouse’u çalışma alanında sürüklemek gerekir. Sürüklemeye </a:t>
            </a:r>
            <a:r>
              <a:rPr lang="tr-TR" dirty="0" smtClean="0"/>
              <a:t>başlanılan yerden </a:t>
            </a:r>
            <a:r>
              <a:rPr lang="tr-TR" dirty="0"/>
              <a:t>itibaren, bırakılan yere kadar bir çizginin oluştuğu görülür. Bu çizgiye ait </a:t>
            </a:r>
            <a:r>
              <a:rPr lang="tr-TR" dirty="0" smtClean="0"/>
              <a:t>çeşitli özellikler</a:t>
            </a:r>
            <a:r>
              <a:rPr lang="tr-TR" dirty="0"/>
              <a:t>, </a:t>
            </a:r>
            <a:r>
              <a:rPr lang="tr-TR" dirty="0" err="1"/>
              <a:t>arrow</a:t>
            </a:r>
            <a:r>
              <a:rPr lang="tr-TR" dirty="0"/>
              <a:t> (Ok) seçeneği kullanılarak değiştirilebilir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642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LASSO (Kement</a:t>
            </a:r>
            <a:r>
              <a:rPr lang="tr-TR" dirty="0" smtClean="0"/>
              <a:t>) </a:t>
            </a:r>
            <a:r>
              <a:rPr lang="tr-TR" dirty="0" smtClean="0"/>
              <a:t>[</a:t>
            </a:r>
            <a:r>
              <a:rPr lang="tr-TR" dirty="0" smtClean="0"/>
              <a:t>1]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43430" y="1886858"/>
            <a:ext cx="8548914" cy="1190172"/>
          </a:xfrm>
        </p:spPr>
        <p:txBody>
          <a:bodyPr>
            <a:normAutofit/>
          </a:bodyPr>
          <a:lstStyle/>
          <a:p>
            <a:r>
              <a:rPr lang="tr-TR" dirty="0" err="1"/>
              <a:t>Arrow</a:t>
            </a:r>
            <a:r>
              <a:rPr lang="tr-TR" dirty="0"/>
              <a:t> (Ok) gibi bu araç da, çizim nesnesi üzerinde seçim yapmak için </a:t>
            </a:r>
            <a:r>
              <a:rPr lang="tr-TR" dirty="0" smtClean="0"/>
              <a:t>kullanılan bir </a:t>
            </a:r>
            <a:r>
              <a:rPr lang="tr-TR" dirty="0"/>
              <a:t>araçtır. </a:t>
            </a:r>
            <a:r>
              <a:rPr lang="tr-TR" dirty="0" err="1"/>
              <a:t>Arrow</a:t>
            </a:r>
            <a:r>
              <a:rPr lang="tr-TR" dirty="0"/>
              <a:t> ile sadece düz hatlar çerçevesinde yapılan seçim, </a:t>
            </a:r>
            <a:r>
              <a:rPr lang="tr-TR" dirty="0" err="1"/>
              <a:t>lasso’da</a:t>
            </a:r>
            <a:r>
              <a:rPr lang="tr-TR" dirty="0"/>
              <a:t> </a:t>
            </a:r>
            <a:r>
              <a:rPr lang="tr-TR" dirty="0" smtClean="0"/>
              <a:t>düzgün olmayan </a:t>
            </a:r>
            <a:r>
              <a:rPr lang="tr-TR" dirty="0"/>
              <a:t>rasgele şekiller üzerine genişletme imkanı vardır.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2844801"/>
            <a:ext cx="2110377" cy="347643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7547" y="2844800"/>
            <a:ext cx="1701621" cy="3476431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3207656" y="2928716"/>
            <a:ext cx="4919891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Solda gösterilen şekilde Arrow </a:t>
            </a:r>
            <a:r>
              <a:rPr lang="sv-SE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işaretleme söz konusudur. 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açıdan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sağdaki şekilde gösterildiği 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gibi çemberin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 hatlar ile 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yarısının seçildiği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görülmektedir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19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Lasso ise çizim nesnesi </a:t>
            </a:r>
            <a:r>
              <a:rPr lang="it-IT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içerisinde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serbest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seçim yapma yeteneğine 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sahip olduğu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çember içerisinden 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rasgele bir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seçim yapılabilmektedir. 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Şekilde gösterildiği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gibi çember içerisinden </a:t>
            </a:r>
            <a:r>
              <a:rPr lang="tr-TR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kalp </a:t>
            </a:r>
            <a:r>
              <a:rPr lang="tr-TR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işaretlenerek silinmiştir.</a:t>
            </a:r>
          </a:p>
        </p:txBody>
      </p:sp>
    </p:spTree>
    <p:extLst>
      <p:ext uri="{BB962C8B-B14F-4D97-AF65-F5344CB8AC3E}">
        <p14:creationId xmlns:p14="http://schemas.microsoft.com/office/powerpoint/2010/main" val="2488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Lasso</a:t>
            </a:r>
            <a:r>
              <a:rPr lang="tr-TR" dirty="0"/>
              <a:t> ile Kullanılan Biçimlendirme </a:t>
            </a:r>
            <a:r>
              <a:rPr lang="tr-TR" dirty="0" smtClean="0"/>
              <a:t>Araçları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43429" y="1886858"/>
            <a:ext cx="10580913" cy="3512456"/>
          </a:xfrm>
        </p:spPr>
        <p:txBody>
          <a:bodyPr>
            <a:normAutofit/>
          </a:bodyPr>
          <a:lstStyle/>
          <a:p>
            <a:r>
              <a:rPr lang="tr-TR" dirty="0"/>
              <a:t>Araç kutusundan </a:t>
            </a:r>
            <a:r>
              <a:rPr lang="tr-TR" dirty="0" err="1"/>
              <a:t>lasso</a:t>
            </a:r>
            <a:r>
              <a:rPr lang="tr-TR" dirty="0"/>
              <a:t> aracı </a:t>
            </a:r>
            <a:r>
              <a:rPr lang="tr-TR" dirty="0" err="1"/>
              <a:t>tıklanıldığında</a:t>
            </a:r>
            <a:r>
              <a:rPr lang="tr-TR" dirty="0"/>
              <a:t> </a:t>
            </a:r>
            <a:r>
              <a:rPr lang="tr-TR" dirty="0" err="1"/>
              <a:t>options</a:t>
            </a:r>
            <a:r>
              <a:rPr lang="tr-TR" dirty="0"/>
              <a:t> (seçenekler) </a:t>
            </a:r>
            <a:r>
              <a:rPr lang="tr-TR" dirty="0" smtClean="0"/>
              <a:t>bölümünde </a:t>
            </a:r>
            <a:r>
              <a:rPr lang="tr-TR" dirty="0" err="1" smtClean="0"/>
              <a:t>lasso’ya</a:t>
            </a:r>
            <a:r>
              <a:rPr lang="tr-TR" dirty="0" smtClean="0"/>
              <a:t> </a:t>
            </a:r>
            <a:r>
              <a:rPr lang="tr-TR" dirty="0"/>
              <a:t>ait yardımcı seçenekler otomatik olarak devreye girer. </a:t>
            </a:r>
            <a:r>
              <a:rPr lang="tr-TR" dirty="0" err="1"/>
              <a:t>Options</a:t>
            </a:r>
            <a:r>
              <a:rPr lang="tr-TR" dirty="0"/>
              <a:t> bölümü </a:t>
            </a:r>
            <a:r>
              <a:rPr lang="tr-TR" dirty="0" smtClean="0"/>
              <a:t>bütün araçlar </a:t>
            </a:r>
            <a:r>
              <a:rPr lang="tr-TR" dirty="0"/>
              <a:t>için ortak kullanılmaktadır. Seçilen araca göre yardımcı seçenekler </a:t>
            </a:r>
            <a:r>
              <a:rPr lang="tr-TR" dirty="0" smtClean="0"/>
              <a:t>otomatik olarak </a:t>
            </a:r>
            <a:r>
              <a:rPr lang="tr-TR" dirty="0"/>
              <a:t>bu bölümde gösterilmektedir. Eğer araca ait herhangi bir yardımcı </a:t>
            </a:r>
            <a:r>
              <a:rPr lang="tr-TR" dirty="0" smtClean="0"/>
              <a:t>seçenek bulunmuyorsa </a:t>
            </a:r>
            <a:r>
              <a:rPr lang="tr-TR" dirty="0" err="1"/>
              <a:t>options</a:t>
            </a:r>
            <a:r>
              <a:rPr lang="tr-TR" dirty="0"/>
              <a:t> (seçenekler) alanı boş görüntülenir</a:t>
            </a:r>
            <a:r>
              <a:rPr lang="tr-TR" dirty="0" smtClean="0"/>
              <a:t>. </a:t>
            </a:r>
            <a:r>
              <a:rPr lang="tr-TR" dirty="0" err="1" smtClean="0"/>
              <a:t>Lasso</a:t>
            </a:r>
            <a:r>
              <a:rPr lang="tr-TR" dirty="0" smtClean="0"/>
              <a:t> </a:t>
            </a:r>
            <a:r>
              <a:rPr lang="tr-TR" dirty="0"/>
              <a:t>ile birlikte seçenekler bölümünde üç yardımcı seçenek devreye girer. </a:t>
            </a:r>
            <a:r>
              <a:rPr lang="tr-TR" dirty="0" smtClean="0"/>
              <a:t>Bu seçenekler </a:t>
            </a:r>
            <a:r>
              <a:rPr lang="tr-TR" dirty="0"/>
              <a:t>ile ilgili açıklamalar aşağıda verilmiştir.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459" y="3643086"/>
            <a:ext cx="85058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29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Lasso</a:t>
            </a:r>
            <a:r>
              <a:rPr lang="tr-TR" dirty="0"/>
              <a:t> ile Kullanılan Biçimlendirme </a:t>
            </a:r>
            <a:r>
              <a:rPr lang="tr-TR" dirty="0" smtClean="0"/>
              <a:t>Araçları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43429" y="1886858"/>
            <a:ext cx="10580913" cy="3512456"/>
          </a:xfrm>
        </p:spPr>
        <p:txBody>
          <a:bodyPr>
            <a:normAutofit/>
          </a:bodyPr>
          <a:lstStyle/>
          <a:p>
            <a:r>
              <a:rPr lang="tr-TR" b="1" dirty="0"/>
              <a:t>a) </a:t>
            </a:r>
            <a:r>
              <a:rPr lang="tr-TR" b="1" dirty="0" smtClean="0"/>
              <a:t>            Magic </a:t>
            </a:r>
            <a:r>
              <a:rPr lang="tr-TR" b="1" dirty="0" err="1"/>
              <a:t>Wand</a:t>
            </a:r>
            <a:r>
              <a:rPr lang="tr-TR" b="1" dirty="0"/>
              <a:t> (Sihirli Değnek) : </a:t>
            </a:r>
            <a:r>
              <a:rPr lang="tr-TR" dirty="0"/>
              <a:t>Dışarıdan </a:t>
            </a:r>
            <a:r>
              <a:rPr lang="tr-TR" dirty="0" err="1"/>
              <a:t>Flash’a</a:t>
            </a:r>
            <a:r>
              <a:rPr lang="tr-TR" dirty="0"/>
              <a:t> ilave edilen bir </a:t>
            </a:r>
            <a:r>
              <a:rPr lang="tr-TR" dirty="0" err="1" smtClean="0"/>
              <a:t>bitmap</a:t>
            </a:r>
            <a:r>
              <a:rPr lang="tr-TR" dirty="0" smtClean="0"/>
              <a:t> resim </a:t>
            </a:r>
            <a:r>
              <a:rPr lang="tr-TR" dirty="0"/>
              <a:t>dosyasına ait resim çözünürlüğünü düzenler. Bu seçenek, Magic </a:t>
            </a:r>
            <a:r>
              <a:rPr lang="tr-TR" dirty="0" err="1"/>
              <a:t>Wand</a:t>
            </a:r>
            <a:r>
              <a:rPr lang="tr-TR" dirty="0"/>
              <a:t> </a:t>
            </a:r>
            <a:r>
              <a:rPr lang="tr-TR" dirty="0" err="1" smtClean="0"/>
              <a:t>Setting</a:t>
            </a:r>
            <a:r>
              <a:rPr lang="tr-TR" dirty="0" smtClean="0"/>
              <a:t> (</a:t>
            </a:r>
            <a:r>
              <a:rPr lang="tr-TR" dirty="0"/>
              <a:t>Sihirli değnek Ayarları) içerisindeki değerleri baz alarak şekil üzerinde </a:t>
            </a:r>
            <a:r>
              <a:rPr lang="tr-TR" dirty="0" smtClean="0"/>
              <a:t>aktivasyon gösterir.</a:t>
            </a:r>
          </a:p>
          <a:p>
            <a:r>
              <a:rPr lang="tr-TR" b="1" dirty="0"/>
              <a:t>b) </a:t>
            </a:r>
            <a:r>
              <a:rPr lang="tr-TR" b="1" dirty="0" smtClean="0"/>
              <a:t>            Magic </a:t>
            </a:r>
            <a:r>
              <a:rPr lang="tr-TR" b="1" dirty="0" err="1"/>
              <a:t>Wand</a:t>
            </a:r>
            <a:r>
              <a:rPr lang="tr-TR" b="1" dirty="0"/>
              <a:t> </a:t>
            </a:r>
            <a:r>
              <a:rPr lang="tr-TR" b="1" dirty="0" err="1"/>
              <a:t>Setting</a:t>
            </a:r>
            <a:r>
              <a:rPr lang="tr-TR" b="1" dirty="0"/>
              <a:t> (Sihirli Değnek Ayarları) : </a:t>
            </a:r>
            <a:r>
              <a:rPr lang="tr-TR" dirty="0"/>
              <a:t>Sihirli </a:t>
            </a:r>
            <a:r>
              <a:rPr lang="tr-TR" dirty="0" smtClean="0"/>
              <a:t>değnek ayarlarının </a:t>
            </a:r>
            <a:r>
              <a:rPr lang="tr-TR" dirty="0"/>
              <a:t>yapıldığı araçtır. Bu araç </a:t>
            </a:r>
            <a:r>
              <a:rPr lang="tr-TR" dirty="0" err="1"/>
              <a:t>tıklanıldığında</a:t>
            </a:r>
            <a:r>
              <a:rPr lang="tr-TR" dirty="0"/>
              <a:t>, </a:t>
            </a:r>
            <a:r>
              <a:rPr lang="tr-TR" dirty="0" err="1"/>
              <a:t>magic</a:t>
            </a:r>
            <a:r>
              <a:rPr lang="tr-TR" dirty="0"/>
              <a:t> </a:t>
            </a:r>
            <a:r>
              <a:rPr lang="tr-TR" dirty="0" err="1"/>
              <a:t>wand</a:t>
            </a:r>
            <a:r>
              <a:rPr lang="tr-TR" dirty="0"/>
              <a:t> </a:t>
            </a:r>
            <a:r>
              <a:rPr lang="tr-TR" dirty="0" err="1"/>
              <a:t>setting</a:t>
            </a:r>
            <a:r>
              <a:rPr lang="tr-TR" dirty="0"/>
              <a:t> </a:t>
            </a:r>
            <a:r>
              <a:rPr lang="tr-TR" dirty="0" smtClean="0"/>
              <a:t>penceresi açılır</a:t>
            </a:r>
            <a:r>
              <a:rPr lang="tr-TR" dirty="0"/>
              <a:t>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106" y="1780902"/>
            <a:ext cx="470542" cy="402476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6107" y="2770471"/>
            <a:ext cx="477934" cy="437188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980" y="3577827"/>
            <a:ext cx="5343525" cy="2705100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5864905" y="3960881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Threshold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alanına girilen sayısal değer, resmin yumuşama miktarını belirler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Yumuşatma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seçenekleri ise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Smoothing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Pixel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(nokta),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Rough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Pütürlü görünüm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Normal ve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smooth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(Pürüzsüz) seçeneklerinden birisi ile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sağlanabilir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alanda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tanımlanan değerler, Magic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Wand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(Sihirli Değnek) için varsayılan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değerler olarak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kullanılır.</a:t>
            </a:r>
          </a:p>
        </p:txBody>
      </p:sp>
    </p:spTree>
    <p:extLst>
      <p:ext uri="{BB962C8B-B14F-4D97-AF65-F5344CB8AC3E}">
        <p14:creationId xmlns:p14="http://schemas.microsoft.com/office/powerpoint/2010/main" val="112485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Lasso</a:t>
            </a:r>
            <a:r>
              <a:rPr lang="tr-TR" dirty="0"/>
              <a:t> ile Kullanılan Biçimlendirme </a:t>
            </a:r>
            <a:r>
              <a:rPr lang="tr-TR" dirty="0" smtClean="0"/>
              <a:t>Araçları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342637" y="2815773"/>
            <a:ext cx="9557592" cy="2235198"/>
          </a:xfrm>
        </p:spPr>
        <p:txBody>
          <a:bodyPr>
            <a:normAutofit/>
          </a:bodyPr>
          <a:lstStyle/>
          <a:p>
            <a:r>
              <a:rPr lang="tr-TR" b="1" dirty="0"/>
              <a:t>c</a:t>
            </a:r>
            <a:r>
              <a:rPr lang="tr-TR" b="1" dirty="0" smtClean="0"/>
              <a:t>)          </a:t>
            </a:r>
            <a:r>
              <a:rPr lang="tr-TR" b="1" dirty="0" err="1" smtClean="0"/>
              <a:t>Polygon</a:t>
            </a:r>
            <a:r>
              <a:rPr lang="tr-TR" b="1" dirty="0" smtClean="0"/>
              <a:t> </a:t>
            </a:r>
            <a:r>
              <a:rPr lang="tr-TR" b="1" dirty="0" err="1"/>
              <a:t>Mode</a:t>
            </a:r>
            <a:r>
              <a:rPr lang="tr-TR" b="1" dirty="0"/>
              <a:t> (Poligon </a:t>
            </a:r>
            <a:r>
              <a:rPr lang="tr-TR" b="1" dirty="0" err="1"/>
              <a:t>Modu</a:t>
            </a:r>
            <a:r>
              <a:rPr lang="tr-TR" b="1" dirty="0"/>
              <a:t>) : </a:t>
            </a:r>
            <a:r>
              <a:rPr lang="tr-TR" dirty="0"/>
              <a:t>Şekil üzerinde karmaşık bir seçim </a:t>
            </a:r>
            <a:r>
              <a:rPr lang="tr-TR" dirty="0" smtClean="0"/>
              <a:t>için poligon </a:t>
            </a:r>
            <a:r>
              <a:rPr lang="tr-TR" dirty="0" err="1"/>
              <a:t>modunu</a:t>
            </a:r>
            <a:r>
              <a:rPr lang="tr-TR" dirty="0"/>
              <a:t> açar. Poligon </a:t>
            </a:r>
            <a:r>
              <a:rPr lang="tr-TR" dirty="0" err="1"/>
              <a:t>modunda</a:t>
            </a:r>
            <a:r>
              <a:rPr lang="tr-TR" dirty="0"/>
              <a:t> seçim yapılırken, </a:t>
            </a:r>
            <a:r>
              <a:rPr lang="tr-TR" dirty="0" err="1"/>
              <a:t>mouse</a:t>
            </a:r>
            <a:r>
              <a:rPr lang="tr-TR" dirty="0"/>
              <a:t> ile her tek tıklama</a:t>
            </a:r>
            <a:r>
              <a:rPr lang="tr-TR" dirty="0" smtClean="0"/>
              <a:t>, seçimi </a:t>
            </a:r>
            <a:r>
              <a:rPr lang="tr-TR" dirty="0"/>
              <a:t>bulunduğu yere raptederek bir sonraki alanın seçilmesini sağlar. </a:t>
            </a:r>
            <a:r>
              <a:rPr lang="tr-TR" dirty="0" smtClean="0"/>
              <a:t>Seçim işlemini </a:t>
            </a:r>
            <a:r>
              <a:rPr lang="tr-TR" dirty="0"/>
              <a:t>bitirmek için en son tıklamanın,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clik</a:t>
            </a:r>
            <a:r>
              <a:rPr lang="tr-TR" dirty="0"/>
              <a:t> (çift tıklama) olması gerekir. </a:t>
            </a:r>
            <a:r>
              <a:rPr lang="tr-TR" dirty="0" smtClean="0"/>
              <a:t>Son tıklamadan </a:t>
            </a:r>
            <a:r>
              <a:rPr lang="tr-TR" dirty="0"/>
              <a:t>sonra, seçim yapılmış olur.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66" y="2734275"/>
            <a:ext cx="366961" cy="36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58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PEN (</a:t>
            </a:r>
            <a:r>
              <a:rPr lang="tr-TR" dirty="0" err="1"/>
              <a:t>Bezier</a:t>
            </a:r>
            <a:r>
              <a:rPr lang="tr-TR" dirty="0"/>
              <a:t> Kalemi</a:t>
            </a:r>
            <a:r>
              <a:rPr lang="tr-TR" dirty="0" smtClean="0"/>
              <a:t>)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1886859"/>
            <a:ext cx="10058400" cy="3454398"/>
          </a:xfrm>
        </p:spPr>
        <p:txBody>
          <a:bodyPr>
            <a:normAutofit/>
          </a:bodyPr>
          <a:lstStyle/>
          <a:p>
            <a:r>
              <a:rPr lang="tr-TR" dirty="0" err="1"/>
              <a:t>Pen</a:t>
            </a:r>
            <a:r>
              <a:rPr lang="tr-TR" dirty="0"/>
              <a:t>, </a:t>
            </a:r>
            <a:r>
              <a:rPr lang="tr-TR" dirty="0" err="1"/>
              <a:t>bezier</a:t>
            </a:r>
            <a:r>
              <a:rPr lang="tr-TR" dirty="0"/>
              <a:t> eğrilerini kullanarak çizim ve seçim yapma yeteneğine sahiptir. </a:t>
            </a:r>
            <a:r>
              <a:rPr lang="tr-TR" dirty="0" err="1" smtClean="0"/>
              <a:t>Pen</a:t>
            </a:r>
            <a:r>
              <a:rPr lang="tr-TR" dirty="0" smtClean="0"/>
              <a:t> sadece </a:t>
            </a:r>
            <a:r>
              <a:rPr lang="tr-TR" dirty="0"/>
              <a:t>çizim yapmakla kalmaz yaylar üreterek çizim nesnelerinin </a:t>
            </a:r>
            <a:r>
              <a:rPr lang="tr-TR" dirty="0" smtClean="0"/>
              <a:t>biçimlendirilmesini de </a:t>
            </a:r>
            <a:r>
              <a:rPr lang="tr-TR" dirty="0"/>
              <a:t>sağlayabilir</a:t>
            </a:r>
            <a:r>
              <a:rPr lang="tr-TR" dirty="0" smtClean="0"/>
              <a:t>. </a:t>
            </a:r>
            <a:r>
              <a:rPr lang="tr-TR" dirty="0" err="1" smtClean="0"/>
              <a:t>Bezier</a:t>
            </a:r>
            <a:r>
              <a:rPr lang="tr-TR" dirty="0" smtClean="0"/>
              <a:t> </a:t>
            </a:r>
            <a:r>
              <a:rPr lang="tr-TR" dirty="0"/>
              <a:t>kalemi kullanılarak çizim gerçekleştirilirken kalemin oluşturduğu </a:t>
            </a:r>
            <a:r>
              <a:rPr lang="tr-TR" dirty="0" smtClean="0"/>
              <a:t>referans noktalarının </a:t>
            </a:r>
            <a:r>
              <a:rPr lang="tr-TR" dirty="0"/>
              <a:t>hangi amaçlar için kullanıldığını bilmek gerekir. Örneğin bir </a:t>
            </a:r>
            <a:r>
              <a:rPr lang="tr-TR" dirty="0" smtClean="0"/>
              <a:t>doğrunun çizimini </a:t>
            </a:r>
            <a:r>
              <a:rPr lang="tr-TR" dirty="0"/>
              <a:t>gerçekleştirirken; doğruya ait uç noktalar doğru boyunca uzatma </a:t>
            </a:r>
            <a:r>
              <a:rPr lang="tr-TR" dirty="0" smtClean="0"/>
              <a:t>için kullanılırken</a:t>
            </a:r>
            <a:r>
              <a:rPr lang="tr-TR" dirty="0"/>
              <a:t>, doğrunun tam orta noktasında yer alan nokta ise doğrunun </a:t>
            </a:r>
            <a:r>
              <a:rPr lang="tr-TR" dirty="0" smtClean="0"/>
              <a:t>bükülmesini sağlar</a:t>
            </a:r>
            <a:r>
              <a:rPr lang="tr-TR" dirty="0"/>
              <a:t>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407" y="3614058"/>
            <a:ext cx="64389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9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 Bir Flash Filminin </a:t>
            </a:r>
            <a:r>
              <a:rPr lang="tr-TR" dirty="0" smtClean="0"/>
              <a:t>Oluşturulması 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89137"/>
            <a:ext cx="10058400" cy="4125335"/>
          </a:xfrm>
        </p:spPr>
        <p:txBody>
          <a:bodyPr>
            <a:normAutofit/>
          </a:bodyPr>
          <a:lstStyle/>
          <a:p>
            <a:r>
              <a:rPr lang="tr-TR" dirty="0"/>
              <a:t>Yeni bir tasarım dosyası (</a:t>
            </a:r>
            <a:r>
              <a:rPr lang="tr-TR" dirty="0" err="1"/>
              <a:t>fla</a:t>
            </a:r>
            <a:r>
              <a:rPr lang="tr-TR" dirty="0"/>
              <a:t> uzantılı dosya) oluşturmak için File (Dosya</a:t>
            </a:r>
            <a:r>
              <a:rPr lang="tr-TR" dirty="0" smtClean="0"/>
              <a:t>) menüsünden </a:t>
            </a:r>
            <a:r>
              <a:rPr lang="tr-TR" dirty="0"/>
              <a:t>New ( Yeni) seçeneği tıklanır.</a:t>
            </a:r>
          </a:p>
          <a:p>
            <a:r>
              <a:rPr lang="tr-TR" b="1" i="1" dirty="0"/>
              <a:t>Not :</a:t>
            </a:r>
            <a:r>
              <a:rPr lang="tr-TR" i="1" dirty="0"/>
              <a:t>Yeni bir tasarım dosyası oluşturmak için, CTRL + N </a:t>
            </a:r>
            <a:r>
              <a:rPr lang="tr-TR" i="1" dirty="0" err="1"/>
              <a:t>kısayo</a:t>
            </a:r>
            <a:r>
              <a:rPr lang="tr-TR" i="1" dirty="0"/>
              <a:t> </a:t>
            </a:r>
            <a:r>
              <a:rPr lang="tr-TR" i="1" dirty="0" smtClean="0"/>
              <a:t>tuşları kullanılabilir </a:t>
            </a:r>
            <a:r>
              <a:rPr lang="tr-TR" i="1" dirty="0"/>
              <a:t>veya Standart araç çubuğundan New (Yeni) simgesine de tıklanabilir.</a:t>
            </a:r>
          </a:p>
          <a:p>
            <a:r>
              <a:rPr lang="tr-TR" dirty="0"/>
              <a:t>Bu şekilde oluşturulan yeni tasarım dosyası içerisinde Flash araçları </a:t>
            </a:r>
            <a:r>
              <a:rPr lang="tr-TR" dirty="0" smtClean="0"/>
              <a:t>kullanılarak çizim </a:t>
            </a:r>
            <a:r>
              <a:rPr lang="tr-TR" dirty="0"/>
              <a:t>yapılabilir, dosya içerisine ses, resim ya da video türünde diğer dosyaların </a:t>
            </a:r>
            <a:r>
              <a:rPr lang="tr-TR" dirty="0" smtClean="0"/>
              <a:t>ithal edilmesi </a:t>
            </a:r>
            <a:r>
              <a:rPr lang="tr-TR" dirty="0"/>
              <a:t>sağlanabilir.</a:t>
            </a:r>
          </a:p>
        </p:txBody>
      </p:sp>
    </p:spTree>
    <p:extLst>
      <p:ext uri="{BB962C8B-B14F-4D97-AF65-F5344CB8AC3E}">
        <p14:creationId xmlns:p14="http://schemas.microsoft.com/office/powerpoint/2010/main" val="54839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PEN (</a:t>
            </a:r>
            <a:r>
              <a:rPr lang="tr-TR" dirty="0" err="1"/>
              <a:t>Bezier</a:t>
            </a:r>
            <a:r>
              <a:rPr lang="tr-TR" dirty="0"/>
              <a:t> Kalemi</a:t>
            </a:r>
            <a:r>
              <a:rPr lang="tr-TR" dirty="0" smtClean="0"/>
              <a:t>)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1886859"/>
            <a:ext cx="10058400" cy="3454398"/>
          </a:xfrm>
        </p:spPr>
        <p:txBody>
          <a:bodyPr>
            <a:normAutofit/>
          </a:bodyPr>
          <a:lstStyle/>
          <a:p>
            <a:r>
              <a:rPr lang="tr-TR" b="1" dirty="0"/>
              <a:t>Örnek : </a:t>
            </a:r>
            <a:r>
              <a:rPr lang="tr-TR" dirty="0" err="1"/>
              <a:t>bezier</a:t>
            </a:r>
            <a:r>
              <a:rPr lang="tr-TR" dirty="0"/>
              <a:t> kalemi kullanılarak bir dikdörtgen çizmeye çalışalım. </a:t>
            </a:r>
            <a:r>
              <a:rPr lang="tr-TR" dirty="0" err="1" smtClean="0"/>
              <a:t>Bezier</a:t>
            </a:r>
            <a:r>
              <a:rPr lang="tr-TR" dirty="0" smtClean="0"/>
              <a:t> kaleminin </a:t>
            </a:r>
            <a:r>
              <a:rPr lang="tr-TR" dirty="0"/>
              <a:t>sahne içerisinde yaptığı işlemler adım adım şekillendirilmiştir.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372" y="2485345"/>
            <a:ext cx="7370762" cy="3246544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515" y="5744480"/>
            <a:ext cx="532447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44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TEXT (Metin</a:t>
            </a:r>
            <a:r>
              <a:rPr lang="tr-TR" dirty="0" smtClean="0"/>
              <a:t>)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70857" y="1886859"/>
            <a:ext cx="10284823" cy="3454398"/>
          </a:xfrm>
        </p:spPr>
        <p:txBody>
          <a:bodyPr>
            <a:normAutofit/>
          </a:bodyPr>
          <a:lstStyle/>
          <a:p>
            <a:r>
              <a:rPr lang="tr-TR" dirty="0"/>
              <a:t>Flash </a:t>
            </a:r>
            <a:r>
              <a:rPr lang="tr-TR" dirty="0" err="1"/>
              <a:t>Animation’un</a:t>
            </a:r>
            <a:r>
              <a:rPr lang="tr-TR" dirty="0"/>
              <a:t> metin için kullandığı tek araçtır. Bu araç ile </a:t>
            </a:r>
            <a:r>
              <a:rPr lang="tr-TR" dirty="0" smtClean="0"/>
              <a:t>çalışma sayfasına </a:t>
            </a:r>
            <a:r>
              <a:rPr lang="tr-TR" dirty="0"/>
              <a:t>metin girişi yapılır. Ancak bu aracın sadece metin girişi için </a:t>
            </a:r>
            <a:r>
              <a:rPr lang="tr-TR" dirty="0" smtClean="0"/>
              <a:t>kullanıldığını söylemek </a:t>
            </a:r>
            <a:r>
              <a:rPr lang="tr-TR" dirty="0"/>
              <a:t>doğru değildir. Çünkü, bu araç kullanılarak çizilen metin kutusu, </a:t>
            </a:r>
            <a:r>
              <a:rPr lang="tr-TR" dirty="0" err="1" smtClean="0"/>
              <a:t>web’de</a:t>
            </a:r>
            <a:r>
              <a:rPr lang="tr-TR" dirty="0" smtClean="0"/>
              <a:t> metin </a:t>
            </a:r>
            <a:r>
              <a:rPr lang="tr-TR" dirty="0"/>
              <a:t>giriş birimi olarak da kullanılabilir. Flash komutları yada </a:t>
            </a:r>
            <a:r>
              <a:rPr lang="tr-TR" dirty="0" err="1"/>
              <a:t>script</a:t>
            </a:r>
            <a:r>
              <a:rPr lang="tr-TR" dirty="0"/>
              <a:t> dilleri </a:t>
            </a:r>
            <a:r>
              <a:rPr lang="tr-TR" dirty="0" smtClean="0"/>
              <a:t>kullanılarak programlama </a:t>
            </a:r>
            <a:r>
              <a:rPr lang="tr-TR" dirty="0"/>
              <a:t>yapılabilir ve komut çıktısı </a:t>
            </a:r>
            <a:r>
              <a:rPr lang="tr-TR" dirty="0" smtClean="0"/>
              <a:t>yönlendirilebilir. </a:t>
            </a:r>
            <a:endParaRPr lang="tr-TR" dirty="0"/>
          </a:p>
          <a:p>
            <a:r>
              <a:rPr lang="tr-TR" dirty="0"/>
              <a:t>Bu araç kullanılarak çalışma alanına metin girilebilmesi için, önce </a:t>
            </a:r>
            <a:r>
              <a:rPr lang="tr-TR" dirty="0" smtClean="0"/>
              <a:t>araç kutusundan </a:t>
            </a:r>
            <a:r>
              <a:rPr lang="tr-TR" dirty="0"/>
              <a:t>aracın seçilmesi, sonrada </a:t>
            </a:r>
            <a:r>
              <a:rPr lang="tr-TR" dirty="0" err="1"/>
              <a:t>mouse</a:t>
            </a:r>
            <a:r>
              <a:rPr lang="tr-TR" dirty="0"/>
              <a:t> ile çalışma alanında </a:t>
            </a:r>
            <a:r>
              <a:rPr lang="tr-TR" dirty="0" err="1" smtClean="0"/>
              <a:t>tıklanılması</a:t>
            </a:r>
            <a:r>
              <a:rPr lang="tr-TR" dirty="0" smtClean="0"/>
              <a:t> yeterlidir</a:t>
            </a:r>
            <a:r>
              <a:rPr lang="tr-TR" dirty="0"/>
              <a:t>. Metin girişi için alanın açıldığı görülür.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841" y="3765663"/>
            <a:ext cx="5143273" cy="259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4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Metnin </a:t>
            </a:r>
            <a:r>
              <a:rPr lang="tr-TR" dirty="0" smtClean="0"/>
              <a:t>Biçimlendirilmesi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70857" y="1886859"/>
            <a:ext cx="10284823" cy="3454398"/>
          </a:xfrm>
        </p:spPr>
        <p:txBody>
          <a:bodyPr>
            <a:normAutofit/>
          </a:bodyPr>
          <a:lstStyle/>
          <a:p>
            <a:r>
              <a:rPr lang="tr-TR" dirty="0"/>
              <a:t>Araç kutusundan metin aracı seçildiğinde </a:t>
            </a:r>
            <a:r>
              <a:rPr lang="tr-TR" dirty="0" err="1"/>
              <a:t>Options</a:t>
            </a:r>
            <a:r>
              <a:rPr lang="tr-TR" dirty="0"/>
              <a:t> (Seçenekler) </a:t>
            </a:r>
            <a:r>
              <a:rPr lang="tr-TR" dirty="0" smtClean="0"/>
              <a:t>bölümde herhangi </a:t>
            </a:r>
            <a:r>
              <a:rPr lang="tr-TR" dirty="0"/>
              <a:t>bir yardımcı araç gösterilmez. Flash 4 araçlarında metne ait </a:t>
            </a:r>
            <a:r>
              <a:rPr lang="tr-TR" dirty="0" smtClean="0"/>
              <a:t>biçimlendirme araçları </a:t>
            </a:r>
            <a:r>
              <a:rPr lang="tr-TR" dirty="0"/>
              <a:t>bu alanda yer alırken; Flash 5’de bu seçenekler artırılmış olarak yerini </a:t>
            </a:r>
            <a:r>
              <a:rPr lang="tr-TR" dirty="0" smtClean="0"/>
              <a:t>yeni bir </a:t>
            </a:r>
            <a:r>
              <a:rPr lang="tr-TR" dirty="0"/>
              <a:t>panele bırakmıştır. Şimdi bu panel ve özellikleri üzerinde duralım</a:t>
            </a:r>
            <a:r>
              <a:rPr lang="tr-TR" dirty="0" smtClean="0"/>
              <a:t>. Metnin </a:t>
            </a:r>
            <a:r>
              <a:rPr lang="tr-TR" dirty="0"/>
              <a:t>düzenlenmesini sağlamak için </a:t>
            </a:r>
            <a:r>
              <a:rPr lang="tr-TR" dirty="0" err="1"/>
              <a:t>Charecter</a:t>
            </a:r>
            <a:r>
              <a:rPr lang="tr-TR" dirty="0"/>
              <a:t> (karakter) panelini </a:t>
            </a:r>
            <a:r>
              <a:rPr lang="tr-TR" dirty="0" smtClean="0"/>
              <a:t>açmak gerekir</a:t>
            </a:r>
            <a:r>
              <a:rPr lang="tr-TR" dirty="0"/>
              <a:t>. Bu paneli açmak için iki farklı yol kullanılabilir. Menü </a:t>
            </a:r>
            <a:r>
              <a:rPr lang="tr-TR" dirty="0" smtClean="0"/>
              <a:t>seçeneklerinden </a:t>
            </a:r>
            <a:r>
              <a:rPr lang="tr-TR" dirty="0" err="1" smtClean="0"/>
              <a:t>Window</a:t>
            </a:r>
            <a:r>
              <a:rPr lang="tr-TR" dirty="0" smtClean="0"/>
              <a:t> </a:t>
            </a:r>
            <a:r>
              <a:rPr lang="tr-TR" dirty="0"/>
              <a:t>– Panel – </a:t>
            </a:r>
            <a:r>
              <a:rPr lang="tr-TR" dirty="0" err="1"/>
              <a:t>Charecter</a:t>
            </a:r>
            <a:r>
              <a:rPr lang="tr-TR" dirty="0"/>
              <a:t> (CTRL + T) seçeneğini tıklayın yada kısaca </a:t>
            </a:r>
            <a:r>
              <a:rPr lang="tr-TR" dirty="0" err="1"/>
              <a:t>launcher</a:t>
            </a:r>
            <a:r>
              <a:rPr lang="tr-TR" dirty="0"/>
              <a:t> (</a:t>
            </a:r>
            <a:r>
              <a:rPr lang="tr-TR" dirty="0" smtClean="0"/>
              <a:t>iş başlatıcı</a:t>
            </a:r>
            <a:r>
              <a:rPr lang="tr-TR" dirty="0"/>
              <a:t>)’den </a:t>
            </a:r>
            <a:r>
              <a:rPr lang="tr-TR" dirty="0" err="1"/>
              <a:t>Charecter</a:t>
            </a:r>
            <a:r>
              <a:rPr lang="tr-TR" dirty="0"/>
              <a:t> düğmesini tıklayın.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0867" y="3657600"/>
            <a:ext cx="599122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47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tr-TR" dirty="0" err="1" smtClean="0"/>
              <a:t>Alakoç</a:t>
            </a:r>
            <a:r>
              <a:rPr lang="tr-TR" dirty="0" smtClean="0"/>
              <a:t> Z.  2004 Grafik </a:t>
            </a:r>
            <a:r>
              <a:rPr lang="tr-TR" dirty="0"/>
              <a:t>ve Animasyon ders </a:t>
            </a:r>
            <a:r>
              <a:rPr lang="tr-TR" dirty="0" smtClean="0"/>
              <a:t>notları</a:t>
            </a:r>
          </a:p>
        </p:txBody>
      </p:sp>
    </p:spTree>
    <p:extLst>
      <p:ext uri="{BB962C8B-B14F-4D97-AF65-F5344CB8AC3E}">
        <p14:creationId xmlns:p14="http://schemas.microsoft.com/office/powerpoint/2010/main" val="222056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Flash Araçları ve </a:t>
            </a:r>
            <a:r>
              <a:rPr lang="tr-TR" dirty="0" smtClean="0"/>
              <a:t>Özellikleri 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1" y="2240914"/>
            <a:ext cx="6793502" cy="3873558"/>
          </a:xfrm>
        </p:spPr>
        <p:txBody>
          <a:bodyPr>
            <a:normAutofit/>
          </a:bodyPr>
          <a:lstStyle/>
          <a:p>
            <a:r>
              <a:rPr lang="tr-TR" dirty="0"/>
              <a:t>Çok yakından tanınan bir araçtır. Hemen hemen bütün resim </a:t>
            </a:r>
            <a:r>
              <a:rPr lang="tr-TR" dirty="0" smtClean="0"/>
              <a:t>programlarında kullanılan </a:t>
            </a:r>
            <a:r>
              <a:rPr lang="tr-TR" dirty="0"/>
              <a:t>bu araç, Flash 5’te de aynı amaçla kullanılır.</a:t>
            </a:r>
          </a:p>
          <a:p>
            <a:r>
              <a:rPr lang="tr-TR" dirty="0" err="1"/>
              <a:t>Arrow</a:t>
            </a:r>
            <a:r>
              <a:rPr lang="tr-TR" dirty="0"/>
              <a:t> (Ok) ile herhangi bir obje seçilir. Sayfa içerisinde konum </a:t>
            </a:r>
            <a:r>
              <a:rPr lang="tr-TR" dirty="0" smtClean="0"/>
              <a:t>değişikliği gerçekleştirilebilir</a:t>
            </a:r>
            <a:r>
              <a:rPr lang="tr-TR" dirty="0"/>
              <a:t>. </a:t>
            </a:r>
            <a:r>
              <a:rPr lang="tr-TR" dirty="0" err="1"/>
              <a:t>Arrow’un</a:t>
            </a:r>
            <a:r>
              <a:rPr lang="tr-TR" dirty="0"/>
              <a:t> önemli bir özelliği ise; şekil üzerinde çeşitli bölgelere </a:t>
            </a:r>
            <a:r>
              <a:rPr lang="tr-TR" dirty="0" smtClean="0"/>
              <a:t>göre çeşitli </a:t>
            </a:r>
            <a:r>
              <a:rPr lang="tr-TR" dirty="0"/>
              <a:t>işlemlerin yapılabilmesidir. Bunun için yapılması gereken tek şey </a:t>
            </a:r>
            <a:r>
              <a:rPr lang="tr-TR" dirty="0" smtClean="0"/>
              <a:t>Mouse göstergesini </a:t>
            </a:r>
            <a:r>
              <a:rPr lang="tr-TR" dirty="0"/>
              <a:t>takip ederek göstergenin şekline göre çizim üzerinde hangi </a:t>
            </a:r>
            <a:r>
              <a:rPr lang="tr-TR" dirty="0" smtClean="0"/>
              <a:t>işlemlerin yapılabileceğini </a:t>
            </a:r>
            <a:r>
              <a:rPr lang="tr-TR" dirty="0"/>
              <a:t>bilmektir. Aşağıdaki şekilde </a:t>
            </a:r>
            <a:r>
              <a:rPr lang="tr-TR" dirty="0" err="1"/>
              <a:t>mouse</a:t>
            </a:r>
            <a:r>
              <a:rPr lang="tr-TR" dirty="0"/>
              <a:t> göstergesine göre </a:t>
            </a:r>
            <a:r>
              <a:rPr lang="tr-TR" dirty="0" err="1" smtClean="0"/>
              <a:t>Arrow’un</a:t>
            </a:r>
            <a:r>
              <a:rPr lang="tr-TR" dirty="0" smtClean="0"/>
              <a:t> gerçekleştireceği </a:t>
            </a:r>
            <a:r>
              <a:rPr lang="tr-TR" dirty="0"/>
              <a:t>işlemler verilmiştir.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391964" y="1764798"/>
            <a:ext cx="15682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 err="1">
                <a:solidFill>
                  <a:srgbClr val="0000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Arrow</a:t>
            </a:r>
            <a:r>
              <a:rPr lang="tr-TR" sz="2000" b="1" dirty="0">
                <a:solidFill>
                  <a:srgbClr val="0000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(Ok):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64" y="1788802"/>
            <a:ext cx="495300" cy="4191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0782" y="2421618"/>
            <a:ext cx="363855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Flash Araçları ve </a:t>
            </a:r>
            <a:r>
              <a:rPr lang="tr-TR" dirty="0" smtClean="0"/>
              <a:t>Özellikleri 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1" y="2370176"/>
            <a:ext cx="6682376" cy="3332572"/>
          </a:xfrm>
        </p:spPr>
        <p:txBody>
          <a:bodyPr>
            <a:normAutofit/>
          </a:bodyPr>
          <a:lstStyle/>
          <a:p>
            <a:r>
              <a:rPr lang="tr-TR" dirty="0"/>
              <a:t>Çok yakından tanınan bir araçtır. Hemen hemen bütün resim </a:t>
            </a:r>
            <a:r>
              <a:rPr lang="tr-TR" dirty="0" smtClean="0"/>
              <a:t>programlarında kullanılan </a:t>
            </a:r>
            <a:r>
              <a:rPr lang="tr-TR" dirty="0"/>
              <a:t>bu araç, Flash 5’te de aynı amaçla kullanılır.</a:t>
            </a:r>
          </a:p>
          <a:p>
            <a:r>
              <a:rPr lang="tr-TR" dirty="0" err="1"/>
              <a:t>Arrow</a:t>
            </a:r>
            <a:r>
              <a:rPr lang="tr-TR" dirty="0"/>
              <a:t> (Ok) ile herhangi bir obje seçilir. Sayfa içerisinde konum </a:t>
            </a:r>
            <a:r>
              <a:rPr lang="tr-TR" dirty="0" smtClean="0"/>
              <a:t>değişikliği gerçekleştirilebilir</a:t>
            </a:r>
            <a:r>
              <a:rPr lang="tr-TR" dirty="0"/>
              <a:t>. </a:t>
            </a:r>
            <a:r>
              <a:rPr lang="tr-TR" dirty="0" err="1"/>
              <a:t>Arrow’un</a:t>
            </a:r>
            <a:r>
              <a:rPr lang="tr-TR" dirty="0"/>
              <a:t> önemli bir özelliği ise; şekil üzerinde çeşitli bölgelere </a:t>
            </a:r>
            <a:r>
              <a:rPr lang="tr-TR" dirty="0" smtClean="0"/>
              <a:t>göre çeşitli </a:t>
            </a:r>
            <a:r>
              <a:rPr lang="tr-TR" dirty="0"/>
              <a:t>işlemlerin yapılabilmesidir. Bunun için yapılması gereken tek şey </a:t>
            </a:r>
            <a:r>
              <a:rPr lang="tr-TR" dirty="0" smtClean="0"/>
              <a:t>Mouse göstergesini </a:t>
            </a:r>
            <a:r>
              <a:rPr lang="tr-TR" dirty="0"/>
              <a:t>takip ederek göstergenin şekline göre çizim üzerinde hangi </a:t>
            </a:r>
            <a:r>
              <a:rPr lang="tr-TR" dirty="0" smtClean="0"/>
              <a:t>işlemlerin yapılabileceğini </a:t>
            </a:r>
            <a:r>
              <a:rPr lang="tr-TR" dirty="0"/>
              <a:t>bilmektir. Aşağıdaki şekilde </a:t>
            </a:r>
            <a:r>
              <a:rPr lang="tr-TR" dirty="0" err="1"/>
              <a:t>mouse</a:t>
            </a:r>
            <a:r>
              <a:rPr lang="tr-TR" dirty="0"/>
              <a:t> göstergesine göre </a:t>
            </a:r>
            <a:r>
              <a:rPr lang="tr-TR" dirty="0" err="1" smtClean="0"/>
              <a:t>Arrow’un</a:t>
            </a:r>
            <a:r>
              <a:rPr lang="tr-TR" dirty="0" smtClean="0"/>
              <a:t> gerçekleştireceği </a:t>
            </a:r>
            <a:r>
              <a:rPr lang="tr-TR" dirty="0"/>
              <a:t>işlemler verilmiştir.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592580" y="1816842"/>
            <a:ext cx="15682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 err="1">
                <a:solidFill>
                  <a:srgbClr val="0000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Arrow</a:t>
            </a:r>
            <a:r>
              <a:rPr lang="tr-TR" sz="2000" b="1" dirty="0">
                <a:solidFill>
                  <a:srgbClr val="0000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(Ok):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0846"/>
            <a:ext cx="495300" cy="4191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9657" y="1956197"/>
            <a:ext cx="3638550" cy="2305050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7779657" y="4304239"/>
            <a:ext cx="415108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Arrow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(Ok)’a ait belirtilen bu dört </a:t>
            </a:r>
            <a:r>
              <a:rPr lang="tr-TR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ile çizim nesneleri üzerinde seçme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yerleştirme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düzenleme işlemleri gerçekleştirilebilir. Mouse göstergelerinin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anlama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geldikleri ve şekiller üzerinde hangi etkileri bıraktıkları aşağıda incelenmiştir.</a:t>
            </a:r>
          </a:p>
        </p:txBody>
      </p:sp>
    </p:spTree>
    <p:extLst>
      <p:ext uri="{BB962C8B-B14F-4D97-AF65-F5344CB8AC3E}">
        <p14:creationId xmlns:p14="http://schemas.microsoft.com/office/powerpoint/2010/main" val="46149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Flash Araçları ve </a:t>
            </a:r>
            <a:r>
              <a:rPr lang="tr-TR" dirty="0" smtClean="0"/>
              <a:t>Özellikleri 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39543" y="2119085"/>
            <a:ext cx="5689599" cy="4136572"/>
          </a:xfrm>
        </p:spPr>
        <p:txBody>
          <a:bodyPr>
            <a:normAutofit/>
          </a:bodyPr>
          <a:lstStyle/>
          <a:p>
            <a:r>
              <a:rPr lang="tr-TR" b="1" dirty="0"/>
              <a:t>a) Taşıma – Seçme </a:t>
            </a:r>
            <a:r>
              <a:rPr lang="tr-TR" b="1" dirty="0" err="1"/>
              <a:t>Modu</a:t>
            </a:r>
            <a:r>
              <a:rPr lang="tr-TR" b="1" dirty="0"/>
              <a:t> : </a:t>
            </a:r>
            <a:r>
              <a:rPr lang="tr-TR" dirty="0"/>
              <a:t>Adından da anlaşılacağı gibi nesnelerin bir </a:t>
            </a:r>
            <a:r>
              <a:rPr lang="tr-TR" dirty="0" smtClean="0"/>
              <a:t>yerden başka </a:t>
            </a:r>
            <a:r>
              <a:rPr lang="tr-TR" dirty="0"/>
              <a:t>bir yere taşınması veya nesnelerin seçilmesini sağlayan </a:t>
            </a:r>
            <a:r>
              <a:rPr lang="tr-TR" dirty="0" err="1"/>
              <a:t>moddur</a:t>
            </a:r>
            <a:r>
              <a:rPr lang="tr-TR" dirty="0"/>
              <a:t>. </a:t>
            </a:r>
            <a:r>
              <a:rPr lang="tr-TR" dirty="0" smtClean="0"/>
              <a:t>Flash çizimleri </a:t>
            </a:r>
            <a:r>
              <a:rPr lang="tr-TR" dirty="0"/>
              <a:t>ve nesneler üzerine gelindiğinde belirtilen </a:t>
            </a:r>
            <a:r>
              <a:rPr lang="tr-TR" dirty="0" err="1"/>
              <a:t>mouse</a:t>
            </a:r>
            <a:r>
              <a:rPr lang="tr-TR" dirty="0"/>
              <a:t> göstergesi devreye girer</a:t>
            </a:r>
            <a:r>
              <a:rPr lang="tr-TR" dirty="0" smtClean="0"/>
              <a:t>. Bu </a:t>
            </a:r>
            <a:r>
              <a:rPr lang="tr-TR" dirty="0"/>
              <a:t>durumda nesne üzerine tıklanarak sürükleme gerçekleştirilir.</a:t>
            </a:r>
          </a:p>
          <a:p>
            <a:r>
              <a:rPr lang="tr-TR" b="1" dirty="0"/>
              <a:t>b) Seçme </a:t>
            </a:r>
            <a:r>
              <a:rPr lang="tr-TR" b="1" dirty="0" err="1"/>
              <a:t>Modu</a:t>
            </a:r>
            <a:r>
              <a:rPr lang="tr-TR" b="1" dirty="0"/>
              <a:t> : </a:t>
            </a:r>
            <a:r>
              <a:rPr lang="tr-TR" dirty="0"/>
              <a:t>Flash çizimleri ve nesnelerin seçimi için kullanılan </a:t>
            </a:r>
            <a:r>
              <a:rPr lang="tr-TR" dirty="0" err="1"/>
              <a:t>moddur</a:t>
            </a:r>
            <a:r>
              <a:rPr lang="tr-TR" dirty="0" smtClean="0"/>
              <a:t>. Mouse </a:t>
            </a:r>
            <a:r>
              <a:rPr lang="tr-TR" dirty="0"/>
              <a:t>göstergesi herhangi bir nesne yada çizim üzerinde aktif değilken </a:t>
            </a:r>
            <a:r>
              <a:rPr lang="tr-TR" dirty="0" smtClean="0"/>
              <a:t>gösterge devreye </a:t>
            </a:r>
            <a:r>
              <a:rPr lang="tr-TR" dirty="0"/>
              <a:t>girer. Sahne yada çalışma alanı içerisinde sürükleme </a:t>
            </a:r>
            <a:r>
              <a:rPr lang="tr-TR" dirty="0" smtClean="0"/>
              <a:t>gerçekleştirilerek </a:t>
            </a:r>
            <a:r>
              <a:rPr lang="tr-TR" dirty="0" err="1" smtClean="0"/>
              <a:t>mouse’un</a:t>
            </a:r>
            <a:r>
              <a:rPr lang="tr-TR" dirty="0" smtClean="0"/>
              <a:t> </a:t>
            </a:r>
            <a:r>
              <a:rPr lang="tr-TR" dirty="0"/>
              <a:t>oluşturduğu sanal dikdörtgen şeklin içerisine şekil ya da semboller </a:t>
            </a:r>
            <a:r>
              <a:rPr lang="tr-TR" dirty="0" smtClean="0"/>
              <a:t>alınarak seçim </a:t>
            </a:r>
            <a:r>
              <a:rPr lang="tr-TR" dirty="0"/>
              <a:t>yapılabilir.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330" y="1923005"/>
            <a:ext cx="4977265" cy="3333070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937306" y="5256075"/>
            <a:ext cx="48913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Yukarıdaki şekilde gösterildiği gibi Mouse göstergesi seçme </a:t>
            </a:r>
            <a:r>
              <a:rPr lang="tr-TR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modundayken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sürüklenerek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 kare hem oval şekli aynı anda seçilmiştir.</a:t>
            </a:r>
          </a:p>
        </p:txBody>
      </p:sp>
    </p:spTree>
    <p:extLst>
      <p:ext uri="{BB962C8B-B14F-4D97-AF65-F5344CB8AC3E}">
        <p14:creationId xmlns:p14="http://schemas.microsoft.com/office/powerpoint/2010/main" val="322530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Flash Araçları ve </a:t>
            </a:r>
            <a:r>
              <a:rPr lang="tr-TR" dirty="0" smtClean="0"/>
              <a:t>Özellikleri 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39543" y="2119085"/>
            <a:ext cx="5689599" cy="4136572"/>
          </a:xfrm>
        </p:spPr>
        <p:txBody>
          <a:bodyPr>
            <a:normAutofit/>
          </a:bodyPr>
          <a:lstStyle/>
          <a:p>
            <a:r>
              <a:rPr lang="tr-TR" dirty="0"/>
              <a:t>Çizim nesnelerini </a:t>
            </a:r>
            <a:r>
              <a:rPr lang="tr-TR" dirty="0" err="1"/>
              <a:t>mouse</a:t>
            </a:r>
            <a:r>
              <a:rPr lang="tr-TR" dirty="0"/>
              <a:t> göstergesi ile sürükleyerek seçim </a:t>
            </a:r>
            <a:r>
              <a:rPr lang="tr-TR" dirty="0" smtClean="0"/>
              <a:t>yaparken nesnenin </a:t>
            </a:r>
            <a:r>
              <a:rPr lang="tr-TR" dirty="0"/>
              <a:t>tamamının gösterge çerçevesi içerisine girmesi gerekir. Aksi halde, </a:t>
            </a:r>
            <a:r>
              <a:rPr lang="tr-TR" dirty="0" smtClean="0"/>
              <a:t>çizim nesnesinin </a:t>
            </a:r>
            <a:r>
              <a:rPr lang="tr-TR" dirty="0"/>
              <a:t>sadece çerçeve içerisinde kalan bölümü seçilmiş </a:t>
            </a:r>
            <a:r>
              <a:rPr lang="tr-TR" dirty="0" smtClean="0"/>
              <a:t>olur</a:t>
            </a:r>
          </a:p>
          <a:p>
            <a:r>
              <a:rPr lang="tr-TR" dirty="0"/>
              <a:t>Şekil </a:t>
            </a:r>
            <a:r>
              <a:rPr lang="tr-TR" dirty="0" smtClean="0"/>
              <a:t>11.2.2.2</a:t>
            </a:r>
            <a:r>
              <a:rPr lang="tr-TR" dirty="0"/>
              <a:t>’ ye bakılırsa oval çizimin tümü </a:t>
            </a:r>
            <a:r>
              <a:rPr lang="tr-TR" dirty="0" err="1"/>
              <a:t>mouse</a:t>
            </a:r>
            <a:r>
              <a:rPr lang="tr-TR" dirty="0"/>
              <a:t> sürüklemesi sonucu </a:t>
            </a:r>
            <a:r>
              <a:rPr lang="tr-TR" dirty="0" smtClean="0"/>
              <a:t>oluşan sanal </a:t>
            </a:r>
            <a:r>
              <a:rPr lang="tr-TR" dirty="0"/>
              <a:t>çerçevenin içine alınırken dikdörtgen şeklinin sadece bir bölümü bu </a:t>
            </a:r>
            <a:r>
              <a:rPr lang="tr-TR" dirty="0" smtClean="0"/>
              <a:t>çerçevenin içerisine </a:t>
            </a:r>
            <a:r>
              <a:rPr lang="tr-TR" dirty="0"/>
              <a:t>alınmıştır. Yapılan bu işlemin neticesinde Şekil </a:t>
            </a:r>
            <a:r>
              <a:rPr lang="tr-TR" dirty="0" smtClean="0"/>
              <a:t>11.2.2.3</a:t>
            </a:r>
            <a:r>
              <a:rPr lang="tr-TR" dirty="0"/>
              <a:t>’ de gösterildiği </a:t>
            </a:r>
            <a:r>
              <a:rPr lang="tr-TR" dirty="0" smtClean="0"/>
              <a:t>gibi oval </a:t>
            </a:r>
            <a:r>
              <a:rPr lang="tr-TR" dirty="0"/>
              <a:t>çizimin tümü, dikdörtgenin ise sadece </a:t>
            </a:r>
            <a:r>
              <a:rPr lang="tr-TR" dirty="0" smtClean="0"/>
              <a:t>çerçeve içerisinde </a:t>
            </a:r>
            <a:r>
              <a:rPr lang="tr-TR" dirty="0"/>
              <a:t>kalan </a:t>
            </a:r>
            <a:r>
              <a:rPr lang="tr-TR" dirty="0" smtClean="0"/>
              <a:t>bölümü işaretlenmiştir</a:t>
            </a:r>
            <a:r>
              <a:rPr lang="tr-TR" dirty="0"/>
              <a:t>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909" y="1946048"/>
            <a:ext cx="4657725" cy="212407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909" y="4187371"/>
            <a:ext cx="4686300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8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Flash Araçları ve </a:t>
            </a:r>
            <a:r>
              <a:rPr lang="tr-TR" dirty="0" smtClean="0"/>
              <a:t>Özellikleri 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7029" y="1797594"/>
            <a:ext cx="11263085" cy="1233715"/>
          </a:xfrm>
        </p:spPr>
        <p:txBody>
          <a:bodyPr>
            <a:normAutofit/>
          </a:bodyPr>
          <a:lstStyle/>
          <a:p>
            <a:r>
              <a:rPr lang="tr-TR" b="1" i="1" dirty="0"/>
              <a:t>Not : </a:t>
            </a:r>
            <a:r>
              <a:rPr lang="tr-TR" i="1" dirty="0"/>
              <a:t>aynı anda birden fazla nesneyi işaretlemek için klavyeden </a:t>
            </a:r>
            <a:r>
              <a:rPr lang="tr-TR" i="1" dirty="0" err="1"/>
              <a:t>Shift</a:t>
            </a:r>
            <a:r>
              <a:rPr lang="tr-TR" i="1" dirty="0"/>
              <a:t> </a:t>
            </a:r>
            <a:r>
              <a:rPr lang="tr-TR" i="1" dirty="0" smtClean="0"/>
              <a:t>tuşuna basılı </a:t>
            </a:r>
            <a:r>
              <a:rPr lang="tr-TR" i="1" dirty="0"/>
              <a:t>tutularak seçilmek istenilen çizim yada nesnelerin üzerine tıklanır. Eğer </a:t>
            </a:r>
            <a:r>
              <a:rPr lang="tr-TR" i="1" dirty="0" smtClean="0"/>
              <a:t>bütün nesnelerin </a:t>
            </a:r>
            <a:r>
              <a:rPr lang="tr-TR" i="1" dirty="0"/>
              <a:t>aynı anda seçili duruma gelmesi isteniyorsa </a:t>
            </a:r>
            <a:r>
              <a:rPr lang="tr-TR" i="1" dirty="0" err="1"/>
              <a:t>Ctrl</a:t>
            </a:r>
            <a:r>
              <a:rPr lang="tr-TR" i="1" dirty="0"/>
              <a:t> + A tuşuna basılır. </a:t>
            </a:r>
            <a:r>
              <a:rPr lang="tr-TR" i="1" dirty="0" smtClean="0"/>
              <a:t>Aynı işlem </a:t>
            </a:r>
            <a:r>
              <a:rPr lang="tr-TR" i="1" dirty="0" err="1"/>
              <a:t>Edit</a:t>
            </a:r>
            <a:r>
              <a:rPr lang="tr-TR" i="1" dirty="0"/>
              <a:t> (Düzen) menüsünden Select </a:t>
            </a:r>
            <a:r>
              <a:rPr lang="tr-TR" i="1" dirty="0" err="1"/>
              <a:t>All</a:t>
            </a:r>
            <a:r>
              <a:rPr lang="tr-TR" i="1" dirty="0"/>
              <a:t> (Tümünü Seç) seçeneğini </a:t>
            </a:r>
            <a:r>
              <a:rPr lang="tr-TR" i="1" dirty="0" smtClean="0"/>
              <a:t>tıklanarak da gerçekleştirilebilir</a:t>
            </a:r>
            <a:r>
              <a:rPr lang="tr-TR" i="1" dirty="0"/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537028" y="3091543"/>
            <a:ext cx="1126308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Ovalleştirme </a:t>
            </a:r>
            <a:r>
              <a:rPr lang="tr-TR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Çizimleri ovalleştirmek için kullanılan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moddur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Örneğin düz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çizgiyi yay haline getirmek ya da dikdörtgen bir şeklin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kenarlarını ovalleştirmek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bu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kullanılabilir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Mouse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göstergesini bu moda geçirebilmek için şeklin kenarları üzerine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gelmek gerekir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Şeklin kenarlarında ovalleştirme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elde edildiğinde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mouse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sürüklemesi ile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şeklin kenarları üzerinde el ile düzenleme gerçekleştirilebilir. Aşağıda örnek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tasarım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verilmiştir.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2"/>
          <a:srcRect t="5732"/>
          <a:stretch/>
        </p:blipFill>
        <p:spPr>
          <a:xfrm>
            <a:off x="2506980" y="4722759"/>
            <a:ext cx="8648700" cy="165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93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5356" y="2977015"/>
            <a:ext cx="8524875" cy="2181225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Flash Araçları ve </a:t>
            </a:r>
            <a:r>
              <a:rPr lang="tr-TR" dirty="0" smtClean="0"/>
              <a:t>Özellikleri 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08594" y="1935100"/>
            <a:ext cx="10058400" cy="4023360"/>
          </a:xfrm>
        </p:spPr>
        <p:txBody>
          <a:bodyPr/>
          <a:lstStyle/>
          <a:p>
            <a:r>
              <a:rPr lang="tr-TR" b="1" dirty="0"/>
              <a:t>d) Düzleştirme </a:t>
            </a:r>
            <a:r>
              <a:rPr lang="tr-TR" b="1" dirty="0" err="1"/>
              <a:t>Modu</a:t>
            </a:r>
            <a:r>
              <a:rPr lang="tr-TR" b="1" dirty="0"/>
              <a:t> : </a:t>
            </a:r>
            <a:r>
              <a:rPr lang="tr-TR" dirty="0"/>
              <a:t>Ok’un genellikle çizim nesnesinin dik köşelerinde </a:t>
            </a:r>
            <a:r>
              <a:rPr lang="tr-TR" dirty="0" smtClean="0"/>
              <a:t>ve uçlarında </a:t>
            </a:r>
            <a:r>
              <a:rPr lang="tr-TR" dirty="0"/>
              <a:t>aldığı göstergedir. Genellikle çizim nesnesinin uzatılmasını sağlar. </a:t>
            </a:r>
            <a:r>
              <a:rPr lang="tr-TR" dirty="0" smtClean="0"/>
              <a:t>Nesneyi uzatırken </a:t>
            </a:r>
            <a:r>
              <a:rPr lang="tr-TR" dirty="0"/>
              <a:t>dikliğini </a:t>
            </a:r>
            <a:r>
              <a:rPr lang="tr-TR" dirty="0" smtClean="0"/>
              <a:t>bozmadan </a:t>
            </a:r>
            <a:r>
              <a:rPr lang="tr-TR" dirty="0"/>
              <a:t>bir kısmını sabit bırakır. Yani taşıma işlemini </a:t>
            </a:r>
            <a:r>
              <a:rPr lang="tr-TR" dirty="0" smtClean="0"/>
              <a:t>nesnenin seçili </a:t>
            </a:r>
            <a:r>
              <a:rPr lang="tr-TR" dirty="0"/>
              <a:t>köşesi yada ucuna göre yapar. Aşağıdaki şekilleri inceleyiniz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908594" y="5191374"/>
            <a:ext cx="10688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Yukarıdaki şekil grubunda gösterildiği gibi dikdörtgen şeklinin köşesinde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Mouse göstergesi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düzleştirme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moduna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geçmiştir. Bu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aktifken köşe sürüklenerek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sondaki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şekil elde edilmiştir.</a:t>
            </a:r>
          </a:p>
        </p:txBody>
      </p:sp>
    </p:spTree>
    <p:extLst>
      <p:ext uri="{BB962C8B-B14F-4D97-AF65-F5344CB8AC3E}">
        <p14:creationId xmlns:p14="http://schemas.microsoft.com/office/powerpoint/2010/main" val="510476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Arrow ile Kullanılan Biçimlendirme </a:t>
            </a:r>
            <a:r>
              <a:rPr lang="nn-NO" dirty="0" smtClean="0"/>
              <a:t>Araçları</a:t>
            </a:r>
            <a:r>
              <a:rPr lang="tr-TR" dirty="0" smtClean="0"/>
              <a:t> [1]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70857" y="1818985"/>
            <a:ext cx="10052594" cy="167895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Araçlar ile birlikte kullanılan biçimlendirme araçları da araç </a:t>
            </a:r>
            <a:r>
              <a:rPr lang="tr-TR" dirty="0" smtClean="0"/>
              <a:t>kutusunda bulunurlar</a:t>
            </a:r>
            <a:r>
              <a:rPr lang="tr-TR" dirty="0"/>
              <a:t>. Biçimlendirme araçları araç kutusunda sabit değildir. Ancak seçilen </a:t>
            </a:r>
            <a:r>
              <a:rPr lang="tr-TR" dirty="0" smtClean="0"/>
              <a:t>araç ile </a:t>
            </a:r>
            <a:r>
              <a:rPr lang="tr-TR" dirty="0"/>
              <a:t>ilgili biçimlendirme araçları araç kutusunun </a:t>
            </a:r>
            <a:r>
              <a:rPr lang="tr-TR" dirty="0" err="1"/>
              <a:t>options</a:t>
            </a:r>
            <a:r>
              <a:rPr lang="tr-TR" dirty="0"/>
              <a:t> (seçenekler) </a:t>
            </a:r>
            <a:r>
              <a:rPr lang="tr-TR" dirty="0" smtClean="0"/>
              <a:t>bölümünde otomatik </a:t>
            </a:r>
            <a:r>
              <a:rPr lang="tr-TR" dirty="0"/>
              <a:t>olarak devreye girerler</a:t>
            </a:r>
            <a:r>
              <a:rPr lang="tr-TR" dirty="0" smtClean="0"/>
              <a:t>. </a:t>
            </a:r>
            <a:r>
              <a:rPr lang="tr-TR" dirty="0" err="1" smtClean="0"/>
              <a:t>Arrow</a:t>
            </a:r>
            <a:r>
              <a:rPr lang="tr-TR" dirty="0" smtClean="0"/>
              <a:t> </a:t>
            </a:r>
            <a:r>
              <a:rPr lang="tr-TR" dirty="0"/>
              <a:t>ile birlikte kullanılan biçimlendirme araçları üzerinde aşağıda açıklamıştır</a:t>
            </a:r>
            <a:r>
              <a:rPr lang="tr-TR" dirty="0" smtClean="0"/>
              <a:t>. Araç </a:t>
            </a:r>
            <a:r>
              <a:rPr lang="tr-TR" dirty="0"/>
              <a:t>kutusundan </a:t>
            </a:r>
            <a:r>
              <a:rPr lang="tr-TR" dirty="0" err="1"/>
              <a:t>arrow</a:t>
            </a:r>
            <a:r>
              <a:rPr lang="tr-TR" dirty="0"/>
              <a:t> seçiliyken </a:t>
            </a:r>
            <a:r>
              <a:rPr lang="tr-TR" dirty="0" err="1"/>
              <a:t>options</a:t>
            </a:r>
            <a:r>
              <a:rPr lang="tr-TR" dirty="0"/>
              <a:t> (seçenekler) bölümünde </a:t>
            </a:r>
            <a:r>
              <a:rPr lang="tr-TR" dirty="0" smtClean="0"/>
              <a:t>bazı biçimlendirme </a:t>
            </a:r>
            <a:r>
              <a:rPr lang="tr-TR" dirty="0"/>
              <a:t>araçlarının devreye girdiğini görülmektedir.. Şekil 10’a bakınız.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5300" y="3280229"/>
            <a:ext cx="7448550" cy="300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049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1270</TotalTime>
  <Words>2204</Words>
  <Application>Microsoft Office PowerPoint</Application>
  <PresentationFormat>Geniş ekran</PresentationFormat>
  <Paragraphs>72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6" baseType="lpstr">
      <vt:lpstr>Calibri</vt:lpstr>
      <vt:lpstr>Times New Roman</vt:lpstr>
      <vt:lpstr>Geçmişe bakış</vt:lpstr>
      <vt:lpstr>FLASH 5 ANİMASYON HAZIRLAMA PROGRAMI</vt:lpstr>
      <vt:lpstr>Yeni Bir Flash Filminin Oluşturulması [1]</vt:lpstr>
      <vt:lpstr>Flash Araçları ve Özellikleri [1]</vt:lpstr>
      <vt:lpstr>Flash Araçları ve Özellikleri [1]</vt:lpstr>
      <vt:lpstr>Flash Araçları ve Özellikleri [1]</vt:lpstr>
      <vt:lpstr>Flash Araçları ve Özellikleri [1]</vt:lpstr>
      <vt:lpstr>Flash Araçları ve Özellikleri [1]</vt:lpstr>
      <vt:lpstr>Flash Araçları ve Özellikleri [1]</vt:lpstr>
      <vt:lpstr>Arrow ile Kullanılan Biçimlendirme Araçları [1]</vt:lpstr>
      <vt:lpstr>Arrow ile Kullanılan Biçimlendirme Araçları [1]</vt:lpstr>
      <vt:lpstr>Arrow ile Kullanılan Biçimlendirme Araçları [1]</vt:lpstr>
      <vt:lpstr>Arrow ile Kullanılan Biçimlendirme Araçları [1]</vt:lpstr>
      <vt:lpstr>Arrow ile Kullanılan Biçimlendirme Araçları [1]</vt:lpstr>
      <vt:lpstr>LINE (Çizgi)  [1]</vt:lpstr>
      <vt:lpstr>LASSO (Kement) [1]</vt:lpstr>
      <vt:lpstr>Lasso ile Kullanılan Biçimlendirme Araçları [1]</vt:lpstr>
      <vt:lpstr>Lasso ile Kullanılan Biçimlendirme Araçları [1]</vt:lpstr>
      <vt:lpstr>Lasso ile Kullanılan Biçimlendirme Araçları [1]</vt:lpstr>
      <vt:lpstr>PEN (Bezier Kalemi) [1]</vt:lpstr>
      <vt:lpstr>PEN (Bezier Kalemi) [1]</vt:lpstr>
      <vt:lpstr>TEXT (Metin) [1]</vt:lpstr>
      <vt:lpstr>Metnin Biçimlendirilmesi [1]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140</cp:revision>
  <dcterms:created xsi:type="dcterms:W3CDTF">2017-11-14T11:12:27Z</dcterms:created>
  <dcterms:modified xsi:type="dcterms:W3CDTF">2017-11-19T19:14:34Z</dcterms:modified>
</cp:coreProperties>
</file>