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52099-E001-40E7-97D0-E17BE82B18F5}" type="datetimeFigureOut">
              <a:rPr lang="tr-TR" smtClean="0"/>
              <a:pPr/>
              <a:t>04.10.2018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D2836-9796-4999-8D5E-2B6200CFC98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Kardiyovasküler</a:t>
            </a:r>
            <a:r>
              <a:rPr lang="tr-TR" dirty="0" smtClean="0"/>
              <a:t> Sistem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Anamnez</a:t>
            </a:r>
            <a:r>
              <a:rPr lang="tr-TR" dirty="0" smtClean="0"/>
              <a:t> ve muayene bulguları dikkatli değerlendirilmelidir. Hastalığın kontrol altında olması önemlidir. Diş hekimliği açısından kanama riski yüksektir. Kontrolsüz hastalarda kalp krizi riski yüksektir.  </a:t>
            </a:r>
          </a:p>
          <a:p>
            <a:r>
              <a:rPr lang="tr-TR" dirty="0" smtClean="0"/>
              <a:t>Ne kadar süredir var olduğu, hangi ilaçları kullandığı, herhangi bir organ hasarı varlığı kaydedilmelidir.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İşlem öncesi ve sonrası kan basıncı ölçülmelidir. </a:t>
            </a:r>
          </a:p>
          <a:p>
            <a:r>
              <a:rPr lang="tr-TR" dirty="0" smtClean="0"/>
              <a:t>Kanamalı işlemler öncesi hastayı takip eden doktoruyla konsültasyon yapılmalıdır. </a:t>
            </a:r>
            <a:endParaRPr lang="tr-TR" dirty="0" smtClean="0"/>
          </a:p>
          <a:p>
            <a:r>
              <a:rPr lang="tr-TR" dirty="0" smtClean="0"/>
              <a:t>Hastayı stresten mümkün olduğu kadar uzak tutmak gerekir. Gerekirse </a:t>
            </a:r>
            <a:r>
              <a:rPr lang="tr-TR" dirty="0" err="1" smtClean="0"/>
              <a:t>sedasyon</a:t>
            </a:r>
            <a:r>
              <a:rPr lang="tr-TR" dirty="0" smtClean="0"/>
              <a:t> yapılabilir. Tanı almamış hastalarda hipertansiyon şüphesi varsa tedaviler ertelenerek mutlaka uzman hekime yönlendirilmelidir.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Aritmi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Kalbin normal ritminin bozulması. </a:t>
            </a:r>
            <a:r>
              <a:rPr lang="tr-TR" dirty="0" err="1" smtClean="0"/>
              <a:t>Atriyal</a:t>
            </a:r>
            <a:r>
              <a:rPr lang="tr-TR" dirty="0" smtClean="0"/>
              <a:t> veya </a:t>
            </a:r>
            <a:r>
              <a:rPr lang="tr-TR" dirty="0" err="1" smtClean="0"/>
              <a:t>ventriküler</a:t>
            </a:r>
            <a:r>
              <a:rPr lang="tr-TR" dirty="0" smtClean="0"/>
              <a:t> olabilir. </a:t>
            </a:r>
            <a:endParaRPr lang="tr-TR" dirty="0" smtClean="0"/>
          </a:p>
          <a:p>
            <a:r>
              <a:rPr lang="tr-TR" dirty="0" smtClean="0"/>
              <a:t>Normal kalp atım sayısı dakikada 60-100, egzersiz, ateş, heyecan veya </a:t>
            </a:r>
            <a:r>
              <a:rPr lang="tr-TR" dirty="0" err="1" smtClean="0"/>
              <a:t>anksiyete</a:t>
            </a:r>
            <a:r>
              <a:rPr lang="tr-TR" dirty="0" smtClean="0"/>
              <a:t> gibi durumlarda artar. Bu duruma sinüs taşikardisi denir. Fizyolojik ise tedavi gerekmez. </a:t>
            </a:r>
          </a:p>
          <a:p>
            <a:r>
              <a:rPr lang="tr-TR" dirty="0" smtClean="0"/>
              <a:t>Sinüs </a:t>
            </a:r>
            <a:r>
              <a:rPr lang="tr-TR" dirty="0" err="1" smtClean="0"/>
              <a:t>bradikardisi</a:t>
            </a:r>
            <a:r>
              <a:rPr lang="tr-TR" dirty="0" smtClean="0"/>
              <a:t> fizyolojik olarak yaşlı veya sporcularda görülebilir. </a:t>
            </a:r>
            <a:r>
              <a:rPr lang="tr-TR" dirty="0" err="1" smtClean="0"/>
              <a:t>Karotis</a:t>
            </a:r>
            <a:r>
              <a:rPr lang="tr-TR" dirty="0" smtClean="0"/>
              <a:t> arterin hastalık bulgusu olabilir.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Atriyal</a:t>
            </a:r>
            <a:r>
              <a:rPr lang="tr-TR" dirty="0" smtClean="0"/>
              <a:t> aritmi </a:t>
            </a:r>
            <a:r>
              <a:rPr lang="tr-TR" dirty="0" err="1" smtClean="0"/>
              <a:t>tolere</a:t>
            </a:r>
            <a:r>
              <a:rPr lang="tr-TR" dirty="0" smtClean="0"/>
              <a:t> edilebilir. </a:t>
            </a:r>
            <a:r>
              <a:rPr lang="tr-TR" dirty="0" err="1" smtClean="0"/>
              <a:t>Atriyal</a:t>
            </a:r>
            <a:r>
              <a:rPr lang="tr-TR" dirty="0" smtClean="0"/>
              <a:t> </a:t>
            </a:r>
            <a:r>
              <a:rPr lang="tr-TR" dirty="0" err="1" smtClean="0"/>
              <a:t>fibrilasyon</a:t>
            </a:r>
            <a:r>
              <a:rPr lang="tr-TR" dirty="0" smtClean="0"/>
              <a:t> varsa </a:t>
            </a:r>
            <a:r>
              <a:rPr lang="tr-TR" dirty="0" err="1" smtClean="0"/>
              <a:t>warfarin</a:t>
            </a:r>
            <a:r>
              <a:rPr lang="tr-TR" dirty="0" smtClean="0"/>
              <a:t> (</a:t>
            </a:r>
            <a:r>
              <a:rPr lang="tr-TR" dirty="0" err="1" smtClean="0"/>
              <a:t>coumadin</a:t>
            </a:r>
            <a:r>
              <a:rPr lang="tr-TR" dirty="0" smtClean="0"/>
              <a:t>) kullanırlar. 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girişimlerde ciddi kanamaya sebep olabilir. Mutlaka kontrol edilmelidir.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Ventriküler</a:t>
            </a:r>
            <a:r>
              <a:rPr lang="tr-TR" dirty="0" smtClean="0"/>
              <a:t> aritmi </a:t>
            </a:r>
            <a:r>
              <a:rPr lang="tr-TR" dirty="0" err="1" smtClean="0"/>
              <a:t>hahayatı</a:t>
            </a:r>
            <a:r>
              <a:rPr lang="tr-TR" dirty="0" smtClean="0"/>
              <a:t> tehdit edebilen kronik tıbbi tedavi gerektiren durumlardır. </a:t>
            </a:r>
            <a:r>
              <a:rPr lang="tr-TR" dirty="0" err="1" smtClean="0"/>
              <a:t>Ventriküler</a:t>
            </a:r>
            <a:r>
              <a:rPr lang="tr-TR" dirty="0" smtClean="0"/>
              <a:t> erken kasılma olursa hastanın nabzı alınamaz. (</a:t>
            </a:r>
            <a:r>
              <a:rPr lang="tr-TR" dirty="0" err="1" smtClean="0"/>
              <a:t>ventriküler</a:t>
            </a:r>
            <a:r>
              <a:rPr lang="tr-TR" dirty="0" smtClean="0"/>
              <a:t> </a:t>
            </a:r>
            <a:r>
              <a:rPr lang="tr-TR" dirty="0" err="1" smtClean="0"/>
              <a:t>fibrilasyon</a:t>
            </a:r>
            <a:r>
              <a:rPr lang="tr-TR" dirty="0" smtClean="0"/>
              <a:t>) dolaşım durmuştur. </a:t>
            </a:r>
          </a:p>
          <a:p>
            <a:r>
              <a:rPr lang="tr-TR" dirty="0" smtClean="0"/>
              <a:t>Acil müdahale gerektirir.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Hastalar kalp pili (</a:t>
            </a:r>
            <a:r>
              <a:rPr lang="tr-TR" dirty="0" err="1" smtClean="0"/>
              <a:t>pacemaker</a:t>
            </a:r>
            <a:r>
              <a:rPr lang="tr-TR" dirty="0" smtClean="0"/>
              <a:t>) kullanıyor olabilir. Yapay elektrik uyaranıyla kalbin kasılmasını sağlar. Kalbin görevini yapabilmek için desteğe ihtiyaç duyduğu bazı hastalıklarda da kullanılabilir. Bu grup hastalarda </a:t>
            </a:r>
            <a:r>
              <a:rPr lang="tr-TR" dirty="0" err="1" smtClean="0"/>
              <a:t>ultrasonik</a:t>
            </a:r>
            <a:r>
              <a:rPr lang="tr-TR" dirty="0" smtClean="0"/>
              <a:t> aletler kullanılmamalıdır. Ayrıca manyetik rezonans inceleme yapılamaz.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Aritmi ilaçlarına bağlı ağızda ülserler görülebilir. </a:t>
            </a:r>
            <a:endParaRPr lang="tr-TR" dirty="0" smtClean="0"/>
          </a:p>
          <a:p>
            <a:r>
              <a:rPr lang="tr-TR" dirty="0" smtClean="0"/>
              <a:t>Kanamalı işlemlerden önce konsültasyon gerekir. Tedavi sırasında veya sonrasında kanama ve enfeksiyon riski vardır. Tedavi saatleri kliniğin tenha olduğu saatlerde verilmeli, hasta strese sokulmamalı ve hastanın ilaçlarını aldığından emin olunmalı. 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İskemik</a:t>
            </a:r>
            <a:r>
              <a:rPr lang="tr-TR" dirty="0" smtClean="0"/>
              <a:t> kalp hastalıkları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Koroner </a:t>
            </a:r>
            <a:r>
              <a:rPr lang="tr-TR" dirty="0" err="1" smtClean="0"/>
              <a:t>ateroskleroz</a:t>
            </a:r>
            <a:r>
              <a:rPr lang="tr-TR" dirty="0" smtClean="0"/>
              <a:t>: orta ve büyük damarları etkiler. Düşük yoğunluklu </a:t>
            </a:r>
            <a:r>
              <a:rPr lang="tr-TR" dirty="0" err="1" smtClean="0"/>
              <a:t>lipoproteinlerin</a:t>
            </a:r>
            <a:r>
              <a:rPr lang="tr-TR" dirty="0" smtClean="0"/>
              <a:t> (LDL) </a:t>
            </a:r>
            <a:r>
              <a:rPr lang="tr-TR" dirty="0" err="1" smtClean="0"/>
              <a:t>makrofajlar</a:t>
            </a:r>
            <a:r>
              <a:rPr lang="tr-TR" dirty="0" smtClean="0"/>
              <a:t> tarafından tutularak damar çeperinde birikmesiyle olur. Biriktiği yerde damarı tıkayarak kan akımını durdurabilir veya kopup daha küçük damarları tıkayabilir. </a:t>
            </a:r>
          </a:p>
          <a:p>
            <a:r>
              <a:rPr lang="tr-TR" dirty="0" err="1" smtClean="0"/>
              <a:t>Diabet</a:t>
            </a:r>
            <a:r>
              <a:rPr lang="tr-TR" dirty="0" smtClean="0"/>
              <a:t>, sigara kullanımı, hipertansiyon ve stresli yaşam </a:t>
            </a:r>
            <a:r>
              <a:rPr lang="tr-TR" dirty="0" err="1" smtClean="0"/>
              <a:t>ateroskleroz</a:t>
            </a:r>
            <a:r>
              <a:rPr lang="tr-TR" dirty="0" smtClean="0"/>
              <a:t> için zemin hazırlar.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Tedavisinde </a:t>
            </a:r>
            <a:r>
              <a:rPr lang="tr-TR" dirty="0" err="1" smtClean="0"/>
              <a:t>antikolesterol</a:t>
            </a:r>
            <a:r>
              <a:rPr lang="tr-TR" dirty="0" smtClean="0"/>
              <a:t> ilaçları ve/veya </a:t>
            </a:r>
            <a:r>
              <a:rPr lang="tr-TR" dirty="0" err="1" smtClean="0"/>
              <a:t>antikoagülan</a:t>
            </a:r>
            <a:r>
              <a:rPr lang="tr-TR" dirty="0" smtClean="0"/>
              <a:t> ilaçlar kullanılabilir. </a:t>
            </a:r>
          </a:p>
          <a:p>
            <a:r>
              <a:rPr lang="tr-TR" dirty="0" err="1" smtClean="0"/>
              <a:t>Antikoagülan</a:t>
            </a:r>
            <a:r>
              <a:rPr lang="tr-TR" dirty="0" smtClean="0"/>
              <a:t> ilaçlar kanama açısından risklidir. 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Angina</a:t>
            </a:r>
            <a:r>
              <a:rPr lang="tr-TR" dirty="0" smtClean="0"/>
              <a:t> </a:t>
            </a:r>
            <a:r>
              <a:rPr lang="tr-TR" dirty="0" err="1" smtClean="0"/>
              <a:t>pektoris</a:t>
            </a:r>
            <a:r>
              <a:rPr lang="tr-TR" dirty="0" smtClean="0"/>
              <a:t>: </a:t>
            </a:r>
            <a:r>
              <a:rPr lang="tr-TR" dirty="0" err="1" smtClean="0"/>
              <a:t>semptomatik</a:t>
            </a:r>
            <a:r>
              <a:rPr lang="tr-TR" dirty="0" smtClean="0"/>
              <a:t> </a:t>
            </a:r>
            <a:r>
              <a:rPr lang="tr-TR" dirty="0" err="1" smtClean="0"/>
              <a:t>iskemik</a:t>
            </a:r>
            <a:r>
              <a:rPr lang="tr-TR" dirty="0" smtClean="0"/>
              <a:t> kalp hastalığıdır. Göğüs ağrısı ile karakterizedir. </a:t>
            </a:r>
          </a:p>
          <a:p>
            <a:r>
              <a:rPr lang="tr-TR" dirty="0" smtClean="0"/>
              <a:t>Miyokardın ihtiyaç duyduğu oksijen miktarı ile koroner damarlardan temin edilen oksijen miktarı arasındaki dengesizlikten kaynaklanan bir yetmezlik durumudur.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Kalp yetmezliği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Kalbin dokuların ihtiyacına yetecek kadar kanı pompalayamaması</a:t>
            </a:r>
          </a:p>
          <a:p>
            <a:r>
              <a:rPr lang="tr-TR" dirty="0" smtClean="0"/>
              <a:t>Gücü yoktur</a:t>
            </a:r>
          </a:p>
          <a:p>
            <a:r>
              <a:rPr lang="tr-TR" dirty="0" smtClean="0"/>
              <a:t>İhtiyaç fazladır ve ancak yüksek kalp dolumu ile sağlar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Anjiyografide koroner arterlerde daralma veya tıkanma görülür. Sebebi genellikle </a:t>
            </a:r>
            <a:r>
              <a:rPr lang="tr-TR" dirty="0" err="1" smtClean="0"/>
              <a:t>aterosklerozdur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Eforla birlikte gelen göğüste yanma, sıkışma ve ağrı tarzında rahatsızlık vardır. 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tedavilerde ağrıyı tetikleyecek, uzun süreli, hastayı strese sokabilecek </a:t>
            </a:r>
            <a:r>
              <a:rPr lang="tr-TR" dirty="0" err="1" smtClean="0"/>
              <a:t>travmatik</a:t>
            </a:r>
            <a:r>
              <a:rPr lang="tr-TR" dirty="0" smtClean="0"/>
              <a:t> işlemlerden kaçınılmalıdır. Sadece acil tedaviler tercih edilmelidir. Hasta uzman hekime yönlendirilmelidir.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Miyokard</a:t>
            </a:r>
            <a:r>
              <a:rPr lang="tr-TR" dirty="0" smtClean="0"/>
              <a:t> </a:t>
            </a:r>
            <a:r>
              <a:rPr lang="tr-TR" dirty="0" err="1" smtClean="0"/>
              <a:t>infarktüsü</a:t>
            </a:r>
            <a:r>
              <a:rPr lang="tr-TR" dirty="0" smtClean="0"/>
              <a:t>: </a:t>
            </a:r>
            <a:r>
              <a:rPr lang="tr-TR" dirty="0" err="1" smtClean="0"/>
              <a:t>miyokard</a:t>
            </a:r>
            <a:r>
              <a:rPr lang="tr-TR" dirty="0" smtClean="0"/>
              <a:t> kalbin esas kasıdır. Miyokardı besleyen koroner arterlerden birinin veya birkaçının </a:t>
            </a:r>
            <a:r>
              <a:rPr lang="tr-TR" dirty="0" err="1" smtClean="0"/>
              <a:t>trombüs</a:t>
            </a:r>
            <a:r>
              <a:rPr lang="tr-TR" dirty="0" smtClean="0"/>
              <a:t> plağı ile akut olarak tam tıkanması sonucu o arterin beslediği kas dokusunda nekrozla karakterize bir tablodur. </a:t>
            </a:r>
          </a:p>
          <a:p>
            <a:r>
              <a:rPr lang="tr-TR" dirty="0" smtClean="0"/>
              <a:t>Tıkanma yavaş gelişirse </a:t>
            </a:r>
            <a:r>
              <a:rPr lang="tr-TR" dirty="0" err="1" smtClean="0"/>
              <a:t>kollateral</a:t>
            </a:r>
            <a:r>
              <a:rPr lang="tr-TR" dirty="0" smtClean="0"/>
              <a:t> dallanma sonucu vücut daha zayıf damar yolu oluşturarak kendisine bypass yolları açar. </a:t>
            </a:r>
          </a:p>
          <a:p>
            <a:r>
              <a:rPr lang="tr-TR" dirty="0" smtClean="0"/>
              <a:t>Tedavi edilmezse bu şekilde de uzun süre beslenme sağlanamaz ve </a:t>
            </a:r>
            <a:r>
              <a:rPr lang="tr-TR" dirty="0" err="1" smtClean="0"/>
              <a:t>miyokard</a:t>
            </a:r>
            <a:r>
              <a:rPr lang="tr-TR" dirty="0" smtClean="0"/>
              <a:t> </a:t>
            </a:r>
            <a:r>
              <a:rPr lang="tr-TR" dirty="0" err="1" smtClean="0"/>
              <a:t>infarktüsü</a:t>
            </a:r>
            <a:r>
              <a:rPr lang="tr-TR" dirty="0" smtClean="0"/>
              <a:t> gelişir.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Kalp krizi sırasında genellikle hasta sol koluna ve sol alt çenesine vuran ağrıdan şikayetçi olabilir. Bazen tek bulgu sol alt çeneye vuran ağrı olabilir. Ayırıcı tanı açısından önemlidir. 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bgrup</a:t>
            </a:r>
            <a:r>
              <a:rPr lang="tr-TR" dirty="0" smtClean="0"/>
              <a:t> hastalara </a:t>
            </a:r>
            <a:r>
              <a:rPr lang="tr-TR" dirty="0" err="1" smtClean="0"/>
              <a:t>by</a:t>
            </a:r>
            <a:r>
              <a:rPr lang="tr-TR" dirty="0" smtClean="0"/>
              <a:t>-</a:t>
            </a:r>
            <a:r>
              <a:rPr lang="tr-TR" dirty="0" err="1" smtClean="0"/>
              <a:t>pass</a:t>
            </a:r>
            <a:r>
              <a:rPr lang="tr-TR" dirty="0" smtClean="0"/>
              <a:t> veya </a:t>
            </a:r>
            <a:r>
              <a:rPr lang="tr-TR" dirty="0" err="1" smtClean="0"/>
              <a:t>anjiyoplasti</a:t>
            </a:r>
            <a:r>
              <a:rPr lang="tr-TR" dirty="0" smtClean="0"/>
              <a:t> tedavileri yapılmış olabilir. </a:t>
            </a:r>
            <a:r>
              <a:rPr lang="tr-TR" dirty="0" err="1" smtClean="0"/>
              <a:t>Antikoagülan</a:t>
            </a:r>
            <a:r>
              <a:rPr lang="tr-TR" dirty="0" smtClean="0"/>
              <a:t> </a:t>
            </a:r>
            <a:r>
              <a:rPr lang="tr-TR" dirty="0" err="1" smtClean="0"/>
              <a:t>kullannabilirler</a:t>
            </a:r>
            <a:r>
              <a:rPr lang="tr-TR" dirty="0" smtClean="0"/>
              <a:t>. Kardiyolojik konsültasyon gerekir. İlk 6 ay </a:t>
            </a:r>
            <a:r>
              <a:rPr lang="tr-TR" dirty="0" err="1" smtClean="0"/>
              <a:t>dental</a:t>
            </a:r>
            <a:r>
              <a:rPr lang="tr-TR" dirty="0" smtClean="0"/>
              <a:t> tedaviler ertelenmelidir. Sadece kardiyolog onayı ile tedaviler yapılmalı ve yaşamsal bulguları takip edilmelidir. 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Enfektif</a:t>
            </a:r>
            <a:r>
              <a:rPr lang="tr-TR" dirty="0" smtClean="0"/>
              <a:t> </a:t>
            </a:r>
            <a:r>
              <a:rPr lang="tr-TR" dirty="0" err="1" smtClean="0"/>
              <a:t>endokardit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Romatizmal</a:t>
            </a:r>
            <a:r>
              <a:rPr lang="tr-TR" dirty="0" smtClean="0"/>
              <a:t> ateş: üst solunum solunda beta </a:t>
            </a:r>
            <a:r>
              <a:rPr lang="tr-TR" dirty="0" err="1" smtClean="0"/>
              <a:t>hemolitik</a:t>
            </a:r>
            <a:r>
              <a:rPr lang="tr-TR" dirty="0" smtClean="0"/>
              <a:t> </a:t>
            </a:r>
            <a:r>
              <a:rPr lang="tr-TR" dirty="0" err="1" smtClean="0"/>
              <a:t>strestokok</a:t>
            </a:r>
            <a:r>
              <a:rPr lang="tr-TR" dirty="0" smtClean="0"/>
              <a:t> enfeksiyonu sonrası 1 ile 3 hafta sonra </a:t>
            </a:r>
            <a:r>
              <a:rPr lang="tr-TR" dirty="0" err="1" smtClean="0"/>
              <a:t>orortaya</a:t>
            </a:r>
            <a:r>
              <a:rPr lang="tr-TR" dirty="0" smtClean="0"/>
              <a:t> çıkan bir tablodur. </a:t>
            </a:r>
          </a:p>
          <a:p>
            <a:r>
              <a:rPr lang="tr-TR" dirty="0" err="1" smtClean="0"/>
              <a:t>Artrit</a:t>
            </a:r>
            <a:r>
              <a:rPr lang="tr-TR" dirty="0" smtClean="0"/>
              <a:t>,, </a:t>
            </a:r>
            <a:r>
              <a:rPr lang="tr-TR" dirty="0" err="1" smtClean="0"/>
              <a:t>kardit</a:t>
            </a:r>
            <a:r>
              <a:rPr lang="tr-TR" dirty="0" smtClean="0"/>
              <a:t>, </a:t>
            </a:r>
            <a:r>
              <a:rPr lang="tr-TR" dirty="0" err="1" smtClean="0"/>
              <a:t>korea</a:t>
            </a:r>
            <a:r>
              <a:rPr lang="tr-TR" dirty="0" smtClean="0"/>
              <a:t> (yüz ve </a:t>
            </a:r>
            <a:r>
              <a:rPr lang="tr-TR" dirty="0" err="1" smtClean="0"/>
              <a:t>ekstremite</a:t>
            </a:r>
            <a:r>
              <a:rPr lang="tr-TR" dirty="0" smtClean="0"/>
              <a:t> kaslarında kasılma nöbetleri) ile ciltte döküntü ve nodüller görülür. </a:t>
            </a:r>
          </a:p>
          <a:p>
            <a:r>
              <a:rPr lang="tr-TR" dirty="0" smtClean="0"/>
              <a:t>Bu grup hastalar </a:t>
            </a:r>
            <a:r>
              <a:rPr lang="tr-TR" dirty="0" err="1" smtClean="0"/>
              <a:t>romatizmal</a:t>
            </a:r>
            <a:r>
              <a:rPr lang="tr-TR" dirty="0" smtClean="0"/>
              <a:t> ateş sonrası düzenli olarak uzun süre korunma amaçlı I.V. Penisilin kullanırlar. 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Romatizmal</a:t>
            </a:r>
            <a:r>
              <a:rPr lang="tr-TR" dirty="0" smtClean="0"/>
              <a:t> kalp hastalığı: akut </a:t>
            </a:r>
            <a:r>
              <a:rPr lang="tr-TR" dirty="0" err="1" smtClean="0"/>
              <a:t>romatizmal</a:t>
            </a:r>
            <a:r>
              <a:rPr lang="tr-TR" dirty="0" smtClean="0"/>
              <a:t> ateşi takiben </a:t>
            </a:r>
            <a:r>
              <a:rPr lang="tr-TR" dirty="0" err="1" smtClean="0"/>
              <a:t>kalptete</a:t>
            </a:r>
            <a:r>
              <a:rPr lang="tr-TR" dirty="0" smtClean="0"/>
              <a:t> gelişen </a:t>
            </a:r>
            <a:r>
              <a:rPr lang="tr-TR" dirty="0" err="1" smtClean="0"/>
              <a:t>otoimmün</a:t>
            </a:r>
            <a:r>
              <a:rPr lang="tr-TR" dirty="0" smtClean="0"/>
              <a:t> bir hastalıktır. </a:t>
            </a:r>
            <a:r>
              <a:rPr lang="tr-TR" dirty="0" err="1" smtClean="0"/>
              <a:t>Rekürrent</a:t>
            </a:r>
            <a:r>
              <a:rPr lang="tr-TR" dirty="0" smtClean="0"/>
              <a:t> enfeksiyonları önlemek amaçlı depo penisilin türü ilaçlar verilir. Kalp kapakçığında tutulum olursa kapak </a:t>
            </a:r>
            <a:r>
              <a:rPr lang="tr-TR" dirty="0" err="1" smtClean="0"/>
              <a:t>replasmanı</a:t>
            </a:r>
            <a:r>
              <a:rPr lang="tr-TR" dirty="0" smtClean="0"/>
              <a:t> yapılabilir. </a:t>
            </a:r>
          </a:p>
          <a:p>
            <a:r>
              <a:rPr lang="tr-TR" dirty="0" smtClean="0"/>
              <a:t>Hastanın ilaçlarını düzenli kullanıp kullanmadığı soruşturulmalıdır. Tüm </a:t>
            </a:r>
            <a:r>
              <a:rPr lang="tr-TR" dirty="0" err="1" smtClean="0"/>
              <a:t>dental</a:t>
            </a:r>
            <a:r>
              <a:rPr lang="tr-TR" dirty="0" smtClean="0"/>
              <a:t> tedavilerde </a:t>
            </a:r>
            <a:r>
              <a:rPr lang="tr-TR" dirty="0" err="1" smtClean="0"/>
              <a:t>proflaksi</a:t>
            </a:r>
            <a:r>
              <a:rPr lang="tr-TR" dirty="0" smtClean="0"/>
              <a:t> yapılmalıdır. Enfeksiyon odakları temizlenmelidir. Bu grup hastalarda her tedavi öncesi ağzın </a:t>
            </a:r>
            <a:r>
              <a:rPr lang="tr-TR" dirty="0" err="1" smtClean="0"/>
              <a:t>klorheksidinli</a:t>
            </a:r>
            <a:r>
              <a:rPr lang="tr-TR" dirty="0" smtClean="0"/>
              <a:t> gargara ile çalkalattırılması enfeksiyon riskini azaltır. 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Enfektif</a:t>
            </a:r>
            <a:r>
              <a:rPr lang="tr-TR" dirty="0" smtClean="0"/>
              <a:t> </a:t>
            </a:r>
            <a:r>
              <a:rPr lang="tr-TR" dirty="0" err="1" smtClean="0"/>
              <a:t>endokardit</a:t>
            </a:r>
            <a:r>
              <a:rPr lang="tr-TR" dirty="0" smtClean="0"/>
              <a:t>: genellikle bakteriyel nadiren </a:t>
            </a:r>
            <a:r>
              <a:rPr lang="tr-TR" dirty="0" err="1" smtClean="0"/>
              <a:t>fungal</a:t>
            </a:r>
            <a:r>
              <a:rPr lang="tr-TR" dirty="0" smtClean="0"/>
              <a:t> bir hastalıktır. Kalbinin </a:t>
            </a:r>
            <a:r>
              <a:rPr lang="tr-TR" dirty="0" err="1" smtClean="0"/>
              <a:t>endokard</a:t>
            </a:r>
            <a:r>
              <a:rPr lang="tr-TR" dirty="0" smtClean="0"/>
              <a:t> tabakasının enfeksiyonudur. Yaşlılarda kronik hastalık sonucu enfeksiyon olmaksızın da görülebilir. Medikal tedaviye cevap vermezse kalp kapakçığı değiştirilebilir. </a:t>
            </a:r>
          </a:p>
          <a:p>
            <a:r>
              <a:rPr lang="tr-TR" dirty="0" smtClean="0"/>
              <a:t>Diş çekimi ve diğer kanamalı </a:t>
            </a:r>
            <a:r>
              <a:rPr lang="tr-TR" dirty="0" err="1" smtClean="0"/>
              <a:t>dental</a:t>
            </a:r>
            <a:r>
              <a:rPr lang="tr-TR" dirty="0" smtClean="0"/>
              <a:t> işlemler </a:t>
            </a:r>
            <a:r>
              <a:rPr lang="tr-TR" dirty="0" err="1" smtClean="0"/>
              <a:t>enfektif</a:t>
            </a:r>
            <a:r>
              <a:rPr lang="tr-TR" dirty="0" smtClean="0"/>
              <a:t> </a:t>
            </a:r>
            <a:r>
              <a:rPr lang="tr-TR" dirty="0" err="1" smtClean="0"/>
              <a:t>endokardit</a:t>
            </a:r>
            <a:r>
              <a:rPr lang="tr-TR" dirty="0" smtClean="0"/>
              <a:t> gelişmesine zemin hazırlar. </a:t>
            </a:r>
            <a:r>
              <a:rPr lang="tr-TR" dirty="0" err="1" smtClean="0"/>
              <a:t>Periodontal</a:t>
            </a:r>
            <a:r>
              <a:rPr lang="tr-TR" dirty="0" smtClean="0"/>
              <a:t> ve </a:t>
            </a:r>
            <a:r>
              <a:rPr lang="tr-TR" dirty="0" err="1" smtClean="0"/>
              <a:t>dental</a:t>
            </a:r>
            <a:r>
              <a:rPr lang="tr-TR" dirty="0" smtClean="0"/>
              <a:t> enfeksiyonlar ağızdan uzaklaştırılmalıdır. Bunun için her işlemde antibiyotik </a:t>
            </a:r>
            <a:r>
              <a:rPr lang="tr-TR" dirty="0" err="1" smtClean="0"/>
              <a:t>profilaksisi</a:t>
            </a:r>
            <a:r>
              <a:rPr lang="tr-TR" dirty="0" smtClean="0"/>
              <a:t> uygulanması gerekir. 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smtClean="0"/>
              <a:t>kalp hastalıkları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Kalbi oluşturan karıncık (</a:t>
            </a:r>
            <a:r>
              <a:rPr lang="tr-TR" dirty="0" err="1" smtClean="0"/>
              <a:t>ventrikül</a:t>
            </a:r>
            <a:r>
              <a:rPr lang="tr-TR" dirty="0" smtClean="0"/>
              <a:t>) ve kulakçık (</a:t>
            </a:r>
            <a:r>
              <a:rPr lang="tr-TR" dirty="0" err="1" smtClean="0"/>
              <a:t>atriyum</a:t>
            </a:r>
            <a:r>
              <a:rPr lang="tr-TR" dirty="0" smtClean="0"/>
              <a:t>) bölümleri, aort ve </a:t>
            </a:r>
            <a:r>
              <a:rPr lang="tr-TR" dirty="0" err="1" smtClean="0"/>
              <a:t>pulmoner</a:t>
            </a:r>
            <a:r>
              <a:rPr lang="tr-TR" dirty="0" smtClean="0"/>
              <a:t> damarlar, kapakçıklar veya kalbin diğer bölümlerinde görülebilen doğumsal anomalilerdir. Bu grup hastalar cerrahi işlem geçirmiş veya planlanan genellikle çocuk hastalardır.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Yapılacak tüm </a:t>
            </a:r>
            <a:r>
              <a:rPr lang="tr-TR" dirty="0" err="1" smtClean="0"/>
              <a:t>dental</a:t>
            </a:r>
            <a:r>
              <a:rPr lang="tr-TR" dirty="0" smtClean="0"/>
              <a:t> tedaviler için ilgili hekim ile konsültasyon yapılmalı ve gerekirse antibiyotik </a:t>
            </a:r>
            <a:r>
              <a:rPr lang="tr-TR" dirty="0" err="1" smtClean="0"/>
              <a:t>proflaksisi</a:t>
            </a:r>
            <a:r>
              <a:rPr lang="tr-TR" dirty="0" smtClean="0"/>
              <a:t> uygulanmalıdır. Bu grup hastalar kalp cerrahisi servisinden diş hekimine </a:t>
            </a:r>
            <a:r>
              <a:rPr lang="tr-TR" dirty="0" err="1" smtClean="0"/>
              <a:t>konsülte</a:t>
            </a:r>
            <a:r>
              <a:rPr lang="tr-TR" dirty="0" smtClean="0"/>
              <a:t> edilmiş olabilir. Bu durumda kalp cerrahisi öncesi ağızda bulunan tüm </a:t>
            </a:r>
            <a:r>
              <a:rPr lang="tr-TR" dirty="0" err="1" smtClean="0"/>
              <a:t>dental</a:t>
            </a:r>
            <a:r>
              <a:rPr lang="tr-TR" dirty="0" smtClean="0"/>
              <a:t> ve </a:t>
            </a:r>
            <a:r>
              <a:rPr lang="tr-TR" dirty="0" err="1" smtClean="0"/>
              <a:t>periodontal</a:t>
            </a:r>
            <a:r>
              <a:rPr lang="tr-TR" dirty="0" smtClean="0"/>
              <a:t> sorunlar giderilmelidir. 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Kalp kapakçığı hastalıkları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Kalp kapakçıkları kalbin içinde, aort ve </a:t>
            </a:r>
            <a:r>
              <a:rPr lang="tr-TR" dirty="0" err="1" smtClean="0"/>
              <a:t>pulmoner</a:t>
            </a:r>
            <a:r>
              <a:rPr lang="tr-TR" dirty="0" smtClean="0"/>
              <a:t> arterde bulunan kanın tek yönde akışını sağlayan ve akış yönüne doğru açılan </a:t>
            </a:r>
            <a:r>
              <a:rPr lang="tr-TR" dirty="0" err="1" smtClean="0"/>
              <a:t>fibröz</a:t>
            </a:r>
            <a:r>
              <a:rPr lang="tr-TR" dirty="0" smtClean="0"/>
              <a:t> yapılardır. </a:t>
            </a:r>
            <a:r>
              <a:rPr lang="tr-TR" dirty="0" err="1" smtClean="0"/>
              <a:t>Konjenital</a:t>
            </a:r>
            <a:r>
              <a:rPr lang="tr-TR" dirty="0" smtClean="0"/>
              <a:t> veya sonradan anomalileri mevcuttur. En çok mitral kapak etkilenir. </a:t>
            </a:r>
            <a:r>
              <a:rPr lang="tr-TR" dirty="0" err="1" smtClean="0"/>
              <a:t>Dental</a:t>
            </a:r>
            <a:r>
              <a:rPr lang="tr-TR" dirty="0" smtClean="0"/>
              <a:t> tedaviler </a:t>
            </a:r>
            <a:r>
              <a:rPr lang="tr-TR" dirty="0" err="1" smtClean="0"/>
              <a:t>enfektif</a:t>
            </a:r>
            <a:r>
              <a:rPr lang="tr-TR" dirty="0" smtClean="0"/>
              <a:t> </a:t>
            </a:r>
            <a:r>
              <a:rPr lang="tr-TR" dirty="0" err="1" smtClean="0"/>
              <a:t>endokardit</a:t>
            </a:r>
            <a:r>
              <a:rPr lang="tr-TR" dirty="0" smtClean="0"/>
              <a:t> gelişmesine neden olabilir. 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tedavilerden önce antibiyotik </a:t>
            </a:r>
            <a:r>
              <a:rPr lang="tr-TR" dirty="0" err="1" smtClean="0"/>
              <a:t>proflaksisi</a:t>
            </a:r>
            <a:r>
              <a:rPr lang="tr-TR" dirty="0" smtClean="0"/>
              <a:t> gerekir.  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Kan Hastalıkları ve Kanama Bozuklukları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Nedenleri: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miyokard</a:t>
            </a:r>
            <a:r>
              <a:rPr lang="tr-TR" dirty="0" smtClean="0"/>
              <a:t> </a:t>
            </a:r>
            <a:r>
              <a:rPr lang="tr-TR" dirty="0" err="1" smtClean="0"/>
              <a:t>iskemisi</a:t>
            </a:r>
            <a:r>
              <a:rPr lang="tr-TR" dirty="0" smtClean="0"/>
              <a:t> ve </a:t>
            </a:r>
            <a:r>
              <a:rPr lang="tr-TR" dirty="0" err="1" smtClean="0"/>
              <a:t>infarktüs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hipertansiyon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miyokardit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kalp kapakçık hastalıkları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aritmi ve tedavisinde kullanılan ilaçlar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kardiyomiyopati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doğumsal kalp patolojileri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İleri dönemde kalp yetmezliği gelişir.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Sağda, solda veya her iki tarafta birlikte görülebilir.</a:t>
            </a:r>
          </a:p>
          <a:p>
            <a:r>
              <a:rPr lang="tr-TR" dirty="0" smtClean="0"/>
              <a:t>Kan; sağ kalp yetmezliğinde </a:t>
            </a:r>
            <a:r>
              <a:rPr lang="tr-TR" dirty="0" err="1" smtClean="0"/>
              <a:t>venöz</a:t>
            </a:r>
            <a:r>
              <a:rPr lang="tr-TR" dirty="0" smtClean="0"/>
              <a:t> dolaşımda, sol kalp yetmezliğinde akciğerlerde birikir.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 yetmezlik sonucu </a:t>
            </a:r>
            <a:r>
              <a:rPr lang="tr-TR" dirty="0" err="1" smtClean="0"/>
              <a:t>venöz</a:t>
            </a:r>
            <a:r>
              <a:rPr lang="tr-TR" dirty="0" smtClean="0"/>
              <a:t> dolaşımda kan artması sonucu hipertansiyon gelişir. </a:t>
            </a:r>
          </a:p>
          <a:p>
            <a:r>
              <a:rPr lang="tr-TR" dirty="0" smtClean="0"/>
              <a:t>Sol yetmezlik sonucu akciğerlerde kan birikmesi sonucu solunum güçlüğü başlar. </a:t>
            </a:r>
          </a:p>
          <a:p>
            <a:r>
              <a:rPr lang="tr-TR" dirty="0" smtClean="0"/>
              <a:t>İlerleyen aşamalarda dinlenme uyku sırasında solunum güçlüğü, yorgunluk gelişir. </a:t>
            </a:r>
          </a:p>
          <a:p>
            <a:r>
              <a:rPr lang="tr-TR" dirty="0" smtClean="0"/>
              <a:t>Tedavisinde </a:t>
            </a:r>
            <a:r>
              <a:rPr lang="tr-TR" dirty="0" err="1" smtClean="0"/>
              <a:t>diüretikler</a:t>
            </a:r>
            <a:r>
              <a:rPr lang="tr-TR" dirty="0" smtClean="0"/>
              <a:t>, </a:t>
            </a:r>
            <a:r>
              <a:rPr lang="tr-TR" dirty="0" err="1" smtClean="0"/>
              <a:t>anjiotensin</a:t>
            </a:r>
            <a:r>
              <a:rPr lang="tr-TR" dirty="0" smtClean="0"/>
              <a:t>, </a:t>
            </a:r>
            <a:r>
              <a:rPr lang="tr-TR" dirty="0" err="1" smtClean="0"/>
              <a:t>vazodilatörler</a:t>
            </a:r>
            <a:r>
              <a:rPr lang="tr-TR" dirty="0" smtClean="0"/>
              <a:t>, </a:t>
            </a:r>
            <a:r>
              <a:rPr lang="tr-TR" dirty="0" err="1" smtClean="0"/>
              <a:t>digoksin</a:t>
            </a:r>
            <a:r>
              <a:rPr lang="tr-TR" dirty="0" smtClean="0"/>
              <a:t>, alfa ve beta </a:t>
            </a:r>
            <a:r>
              <a:rPr lang="tr-TR" dirty="0" err="1" smtClean="0"/>
              <a:t>blokörler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 hekimliği açısından kanama, solunum problemleri ve kullandığı ilaçlar açısından risklidir. 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tedavi öncesi hastanın kardiyologu ile iletişime geçilip (yazılı konsültasyon) planlanan tedavi ve işlemler ayrıntılı olarak aktarılmalıdır.</a:t>
            </a:r>
          </a:p>
          <a:p>
            <a:r>
              <a:rPr lang="tr-TR" dirty="0" smtClean="0"/>
              <a:t>Kardiyolog tarafından uygun görülen ilaçlar ve </a:t>
            </a:r>
            <a:r>
              <a:rPr lang="tr-TR" dirty="0" err="1" smtClean="0"/>
              <a:t>anestezikler</a:t>
            </a:r>
            <a:r>
              <a:rPr lang="tr-TR" dirty="0" smtClean="0"/>
              <a:t> tedavide tercih edilmelidir. 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Solunum problemlerini en aza indirmek için koltuk mümkün olduğu kadar dik pozisyonda çalışılmalıdır. </a:t>
            </a:r>
          </a:p>
          <a:p>
            <a:r>
              <a:rPr lang="tr-TR" dirty="0" smtClean="0"/>
              <a:t>Genel anestezi </a:t>
            </a:r>
            <a:r>
              <a:rPr lang="tr-TR" dirty="0" err="1" smtClean="0"/>
              <a:t>kontrendikedir</a:t>
            </a:r>
            <a:r>
              <a:rPr lang="tr-TR" dirty="0" smtClean="0"/>
              <a:t>. Stres hastaların riskini arttırır. Kanamalı işlemler başta olmak üzere tedaviler sırasında hasta stresten uzak tutulmalıdır.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Hipertansiyon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Arteriyel</a:t>
            </a:r>
            <a:r>
              <a:rPr lang="tr-TR" dirty="0" smtClean="0"/>
              <a:t> kan basıncının sürekli yükselmesi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(</a:t>
            </a:r>
            <a:r>
              <a:rPr lang="tr-TR" dirty="0" err="1" smtClean="0"/>
              <a:t>esansiyel</a:t>
            </a:r>
            <a:r>
              <a:rPr lang="tr-TR" dirty="0" smtClean="0"/>
              <a:t>) yaygın olan tipidir. </a:t>
            </a:r>
          </a:p>
          <a:p>
            <a:r>
              <a:rPr lang="tr-TR" dirty="0" err="1" smtClean="0"/>
              <a:t>Sekonder</a:t>
            </a:r>
            <a:r>
              <a:rPr lang="tr-TR" dirty="0" smtClean="0"/>
              <a:t> böbrek hastalıkları, endokrin hastalıklar, </a:t>
            </a:r>
            <a:r>
              <a:rPr lang="tr-TR" dirty="0" err="1" smtClean="0"/>
              <a:t>feokromasitoma</a:t>
            </a:r>
            <a:r>
              <a:rPr lang="tr-TR" dirty="0" smtClean="0"/>
              <a:t>, oral </a:t>
            </a:r>
            <a:r>
              <a:rPr lang="tr-TR" dirty="0" err="1" smtClean="0"/>
              <a:t>kontraseptif</a:t>
            </a:r>
            <a:r>
              <a:rPr lang="tr-TR" dirty="0" smtClean="0"/>
              <a:t> gibi ilaçların kullanılması nedeniyle gelişir. </a:t>
            </a:r>
          </a:p>
          <a:p>
            <a:r>
              <a:rPr lang="tr-TR" dirty="0" err="1" smtClean="0"/>
              <a:t>Malign</a:t>
            </a:r>
            <a:r>
              <a:rPr lang="tr-TR" dirty="0" smtClean="0"/>
              <a:t> hipertansiyon; tedavi ile kontrol altına alınmaz ise böbrek ve beyinde ciddi doku hasarı sonucu yüksek oranda ölüm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Hipertansiyon hem </a:t>
            </a:r>
            <a:r>
              <a:rPr lang="tr-TR" dirty="0" err="1" smtClean="0"/>
              <a:t>kardiyovasküler</a:t>
            </a:r>
            <a:r>
              <a:rPr lang="tr-TR" dirty="0" smtClean="0"/>
              <a:t> </a:t>
            </a:r>
            <a:r>
              <a:rPr lang="tr-TR" dirty="0" err="1" smtClean="0"/>
              <a:t>hemde</a:t>
            </a:r>
            <a:r>
              <a:rPr lang="tr-TR" dirty="0" smtClean="0"/>
              <a:t> </a:t>
            </a:r>
            <a:r>
              <a:rPr lang="tr-TR" dirty="0" err="1" smtClean="0"/>
              <a:t>serebrevasküler</a:t>
            </a:r>
            <a:r>
              <a:rPr lang="tr-TR" dirty="0" smtClean="0"/>
              <a:t> sistemi etkiler. Kontrolsüz hastalarda kalp krizi ve felç riski yüksektir. </a:t>
            </a:r>
          </a:p>
          <a:p>
            <a:r>
              <a:rPr lang="tr-TR" dirty="0" smtClean="0"/>
              <a:t>Tedavisinde </a:t>
            </a:r>
            <a:r>
              <a:rPr lang="tr-TR" dirty="0" err="1" smtClean="0"/>
              <a:t>diüretikler</a:t>
            </a:r>
            <a:r>
              <a:rPr lang="tr-TR" dirty="0" smtClean="0"/>
              <a:t>, alfa ve beta </a:t>
            </a:r>
            <a:r>
              <a:rPr lang="tr-TR" dirty="0" err="1" smtClean="0"/>
              <a:t>blokörler</a:t>
            </a:r>
            <a:r>
              <a:rPr lang="tr-TR" dirty="0" smtClean="0"/>
              <a:t>, santral etkili </a:t>
            </a:r>
            <a:r>
              <a:rPr lang="tr-TR" dirty="0" err="1" smtClean="0"/>
              <a:t>sempatoplejikler</a:t>
            </a:r>
            <a:r>
              <a:rPr lang="tr-TR" dirty="0" smtClean="0"/>
              <a:t>, ACE inhibitörler, </a:t>
            </a:r>
            <a:r>
              <a:rPr lang="tr-TR" dirty="0" err="1" smtClean="0"/>
              <a:t>anjiotensin</a:t>
            </a:r>
            <a:r>
              <a:rPr lang="tr-TR" dirty="0" smtClean="0"/>
              <a:t> reseptör </a:t>
            </a:r>
            <a:r>
              <a:rPr lang="tr-TR" dirty="0" err="1" smtClean="0"/>
              <a:t>blokörleri</a:t>
            </a:r>
            <a:r>
              <a:rPr lang="tr-TR" dirty="0" smtClean="0"/>
              <a:t>, </a:t>
            </a:r>
            <a:r>
              <a:rPr lang="tr-TR" dirty="0" err="1" smtClean="0"/>
              <a:t>Ca</a:t>
            </a:r>
            <a:r>
              <a:rPr lang="tr-TR" dirty="0" smtClean="0"/>
              <a:t> kanal </a:t>
            </a:r>
            <a:r>
              <a:rPr lang="tr-TR" dirty="0" err="1" smtClean="0"/>
              <a:t>blokörleri</a:t>
            </a:r>
            <a:r>
              <a:rPr lang="tr-TR" dirty="0" smtClean="0"/>
              <a:t> ve </a:t>
            </a:r>
            <a:r>
              <a:rPr lang="tr-TR" dirty="0" err="1" smtClean="0"/>
              <a:t>vazodilatörler</a:t>
            </a:r>
            <a:r>
              <a:rPr lang="tr-TR" dirty="0" smtClean="0"/>
              <a:t> kullanılır.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1162</Words>
  <Application>Microsoft Office PowerPoint</Application>
  <PresentationFormat>Ekran Gösterisi (4:3)</PresentationFormat>
  <Paragraphs>79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Ofis Teması</vt:lpstr>
      <vt:lpstr>Kardiyovasküler Sistem Hastalıkları</vt:lpstr>
      <vt:lpstr>Kalp yetmezliği</vt:lpstr>
      <vt:lpstr>Slayt 3</vt:lpstr>
      <vt:lpstr>Slayt 4</vt:lpstr>
      <vt:lpstr>Slayt 5</vt:lpstr>
      <vt:lpstr>Slayt 6</vt:lpstr>
      <vt:lpstr>Slayt 7</vt:lpstr>
      <vt:lpstr>Hipertansiyon </vt:lpstr>
      <vt:lpstr>Slayt 9</vt:lpstr>
      <vt:lpstr>Slayt 10</vt:lpstr>
      <vt:lpstr>Slayt 11</vt:lpstr>
      <vt:lpstr>Aritmi </vt:lpstr>
      <vt:lpstr>Slayt 13</vt:lpstr>
      <vt:lpstr>Slayt 14</vt:lpstr>
      <vt:lpstr>Slayt 15</vt:lpstr>
      <vt:lpstr>Slayt 16</vt:lpstr>
      <vt:lpstr>İskemik kalp hastalıkları</vt:lpstr>
      <vt:lpstr>Slayt 18</vt:lpstr>
      <vt:lpstr>Slayt 19</vt:lpstr>
      <vt:lpstr>Slayt 20</vt:lpstr>
      <vt:lpstr>Slayt 21</vt:lpstr>
      <vt:lpstr>Slayt 22</vt:lpstr>
      <vt:lpstr>Enfektif endokardit</vt:lpstr>
      <vt:lpstr>Slayt 24</vt:lpstr>
      <vt:lpstr>Slayt 25</vt:lpstr>
      <vt:lpstr>Konjenital kalp hastalıkları</vt:lpstr>
      <vt:lpstr>Slayt 27</vt:lpstr>
      <vt:lpstr>Kalp kapakçığı hastalıkları</vt:lpstr>
      <vt:lpstr>Kan Hastalıkları ve Kanama Bozuklukları</vt:lpstr>
      <vt:lpstr>Slayt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Kardiyovasküler Sistem Hastalıkları</dc:title>
  <dc:creator>hakan eren</dc:creator>
  <cp:lastModifiedBy>hakan eren</cp:lastModifiedBy>
  <cp:revision>61</cp:revision>
  <dcterms:created xsi:type="dcterms:W3CDTF">2018-10-03T06:31:11Z</dcterms:created>
  <dcterms:modified xsi:type="dcterms:W3CDTF">2018-10-04T11:54:49Z</dcterms:modified>
</cp:coreProperties>
</file>