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26.10.2018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124745"/>
            <a:ext cx="7772400" cy="1512167"/>
          </a:xfrm>
        </p:spPr>
        <p:txBody>
          <a:bodyPr>
            <a:normAutofit/>
          </a:bodyPr>
          <a:lstStyle/>
          <a:p>
            <a:r>
              <a:rPr lang="tr-TR" sz="3200" b="1" dirty="0" smtClean="0">
                <a:latin typeface="Calibri" pitchFamily="34" charset="0"/>
                <a:cs typeface="Calibri" pitchFamily="34" charset="0"/>
              </a:rPr>
              <a:t>SİNEMANIN İLK YILLARI</a:t>
            </a:r>
            <a:endParaRPr lang="tr-TR" sz="3200" b="1" dirty="0">
              <a:latin typeface="Calibri" pitchFamily="34" charset="0"/>
              <a:cs typeface="Calibri" pitchFamily="34" charset="0"/>
            </a:endParaRPr>
          </a:p>
        </p:txBody>
      </p:sp>
      <p:sp>
        <p:nvSpPr>
          <p:cNvPr id="3" name="2 Alt Başlık"/>
          <p:cNvSpPr>
            <a:spLocks noGrp="1"/>
          </p:cNvSpPr>
          <p:nvPr>
            <p:ph type="subTitle" idx="1"/>
          </p:nvPr>
        </p:nvSpPr>
        <p:spPr>
          <a:xfrm>
            <a:off x="1371600" y="3356992"/>
            <a:ext cx="6400800" cy="1512168"/>
          </a:xfrm>
        </p:spPr>
        <p:txBody>
          <a:bodyPr>
            <a:normAutofit/>
          </a:bodyPr>
          <a:lstStyle/>
          <a:p>
            <a:endParaRPr lang="tr-TR" sz="2697" dirty="0" smtClean="0">
              <a:solidFill>
                <a:schemeClr val="tx1"/>
              </a:solidFill>
              <a:latin typeface="Times New Roman" pitchFamily="18" charset="0"/>
              <a:cs typeface="Times New Roman" pitchFamily="18" charset="0"/>
            </a:endParaRPr>
          </a:p>
          <a:p>
            <a:r>
              <a:rPr lang="tr-TR" dirty="0" smtClean="0">
                <a:solidFill>
                  <a:schemeClr val="tx1"/>
                </a:solidFill>
                <a:latin typeface="Calibri" pitchFamily="34" charset="0"/>
                <a:cs typeface="Calibri" pitchFamily="34" charset="0"/>
              </a:rPr>
              <a:t>Sinematografın İcadı </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sz="2400" dirty="0" smtClean="0">
                <a:latin typeface="Calibri" pitchFamily="34" charset="0"/>
                <a:cs typeface="Calibri" pitchFamily="34" charset="0"/>
              </a:rPr>
              <a:t>Chaplin ise mekanik insan yerine sıradan insanın yaşamını, duygularını… güldürü malzemesi haline getirmiştir.</a:t>
            </a:r>
          </a:p>
          <a:p>
            <a:pPr algn="just"/>
            <a:endParaRPr lang="tr-TR" sz="2400" dirty="0" smtClean="0">
              <a:latin typeface="Calibri" pitchFamily="34" charset="0"/>
              <a:cs typeface="Calibri" pitchFamily="34" charset="0"/>
            </a:endParaRPr>
          </a:p>
          <a:p>
            <a:pPr algn="just"/>
            <a:r>
              <a:rPr lang="tr-TR" sz="2400" dirty="0" smtClean="0">
                <a:latin typeface="Calibri" pitchFamily="34" charset="0"/>
                <a:cs typeface="Calibri" pitchFamily="34" charset="0"/>
              </a:rPr>
              <a:t>Pantomim oyuncusu olarak yetişen ve mimiklerini çok iyi kullanan Chaplin’in başarısı pek çok kişinin sözle ifade ettiği şeyleri, yüzünü ve vücudunu kullanarak anlatabilmesi olmuş; Chaplin yarattığı tiplemesiyle hem sessiz döneme hem de sesli dönem sinemasına damga vurmayı başarmıştır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126-142).</a:t>
            </a:r>
            <a:endParaRPr lang="tr-TR" sz="24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İlk Mucitler…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412776"/>
            <a:ext cx="8219256" cy="4713387"/>
          </a:xfrm>
        </p:spPr>
        <p:txBody>
          <a:bodyPr>
            <a:normAutofit lnSpcReduction="10000"/>
          </a:bodyPr>
          <a:lstStyle/>
          <a:p>
            <a:endParaRPr lang="tr-TR" sz="2400" dirty="0" smtClean="0">
              <a:latin typeface="Times New Roman" pitchFamily="18" charset="0"/>
              <a:cs typeface="Times New Roman" pitchFamily="18" charset="0"/>
            </a:endParaRPr>
          </a:p>
          <a:p>
            <a:pPr algn="just"/>
            <a:r>
              <a:rPr lang="tr-TR" sz="2400" dirty="0" smtClean="0">
                <a:latin typeface="Calibri" pitchFamily="34" charset="0"/>
                <a:cs typeface="Calibri" pitchFamily="34" charset="0"/>
              </a:rPr>
              <a:t>Hareketli görüntüleri perdeye yansıtma düşüncesinin kökenleri oldukça eskidir. 1800’lü yılların ikinci yarısından itibaren gerçekleştirilen teknik buluşlar, bu konudaki denemelerin hız kazanmasını sağlamıştır. </a:t>
            </a:r>
          </a:p>
          <a:p>
            <a:pPr algn="just"/>
            <a:r>
              <a:rPr lang="tr-TR" sz="2400" dirty="0" smtClean="0">
                <a:latin typeface="Calibri" pitchFamily="34" charset="0"/>
                <a:cs typeface="Calibri" pitchFamily="34" charset="0"/>
              </a:rPr>
              <a:t>Sinematografinin icadına doğru giden dönüm noktalarından biri </a:t>
            </a:r>
            <a:r>
              <a:rPr lang="tr-TR" sz="2400" dirty="0" err="1" smtClean="0">
                <a:latin typeface="Calibri" pitchFamily="34" charset="0"/>
                <a:cs typeface="Calibri" pitchFamily="34" charset="0"/>
              </a:rPr>
              <a:t>Muybridge’in</a:t>
            </a:r>
            <a:r>
              <a:rPr lang="tr-TR" sz="2400" dirty="0" smtClean="0">
                <a:latin typeface="Calibri" pitchFamily="34" charset="0"/>
                <a:cs typeface="Calibri" pitchFamily="34" charset="0"/>
              </a:rPr>
              <a:t> atlarla ilgili fotoğraflarıdır. </a:t>
            </a:r>
            <a:r>
              <a:rPr lang="tr-TR" sz="2400" dirty="0" err="1" smtClean="0">
                <a:latin typeface="Calibri" pitchFamily="34" charset="0"/>
                <a:cs typeface="Calibri" pitchFamily="34" charset="0"/>
              </a:rPr>
              <a:t>Muybridge</a:t>
            </a:r>
            <a:r>
              <a:rPr lang="tr-TR" sz="2400" dirty="0" smtClean="0">
                <a:latin typeface="Calibri" pitchFamily="34" charset="0"/>
                <a:cs typeface="Calibri" pitchFamily="34" charset="0"/>
              </a:rPr>
              <a:t> dört nala giden atların arka arkaya 24 pozunu çekerek atların ayaklarının kısa bir süre tamamen yerden kesildiğini kanıtlar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24-25).</a:t>
            </a:r>
          </a:p>
          <a:p>
            <a:pPr algn="just">
              <a:buNone/>
            </a:pPr>
            <a:endParaRPr lang="tr-TR" sz="2400" dirty="0" smtClean="0">
              <a:latin typeface="Calibri" pitchFamily="34" charset="0"/>
              <a:cs typeface="Calibri" pitchFamily="34" charset="0"/>
            </a:endParaRPr>
          </a:p>
          <a:p>
            <a:pPr algn="just"/>
            <a:r>
              <a:rPr lang="tr-TR" sz="2400" dirty="0" smtClean="0">
                <a:latin typeface="Calibri" pitchFamily="34" charset="0"/>
                <a:cs typeface="Calibri" pitchFamily="34" charset="0"/>
              </a:rPr>
              <a:t>Sinemanın icadı söz konusu olduğunda aslında farklı tarihlerde ortaya çıkan çeşitli teknik buluşlardan söz etmek gerekir. </a:t>
            </a:r>
            <a:endParaRPr lang="tr-TR" sz="24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Times New Roman" pitchFamily="18" charset="0"/>
                <a:cs typeface="Times New Roman" pitchFamily="18" charset="0"/>
              </a:rPr>
              <a:t>Edison ve </a:t>
            </a:r>
            <a:r>
              <a:rPr lang="tr-TR" sz="2400" b="1" dirty="0" err="1" smtClean="0">
                <a:latin typeface="Times New Roman" pitchFamily="18" charset="0"/>
                <a:cs typeface="Times New Roman" pitchFamily="18" charset="0"/>
              </a:rPr>
              <a:t>Dickson’un</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Kinetoskop’u</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70000" lnSpcReduction="20000"/>
          </a:bodyPr>
          <a:lstStyle/>
          <a:p>
            <a:pPr algn="just"/>
            <a:endParaRPr lang="tr-TR" sz="2400" dirty="0" smtClean="0">
              <a:latin typeface="Times New Roman" pitchFamily="18" charset="0"/>
              <a:cs typeface="Times New Roman" pitchFamily="18" charset="0"/>
            </a:endParaRPr>
          </a:p>
          <a:p>
            <a:pPr algn="just"/>
            <a:r>
              <a:rPr lang="tr-TR" sz="2800" dirty="0" smtClean="0">
                <a:latin typeface="Calibri" pitchFamily="34" charset="0"/>
                <a:cs typeface="Calibri" pitchFamily="34" charset="0"/>
              </a:rPr>
              <a:t>Örneğin Thomas </a:t>
            </a:r>
            <a:r>
              <a:rPr lang="tr-TR" sz="2800" dirty="0" err="1" smtClean="0">
                <a:latin typeface="Calibri" pitchFamily="34" charset="0"/>
                <a:cs typeface="Calibri" pitchFamily="34" charset="0"/>
              </a:rPr>
              <a:t>Alva</a:t>
            </a:r>
            <a:r>
              <a:rPr lang="tr-TR" sz="2800" dirty="0" smtClean="0">
                <a:latin typeface="Calibri" pitchFamily="34" charset="0"/>
                <a:cs typeface="Calibri" pitchFamily="34" charset="0"/>
              </a:rPr>
              <a:t> Edison ve William K. L. </a:t>
            </a:r>
            <a:r>
              <a:rPr lang="tr-TR" sz="2800" dirty="0" err="1" smtClean="0">
                <a:latin typeface="Calibri" pitchFamily="34" charset="0"/>
                <a:cs typeface="Calibri" pitchFamily="34" charset="0"/>
              </a:rPr>
              <a:t>Dickson</a:t>
            </a:r>
            <a:r>
              <a:rPr lang="tr-TR" sz="2800" dirty="0" smtClean="0">
                <a:latin typeface="Calibri" pitchFamily="34" charset="0"/>
                <a:cs typeface="Calibri" pitchFamily="34" charset="0"/>
              </a:rPr>
              <a:t> görüntünün bir göz deliğinden bakılarak izlendiği ‘</a:t>
            </a:r>
            <a:r>
              <a:rPr lang="tr-TR" sz="2800" i="1" dirty="0" err="1" smtClean="0">
                <a:latin typeface="Calibri" pitchFamily="34" charset="0"/>
                <a:cs typeface="Calibri" pitchFamily="34" charset="0"/>
              </a:rPr>
              <a:t>kinetoskop</a:t>
            </a:r>
            <a:r>
              <a:rPr lang="tr-TR" sz="2800" dirty="0" err="1" smtClean="0">
                <a:latin typeface="Calibri" pitchFamily="34" charset="0"/>
                <a:cs typeface="Calibri" pitchFamily="34" charset="0"/>
              </a:rPr>
              <a:t>’u</a:t>
            </a:r>
            <a:r>
              <a:rPr lang="tr-TR" sz="2800" dirty="0" smtClean="0">
                <a:latin typeface="Calibri" pitchFamily="34" charset="0"/>
                <a:cs typeface="Calibri" pitchFamily="34" charset="0"/>
              </a:rPr>
              <a:t> 1888’de geliştirir (</a:t>
            </a:r>
            <a:r>
              <a:rPr lang="tr-TR" sz="2800" dirty="0" err="1" smtClean="0">
                <a:latin typeface="Calibri" pitchFamily="34" charset="0"/>
                <a:cs typeface="Calibri" pitchFamily="34" charset="0"/>
              </a:rPr>
              <a:t>Abisel</a:t>
            </a:r>
            <a:r>
              <a:rPr lang="tr-TR" sz="2800" dirty="0" smtClean="0">
                <a:latin typeface="Calibri" pitchFamily="34" charset="0"/>
                <a:cs typeface="Calibri" pitchFamily="34" charset="0"/>
              </a:rPr>
              <a:t>, 2010: 14). </a:t>
            </a:r>
          </a:p>
          <a:p>
            <a:pPr algn="just"/>
            <a:endParaRPr lang="tr-TR" sz="2800" dirty="0" smtClean="0">
              <a:latin typeface="Calibri" pitchFamily="34" charset="0"/>
              <a:cs typeface="Calibri" pitchFamily="34" charset="0"/>
            </a:endParaRPr>
          </a:p>
          <a:p>
            <a:pPr algn="just"/>
            <a:r>
              <a:rPr lang="tr-TR" sz="2800" dirty="0" err="1" smtClean="0">
                <a:latin typeface="Calibri" pitchFamily="34" charset="0"/>
                <a:cs typeface="Calibri" pitchFamily="34" charset="0"/>
              </a:rPr>
              <a:t>Dickson’un</a:t>
            </a:r>
            <a:r>
              <a:rPr lang="tr-TR" sz="2800" dirty="0" smtClean="0">
                <a:latin typeface="Calibri" pitchFamily="34" charset="0"/>
                <a:cs typeface="Calibri" pitchFamily="34" charset="0"/>
              </a:rPr>
              <a:t> geliştirdiği ve </a:t>
            </a:r>
            <a:r>
              <a:rPr lang="tr-TR" sz="2800" i="1" dirty="0" err="1" smtClean="0">
                <a:latin typeface="Calibri" pitchFamily="34" charset="0"/>
                <a:cs typeface="Calibri" pitchFamily="34" charset="0"/>
              </a:rPr>
              <a:t>kinetograph</a:t>
            </a:r>
            <a:r>
              <a:rPr lang="tr-TR" sz="2800" dirty="0" smtClean="0">
                <a:latin typeface="Calibri" pitchFamily="34" charset="0"/>
                <a:cs typeface="Calibri" pitchFamily="34" charset="0"/>
              </a:rPr>
              <a:t> adı verilen kamerayla çekilen kısa filmler, </a:t>
            </a:r>
            <a:r>
              <a:rPr lang="tr-TR" sz="2800" i="1" dirty="0" err="1" smtClean="0">
                <a:latin typeface="Calibri" pitchFamily="34" charset="0"/>
                <a:cs typeface="Calibri" pitchFamily="34" charset="0"/>
              </a:rPr>
              <a:t>kinetoskop</a:t>
            </a:r>
            <a:r>
              <a:rPr lang="tr-TR" sz="2800" dirty="0" smtClean="0">
                <a:latin typeface="Calibri" pitchFamily="34" charset="0"/>
                <a:cs typeface="Calibri" pitchFamily="34" charset="0"/>
              </a:rPr>
              <a:t> aracılığıyla gösterilmektedir.  Ancak </a:t>
            </a:r>
            <a:r>
              <a:rPr lang="tr-TR" sz="2800" i="1" dirty="0" err="1" smtClean="0">
                <a:latin typeface="Calibri" pitchFamily="34" charset="0"/>
                <a:cs typeface="Calibri" pitchFamily="34" charset="0"/>
              </a:rPr>
              <a:t>kinetoskop</a:t>
            </a:r>
            <a:r>
              <a:rPr lang="tr-TR" sz="2800" dirty="0" err="1" smtClean="0">
                <a:latin typeface="Calibri" pitchFamily="34" charset="0"/>
                <a:cs typeface="Calibri" pitchFamily="34" charset="0"/>
              </a:rPr>
              <a:t>un</a:t>
            </a:r>
            <a:r>
              <a:rPr lang="tr-TR" sz="2800" dirty="0" smtClean="0">
                <a:latin typeface="Calibri" pitchFamily="34" charset="0"/>
                <a:cs typeface="Calibri" pitchFamily="34" charset="0"/>
              </a:rPr>
              <a:t> özelliği çekilen filmin tek kişi tarafından izlenebilmesidir.</a:t>
            </a:r>
          </a:p>
          <a:p>
            <a:pPr algn="just"/>
            <a:endParaRPr lang="tr-TR" sz="2800" dirty="0" smtClean="0">
              <a:latin typeface="Calibri" pitchFamily="34" charset="0"/>
              <a:cs typeface="Calibri" pitchFamily="34" charset="0"/>
            </a:endParaRPr>
          </a:p>
          <a:p>
            <a:pPr algn="just"/>
            <a:r>
              <a:rPr lang="tr-TR" sz="2800" dirty="0" smtClean="0">
                <a:latin typeface="Calibri" pitchFamily="34" charset="0"/>
                <a:cs typeface="Calibri" pitchFamily="34" charset="0"/>
              </a:rPr>
              <a:t>Çekilen bu filmlerden biri de Edison’un fabrikasında çalışan işçilerden birinin kameraya doğru aksırdığı ve bir iki saniyelik görüntüden oluşan </a:t>
            </a:r>
            <a:r>
              <a:rPr lang="tr-TR" sz="2800" i="1" dirty="0" err="1" smtClean="0">
                <a:latin typeface="Calibri" pitchFamily="34" charset="0"/>
                <a:cs typeface="Calibri" pitchFamily="34" charset="0"/>
              </a:rPr>
              <a:t>Fred</a:t>
            </a:r>
            <a:r>
              <a:rPr lang="tr-TR" sz="2800" i="1" dirty="0" smtClean="0">
                <a:latin typeface="Calibri" pitchFamily="34" charset="0"/>
                <a:cs typeface="Calibri" pitchFamily="34" charset="0"/>
              </a:rPr>
              <a:t> </a:t>
            </a:r>
            <a:r>
              <a:rPr lang="tr-TR" sz="2800" i="1" dirty="0" err="1" smtClean="0">
                <a:latin typeface="Calibri" pitchFamily="34" charset="0"/>
                <a:cs typeface="Calibri" pitchFamily="34" charset="0"/>
              </a:rPr>
              <a:t>Ott’un</a:t>
            </a:r>
            <a:r>
              <a:rPr lang="tr-TR" sz="2800" i="1" dirty="0" smtClean="0">
                <a:latin typeface="Calibri" pitchFamily="34" charset="0"/>
                <a:cs typeface="Calibri" pitchFamily="34" charset="0"/>
              </a:rPr>
              <a:t> Aksırığı</a:t>
            </a:r>
            <a:r>
              <a:rPr lang="tr-TR" sz="2800" dirty="0" smtClean="0">
                <a:latin typeface="Calibri" pitchFamily="34" charset="0"/>
                <a:cs typeface="Calibri" pitchFamily="34" charset="0"/>
              </a:rPr>
              <a:t>’dır (</a:t>
            </a:r>
            <a:r>
              <a:rPr lang="tr-TR" sz="2800" dirty="0" err="1" smtClean="0">
                <a:latin typeface="Calibri" pitchFamily="34" charset="0"/>
                <a:cs typeface="Calibri" pitchFamily="34" charset="0"/>
              </a:rPr>
              <a:t>Abisel</a:t>
            </a:r>
            <a:r>
              <a:rPr lang="tr-TR" sz="2800" dirty="0" smtClean="0">
                <a:latin typeface="Calibri" pitchFamily="34" charset="0"/>
                <a:cs typeface="Calibri" pitchFamily="34" charset="0"/>
              </a:rPr>
              <a:t>, 2010; </a:t>
            </a:r>
            <a:r>
              <a:rPr lang="tr-TR" sz="2800" dirty="0" err="1" smtClean="0">
                <a:latin typeface="Calibri" pitchFamily="34" charset="0"/>
                <a:cs typeface="Calibri" pitchFamily="34" charset="0"/>
              </a:rPr>
              <a:t>Lanzoni</a:t>
            </a:r>
            <a:r>
              <a:rPr lang="tr-TR" sz="2800" dirty="0" smtClean="0">
                <a:latin typeface="Calibri" pitchFamily="34" charset="0"/>
                <a:cs typeface="Calibri" pitchFamily="34" charset="0"/>
              </a:rPr>
              <a:t>, 2015).</a:t>
            </a:r>
          </a:p>
          <a:p>
            <a:pPr algn="just"/>
            <a:endParaRPr lang="tr-TR" sz="2800" dirty="0" smtClean="0">
              <a:latin typeface="Calibri" pitchFamily="34" charset="0"/>
              <a:cs typeface="Calibri" pitchFamily="34" charset="0"/>
            </a:endParaRPr>
          </a:p>
          <a:p>
            <a:pPr algn="just"/>
            <a:r>
              <a:rPr lang="tr-TR" sz="2800" dirty="0" err="1" smtClean="0">
                <a:latin typeface="Calibri" pitchFamily="34" charset="0"/>
                <a:cs typeface="Calibri" pitchFamily="34" charset="0"/>
              </a:rPr>
              <a:t>Kinetoskop</a:t>
            </a:r>
            <a:r>
              <a:rPr lang="tr-TR" sz="2800" dirty="0" smtClean="0">
                <a:latin typeface="Calibri" pitchFamily="34" charset="0"/>
                <a:cs typeface="Calibri" pitchFamily="34" charset="0"/>
              </a:rPr>
              <a:t> aracılığıyla ilk film gösterimleri 1893’ten itibaren yapılmıştır. Ancak bu gösterimler belirtildiği gibi bir seferde yalnızca tek izleyiciye yöneliktir (</a:t>
            </a:r>
            <a:r>
              <a:rPr lang="tr-TR" sz="2800" dirty="0" err="1" smtClean="0">
                <a:latin typeface="Calibri" pitchFamily="34" charset="0"/>
                <a:cs typeface="Calibri" pitchFamily="34" charset="0"/>
              </a:rPr>
              <a:t>Lanzoni</a:t>
            </a:r>
            <a:r>
              <a:rPr lang="tr-TR" sz="2800" dirty="0" smtClean="0">
                <a:latin typeface="Calibri" pitchFamily="34" charset="0"/>
                <a:cs typeface="Calibri" pitchFamily="34" charset="0"/>
              </a:rPr>
              <a:t>, 2015: 29).</a:t>
            </a:r>
          </a:p>
          <a:p>
            <a:pPr algn="just"/>
            <a:endParaRPr lang="tr-TR" sz="2800" dirty="0" smtClean="0">
              <a:latin typeface="Calibri" pitchFamily="34" charset="0"/>
              <a:cs typeface="Calibri" pitchFamily="34"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922114"/>
          </a:xfrm>
        </p:spPr>
        <p:txBody>
          <a:bodyPr>
            <a:normAutofit/>
          </a:bodyPr>
          <a:lstStyle/>
          <a:p>
            <a:r>
              <a:rPr lang="tr-TR" sz="2400" b="1" dirty="0" err="1" smtClean="0">
                <a:latin typeface="Times New Roman" pitchFamily="18" charset="0"/>
                <a:cs typeface="Times New Roman" pitchFamily="18" charset="0"/>
              </a:rPr>
              <a:t>Lumiére’ler</a:t>
            </a:r>
            <a:r>
              <a:rPr lang="tr-TR" sz="2400" b="1" dirty="0" smtClean="0">
                <a:latin typeface="Times New Roman" pitchFamily="18" charset="0"/>
                <a:cs typeface="Times New Roman" pitchFamily="18" charset="0"/>
              </a:rPr>
              <a:t> ve Sinematograf</a:t>
            </a:r>
            <a:endParaRPr lang="tr-TR" sz="2400" b="1" dirty="0"/>
          </a:p>
        </p:txBody>
      </p:sp>
      <p:sp>
        <p:nvSpPr>
          <p:cNvPr id="3" name="2 İçerik Yer Tutucusu"/>
          <p:cNvSpPr>
            <a:spLocks noGrp="1"/>
          </p:cNvSpPr>
          <p:nvPr>
            <p:ph idx="1"/>
          </p:nvPr>
        </p:nvSpPr>
        <p:spPr/>
        <p:txBody>
          <a:bodyPr>
            <a:normAutofit fontScale="85000" lnSpcReduction="20000"/>
          </a:bodyPr>
          <a:lstStyle/>
          <a:p>
            <a:pPr algn="just"/>
            <a:r>
              <a:rPr lang="tr-TR" dirty="0" smtClean="0">
                <a:latin typeface="Calibri" pitchFamily="34" charset="0"/>
                <a:cs typeface="Calibri" pitchFamily="34" charset="0"/>
              </a:rPr>
              <a:t>Halka açık ilk film gösterimi ise 1895’te Paris’te </a:t>
            </a:r>
            <a:r>
              <a:rPr lang="tr-TR" dirty="0" err="1" smtClean="0">
                <a:latin typeface="Calibri" pitchFamily="34" charset="0"/>
                <a:cs typeface="Calibri" pitchFamily="34" charset="0"/>
              </a:rPr>
              <a:t>Lumiére</a:t>
            </a:r>
            <a:r>
              <a:rPr lang="tr-TR" dirty="0" smtClean="0">
                <a:latin typeface="Calibri" pitchFamily="34" charset="0"/>
                <a:cs typeface="Calibri" pitchFamily="34" charset="0"/>
              </a:rPr>
              <a:t> kardeşler tarafından gerçekleştirilmiştir.</a:t>
            </a:r>
          </a:p>
          <a:p>
            <a:pPr algn="just"/>
            <a:endParaRPr lang="tr-TR" dirty="0" smtClean="0">
              <a:latin typeface="Calibri" pitchFamily="34" charset="0"/>
              <a:cs typeface="Calibri" pitchFamily="34" charset="0"/>
            </a:endParaRPr>
          </a:p>
          <a:p>
            <a:pPr algn="just"/>
            <a:r>
              <a:rPr lang="tr-TR" dirty="0" err="1" smtClean="0">
                <a:latin typeface="Calibri" pitchFamily="34" charset="0"/>
                <a:cs typeface="Calibri" pitchFamily="34" charset="0"/>
              </a:rPr>
              <a:t>Lumiére’lerin</a:t>
            </a:r>
            <a:r>
              <a:rPr lang="tr-TR" dirty="0" smtClean="0">
                <a:latin typeface="Calibri" pitchFamily="34" charset="0"/>
                <a:cs typeface="Calibri" pitchFamily="34" charset="0"/>
              </a:rPr>
              <a:t> </a:t>
            </a:r>
            <a:r>
              <a:rPr lang="tr-TR" dirty="0" err="1" smtClean="0">
                <a:latin typeface="Calibri" pitchFamily="34" charset="0"/>
                <a:cs typeface="Calibri" pitchFamily="34" charset="0"/>
              </a:rPr>
              <a:t>icad</a:t>
            </a:r>
            <a:r>
              <a:rPr lang="tr-TR" dirty="0" smtClean="0">
                <a:latin typeface="Calibri" pitchFamily="34" charset="0"/>
                <a:cs typeface="Calibri" pitchFamily="34" charset="0"/>
              </a:rPr>
              <a:t> ettiği sinematograf, daha hafif olması sayesinde daha kolay taşınabiliyordu. Bir diğer özelliği saniyede on altı kare yazımlamasıydı. Saniyede on altı karelik film akışı ilkesi, sessiz döneme damgasını vurmuştur (</a:t>
            </a:r>
            <a:r>
              <a:rPr lang="tr-TR" dirty="0" err="1" smtClean="0">
                <a:latin typeface="Calibri" pitchFamily="34" charset="0"/>
                <a:cs typeface="Calibri" pitchFamily="34" charset="0"/>
              </a:rPr>
              <a:t>Abisel</a:t>
            </a:r>
            <a:r>
              <a:rPr lang="tr-TR" dirty="0" smtClean="0">
                <a:latin typeface="Calibri" pitchFamily="34" charset="0"/>
                <a:cs typeface="Calibri" pitchFamily="34" charset="0"/>
              </a:rPr>
              <a:t>, 2010: 31).</a:t>
            </a:r>
          </a:p>
          <a:p>
            <a:pPr algn="just"/>
            <a:endParaRPr lang="tr-TR" dirty="0" smtClean="0">
              <a:latin typeface="Calibri" pitchFamily="34" charset="0"/>
              <a:cs typeface="Calibri" pitchFamily="34" charset="0"/>
            </a:endParaRPr>
          </a:p>
          <a:p>
            <a:pPr algn="just"/>
            <a:r>
              <a:rPr lang="tr-TR" dirty="0" err="1" smtClean="0">
                <a:latin typeface="Calibri" pitchFamily="34" charset="0"/>
                <a:cs typeface="Calibri" pitchFamily="34" charset="0"/>
              </a:rPr>
              <a:t>Lumiére’lerin</a:t>
            </a:r>
            <a:r>
              <a:rPr lang="tr-TR" dirty="0" smtClean="0">
                <a:latin typeface="Calibri" pitchFamily="34" charset="0"/>
                <a:cs typeface="Calibri" pitchFamily="34" charset="0"/>
              </a:rPr>
              <a:t> ilk gösterimde sunulan filmleri arasında; </a:t>
            </a:r>
            <a:r>
              <a:rPr lang="tr-TR" i="1" dirty="0" smtClean="0">
                <a:latin typeface="Calibri" pitchFamily="34" charset="0"/>
                <a:cs typeface="Calibri" pitchFamily="34" charset="0"/>
              </a:rPr>
              <a:t>Bahçıvanın Sulanışı, </a:t>
            </a:r>
            <a:r>
              <a:rPr lang="tr-TR" i="1" dirty="0" err="1" smtClean="0">
                <a:latin typeface="Calibri" pitchFamily="34" charset="0"/>
                <a:cs typeface="Calibri" pitchFamily="34" charset="0"/>
              </a:rPr>
              <a:t>Lumiere</a:t>
            </a:r>
            <a:r>
              <a:rPr lang="tr-TR" i="1" dirty="0" smtClean="0">
                <a:latin typeface="Calibri" pitchFamily="34" charset="0"/>
                <a:cs typeface="Calibri" pitchFamily="34" charset="0"/>
              </a:rPr>
              <a:t> Fabrikasından Çıkan İşçiler, Trenin Gara Girişi  </a:t>
            </a:r>
            <a:r>
              <a:rPr lang="tr-TR" dirty="0" smtClean="0">
                <a:latin typeface="Calibri" pitchFamily="34" charset="0"/>
                <a:cs typeface="Calibri" pitchFamily="34" charset="0"/>
              </a:rPr>
              <a:t>filmleri sıralanabilir.</a:t>
            </a:r>
          </a:p>
          <a:p>
            <a:pPr algn="just"/>
            <a:endParaRPr lang="tr-TR" dirty="0" smtClean="0">
              <a:latin typeface="Times New Roman" pitchFamily="18" charset="0"/>
              <a:cs typeface="Times New Roman" pitchFamily="18" charset="0"/>
            </a:endParaRPr>
          </a:p>
          <a:p>
            <a:pPr algn="just"/>
            <a:endParaRPr lang="tr-TR" dirty="0" smtClean="0">
              <a:latin typeface="Times New Roman" pitchFamily="18" charset="0"/>
              <a:cs typeface="Times New Roman" pitchFamily="18" charset="0"/>
            </a:endParaRP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George </a:t>
            </a:r>
            <a:r>
              <a:rPr lang="tr-TR" sz="2400" b="1" dirty="0" err="1" smtClean="0">
                <a:latin typeface="Calibri" pitchFamily="34" charset="0"/>
                <a:cs typeface="Calibri" pitchFamily="34" charset="0"/>
              </a:rPr>
              <a:t>Meliés’nin</a:t>
            </a:r>
            <a:r>
              <a:rPr lang="tr-TR" sz="2400" b="1" dirty="0" smtClean="0">
                <a:latin typeface="Calibri" pitchFamily="34" charset="0"/>
                <a:cs typeface="Calibri" pitchFamily="34" charset="0"/>
              </a:rPr>
              <a:t> Kurmaca Filmleri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p:txBody>
          <a:bodyPr>
            <a:normAutofit/>
          </a:bodyPr>
          <a:lstStyle/>
          <a:p>
            <a:pPr algn="just"/>
            <a:r>
              <a:rPr lang="tr-TR" sz="2400" dirty="0" smtClean="0">
                <a:latin typeface="Calibri" pitchFamily="34" charset="0"/>
                <a:cs typeface="Calibri" pitchFamily="34" charset="0"/>
              </a:rPr>
              <a:t>İlk filmler genel olarak basit aksiyonlardan, gündelik hayata dair izlenimlerden ve muzip olayların sergilenmesinden oluşmaktadır. Dolayısıyla </a:t>
            </a:r>
            <a:r>
              <a:rPr lang="tr-TR" sz="2400" dirty="0" err="1" smtClean="0">
                <a:latin typeface="Calibri" pitchFamily="34" charset="0"/>
                <a:cs typeface="Calibri" pitchFamily="34" charset="0"/>
              </a:rPr>
              <a:t>Lumiére</a:t>
            </a:r>
            <a:r>
              <a:rPr lang="tr-TR" sz="2400" dirty="0" smtClean="0">
                <a:latin typeface="Calibri" pitchFamily="34" charset="0"/>
                <a:cs typeface="Calibri" pitchFamily="34" charset="0"/>
              </a:rPr>
              <a:t> filmlerinin belgesele yönelik eğilimleriyle gerçekçi sinemanın temelini oluşturduğu kabul edilir.</a:t>
            </a:r>
          </a:p>
          <a:p>
            <a:pPr algn="just"/>
            <a:endParaRPr lang="tr-TR" sz="2400" dirty="0" smtClean="0">
              <a:latin typeface="Calibri" pitchFamily="34" charset="0"/>
              <a:cs typeface="Calibri" pitchFamily="34" charset="0"/>
            </a:endParaRPr>
          </a:p>
          <a:p>
            <a:pPr algn="just"/>
            <a:r>
              <a:rPr lang="tr-TR" sz="2400" dirty="0" err="1" smtClean="0">
                <a:latin typeface="Calibri" pitchFamily="34" charset="0"/>
                <a:cs typeface="Calibri" pitchFamily="34" charset="0"/>
              </a:rPr>
              <a:t>Kurmacanın</a:t>
            </a:r>
            <a:r>
              <a:rPr lang="tr-TR" sz="2400" dirty="0" smtClean="0">
                <a:latin typeface="Calibri" pitchFamily="34" charset="0"/>
                <a:cs typeface="Calibri" pitchFamily="34" charset="0"/>
              </a:rPr>
              <a:t>, öykü anlatmanın sinemaya girmesi ise </a:t>
            </a:r>
            <a:r>
              <a:rPr lang="tr-TR" sz="2400" dirty="0" err="1" smtClean="0">
                <a:latin typeface="Calibri" pitchFamily="34" charset="0"/>
                <a:cs typeface="Calibri" pitchFamily="34" charset="0"/>
              </a:rPr>
              <a:t>Meliés’le</a:t>
            </a:r>
            <a:r>
              <a:rPr lang="tr-TR" sz="2400" dirty="0" smtClean="0">
                <a:latin typeface="Calibri" pitchFamily="34" charset="0"/>
                <a:cs typeface="Calibri" pitchFamily="34" charset="0"/>
              </a:rPr>
              <a:t> geçekleşecektir. </a:t>
            </a:r>
            <a:r>
              <a:rPr lang="tr-TR" sz="2400" dirty="0" err="1" smtClean="0">
                <a:latin typeface="Calibri" pitchFamily="34" charset="0"/>
                <a:cs typeface="Calibri" pitchFamily="34" charset="0"/>
              </a:rPr>
              <a:t>Meliés</a:t>
            </a:r>
            <a:r>
              <a:rPr lang="tr-TR" sz="2400" dirty="0" smtClean="0">
                <a:latin typeface="Calibri" pitchFamily="34" charset="0"/>
                <a:cs typeface="Calibri" pitchFamily="34" charset="0"/>
              </a:rPr>
              <a:t> başlangıçta tiyatroyla, görsel yanılsamayla ve sihirbazlık gösterileriyle ilgilidir. </a:t>
            </a:r>
            <a:r>
              <a:rPr lang="tr-TR" sz="2400" dirty="0" err="1" smtClean="0">
                <a:latin typeface="Calibri" pitchFamily="34" charset="0"/>
                <a:cs typeface="Calibri" pitchFamily="34" charset="0"/>
              </a:rPr>
              <a:t>Lumiére’lerin</a:t>
            </a:r>
            <a:r>
              <a:rPr lang="tr-TR" sz="2400" dirty="0" smtClean="0">
                <a:latin typeface="Calibri" pitchFamily="34" charset="0"/>
                <a:cs typeface="Calibri" pitchFamily="34" charset="0"/>
              </a:rPr>
              <a:t> sinematografından ve film gösterimlerinden etkilenmiş; sinemaya yönelmiştir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51; </a:t>
            </a:r>
            <a:r>
              <a:rPr lang="tr-TR" sz="2400" dirty="0" err="1" smtClean="0">
                <a:latin typeface="Calibri" pitchFamily="34" charset="0"/>
                <a:cs typeface="Calibri" pitchFamily="34" charset="0"/>
              </a:rPr>
              <a:t>Lanzoni</a:t>
            </a:r>
            <a:r>
              <a:rPr lang="tr-TR" sz="2400" dirty="0" smtClean="0">
                <a:latin typeface="Calibri" pitchFamily="34" charset="0"/>
                <a:cs typeface="Calibri" pitchFamily="34" charset="0"/>
              </a:rPr>
              <a:t>, 2015: 34). </a:t>
            </a:r>
          </a:p>
          <a:p>
            <a:pPr algn="just"/>
            <a:endParaRPr lang="tr-TR" sz="2400" dirty="0" smtClean="0">
              <a:latin typeface="Calibri" pitchFamily="34" charset="0"/>
              <a:cs typeface="Calibri" pitchFamily="34" charset="0"/>
            </a:endParaRPr>
          </a:p>
          <a:p>
            <a:pPr algn="just"/>
            <a:endParaRPr lang="tr-TR" sz="24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pPr algn="just"/>
            <a:r>
              <a:rPr lang="tr-TR" sz="2400" dirty="0" smtClean="0">
                <a:latin typeface="Calibri" pitchFamily="34" charset="0"/>
                <a:cs typeface="Calibri" pitchFamily="34" charset="0"/>
              </a:rPr>
              <a:t>Sinemaya yönelik çalışmalarını kendi küçük stüdyosunda, kendi hazırladığı kostüm ve dekorlarla gerçekleştirmiş, tiyatro oyuncularıyla çalışmalar yapmıştır. Kameranın sabit pozisyonda olması ve kullanılan durağan düzenlemeler, tiyatro sahnesine benzer bir etki yaratmaktadır. Zamanla kurgunun görsel etkisini (</a:t>
            </a:r>
            <a:r>
              <a:rPr lang="tr-TR" sz="2400" dirty="0" err="1" smtClean="0">
                <a:latin typeface="Calibri" pitchFamily="34" charset="0"/>
                <a:cs typeface="Calibri" pitchFamily="34" charset="0"/>
              </a:rPr>
              <a:t>Lanzoni</a:t>
            </a:r>
            <a:r>
              <a:rPr lang="tr-TR" sz="2400" dirty="0" smtClean="0">
                <a:latin typeface="Calibri" pitchFamily="34" charset="0"/>
                <a:cs typeface="Calibri" pitchFamily="34" charset="0"/>
              </a:rPr>
              <a:t>, 2015: 35-36), kameranın görsel olanaklarını keşfeder; “bindirme, erime, hareketsiz görüntü, hızlandırılmış ve yavaşlatılmış hareket, kararma, açılma, maskeleme, tersine hareket” tekniklerini geliştirir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53). Sinemayı fantastik öyküler anlatmak amacıyla kullanır, yaratıcılığı ve düş gücünü devreye sokar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53-55).  </a:t>
            </a:r>
            <a:r>
              <a:rPr lang="tr-TR" sz="2400" dirty="0" err="1" smtClean="0">
                <a:latin typeface="Calibri" pitchFamily="34" charset="0"/>
                <a:cs typeface="Calibri" pitchFamily="34" charset="0"/>
              </a:rPr>
              <a:t>Meliés’nin</a:t>
            </a:r>
            <a:r>
              <a:rPr lang="tr-TR" sz="2400" dirty="0" smtClean="0">
                <a:latin typeface="Calibri" pitchFamily="34" charset="0"/>
                <a:cs typeface="Calibri" pitchFamily="34" charset="0"/>
              </a:rPr>
              <a:t> ünlenmesi sağlayan bu fantastik filmlerin en önemlilerinden biri </a:t>
            </a:r>
            <a:r>
              <a:rPr lang="tr-TR" sz="2400" i="1" dirty="0" smtClean="0">
                <a:latin typeface="Calibri" pitchFamily="34" charset="0"/>
                <a:cs typeface="Calibri" pitchFamily="34" charset="0"/>
              </a:rPr>
              <a:t>Aya Seyahat </a:t>
            </a:r>
            <a:r>
              <a:rPr lang="tr-TR" sz="2400" dirty="0" smtClean="0">
                <a:latin typeface="Calibri" pitchFamily="34" charset="0"/>
                <a:cs typeface="Calibri" pitchFamily="34" charset="0"/>
              </a:rPr>
              <a:t>(1902)’</a:t>
            </a:r>
            <a:r>
              <a:rPr lang="tr-TR" sz="2400" dirty="0" err="1" smtClean="0">
                <a:latin typeface="Calibri" pitchFamily="34" charset="0"/>
                <a:cs typeface="Calibri" pitchFamily="34" charset="0"/>
              </a:rPr>
              <a:t>dir</a:t>
            </a:r>
            <a:r>
              <a:rPr lang="tr-TR" sz="2400" dirty="0" smtClean="0">
                <a:latin typeface="Calibri" pitchFamily="34" charset="0"/>
                <a:cs typeface="Calibri" pitchFamily="34" charset="0"/>
              </a:rPr>
              <a:t>. </a:t>
            </a:r>
          </a:p>
          <a:p>
            <a:pPr algn="just"/>
            <a:endParaRPr lang="tr-TR" sz="2400" dirty="0" smtClean="0">
              <a:latin typeface="Calibri" pitchFamily="34" charset="0"/>
              <a:cs typeface="Calibri" pitchFamily="34"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err="1" smtClean="0">
                <a:latin typeface="Calibri" pitchFamily="34" charset="0"/>
                <a:cs typeface="Calibri" pitchFamily="34" charset="0"/>
              </a:rPr>
              <a:t>Edwin</a:t>
            </a:r>
            <a:r>
              <a:rPr lang="tr-TR" sz="2400" b="1" dirty="0" smtClean="0">
                <a:latin typeface="Calibri" pitchFamily="34" charset="0"/>
                <a:cs typeface="Calibri" pitchFamily="34" charset="0"/>
              </a:rPr>
              <a:t> S. </a:t>
            </a:r>
            <a:r>
              <a:rPr lang="tr-TR" sz="2400" b="1" dirty="0" err="1" smtClean="0">
                <a:latin typeface="Calibri" pitchFamily="34" charset="0"/>
                <a:cs typeface="Calibri" pitchFamily="34" charset="0"/>
              </a:rPr>
              <a:t>Porter</a:t>
            </a:r>
            <a:r>
              <a:rPr lang="tr-TR" sz="2400" b="1" dirty="0" smtClean="0">
                <a:latin typeface="Calibri" pitchFamily="34" charset="0"/>
                <a:cs typeface="Calibri" pitchFamily="34" charset="0"/>
              </a:rPr>
              <a:t>…</a:t>
            </a:r>
            <a:endParaRPr lang="tr-TR" sz="2400" b="1" dirty="0">
              <a:latin typeface="Calibri" pitchFamily="34" charset="0"/>
              <a:cs typeface="Calibri" pitchFamily="34" charset="0"/>
            </a:endParaRPr>
          </a:p>
        </p:txBody>
      </p:sp>
      <p:sp>
        <p:nvSpPr>
          <p:cNvPr id="3" name="2 İçerik Yer Tutucusu"/>
          <p:cNvSpPr>
            <a:spLocks noGrp="1"/>
          </p:cNvSpPr>
          <p:nvPr>
            <p:ph idx="1"/>
          </p:nvPr>
        </p:nvSpPr>
        <p:spPr/>
        <p:txBody>
          <a:bodyPr>
            <a:normAutofit lnSpcReduction="10000"/>
          </a:bodyPr>
          <a:lstStyle/>
          <a:p>
            <a:pPr algn="just"/>
            <a:r>
              <a:rPr lang="tr-TR" sz="2400" dirty="0" smtClean="0">
                <a:latin typeface="Calibri" pitchFamily="34" charset="0"/>
                <a:cs typeface="Calibri" pitchFamily="34" charset="0"/>
              </a:rPr>
              <a:t>Sessiz dönemin en önemli yönetmenlerinden bir diğeri Amerikalı yönetmen E. S. </a:t>
            </a:r>
            <a:r>
              <a:rPr lang="tr-TR" sz="2400" dirty="0" err="1" smtClean="0">
                <a:latin typeface="Calibri" pitchFamily="34" charset="0"/>
                <a:cs typeface="Calibri" pitchFamily="34" charset="0"/>
              </a:rPr>
              <a:t>Porter’dır</a:t>
            </a:r>
            <a:r>
              <a:rPr lang="tr-TR" sz="2400" dirty="0" smtClean="0">
                <a:latin typeface="Calibri" pitchFamily="34" charset="0"/>
                <a:cs typeface="Calibri" pitchFamily="34" charset="0"/>
              </a:rPr>
              <a:t>. </a:t>
            </a:r>
            <a:r>
              <a:rPr lang="tr-TR" sz="2400" dirty="0" err="1" smtClean="0">
                <a:latin typeface="Calibri" pitchFamily="34" charset="0"/>
                <a:cs typeface="Calibri" pitchFamily="34" charset="0"/>
              </a:rPr>
              <a:t>Porter</a:t>
            </a:r>
            <a:r>
              <a:rPr lang="tr-TR" sz="2400" dirty="0" smtClean="0">
                <a:latin typeface="Calibri" pitchFamily="34" charset="0"/>
                <a:cs typeface="Calibri" pitchFamily="34" charset="0"/>
              </a:rPr>
              <a:t> kurgunun mucidi olarak kabul edilmiş, kurguyu devamlılığı sağlamak üzere kullanarak sinema estetiğine yön verenlerden biri olmuştur.</a:t>
            </a:r>
          </a:p>
          <a:p>
            <a:pPr algn="just"/>
            <a:endParaRPr lang="tr-TR" sz="2400" dirty="0" smtClean="0">
              <a:latin typeface="Calibri" pitchFamily="34" charset="0"/>
              <a:cs typeface="Calibri" pitchFamily="34" charset="0"/>
            </a:endParaRPr>
          </a:p>
          <a:p>
            <a:pPr algn="just"/>
            <a:r>
              <a:rPr lang="tr-TR" sz="2400" dirty="0" smtClean="0">
                <a:latin typeface="Calibri" pitchFamily="34" charset="0"/>
                <a:cs typeface="Calibri" pitchFamily="34" charset="0"/>
              </a:rPr>
              <a:t>“</a:t>
            </a:r>
            <a:r>
              <a:rPr lang="tr-TR" sz="2400" dirty="0" err="1" smtClean="0">
                <a:latin typeface="Calibri" pitchFamily="34" charset="0"/>
                <a:cs typeface="Calibri" pitchFamily="34" charset="0"/>
              </a:rPr>
              <a:t>Porter’ın</a:t>
            </a:r>
            <a:r>
              <a:rPr lang="tr-TR" sz="2400" dirty="0" smtClean="0">
                <a:latin typeface="Calibri" pitchFamily="34" charset="0"/>
                <a:cs typeface="Calibri" pitchFamily="34" charset="0"/>
              </a:rPr>
              <a:t> sinemaya katkısı, filmin bir öyküyü nasıl anlatacağı konusunda temel bir çıkış yolu göstermiş olmasından kaynaklanır” ; </a:t>
            </a:r>
            <a:r>
              <a:rPr lang="tr-TR" sz="2400" dirty="0" err="1" smtClean="0">
                <a:latin typeface="Calibri" pitchFamily="34" charset="0"/>
                <a:cs typeface="Calibri" pitchFamily="34" charset="0"/>
              </a:rPr>
              <a:t>Porter</a:t>
            </a:r>
            <a:r>
              <a:rPr lang="tr-TR" sz="2400" dirty="0" smtClean="0">
                <a:latin typeface="Calibri" pitchFamily="34" charset="0"/>
                <a:cs typeface="Calibri" pitchFamily="34" charset="0"/>
              </a:rPr>
              <a:t> sinema sanatının tek bir çekime değil,  çekimlerin devamlılığına dayandığını kanıtlar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63).  </a:t>
            </a:r>
            <a:r>
              <a:rPr lang="tr-TR" sz="2400" i="1" dirty="0" smtClean="0">
                <a:latin typeface="Calibri" pitchFamily="34" charset="0"/>
                <a:cs typeface="Calibri" pitchFamily="34" charset="0"/>
              </a:rPr>
              <a:t>Bir Amerikan İtfaiyecisinin Yaşamı</a:t>
            </a:r>
            <a:r>
              <a:rPr lang="tr-TR" sz="2400" dirty="0" smtClean="0">
                <a:latin typeface="Calibri" pitchFamily="34" charset="0"/>
                <a:cs typeface="Calibri" pitchFamily="34" charset="0"/>
              </a:rPr>
              <a:t> (1902), </a:t>
            </a:r>
            <a:r>
              <a:rPr lang="tr-TR" sz="2400" i="1" dirty="0" smtClean="0">
                <a:latin typeface="Calibri" pitchFamily="34" charset="0"/>
                <a:cs typeface="Calibri" pitchFamily="34" charset="0"/>
              </a:rPr>
              <a:t>Büyük Tren Soygunu </a:t>
            </a:r>
            <a:r>
              <a:rPr lang="tr-TR" sz="2400" dirty="0" smtClean="0">
                <a:latin typeface="Calibri" pitchFamily="34" charset="0"/>
                <a:cs typeface="Calibri" pitchFamily="34" charset="0"/>
              </a:rPr>
              <a:t>(1903) ilk önemli filmlerindendir. Özellikle </a:t>
            </a:r>
            <a:r>
              <a:rPr lang="tr-TR" sz="2400" i="1" dirty="0" smtClean="0">
                <a:latin typeface="Calibri" pitchFamily="34" charset="0"/>
                <a:cs typeface="Calibri" pitchFamily="34" charset="0"/>
              </a:rPr>
              <a:t>Büyük Tren Soygunu</a:t>
            </a:r>
            <a:r>
              <a:rPr lang="tr-TR" sz="2400" dirty="0" smtClean="0">
                <a:latin typeface="Calibri" pitchFamily="34" charset="0"/>
                <a:cs typeface="Calibri" pitchFamily="34" charset="0"/>
              </a:rPr>
              <a:t> dramatik olay örgüsü ve kurgusu açısından sinemacılar için yol gösterici olmuştur.</a:t>
            </a:r>
            <a:endParaRPr lang="tr-TR" sz="24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Griffith…</a:t>
            </a:r>
            <a:endParaRPr lang="tr-TR" sz="2400" b="1" dirty="0">
              <a:latin typeface="Calibri" pitchFamily="34" charset="0"/>
              <a:cs typeface="Calibri" pitchFamily="34" charset="0"/>
            </a:endParaRPr>
          </a:p>
        </p:txBody>
      </p:sp>
      <p:sp>
        <p:nvSpPr>
          <p:cNvPr id="3" name="2 İçerik Yer Tutucusu"/>
          <p:cNvSpPr>
            <a:spLocks noGrp="1"/>
          </p:cNvSpPr>
          <p:nvPr>
            <p:ph idx="1"/>
          </p:nvPr>
        </p:nvSpPr>
        <p:spPr/>
        <p:txBody>
          <a:bodyPr>
            <a:noAutofit/>
          </a:bodyPr>
          <a:lstStyle/>
          <a:p>
            <a:pPr algn="just"/>
            <a:r>
              <a:rPr lang="tr-TR" sz="2400" dirty="0" smtClean="0">
                <a:latin typeface="Calibri" pitchFamily="34" charset="0"/>
                <a:cs typeface="Calibri" pitchFamily="34" charset="0"/>
              </a:rPr>
              <a:t>Sinemanın anlatı açısından zenginleşmesine katkıda bulunan D. W. Griffith, ilk filmlerinde </a:t>
            </a:r>
            <a:r>
              <a:rPr lang="tr-TR" sz="2400" dirty="0" err="1" smtClean="0">
                <a:latin typeface="Calibri" pitchFamily="34" charset="0"/>
                <a:cs typeface="Calibri" pitchFamily="34" charset="0"/>
              </a:rPr>
              <a:t>Porter’ın</a:t>
            </a:r>
            <a:r>
              <a:rPr lang="tr-TR" sz="2400" dirty="0" smtClean="0">
                <a:latin typeface="Calibri" pitchFamily="34" charset="0"/>
                <a:cs typeface="Calibri" pitchFamily="34" charset="0"/>
              </a:rPr>
              <a:t> bulduğu alışılmış kalıpların izinden giderken </a:t>
            </a:r>
            <a:r>
              <a:rPr lang="tr-TR" sz="2400" i="1" dirty="0" smtClean="0">
                <a:latin typeface="Calibri" pitchFamily="34" charset="0"/>
                <a:cs typeface="Calibri" pitchFamily="34" charset="0"/>
              </a:rPr>
              <a:t>Issız Villa </a:t>
            </a:r>
            <a:r>
              <a:rPr lang="tr-TR" sz="2400" dirty="0" smtClean="0">
                <a:latin typeface="Calibri" pitchFamily="34" charset="0"/>
                <a:cs typeface="Calibri" pitchFamily="34" charset="0"/>
              </a:rPr>
              <a:t>(1909) ile kaçma-kovalama sahnelerini başarıyla kullanmış, “Griffith tarzı son” ya da “son an kurtuluşu” olarak adlandırılan tarzını geliştirmiştir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99). </a:t>
            </a:r>
          </a:p>
          <a:p>
            <a:pPr algn="just"/>
            <a:r>
              <a:rPr lang="tr-TR" sz="2400" dirty="0" smtClean="0">
                <a:latin typeface="Calibri" pitchFamily="34" charset="0"/>
                <a:cs typeface="Calibri" pitchFamily="34" charset="0"/>
              </a:rPr>
              <a:t>1915’te çektiği </a:t>
            </a:r>
            <a:r>
              <a:rPr lang="tr-TR" sz="2400" i="1" dirty="0" smtClean="0">
                <a:latin typeface="Calibri" pitchFamily="34" charset="0"/>
                <a:cs typeface="Calibri" pitchFamily="34" charset="0"/>
              </a:rPr>
              <a:t>Bir Ulusun Doğuşu </a:t>
            </a:r>
            <a:r>
              <a:rPr lang="tr-TR" sz="2400" dirty="0" smtClean="0">
                <a:latin typeface="Calibri" pitchFamily="34" charset="0"/>
                <a:cs typeface="Calibri" pitchFamily="34" charset="0"/>
              </a:rPr>
              <a:t>sinemasal özellikleri ve politik duruşu açısından Amerikan sinemasında yankı uyandırmıştır. Bu filmin başarısının ardından büyük bir bütçeyle çektiği </a:t>
            </a:r>
            <a:r>
              <a:rPr lang="tr-TR" sz="2400" i="1" dirty="0" smtClean="0">
                <a:latin typeface="Calibri" pitchFamily="34" charset="0"/>
                <a:cs typeface="Calibri" pitchFamily="34" charset="0"/>
              </a:rPr>
              <a:t>Hoşgörüsüzlük</a:t>
            </a:r>
            <a:r>
              <a:rPr lang="tr-TR" sz="2400" dirty="0" smtClean="0">
                <a:latin typeface="Calibri" pitchFamily="34" charset="0"/>
                <a:cs typeface="Calibri" pitchFamily="34" charset="0"/>
              </a:rPr>
              <a:t> (1916) ise sinema tarihinin önemli yapıtları arasında kabul edilmesine karşın ticari açıdan bir yenilgi olmuştur (</a:t>
            </a:r>
            <a:r>
              <a:rPr lang="tr-TR" sz="2400" dirty="0" err="1" smtClean="0">
                <a:latin typeface="Calibri" pitchFamily="34" charset="0"/>
                <a:cs typeface="Calibri" pitchFamily="34" charset="0"/>
              </a:rPr>
              <a:t>Abisel</a:t>
            </a:r>
            <a:r>
              <a:rPr lang="tr-TR" sz="2400" dirty="0" smtClean="0">
                <a:latin typeface="Calibri" pitchFamily="34" charset="0"/>
                <a:cs typeface="Calibri" pitchFamily="34" charset="0"/>
              </a:rPr>
              <a:t>, 2010: 99-101). </a:t>
            </a:r>
            <a:endParaRPr lang="tr-TR" sz="2400"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Sessiz Güldürüler, </a:t>
            </a:r>
            <a:r>
              <a:rPr lang="tr-TR" sz="2400" b="1" dirty="0" err="1" smtClean="0">
                <a:latin typeface="Calibri" pitchFamily="34" charset="0"/>
                <a:cs typeface="Calibri" pitchFamily="34" charset="0"/>
              </a:rPr>
              <a:t>Mack</a:t>
            </a:r>
            <a:r>
              <a:rPr lang="tr-TR" sz="2400" b="1" dirty="0" smtClean="0">
                <a:latin typeface="Calibri" pitchFamily="34" charset="0"/>
                <a:cs typeface="Calibri" pitchFamily="34" charset="0"/>
              </a:rPr>
              <a:t> </a:t>
            </a:r>
            <a:r>
              <a:rPr lang="tr-TR" sz="2400" b="1" dirty="0" err="1" smtClean="0">
                <a:latin typeface="Calibri" pitchFamily="34" charset="0"/>
                <a:cs typeface="Calibri" pitchFamily="34" charset="0"/>
              </a:rPr>
              <a:t>Sennet</a:t>
            </a:r>
            <a:r>
              <a:rPr lang="tr-TR" sz="2400" b="1" dirty="0" smtClean="0">
                <a:latin typeface="Calibri" pitchFamily="34" charset="0"/>
                <a:cs typeface="Calibri" pitchFamily="34" charset="0"/>
              </a:rPr>
              <a:t>-Charles Chaplin</a:t>
            </a:r>
            <a:endParaRPr lang="tr-TR" sz="2400" b="1" dirty="0">
              <a:latin typeface="Calibri" pitchFamily="34" charset="0"/>
              <a:cs typeface="Calibri" pitchFamily="34" charset="0"/>
            </a:endParaRPr>
          </a:p>
        </p:txBody>
      </p:sp>
      <p:sp>
        <p:nvSpPr>
          <p:cNvPr id="3" name="2 İçerik Yer Tutucusu"/>
          <p:cNvSpPr>
            <a:spLocks noGrp="1"/>
          </p:cNvSpPr>
          <p:nvPr>
            <p:ph idx="1"/>
          </p:nvPr>
        </p:nvSpPr>
        <p:spPr/>
        <p:txBody>
          <a:bodyPr>
            <a:normAutofit fontScale="77500" lnSpcReduction="20000"/>
          </a:bodyPr>
          <a:lstStyle/>
          <a:p>
            <a:pPr algn="just"/>
            <a:r>
              <a:rPr lang="tr-TR" dirty="0" smtClean="0">
                <a:latin typeface="+mj-lt"/>
              </a:rPr>
              <a:t>Sessiz film döneminde ortaya çıkan en önemli film türlerinden biri komedilerdir. </a:t>
            </a:r>
          </a:p>
          <a:p>
            <a:pPr algn="just"/>
            <a:r>
              <a:rPr lang="tr-TR" dirty="0" smtClean="0">
                <a:latin typeface="+mj-lt"/>
              </a:rPr>
              <a:t>Bazı kaynaklarda  ilk gülünç kısa film </a:t>
            </a:r>
            <a:r>
              <a:rPr lang="tr-TR" i="1" dirty="0" err="1" smtClean="0">
                <a:latin typeface="+mj-lt"/>
              </a:rPr>
              <a:t>Fred</a:t>
            </a:r>
            <a:r>
              <a:rPr lang="tr-TR" i="1" dirty="0" smtClean="0">
                <a:latin typeface="+mj-lt"/>
              </a:rPr>
              <a:t> </a:t>
            </a:r>
            <a:r>
              <a:rPr lang="tr-TR" i="1" dirty="0" err="1" smtClean="0">
                <a:latin typeface="+mj-lt"/>
              </a:rPr>
              <a:t>Ott’un</a:t>
            </a:r>
            <a:r>
              <a:rPr lang="tr-TR" i="1" dirty="0" smtClean="0">
                <a:latin typeface="+mj-lt"/>
              </a:rPr>
              <a:t> Aksırığı</a:t>
            </a:r>
            <a:r>
              <a:rPr lang="tr-TR" dirty="0" smtClean="0">
                <a:latin typeface="+mj-lt"/>
              </a:rPr>
              <a:t> olarak kabul edilse de </a:t>
            </a:r>
            <a:r>
              <a:rPr lang="tr-TR" i="1" dirty="0" smtClean="0">
                <a:latin typeface="+mj-lt"/>
              </a:rPr>
              <a:t>Bahçıvanın Sulanışı </a:t>
            </a:r>
            <a:r>
              <a:rPr lang="tr-TR" dirty="0" smtClean="0">
                <a:latin typeface="+mj-lt"/>
              </a:rPr>
              <a:t>bu konuda daha çok kabul görmektedir.</a:t>
            </a:r>
          </a:p>
          <a:p>
            <a:pPr algn="just"/>
            <a:r>
              <a:rPr lang="tr-TR" dirty="0" smtClean="0">
                <a:latin typeface="+mj-lt"/>
              </a:rPr>
              <a:t>Komedinin altın çağı 1910’larda ve 1920’lerde Amerikan sinemasında yaşanmıştır.</a:t>
            </a:r>
          </a:p>
          <a:p>
            <a:pPr algn="just"/>
            <a:r>
              <a:rPr lang="tr-TR" dirty="0" smtClean="0">
                <a:latin typeface="+mj-lt"/>
              </a:rPr>
              <a:t>Sessiz komedinin öncüsü olan </a:t>
            </a:r>
            <a:r>
              <a:rPr lang="tr-TR" dirty="0" err="1" smtClean="0">
                <a:latin typeface="+mj-lt"/>
              </a:rPr>
              <a:t>Sennet</a:t>
            </a:r>
            <a:r>
              <a:rPr lang="tr-TR" dirty="0" smtClean="0">
                <a:latin typeface="+mj-lt"/>
              </a:rPr>
              <a:t>, çelişkilerden, zıtlıklardan ve saçmalıklardan yararlanarak mekanik bir güldürü biçiminin öncüsü olmuştur. Uçan pastalar, çılgın kovalamacalar, muz kabuğuna basıp yere düşen insanlar vs. bu mekanik güldürünün temel öğelerindendir (</a:t>
            </a:r>
            <a:r>
              <a:rPr lang="tr-TR" dirty="0" err="1" smtClean="0">
                <a:latin typeface="+mj-lt"/>
              </a:rPr>
              <a:t>Abisel</a:t>
            </a:r>
            <a:r>
              <a:rPr lang="tr-TR" dirty="0" smtClean="0">
                <a:latin typeface="+mj-lt"/>
              </a:rPr>
              <a:t>, 2010: 115-126).</a:t>
            </a:r>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851</Words>
  <Application>Microsoft Office PowerPoint</Application>
  <PresentationFormat>Ekran Gösterisi (4:3)</PresentationFormat>
  <Paragraphs>52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SİNEMANIN İLK YILLARI</vt:lpstr>
      <vt:lpstr>İlk Mucitler…</vt:lpstr>
      <vt:lpstr>Edison ve Dickson’un ‘Kinetoskop’u</vt:lpstr>
      <vt:lpstr>Lumiére’ler ve Sinematograf</vt:lpstr>
      <vt:lpstr>George Meliés’nin Kurmaca Filmleri</vt:lpstr>
      <vt:lpstr>Slayt 6</vt:lpstr>
      <vt:lpstr>Edwin S. Porter…</vt:lpstr>
      <vt:lpstr>Griffith…</vt:lpstr>
      <vt:lpstr>Sessiz Güldürüler, Mack Sennet-Charles Chaplin</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33</cp:revision>
  <dcterms:created xsi:type="dcterms:W3CDTF">2018-10-25T18:01:29Z</dcterms:created>
  <dcterms:modified xsi:type="dcterms:W3CDTF">2018-10-26T06:36:59Z</dcterms:modified>
</cp:coreProperties>
</file>