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3" r:id="rId3"/>
    <p:sldId id="267" r:id="rId4"/>
    <p:sldId id="264" r:id="rId5"/>
    <p:sldId id="265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15"/>
  </p:normalViewPr>
  <p:slideViewPr>
    <p:cSldViewPr snapToGrid="0" snapToObjects="1">
      <p:cViewPr varScale="1">
        <p:scale>
          <a:sx n="81" d="100"/>
          <a:sy n="81" d="100"/>
        </p:scale>
        <p:origin x="96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AD606F2-334C-FD44-BCF6-281FFC922C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A8B5CD1-C676-D546-9375-756CFED47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3CE5ADC-4397-9340-9E6D-6DD1B7F9A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F8D8F1E-BE48-AE43-8334-9297F1E97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5A5F5F9-2EFB-924F-A5C4-D088684B2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5261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26991C0-9016-C04A-9604-31A184AC9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F2BD5EC-38D0-1B48-8E5F-928C03224D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7E11BE8-7BD2-F641-90FE-CC98FD015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2D814A5-020E-4048-A923-085EF328E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FAA0F5E-046F-3942-9FB9-C3C1E84AC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548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3C628826-B184-254D-ADA6-725CD1CF81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5CCDF4A-B920-214E-A457-485DBE9C9A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EB222A-5E58-724B-9BA2-40294B271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AA010E0-D1D3-A34D-8D98-A8CD6C27F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CA30CA5-E9BA-A940-BB43-4E40A4F59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9244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BAAEF6D-7817-3649-934B-6AA4167CE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547D5A-00BC-D44D-A6AE-568564895D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2E04A41-EE48-ED48-8A95-E18CD9BC3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4A93A97-FA70-7442-A058-EED3CFC65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6255A52-A528-0F49-8BA4-E82B671AB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790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CD62FE5-7486-C848-B867-C6D056529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DC837E4-FB0C-C544-8CC9-37B4493EB5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FB0B89E-1C02-4345-9E46-FA02FFDF0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FDFFC5C-6FE1-EF41-B981-8D1CA1A16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305D3D-3BFB-CD46-ABCB-B21EC8D86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2210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8DE6FB-1ED9-664F-82B2-CFA8D98D2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E8E7F79-5AA5-2341-88C5-80EA0B4DAA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4890AF8-6720-7A4E-9FBF-2F643E104F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8FD9E1F-D2BD-EC43-8601-1F63B76BB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E76C522-6899-D54B-B69E-51EC6EE37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E1C433A-A7B7-4B4F-8F58-9B4754B33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9267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9A28559-5C27-9644-98F3-B78F3AD5B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B0A43DB-157A-8E40-9B09-968591F114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60802D8-1287-4F45-8B45-C0BE8D50FA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98AB2087-A41A-7443-9C31-42DB7128B5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52C2AC54-A4C2-704D-A62D-C38653FEC8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935A774A-39BE-5D4A-8F0B-3C1853396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9F21F1E2-652E-2B48-B440-89D00C2C4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CB11947A-9923-D043-AA26-9F7C5C2B5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4618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42C13B1-FA42-9445-B1F1-B0CCEC7D1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8875A5FE-BA93-2446-A9F7-E10D25E96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ED76ED0-0078-C744-9211-01C905D0A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E6AB3BEA-6EEB-E444-A610-AC6FCBB5E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0560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4897B376-A3A7-1240-AD64-3500B4D72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01C9CCE9-45D4-CD4A-A3D3-B952C1AA4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DF584DE4-5019-B147-AAA3-CC1A421B8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5008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54C917F-D7D8-984D-8E45-FE9487621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E032104-2E90-7247-A605-46E1ABDAEE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2470A48-5DFC-0846-B144-E4200CA7F4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BE921C1-AC2D-6546-8575-1CA7CDF7F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D842229-FBF0-5243-B34A-25E0991D3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E54674D-578E-FD4B-A18F-F4187D034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9019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5DCBFE8-964A-8040-B542-04EF68641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372B57D3-381C-5A44-9E56-6F4DC14FC1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E461B3-E221-BD4B-A481-500A931E31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CBF39F9-F220-9942-B720-28B180BF4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A5A12F9-5ED3-B644-A38D-FE413CBF8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B06ACB5-E50F-C940-B55B-9F1B52919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4832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4D177C62-F625-1942-954B-76E8964EF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CECCA94-2BE1-3345-939B-ABF8AAA5F1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D87E41B-7DB7-7046-BC60-1123552CD1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5F389-6F6A-3F41-8D54-57D442A706F2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072E18A-F636-2547-9169-907699FA71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F5DA1D8-2C7D-A84B-8B96-BDC42649E5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5593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>
            <a:extLst>
              <a:ext uri="{FF2B5EF4-FFF2-40B4-BE49-F238E27FC236}">
                <a16:creationId xmlns:a16="http://schemas.microsoft.com/office/drawing/2014/main" id="{E25A9A9A-100F-2D40-86B7-2C9E79DEA0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8410" y="1151906"/>
            <a:ext cx="9240456" cy="432291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tr-TR" sz="3600" b="1" dirty="0" smtClean="0"/>
              <a:t>-10-</a:t>
            </a:r>
          </a:p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tr-TR" sz="3600" b="1" dirty="0" smtClean="0"/>
              <a:t>DİN </a:t>
            </a:r>
            <a:r>
              <a:rPr lang="tr-TR" sz="3600" b="1" dirty="0"/>
              <a:t>VE AHLAK</a:t>
            </a:r>
            <a:endParaRPr lang="tr-TR" sz="3600" dirty="0" smtClean="0"/>
          </a:p>
          <a:p>
            <a:pPr marL="342900" indent="-342900" algn="just">
              <a:lnSpc>
                <a:spcPct val="10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tr-TR" sz="3600" dirty="0" smtClean="0"/>
              <a:t>Din</a:t>
            </a:r>
            <a:endParaRPr lang="tr-TR" sz="3600" dirty="0"/>
          </a:p>
          <a:p>
            <a:pPr marL="342900" indent="-342900" algn="just">
              <a:lnSpc>
                <a:spcPct val="10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tr-TR" sz="3600" dirty="0"/>
              <a:t>Ahlak</a:t>
            </a:r>
          </a:p>
          <a:p>
            <a:pPr marL="342900" indent="-342900" algn="just">
              <a:lnSpc>
                <a:spcPct val="10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tr-TR" sz="3600" dirty="0"/>
              <a:t>Din ve Ahlak İlişkisi</a:t>
            </a:r>
          </a:p>
        </p:txBody>
      </p:sp>
    </p:spTree>
    <p:extLst>
      <p:ext uri="{BB962C8B-B14F-4D97-AF65-F5344CB8AC3E}">
        <p14:creationId xmlns:p14="http://schemas.microsoft.com/office/powerpoint/2010/main" val="3277500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C35CA85-2C79-2B48-9791-6755AB65E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766" y="599090"/>
            <a:ext cx="10576034" cy="557787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10000"/>
              </a:lnSpc>
              <a:buNone/>
            </a:pPr>
            <a:endParaRPr lang="tr-TR" sz="3600" b="1" dirty="0"/>
          </a:p>
          <a:p>
            <a:pPr marL="0" indent="0" algn="ctr">
              <a:lnSpc>
                <a:spcPct val="110000"/>
              </a:lnSpc>
              <a:spcAft>
                <a:spcPts val="1200"/>
              </a:spcAft>
              <a:buNone/>
            </a:pPr>
            <a:r>
              <a:rPr lang="tr-TR" sz="3600" b="1" dirty="0"/>
              <a:t>Din</a:t>
            </a:r>
          </a:p>
          <a:p>
            <a:pPr algn="just">
              <a:lnSpc>
                <a:spcPct val="110000"/>
              </a:lnSpc>
              <a:spcAft>
                <a:spcPts val="1200"/>
              </a:spcAft>
            </a:pPr>
            <a:r>
              <a:rPr lang="tr-TR" dirty="0"/>
              <a:t>Din kavramının tanımı, varlık kavramına benzer bir zorluk içerir. Bütün dinleri kapsayıcı bir tanım yapmak neredeyse imkansızdır. Çünkü her yaptığınız tanıma aykırı bir örnek mevcuttur.</a:t>
            </a:r>
          </a:p>
          <a:p>
            <a:pPr algn="just">
              <a:lnSpc>
                <a:spcPct val="110000"/>
              </a:lnSpc>
              <a:spcAft>
                <a:spcPts val="1200"/>
              </a:spcAft>
            </a:pPr>
            <a:r>
              <a:rPr lang="tr-TR" dirty="0"/>
              <a:t>Tanrı kavramı olmayan dinler bile vardır ve bu durum dinin tanımı zorlaştırmaktadır. Bu yüzden bazı düşünürler dini tarif etmek yerine onu karakterize eden özellikleri kullanmayı tercih etmektedirler.</a:t>
            </a:r>
          </a:p>
          <a:p>
            <a:pPr algn="just">
              <a:lnSpc>
                <a:spcPct val="110000"/>
              </a:lnSpc>
              <a:spcAft>
                <a:spcPts val="1200"/>
              </a:spcAft>
            </a:pPr>
            <a:r>
              <a:rPr lang="tr-TR" dirty="0"/>
              <a:t>Din tanımı içerisinde Tanrı kavramının, irade sahibi bir insanın ve insan ile Tanrı/kutsal arasında bir tür ilişkinin varlığından söz edebiliriz.</a:t>
            </a:r>
          </a:p>
          <a:p>
            <a:pPr algn="just">
              <a:lnSpc>
                <a:spcPct val="110000"/>
              </a:lnSpc>
              <a:spcAft>
                <a:spcPts val="1200"/>
              </a:spcAft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9805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734A428-F50C-B848-B402-2318B2B969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7462" y="882869"/>
            <a:ext cx="10376338" cy="529409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tr-TR" sz="3600" b="1" dirty="0"/>
              <a:t>Ahlak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/>
              <a:t>Ahlak, ‘</a:t>
            </a:r>
            <a:r>
              <a:rPr lang="tr-TR" dirty="0" err="1"/>
              <a:t>hulk</a:t>
            </a:r>
            <a:r>
              <a:rPr lang="tr-TR" dirty="0"/>
              <a:t>’ kökünden türemiştir ve yaratma anlamına gelen halk ile aynı kökten olması ahlakın insanın varlığının önemli bir yönüne işaret ettiğini gösterir niteliktedir.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/>
              <a:t>Ahlak ile örf, adet, uylaşım, gelenek ve töre biri diğerinin yerine geçecek şekilde sık sık kullanılmaktadır, fakat çağrışımları aynı değildir. 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/>
              <a:t>Ahlak kuralları evrenseldir, bütün insanları kapsar; milliyet, kavmiyet ve mezhebe göre değişiklik göstermez.</a:t>
            </a:r>
          </a:p>
        </p:txBody>
      </p:sp>
    </p:spTree>
    <p:extLst>
      <p:ext uri="{BB962C8B-B14F-4D97-AF65-F5344CB8AC3E}">
        <p14:creationId xmlns:p14="http://schemas.microsoft.com/office/powerpoint/2010/main" val="39202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A7B28D9-2F9C-DF48-BA4A-E5F740470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0828" y="788276"/>
            <a:ext cx="10512972" cy="5388687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/>
              <a:t>Din ve ahlak arasında kurulacak ilişkinin mahiyeti her iki kavrama yüklenen anlamlarla doğrudan ilişkilidir. Bununla birlikte; özdeşlik, uyumluluk, bağımsızlık, kısmi uyumsuzluk ve dışlayıcılık şeklinde beş ilişki şekli üzerinde durulabilir.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b="1" dirty="0"/>
              <a:t>Özdeşlik</a:t>
            </a:r>
            <a:r>
              <a:rPr lang="tr-TR" dirty="0"/>
              <a:t>: Bu ilişki türünde din ve ahlak karşılıklı birbirlerinden türetilebilirler. Bu anlayış, ‘din ahlaktır’, ‘ahlak dindir’ şeklinde ifade edilir.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b="1" dirty="0"/>
              <a:t>Uyumluluk:</a:t>
            </a:r>
            <a:r>
              <a:rPr lang="tr-TR" dirty="0"/>
              <a:t> Bu yaklaşıma göre din ve ahlak birbiriyle uyumludur ama aralarında özdeşlik ilişkisi yoktur. Bu ilişki türünde ya ahlak dinden ya da din ahlaktan türetilebilir.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313902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2D92F1C-FB67-3140-990E-8E0751782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5423" y="810227"/>
            <a:ext cx="10358376" cy="5366735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b="1" dirty="0"/>
              <a:t>Bağımsızlık:</a:t>
            </a:r>
            <a:r>
              <a:rPr lang="tr-TR" dirty="0"/>
              <a:t> Bu ilişki türünde din ve ahlak birbiriyle uyumludur ama birbirlerinden türetilemezler. Müstakil ama uyumlu alanlar olarak değerlendirilirler.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b="1" dirty="0"/>
              <a:t>Kısmi Uyumsuzluk:</a:t>
            </a:r>
            <a:r>
              <a:rPr lang="tr-TR" dirty="0"/>
              <a:t> Din ve ahlak arasında bütünüyle olmasa bile bir dereceye kadar uyumsuzluk ve çatışma vardır. Dini ifadelerin ancak bazıları ahlaki ifadelerle uyuşur niteliktedir, diğerleri de uyuşmaz</a:t>
            </a:r>
            <a:r>
              <a:rPr lang="tr-TR"/>
              <a:t>. </a:t>
            </a:r>
            <a:endParaRPr lang="tr-TR" smtClean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b="1" smtClean="0"/>
              <a:t>Dışlayıcılık</a:t>
            </a:r>
            <a:r>
              <a:rPr lang="tr-TR" b="1" dirty="0"/>
              <a:t>:</a:t>
            </a:r>
            <a:r>
              <a:rPr lang="tr-TR" dirty="0"/>
              <a:t> İki disiplin arasında uyumsuzluk söz konusu değildir, birbirlerini yok sayarlar.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896581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2208</TotalTime>
  <Words>318</Words>
  <Application>Microsoft Office PowerPoint</Application>
  <PresentationFormat>Geniş ekran</PresentationFormat>
  <Paragraphs>20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Tanrı ve Sıfatları</dc:title>
  <dc:creator>Serdar Atalay</dc:creator>
  <cp:lastModifiedBy>Ahmet Erkan</cp:lastModifiedBy>
  <cp:revision>126</cp:revision>
  <dcterms:created xsi:type="dcterms:W3CDTF">2020-05-03T20:31:30Z</dcterms:created>
  <dcterms:modified xsi:type="dcterms:W3CDTF">2020-05-06T14:08:52Z</dcterms:modified>
</cp:coreProperties>
</file>