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4" r:id="rId1"/>
  </p:sldMasterIdLst>
  <p:notesMasterIdLst>
    <p:notesMasterId r:id="rId42"/>
  </p:notesMasterIdLst>
  <p:sldIdLst>
    <p:sldId id="256" r:id="rId2"/>
    <p:sldId id="260" r:id="rId3"/>
    <p:sldId id="263" r:id="rId4"/>
    <p:sldId id="280" r:id="rId5"/>
    <p:sldId id="281" r:id="rId6"/>
    <p:sldId id="282" r:id="rId7"/>
    <p:sldId id="283" r:id="rId8"/>
    <p:sldId id="284" r:id="rId9"/>
    <p:sldId id="293" r:id="rId10"/>
    <p:sldId id="285" r:id="rId11"/>
    <p:sldId id="302" r:id="rId12"/>
    <p:sldId id="286" r:id="rId13"/>
    <p:sldId id="300" r:id="rId14"/>
    <p:sldId id="299" r:id="rId15"/>
    <p:sldId id="294" r:id="rId16"/>
    <p:sldId id="295" r:id="rId17"/>
    <p:sldId id="287" r:id="rId18"/>
    <p:sldId id="303" r:id="rId19"/>
    <p:sldId id="288" r:id="rId20"/>
    <p:sldId id="296" r:id="rId21"/>
    <p:sldId id="297" r:id="rId22"/>
    <p:sldId id="289" r:id="rId23"/>
    <p:sldId id="290" r:id="rId24"/>
    <p:sldId id="298" r:id="rId25"/>
    <p:sldId id="261" r:id="rId26"/>
    <p:sldId id="274" r:id="rId27"/>
    <p:sldId id="292" r:id="rId28"/>
    <p:sldId id="272" r:id="rId29"/>
    <p:sldId id="276" r:id="rId30"/>
    <p:sldId id="267" r:id="rId31"/>
    <p:sldId id="275" r:id="rId32"/>
    <p:sldId id="262" r:id="rId33"/>
    <p:sldId id="265" r:id="rId34"/>
    <p:sldId id="273" r:id="rId35"/>
    <p:sldId id="266" r:id="rId36"/>
    <p:sldId id="277" r:id="rId37"/>
    <p:sldId id="268" r:id="rId38"/>
    <p:sldId id="278" r:id="rId39"/>
    <p:sldId id="279" r:id="rId40"/>
    <p:sldId id="301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8E77AAD0-67E9-480E-99F5-94FBBCFCA588}">
          <p14:sldIdLst>
            <p14:sldId id="256"/>
            <p14:sldId id="260"/>
            <p14:sldId id="263"/>
            <p14:sldId id="280"/>
            <p14:sldId id="281"/>
            <p14:sldId id="282"/>
            <p14:sldId id="283"/>
            <p14:sldId id="284"/>
            <p14:sldId id="293"/>
            <p14:sldId id="285"/>
            <p14:sldId id="302"/>
            <p14:sldId id="286"/>
            <p14:sldId id="300"/>
            <p14:sldId id="299"/>
            <p14:sldId id="294"/>
            <p14:sldId id="295"/>
          </p14:sldIdLst>
        </p14:section>
        <p14:section name="Başlıksız Bölüm" id="{6DC05B62-D8BB-4C27-A1DE-4B82337D28E1}">
          <p14:sldIdLst>
            <p14:sldId id="287"/>
            <p14:sldId id="303"/>
            <p14:sldId id="288"/>
            <p14:sldId id="296"/>
            <p14:sldId id="297"/>
            <p14:sldId id="289"/>
            <p14:sldId id="290"/>
            <p14:sldId id="298"/>
            <p14:sldId id="261"/>
            <p14:sldId id="274"/>
            <p14:sldId id="292"/>
            <p14:sldId id="272"/>
            <p14:sldId id="276"/>
            <p14:sldId id="267"/>
            <p14:sldId id="275"/>
            <p14:sldId id="262"/>
            <p14:sldId id="265"/>
            <p14:sldId id="273"/>
            <p14:sldId id="266"/>
            <p14:sldId id="277"/>
            <p14:sldId id="268"/>
            <p14:sldId id="278"/>
            <p14:sldId id="279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208" y="7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7BF943-E7E2-4B1A-8CDD-50668527679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F94DF4-0F1E-44A8-AE48-F24B39D425C2}">
      <dgm:prSet/>
      <dgm:spPr/>
      <dgm:t>
        <a:bodyPr/>
        <a:lstStyle/>
        <a:p>
          <a:r>
            <a:rPr lang="tr-TR" b="1" dirty="0"/>
            <a:t>Klinik bulgular;</a:t>
          </a:r>
          <a:endParaRPr lang="en-US" dirty="0"/>
        </a:p>
      </dgm:t>
    </dgm:pt>
    <dgm:pt modelId="{8E3F5CE6-FB25-4A13-9884-EA5ED8CD3660}" type="sibTrans" cxnId="{CC97C3FD-6A06-440E-8A2C-EE399E639AF1}">
      <dgm:prSet/>
      <dgm:spPr/>
      <dgm:t>
        <a:bodyPr/>
        <a:lstStyle/>
        <a:p>
          <a:endParaRPr lang="en-US"/>
        </a:p>
      </dgm:t>
    </dgm:pt>
    <dgm:pt modelId="{D87EB719-7D03-499C-B27B-70B600552AA1}" type="parTrans" cxnId="{CC97C3FD-6A06-440E-8A2C-EE399E639AF1}">
      <dgm:prSet/>
      <dgm:spPr/>
      <dgm:t>
        <a:bodyPr/>
        <a:lstStyle/>
        <a:p>
          <a:endParaRPr lang="en-US"/>
        </a:p>
      </dgm:t>
    </dgm:pt>
    <dgm:pt modelId="{6578034E-A1FA-E94A-A4C6-108A8AAC0035}">
      <dgm:prSet/>
      <dgm:spPr/>
      <dgm:t>
        <a:bodyPr/>
        <a:lstStyle/>
        <a:p>
          <a:r>
            <a:rPr lang="en-US"/>
            <a:t>Mobilite, klinik muayene sırasında hissedilen 'çekmece hareketi' ile tanımlanır.</a:t>
          </a:r>
          <a:endParaRPr lang="en-US" dirty="0"/>
        </a:p>
      </dgm:t>
    </dgm:pt>
    <dgm:pt modelId="{74B22E23-607B-E64A-A7C2-D5598000EFF2}" type="sibTrans" cxnId="{373A5001-0584-A94B-BA6D-4741C2F8E31A}">
      <dgm:prSet/>
      <dgm:spPr/>
      <dgm:t>
        <a:bodyPr/>
        <a:lstStyle/>
        <a:p>
          <a:endParaRPr lang="tr-TR"/>
        </a:p>
      </dgm:t>
    </dgm:pt>
    <dgm:pt modelId="{925BCA6C-496C-924A-AD2A-E07B627FED65}" type="parTrans" cxnId="{373A5001-0584-A94B-BA6D-4741C2F8E31A}">
      <dgm:prSet/>
      <dgm:spPr/>
      <dgm:t>
        <a:bodyPr/>
        <a:lstStyle/>
        <a:p>
          <a:endParaRPr lang="tr-TR"/>
        </a:p>
      </dgm:t>
    </dgm:pt>
    <dgm:pt modelId="{C2E01A3E-8276-4524-A3C8-5EBEB7F489FD}">
      <dgm:prSet/>
      <dgm:spPr/>
      <dgm:t>
        <a:bodyPr/>
        <a:lstStyle/>
        <a:p>
          <a:r>
            <a:rPr lang="tr-TR"/>
            <a:t>Horizontal yönde oluşan kırık hattı; maksiller sinüs ve nasal septumtan geçerek dentisyonu kraniumdan ayırır.</a:t>
          </a:r>
          <a:endParaRPr lang="en-US"/>
        </a:p>
      </dgm:t>
    </dgm:pt>
    <dgm:pt modelId="{1DF17D76-9EA0-4C36-8D8C-99EB619DB8F8}" type="sibTrans" cxnId="{1EF6D6ED-E4A7-472D-BC39-08D4EBC972E9}">
      <dgm:prSet/>
      <dgm:spPr/>
      <dgm:t>
        <a:bodyPr/>
        <a:lstStyle/>
        <a:p>
          <a:endParaRPr lang="en-US"/>
        </a:p>
      </dgm:t>
    </dgm:pt>
    <dgm:pt modelId="{511A71F1-D588-45A0-B5EE-605549A83A4B}" type="parTrans" cxnId="{1EF6D6ED-E4A7-472D-BC39-08D4EBC972E9}">
      <dgm:prSet/>
      <dgm:spPr/>
      <dgm:t>
        <a:bodyPr/>
        <a:lstStyle/>
        <a:p>
          <a:endParaRPr lang="en-US"/>
        </a:p>
      </dgm:t>
    </dgm:pt>
    <dgm:pt modelId="{06932959-DA7A-48E1-912F-2A517E17632B}">
      <dgm:prSet/>
      <dgm:spPr/>
      <dgm:t>
        <a:bodyPr/>
        <a:lstStyle/>
        <a:p>
          <a:r>
            <a:rPr lang="tr-TR" dirty="0" err="1"/>
            <a:t>Posteriorda</a:t>
          </a:r>
          <a:r>
            <a:rPr lang="tr-TR" dirty="0"/>
            <a:t> ise </a:t>
          </a:r>
          <a:r>
            <a:rPr lang="tr-TR" dirty="0" err="1"/>
            <a:t>palatinal</a:t>
          </a:r>
          <a:r>
            <a:rPr lang="tr-TR" dirty="0"/>
            <a:t> kemiğin </a:t>
          </a:r>
          <a:r>
            <a:rPr lang="tr-TR" dirty="0" err="1"/>
            <a:t>horizontal</a:t>
          </a:r>
          <a:r>
            <a:rPr lang="tr-TR" dirty="0"/>
            <a:t> kısımları ile </a:t>
          </a:r>
          <a:r>
            <a:rPr lang="tr-TR" dirty="0" err="1"/>
            <a:t>sfenoid</a:t>
          </a:r>
          <a:r>
            <a:rPr lang="tr-TR" dirty="0"/>
            <a:t> kemiğin </a:t>
          </a:r>
          <a:r>
            <a:rPr lang="tr-TR" dirty="0" err="1"/>
            <a:t>pterigoid</a:t>
          </a:r>
          <a:r>
            <a:rPr lang="tr-TR" dirty="0"/>
            <a:t> </a:t>
          </a:r>
          <a:r>
            <a:rPr lang="tr-TR" dirty="0" err="1"/>
            <a:t>proçeslerinden</a:t>
          </a:r>
          <a:r>
            <a:rPr lang="tr-TR" dirty="0"/>
            <a:t> geçer.</a:t>
          </a:r>
          <a:endParaRPr lang="en-US" dirty="0"/>
        </a:p>
      </dgm:t>
    </dgm:pt>
    <dgm:pt modelId="{9D8450F2-EF7E-4E13-8B8E-86C53B1F5DDA}" type="sibTrans" cxnId="{D15E2E9A-0D8A-4816-B671-9FB313E5D782}">
      <dgm:prSet/>
      <dgm:spPr/>
      <dgm:t>
        <a:bodyPr/>
        <a:lstStyle/>
        <a:p>
          <a:endParaRPr lang="en-US"/>
        </a:p>
      </dgm:t>
    </dgm:pt>
    <dgm:pt modelId="{2BF09419-C611-42C7-BBD9-B42AF410C611}" type="parTrans" cxnId="{D15E2E9A-0D8A-4816-B671-9FB313E5D782}">
      <dgm:prSet/>
      <dgm:spPr/>
      <dgm:t>
        <a:bodyPr/>
        <a:lstStyle/>
        <a:p>
          <a:endParaRPr lang="en-US"/>
        </a:p>
      </dgm:t>
    </dgm:pt>
    <dgm:pt modelId="{C3F90559-6322-491D-B4C6-ED834F6E68C1}">
      <dgm:prSet/>
      <dgm:spPr/>
      <dgm:t>
        <a:bodyPr/>
        <a:lstStyle/>
        <a:p>
          <a:r>
            <a:rPr lang="tr-TR" dirty="0"/>
            <a:t>Nazal </a:t>
          </a:r>
          <a:r>
            <a:rPr lang="tr-TR" dirty="0" err="1"/>
            <a:t>septum</a:t>
          </a:r>
          <a:r>
            <a:rPr lang="tr-TR" dirty="0"/>
            <a:t> da sıklıkla kırılır. Kırık bölgesine ilave kırık hatları da görülebilir.</a:t>
          </a:r>
          <a:endParaRPr lang="en-US" dirty="0"/>
        </a:p>
      </dgm:t>
    </dgm:pt>
    <dgm:pt modelId="{23CFA9F7-9923-4D11-884E-E3C9603C7EC9}" type="sibTrans" cxnId="{4EE55139-15C8-4E3A-84F9-DBC6995464E6}">
      <dgm:prSet/>
      <dgm:spPr/>
      <dgm:t>
        <a:bodyPr/>
        <a:lstStyle/>
        <a:p>
          <a:endParaRPr lang="en-US"/>
        </a:p>
      </dgm:t>
    </dgm:pt>
    <dgm:pt modelId="{61A9BD67-B9FC-4332-869D-B781E4DB9292}" type="parTrans" cxnId="{4EE55139-15C8-4E3A-84F9-DBC6995464E6}">
      <dgm:prSet/>
      <dgm:spPr/>
      <dgm:t>
        <a:bodyPr/>
        <a:lstStyle/>
        <a:p>
          <a:endParaRPr lang="en-US"/>
        </a:p>
      </dgm:t>
    </dgm:pt>
    <dgm:pt modelId="{9669E6B7-5F8C-4F86-88DF-EDE31AFFB7C2}">
      <dgm:prSet/>
      <dgm:spPr/>
      <dgm:t>
        <a:bodyPr/>
        <a:lstStyle/>
        <a:p>
          <a:r>
            <a:rPr lang="tr-TR" dirty="0" err="1"/>
            <a:t>Pterigoid</a:t>
          </a:r>
          <a:r>
            <a:rPr lang="tr-TR" dirty="0"/>
            <a:t> kas çekişi nedeniyle </a:t>
          </a:r>
          <a:r>
            <a:rPr lang="tr-TR" dirty="0" err="1"/>
            <a:t>anterior</a:t>
          </a:r>
          <a:r>
            <a:rPr lang="tr-TR" dirty="0"/>
            <a:t> bölge </a:t>
          </a:r>
          <a:r>
            <a:rPr lang="tr-TR" dirty="0" err="1"/>
            <a:t>kranial</a:t>
          </a:r>
          <a:r>
            <a:rPr lang="tr-TR" dirty="0"/>
            <a:t> olarak </a:t>
          </a:r>
          <a:r>
            <a:rPr lang="tr-TR" dirty="0" err="1"/>
            <a:t>disloke</a:t>
          </a:r>
          <a:r>
            <a:rPr lang="tr-TR" dirty="0"/>
            <a:t> olur. Bu da </a:t>
          </a:r>
          <a:r>
            <a:rPr lang="tr-TR" dirty="0" err="1"/>
            <a:t>anterior</a:t>
          </a:r>
          <a:r>
            <a:rPr lang="tr-TR" dirty="0"/>
            <a:t> açık kapanış ve klas 3 görüntüye sebep olur.</a:t>
          </a:r>
        </a:p>
        <a:p>
          <a:endParaRPr lang="en-US" dirty="0"/>
        </a:p>
      </dgm:t>
    </dgm:pt>
    <dgm:pt modelId="{5811C569-83A0-4DC3-89B5-A74B8E5DD97C}" type="sibTrans" cxnId="{F5839C4A-669E-480C-A5FF-3D7DF0C3C539}">
      <dgm:prSet/>
      <dgm:spPr/>
      <dgm:t>
        <a:bodyPr/>
        <a:lstStyle/>
        <a:p>
          <a:endParaRPr lang="en-US"/>
        </a:p>
      </dgm:t>
    </dgm:pt>
    <dgm:pt modelId="{A935D0D3-10DB-4330-8576-EF6DBF5D552F}" type="parTrans" cxnId="{F5839C4A-669E-480C-A5FF-3D7DF0C3C539}">
      <dgm:prSet/>
      <dgm:spPr/>
      <dgm:t>
        <a:bodyPr/>
        <a:lstStyle/>
        <a:p>
          <a:endParaRPr lang="en-US"/>
        </a:p>
      </dgm:t>
    </dgm:pt>
    <dgm:pt modelId="{D5FA0F45-0844-8E49-8910-DC928FE6F218}" type="pres">
      <dgm:prSet presAssocID="{F27BF943-E7E2-4B1A-8CDD-506685276793}" presName="vert0" presStyleCnt="0">
        <dgm:presLayoutVars>
          <dgm:dir/>
          <dgm:animOne val="branch"/>
          <dgm:animLvl val="lvl"/>
        </dgm:presLayoutVars>
      </dgm:prSet>
      <dgm:spPr/>
    </dgm:pt>
    <dgm:pt modelId="{BA17A9B6-9D50-3F4B-A5BC-B953063C584D}" type="pres">
      <dgm:prSet presAssocID="{FAF94DF4-0F1E-44A8-AE48-F24B39D425C2}" presName="thickLine" presStyleLbl="alignNode1" presStyleIdx="0" presStyleCnt="6"/>
      <dgm:spPr/>
    </dgm:pt>
    <dgm:pt modelId="{49FD9130-C40A-1D43-9B41-881D8B95E1E0}" type="pres">
      <dgm:prSet presAssocID="{FAF94DF4-0F1E-44A8-AE48-F24B39D425C2}" presName="horz1" presStyleCnt="0"/>
      <dgm:spPr/>
    </dgm:pt>
    <dgm:pt modelId="{B9A14F31-2E3E-3349-A5EA-A6DAF3301273}" type="pres">
      <dgm:prSet presAssocID="{FAF94DF4-0F1E-44A8-AE48-F24B39D425C2}" presName="tx1" presStyleLbl="revTx" presStyleIdx="0" presStyleCnt="6"/>
      <dgm:spPr/>
    </dgm:pt>
    <dgm:pt modelId="{1EDF3D28-7289-974B-BF81-85FF4A5DE2D6}" type="pres">
      <dgm:prSet presAssocID="{FAF94DF4-0F1E-44A8-AE48-F24B39D425C2}" presName="vert1" presStyleCnt="0"/>
      <dgm:spPr/>
    </dgm:pt>
    <dgm:pt modelId="{CA8522D8-33BA-924B-8F6B-02BE01C257B2}" type="pres">
      <dgm:prSet presAssocID="{6578034E-A1FA-E94A-A4C6-108A8AAC0035}" presName="thickLine" presStyleLbl="alignNode1" presStyleIdx="1" presStyleCnt="6"/>
      <dgm:spPr/>
    </dgm:pt>
    <dgm:pt modelId="{E2693F35-EAE6-5547-8A01-656C3E1622FC}" type="pres">
      <dgm:prSet presAssocID="{6578034E-A1FA-E94A-A4C6-108A8AAC0035}" presName="horz1" presStyleCnt="0"/>
      <dgm:spPr/>
    </dgm:pt>
    <dgm:pt modelId="{5F054721-7F19-5E41-8A04-5FAAC547FB74}" type="pres">
      <dgm:prSet presAssocID="{6578034E-A1FA-E94A-A4C6-108A8AAC0035}" presName="tx1" presStyleLbl="revTx" presStyleIdx="1" presStyleCnt="6"/>
      <dgm:spPr/>
    </dgm:pt>
    <dgm:pt modelId="{FC8094FE-55A8-BC47-A965-83D6D63194CA}" type="pres">
      <dgm:prSet presAssocID="{6578034E-A1FA-E94A-A4C6-108A8AAC0035}" presName="vert1" presStyleCnt="0"/>
      <dgm:spPr/>
    </dgm:pt>
    <dgm:pt modelId="{270AF5B4-B5C5-E641-BBD4-DEA526489F6C}" type="pres">
      <dgm:prSet presAssocID="{C2E01A3E-8276-4524-A3C8-5EBEB7F489FD}" presName="thickLine" presStyleLbl="alignNode1" presStyleIdx="2" presStyleCnt="6"/>
      <dgm:spPr/>
    </dgm:pt>
    <dgm:pt modelId="{04725DAD-B6F4-4E43-813A-070AE951E695}" type="pres">
      <dgm:prSet presAssocID="{C2E01A3E-8276-4524-A3C8-5EBEB7F489FD}" presName="horz1" presStyleCnt="0"/>
      <dgm:spPr/>
    </dgm:pt>
    <dgm:pt modelId="{FF0F5261-3BB5-094E-92F3-A684999D6D35}" type="pres">
      <dgm:prSet presAssocID="{C2E01A3E-8276-4524-A3C8-5EBEB7F489FD}" presName="tx1" presStyleLbl="revTx" presStyleIdx="2" presStyleCnt="6"/>
      <dgm:spPr/>
    </dgm:pt>
    <dgm:pt modelId="{F8F73CD9-AECA-914F-BB95-ADCE9010B93F}" type="pres">
      <dgm:prSet presAssocID="{C2E01A3E-8276-4524-A3C8-5EBEB7F489FD}" presName="vert1" presStyleCnt="0"/>
      <dgm:spPr/>
    </dgm:pt>
    <dgm:pt modelId="{36F79188-F7C8-A048-A748-FD543DB4A5E9}" type="pres">
      <dgm:prSet presAssocID="{06932959-DA7A-48E1-912F-2A517E17632B}" presName="thickLine" presStyleLbl="alignNode1" presStyleIdx="3" presStyleCnt="6"/>
      <dgm:spPr/>
    </dgm:pt>
    <dgm:pt modelId="{DFE1D236-A001-904D-8548-4095BD964809}" type="pres">
      <dgm:prSet presAssocID="{06932959-DA7A-48E1-912F-2A517E17632B}" presName="horz1" presStyleCnt="0"/>
      <dgm:spPr/>
    </dgm:pt>
    <dgm:pt modelId="{FC4A261D-6E0A-5E4D-BD4A-D9025BF3CCB0}" type="pres">
      <dgm:prSet presAssocID="{06932959-DA7A-48E1-912F-2A517E17632B}" presName="tx1" presStyleLbl="revTx" presStyleIdx="3" presStyleCnt="6"/>
      <dgm:spPr/>
    </dgm:pt>
    <dgm:pt modelId="{FC728202-426F-3945-B39A-30665A0794EC}" type="pres">
      <dgm:prSet presAssocID="{06932959-DA7A-48E1-912F-2A517E17632B}" presName="vert1" presStyleCnt="0"/>
      <dgm:spPr/>
    </dgm:pt>
    <dgm:pt modelId="{7F1BF761-CBA4-214D-9D95-3FFA1D88E462}" type="pres">
      <dgm:prSet presAssocID="{C3F90559-6322-491D-B4C6-ED834F6E68C1}" presName="thickLine" presStyleLbl="alignNode1" presStyleIdx="4" presStyleCnt="6"/>
      <dgm:spPr/>
    </dgm:pt>
    <dgm:pt modelId="{1C987CBC-764F-054A-9628-C5BA4B9B65E8}" type="pres">
      <dgm:prSet presAssocID="{C3F90559-6322-491D-B4C6-ED834F6E68C1}" presName="horz1" presStyleCnt="0"/>
      <dgm:spPr/>
    </dgm:pt>
    <dgm:pt modelId="{BC19E3D7-8DBC-8148-B250-685C1F21C6C4}" type="pres">
      <dgm:prSet presAssocID="{C3F90559-6322-491D-B4C6-ED834F6E68C1}" presName="tx1" presStyleLbl="revTx" presStyleIdx="4" presStyleCnt="6"/>
      <dgm:spPr/>
    </dgm:pt>
    <dgm:pt modelId="{17110A94-799E-014B-B3FF-5BF8E091CA89}" type="pres">
      <dgm:prSet presAssocID="{C3F90559-6322-491D-B4C6-ED834F6E68C1}" presName="vert1" presStyleCnt="0"/>
      <dgm:spPr/>
    </dgm:pt>
    <dgm:pt modelId="{252C7F44-1235-8547-9168-56126178A0F5}" type="pres">
      <dgm:prSet presAssocID="{9669E6B7-5F8C-4F86-88DF-EDE31AFFB7C2}" presName="thickLine" presStyleLbl="alignNode1" presStyleIdx="5" presStyleCnt="6"/>
      <dgm:spPr/>
    </dgm:pt>
    <dgm:pt modelId="{42DDE75A-6AF5-FE40-B293-2DB0332BA59C}" type="pres">
      <dgm:prSet presAssocID="{9669E6B7-5F8C-4F86-88DF-EDE31AFFB7C2}" presName="horz1" presStyleCnt="0"/>
      <dgm:spPr/>
    </dgm:pt>
    <dgm:pt modelId="{FEDB49C4-E915-894B-8ACE-AF01AFF5D73A}" type="pres">
      <dgm:prSet presAssocID="{9669E6B7-5F8C-4F86-88DF-EDE31AFFB7C2}" presName="tx1" presStyleLbl="revTx" presStyleIdx="5" presStyleCnt="6"/>
      <dgm:spPr/>
    </dgm:pt>
    <dgm:pt modelId="{0EE72098-6A78-294A-8420-3FE042744641}" type="pres">
      <dgm:prSet presAssocID="{9669E6B7-5F8C-4F86-88DF-EDE31AFFB7C2}" presName="vert1" presStyleCnt="0"/>
      <dgm:spPr/>
    </dgm:pt>
  </dgm:ptLst>
  <dgm:cxnLst>
    <dgm:cxn modelId="{56170701-3FAB-F04D-A71F-F909BFFE35EE}" type="presOf" srcId="{C3F90559-6322-491D-B4C6-ED834F6E68C1}" destId="{BC19E3D7-8DBC-8148-B250-685C1F21C6C4}" srcOrd="0" destOrd="0" presId="urn:microsoft.com/office/officeart/2008/layout/LinedList"/>
    <dgm:cxn modelId="{373A5001-0584-A94B-BA6D-4741C2F8E31A}" srcId="{F27BF943-E7E2-4B1A-8CDD-506685276793}" destId="{6578034E-A1FA-E94A-A4C6-108A8AAC0035}" srcOrd="1" destOrd="0" parTransId="{925BCA6C-496C-924A-AD2A-E07B627FED65}" sibTransId="{74B22E23-607B-E64A-A7C2-D5598000EFF2}"/>
    <dgm:cxn modelId="{176C7C1B-F88E-DA4E-BA56-F6B285D22E4A}" type="presOf" srcId="{06932959-DA7A-48E1-912F-2A517E17632B}" destId="{FC4A261D-6E0A-5E4D-BD4A-D9025BF3CCB0}" srcOrd="0" destOrd="0" presId="urn:microsoft.com/office/officeart/2008/layout/LinedList"/>
    <dgm:cxn modelId="{2A94D42E-E53A-8248-BBF0-AA60F8408CB2}" type="presOf" srcId="{C2E01A3E-8276-4524-A3C8-5EBEB7F489FD}" destId="{FF0F5261-3BB5-094E-92F3-A684999D6D35}" srcOrd="0" destOrd="0" presId="urn:microsoft.com/office/officeart/2008/layout/LinedList"/>
    <dgm:cxn modelId="{4EE55139-15C8-4E3A-84F9-DBC6995464E6}" srcId="{F27BF943-E7E2-4B1A-8CDD-506685276793}" destId="{C3F90559-6322-491D-B4C6-ED834F6E68C1}" srcOrd="4" destOrd="0" parTransId="{61A9BD67-B9FC-4332-869D-B781E4DB9292}" sibTransId="{23CFA9F7-9923-4D11-884E-E3C9603C7EC9}"/>
    <dgm:cxn modelId="{6C318749-DD00-D14D-95F4-64348FD09ED3}" type="presOf" srcId="{F27BF943-E7E2-4B1A-8CDD-506685276793}" destId="{D5FA0F45-0844-8E49-8910-DC928FE6F218}" srcOrd="0" destOrd="0" presId="urn:microsoft.com/office/officeart/2008/layout/LinedList"/>
    <dgm:cxn modelId="{F5839C4A-669E-480C-A5FF-3D7DF0C3C539}" srcId="{F27BF943-E7E2-4B1A-8CDD-506685276793}" destId="{9669E6B7-5F8C-4F86-88DF-EDE31AFFB7C2}" srcOrd="5" destOrd="0" parTransId="{A935D0D3-10DB-4330-8576-EF6DBF5D552F}" sibTransId="{5811C569-83A0-4DC3-89B5-A74B8E5DD97C}"/>
    <dgm:cxn modelId="{D15E2E9A-0D8A-4816-B671-9FB313E5D782}" srcId="{F27BF943-E7E2-4B1A-8CDD-506685276793}" destId="{06932959-DA7A-48E1-912F-2A517E17632B}" srcOrd="3" destOrd="0" parTransId="{2BF09419-C611-42C7-BBD9-B42AF410C611}" sibTransId="{9D8450F2-EF7E-4E13-8B8E-86C53B1F5DDA}"/>
    <dgm:cxn modelId="{DFEE319D-F224-114D-B200-BAC742649359}" type="presOf" srcId="{9669E6B7-5F8C-4F86-88DF-EDE31AFFB7C2}" destId="{FEDB49C4-E915-894B-8ACE-AF01AFF5D73A}" srcOrd="0" destOrd="0" presId="urn:microsoft.com/office/officeart/2008/layout/LinedList"/>
    <dgm:cxn modelId="{0BCBCAB6-2A82-014C-BFE8-FFB77C707C2E}" type="presOf" srcId="{FAF94DF4-0F1E-44A8-AE48-F24B39D425C2}" destId="{B9A14F31-2E3E-3349-A5EA-A6DAF3301273}" srcOrd="0" destOrd="0" presId="urn:microsoft.com/office/officeart/2008/layout/LinedList"/>
    <dgm:cxn modelId="{12B526CB-A93E-E549-B148-E6D399CB04ED}" type="presOf" srcId="{6578034E-A1FA-E94A-A4C6-108A8AAC0035}" destId="{5F054721-7F19-5E41-8A04-5FAAC547FB74}" srcOrd="0" destOrd="0" presId="urn:microsoft.com/office/officeart/2008/layout/LinedList"/>
    <dgm:cxn modelId="{1EF6D6ED-E4A7-472D-BC39-08D4EBC972E9}" srcId="{F27BF943-E7E2-4B1A-8CDD-506685276793}" destId="{C2E01A3E-8276-4524-A3C8-5EBEB7F489FD}" srcOrd="2" destOrd="0" parTransId="{511A71F1-D588-45A0-B5EE-605549A83A4B}" sibTransId="{1DF17D76-9EA0-4C36-8D8C-99EB619DB8F8}"/>
    <dgm:cxn modelId="{CC97C3FD-6A06-440E-8A2C-EE399E639AF1}" srcId="{F27BF943-E7E2-4B1A-8CDD-506685276793}" destId="{FAF94DF4-0F1E-44A8-AE48-F24B39D425C2}" srcOrd="0" destOrd="0" parTransId="{D87EB719-7D03-499C-B27B-70B600552AA1}" sibTransId="{8E3F5CE6-FB25-4A13-9884-EA5ED8CD3660}"/>
    <dgm:cxn modelId="{664D5224-1915-474E-BB42-FC13C1DFE09D}" type="presParOf" srcId="{D5FA0F45-0844-8E49-8910-DC928FE6F218}" destId="{BA17A9B6-9D50-3F4B-A5BC-B953063C584D}" srcOrd="0" destOrd="0" presId="urn:microsoft.com/office/officeart/2008/layout/LinedList"/>
    <dgm:cxn modelId="{16211D65-6A6B-E348-BA0E-36EED3BF8F40}" type="presParOf" srcId="{D5FA0F45-0844-8E49-8910-DC928FE6F218}" destId="{49FD9130-C40A-1D43-9B41-881D8B95E1E0}" srcOrd="1" destOrd="0" presId="urn:microsoft.com/office/officeart/2008/layout/LinedList"/>
    <dgm:cxn modelId="{11C02E7E-7AA3-E34C-BD57-A846EC624788}" type="presParOf" srcId="{49FD9130-C40A-1D43-9B41-881D8B95E1E0}" destId="{B9A14F31-2E3E-3349-A5EA-A6DAF3301273}" srcOrd="0" destOrd="0" presId="urn:microsoft.com/office/officeart/2008/layout/LinedList"/>
    <dgm:cxn modelId="{95FD05F9-0A42-DD4B-A4A7-F83A0F9A8B62}" type="presParOf" srcId="{49FD9130-C40A-1D43-9B41-881D8B95E1E0}" destId="{1EDF3D28-7289-974B-BF81-85FF4A5DE2D6}" srcOrd="1" destOrd="0" presId="urn:microsoft.com/office/officeart/2008/layout/LinedList"/>
    <dgm:cxn modelId="{0F03A452-72F9-1A42-8D86-8C2807B12E97}" type="presParOf" srcId="{D5FA0F45-0844-8E49-8910-DC928FE6F218}" destId="{CA8522D8-33BA-924B-8F6B-02BE01C257B2}" srcOrd="2" destOrd="0" presId="urn:microsoft.com/office/officeart/2008/layout/LinedList"/>
    <dgm:cxn modelId="{C00B3DF9-B191-164F-BB9A-1D3CBCE84D8C}" type="presParOf" srcId="{D5FA0F45-0844-8E49-8910-DC928FE6F218}" destId="{E2693F35-EAE6-5547-8A01-656C3E1622FC}" srcOrd="3" destOrd="0" presId="urn:microsoft.com/office/officeart/2008/layout/LinedList"/>
    <dgm:cxn modelId="{FB26D609-E435-024B-9775-916EA0266241}" type="presParOf" srcId="{E2693F35-EAE6-5547-8A01-656C3E1622FC}" destId="{5F054721-7F19-5E41-8A04-5FAAC547FB74}" srcOrd="0" destOrd="0" presId="urn:microsoft.com/office/officeart/2008/layout/LinedList"/>
    <dgm:cxn modelId="{0C3D9740-F56E-6D4F-AFD8-E1011F9DB84C}" type="presParOf" srcId="{E2693F35-EAE6-5547-8A01-656C3E1622FC}" destId="{FC8094FE-55A8-BC47-A965-83D6D63194CA}" srcOrd="1" destOrd="0" presId="urn:microsoft.com/office/officeart/2008/layout/LinedList"/>
    <dgm:cxn modelId="{AA76D3B1-0490-224E-8E71-349C69475DA2}" type="presParOf" srcId="{D5FA0F45-0844-8E49-8910-DC928FE6F218}" destId="{270AF5B4-B5C5-E641-BBD4-DEA526489F6C}" srcOrd="4" destOrd="0" presId="urn:microsoft.com/office/officeart/2008/layout/LinedList"/>
    <dgm:cxn modelId="{DE09F689-2FF4-1445-B64F-EA593A5438C8}" type="presParOf" srcId="{D5FA0F45-0844-8E49-8910-DC928FE6F218}" destId="{04725DAD-B6F4-4E43-813A-070AE951E695}" srcOrd="5" destOrd="0" presId="urn:microsoft.com/office/officeart/2008/layout/LinedList"/>
    <dgm:cxn modelId="{A2B8191F-FD44-0A49-BE9C-E3DD2EAF7A1F}" type="presParOf" srcId="{04725DAD-B6F4-4E43-813A-070AE951E695}" destId="{FF0F5261-3BB5-094E-92F3-A684999D6D35}" srcOrd="0" destOrd="0" presId="urn:microsoft.com/office/officeart/2008/layout/LinedList"/>
    <dgm:cxn modelId="{6A0B9C43-B23B-B045-ADB3-A357D522C780}" type="presParOf" srcId="{04725DAD-B6F4-4E43-813A-070AE951E695}" destId="{F8F73CD9-AECA-914F-BB95-ADCE9010B93F}" srcOrd="1" destOrd="0" presId="urn:microsoft.com/office/officeart/2008/layout/LinedList"/>
    <dgm:cxn modelId="{1ECC52FC-8567-3B48-94D2-48488FF49D00}" type="presParOf" srcId="{D5FA0F45-0844-8E49-8910-DC928FE6F218}" destId="{36F79188-F7C8-A048-A748-FD543DB4A5E9}" srcOrd="6" destOrd="0" presId="urn:microsoft.com/office/officeart/2008/layout/LinedList"/>
    <dgm:cxn modelId="{B49D000F-347E-934E-9619-A6271FA0AAC4}" type="presParOf" srcId="{D5FA0F45-0844-8E49-8910-DC928FE6F218}" destId="{DFE1D236-A001-904D-8548-4095BD964809}" srcOrd="7" destOrd="0" presId="urn:microsoft.com/office/officeart/2008/layout/LinedList"/>
    <dgm:cxn modelId="{082434A7-0B38-2C4B-8707-DA4FBCA62943}" type="presParOf" srcId="{DFE1D236-A001-904D-8548-4095BD964809}" destId="{FC4A261D-6E0A-5E4D-BD4A-D9025BF3CCB0}" srcOrd="0" destOrd="0" presId="urn:microsoft.com/office/officeart/2008/layout/LinedList"/>
    <dgm:cxn modelId="{9FB7171A-9C24-C24D-BE5E-A71F6351ECEA}" type="presParOf" srcId="{DFE1D236-A001-904D-8548-4095BD964809}" destId="{FC728202-426F-3945-B39A-30665A0794EC}" srcOrd="1" destOrd="0" presId="urn:microsoft.com/office/officeart/2008/layout/LinedList"/>
    <dgm:cxn modelId="{8F55AC95-51E0-344F-83C7-ED55F2BE02F2}" type="presParOf" srcId="{D5FA0F45-0844-8E49-8910-DC928FE6F218}" destId="{7F1BF761-CBA4-214D-9D95-3FFA1D88E462}" srcOrd="8" destOrd="0" presId="urn:microsoft.com/office/officeart/2008/layout/LinedList"/>
    <dgm:cxn modelId="{D95876F9-6CBE-394F-9DA6-EDD31292A0DB}" type="presParOf" srcId="{D5FA0F45-0844-8E49-8910-DC928FE6F218}" destId="{1C987CBC-764F-054A-9628-C5BA4B9B65E8}" srcOrd="9" destOrd="0" presId="urn:microsoft.com/office/officeart/2008/layout/LinedList"/>
    <dgm:cxn modelId="{8B80AF50-6888-604A-9745-34C808FFB764}" type="presParOf" srcId="{1C987CBC-764F-054A-9628-C5BA4B9B65E8}" destId="{BC19E3D7-8DBC-8148-B250-685C1F21C6C4}" srcOrd="0" destOrd="0" presId="urn:microsoft.com/office/officeart/2008/layout/LinedList"/>
    <dgm:cxn modelId="{F75A3450-B655-F44F-9A10-65653E6F59D7}" type="presParOf" srcId="{1C987CBC-764F-054A-9628-C5BA4B9B65E8}" destId="{17110A94-799E-014B-B3FF-5BF8E091CA89}" srcOrd="1" destOrd="0" presId="urn:microsoft.com/office/officeart/2008/layout/LinedList"/>
    <dgm:cxn modelId="{1DF66BFC-820F-224D-810C-B8BD2FB64686}" type="presParOf" srcId="{D5FA0F45-0844-8E49-8910-DC928FE6F218}" destId="{252C7F44-1235-8547-9168-56126178A0F5}" srcOrd="10" destOrd="0" presId="urn:microsoft.com/office/officeart/2008/layout/LinedList"/>
    <dgm:cxn modelId="{8ABD6D6E-3F89-A54E-A0EE-9E945DE0A324}" type="presParOf" srcId="{D5FA0F45-0844-8E49-8910-DC928FE6F218}" destId="{42DDE75A-6AF5-FE40-B293-2DB0332BA59C}" srcOrd="11" destOrd="0" presId="urn:microsoft.com/office/officeart/2008/layout/LinedList"/>
    <dgm:cxn modelId="{C7945D6E-093D-B548-8EE5-CD499EDEFCC3}" type="presParOf" srcId="{42DDE75A-6AF5-FE40-B293-2DB0332BA59C}" destId="{FEDB49C4-E915-894B-8ACE-AF01AFF5D73A}" srcOrd="0" destOrd="0" presId="urn:microsoft.com/office/officeart/2008/layout/LinedList"/>
    <dgm:cxn modelId="{8D6717E4-3212-4744-BAC3-AF603A97E1F5}" type="presParOf" srcId="{42DDE75A-6AF5-FE40-B293-2DB0332BA59C}" destId="{0EE72098-6A78-294A-8420-3FE04274464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6CD0E0-E836-4887-A72B-EB6A03CECA0D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B045870-F6FB-4A6E-9E06-3D19D92B69EE}">
      <dgm:prSet/>
      <dgm:spPr/>
      <dgm:t>
        <a:bodyPr/>
        <a:lstStyle/>
        <a:p>
          <a:r>
            <a:rPr lang="tr-TR">
              <a:solidFill>
                <a:schemeClr val="bg1"/>
              </a:solidFill>
            </a:rPr>
            <a:t>Pyramidial şekilde oluşan kırık tipidir.</a:t>
          </a:r>
          <a:endParaRPr lang="en-US">
            <a:solidFill>
              <a:schemeClr val="bg1"/>
            </a:solidFill>
          </a:endParaRPr>
        </a:p>
      </dgm:t>
    </dgm:pt>
    <dgm:pt modelId="{66FE94B2-1D3D-4CC4-9783-D8A3DB2C3F98}" type="parTrans" cxnId="{88B1580D-550E-454F-BBC3-3E4861316758}">
      <dgm:prSet/>
      <dgm:spPr/>
      <dgm:t>
        <a:bodyPr/>
        <a:lstStyle/>
        <a:p>
          <a:endParaRPr lang="en-US"/>
        </a:p>
      </dgm:t>
    </dgm:pt>
    <dgm:pt modelId="{1B726272-9ACC-4B1B-80C6-6237227EAFCA}" type="sibTrans" cxnId="{88B1580D-550E-454F-BBC3-3E4861316758}">
      <dgm:prSet/>
      <dgm:spPr/>
      <dgm:t>
        <a:bodyPr/>
        <a:lstStyle/>
        <a:p>
          <a:endParaRPr lang="en-US"/>
        </a:p>
      </dgm:t>
    </dgm:pt>
    <dgm:pt modelId="{FE77F780-DF34-43B5-AC85-ECE572983555}">
      <dgm:prSet/>
      <dgm:spPr/>
      <dgm:t>
        <a:bodyPr/>
        <a:lstStyle/>
        <a:p>
          <a:r>
            <a:rPr lang="tr-TR" dirty="0" err="1">
              <a:solidFill>
                <a:schemeClr val="bg1"/>
              </a:solidFill>
            </a:rPr>
            <a:t>Lefort</a:t>
          </a:r>
          <a:r>
            <a:rPr lang="tr-TR" dirty="0">
              <a:solidFill>
                <a:schemeClr val="bg1"/>
              </a:solidFill>
            </a:rPr>
            <a:t> ı + </a:t>
          </a:r>
          <a:r>
            <a:rPr lang="tr-TR" dirty="0" err="1">
              <a:solidFill>
                <a:schemeClr val="bg1"/>
              </a:solidFill>
            </a:rPr>
            <a:t>nasal</a:t>
          </a:r>
          <a:r>
            <a:rPr lang="tr-TR" dirty="0">
              <a:solidFill>
                <a:schemeClr val="bg1"/>
              </a:solidFill>
            </a:rPr>
            <a:t> </a:t>
          </a:r>
          <a:r>
            <a:rPr lang="tr-TR" dirty="0" err="1">
              <a:solidFill>
                <a:schemeClr val="bg1"/>
              </a:solidFill>
            </a:rPr>
            <a:t>orbital</a:t>
          </a:r>
          <a:r>
            <a:rPr lang="tr-TR" dirty="0">
              <a:solidFill>
                <a:schemeClr val="bg1"/>
              </a:solidFill>
            </a:rPr>
            <a:t> </a:t>
          </a:r>
          <a:r>
            <a:rPr lang="tr-TR" dirty="0" err="1">
              <a:solidFill>
                <a:schemeClr val="bg1"/>
              </a:solidFill>
            </a:rPr>
            <a:t>etmoid</a:t>
          </a:r>
          <a:r>
            <a:rPr lang="tr-TR" dirty="0">
              <a:solidFill>
                <a:schemeClr val="bg1"/>
              </a:solidFill>
            </a:rPr>
            <a:t> kırıkların kombinasyonu şeklindedir.</a:t>
          </a:r>
          <a:endParaRPr lang="en-US" dirty="0">
            <a:solidFill>
              <a:schemeClr val="bg1"/>
            </a:solidFill>
          </a:endParaRPr>
        </a:p>
      </dgm:t>
    </dgm:pt>
    <dgm:pt modelId="{1C455355-597A-49F2-8AF2-3E400504192A}" type="parTrans" cxnId="{AFA7CC30-0B83-4F2D-BF5F-84C9584FE67D}">
      <dgm:prSet/>
      <dgm:spPr/>
      <dgm:t>
        <a:bodyPr/>
        <a:lstStyle/>
        <a:p>
          <a:endParaRPr lang="en-US"/>
        </a:p>
      </dgm:t>
    </dgm:pt>
    <dgm:pt modelId="{7FCC33C4-F195-457A-BC2C-406BB549087C}" type="sibTrans" cxnId="{AFA7CC30-0B83-4F2D-BF5F-84C9584FE67D}">
      <dgm:prSet/>
      <dgm:spPr/>
      <dgm:t>
        <a:bodyPr/>
        <a:lstStyle/>
        <a:p>
          <a:endParaRPr lang="en-US"/>
        </a:p>
      </dgm:t>
    </dgm:pt>
    <dgm:pt modelId="{0C436424-7626-4323-BB25-3691213BD346}">
      <dgm:prSet/>
      <dgm:spPr/>
      <dgm:t>
        <a:bodyPr/>
        <a:lstStyle/>
        <a:p>
          <a:r>
            <a:rPr lang="tr-TR" dirty="0">
              <a:solidFill>
                <a:schemeClr val="bg1"/>
              </a:solidFill>
            </a:rPr>
            <a:t>Kırık hattı ön bölgede;</a:t>
          </a:r>
          <a:endParaRPr lang="en-US" dirty="0">
            <a:solidFill>
              <a:schemeClr val="bg1"/>
            </a:solidFill>
          </a:endParaRPr>
        </a:p>
      </dgm:t>
    </dgm:pt>
    <dgm:pt modelId="{0A2C0126-2DEC-46D2-9108-64BE4468A225}" type="parTrans" cxnId="{45E17576-A09C-4553-970C-E1893CAB8F5C}">
      <dgm:prSet/>
      <dgm:spPr/>
      <dgm:t>
        <a:bodyPr/>
        <a:lstStyle/>
        <a:p>
          <a:endParaRPr lang="en-US"/>
        </a:p>
      </dgm:t>
    </dgm:pt>
    <dgm:pt modelId="{AF6327D9-E3F1-4FAF-BF9C-F44283596896}" type="sibTrans" cxnId="{45E17576-A09C-4553-970C-E1893CAB8F5C}">
      <dgm:prSet/>
      <dgm:spPr/>
      <dgm:t>
        <a:bodyPr/>
        <a:lstStyle/>
        <a:p>
          <a:endParaRPr lang="en-US"/>
        </a:p>
      </dgm:t>
    </dgm:pt>
    <dgm:pt modelId="{048C2CE9-BF51-4AB2-BF85-8547C31D1B91}">
      <dgm:prSet/>
      <dgm:spPr/>
      <dgm:t>
        <a:bodyPr/>
        <a:lstStyle/>
        <a:p>
          <a:r>
            <a:rPr lang="tr-TR">
              <a:solidFill>
                <a:schemeClr val="bg1"/>
              </a:solidFill>
            </a:rPr>
            <a:t>Nasal kemik ve septumdan geçer</a:t>
          </a:r>
          <a:endParaRPr lang="en-US">
            <a:solidFill>
              <a:schemeClr val="bg1"/>
            </a:solidFill>
          </a:endParaRPr>
        </a:p>
      </dgm:t>
    </dgm:pt>
    <dgm:pt modelId="{7ACF8EB4-B1C5-4DE3-8027-187523BED15A}" type="parTrans" cxnId="{38BE7782-FA12-4557-9A27-1E4A53C3A985}">
      <dgm:prSet/>
      <dgm:spPr/>
      <dgm:t>
        <a:bodyPr/>
        <a:lstStyle/>
        <a:p>
          <a:endParaRPr lang="en-US"/>
        </a:p>
      </dgm:t>
    </dgm:pt>
    <dgm:pt modelId="{07912015-D1A2-48E1-ADA7-346526D2EC28}" type="sibTrans" cxnId="{38BE7782-FA12-4557-9A27-1E4A53C3A985}">
      <dgm:prSet/>
      <dgm:spPr/>
      <dgm:t>
        <a:bodyPr/>
        <a:lstStyle/>
        <a:p>
          <a:endParaRPr lang="en-US"/>
        </a:p>
      </dgm:t>
    </dgm:pt>
    <dgm:pt modelId="{34E00195-FF92-4E04-A6C5-8C84BC03DF9D}">
      <dgm:prSet/>
      <dgm:spPr/>
      <dgm:t>
        <a:bodyPr/>
        <a:lstStyle/>
        <a:p>
          <a:r>
            <a:rPr lang="tr-TR">
              <a:solidFill>
                <a:schemeClr val="bg1"/>
              </a:solidFill>
            </a:rPr>
            <a:t>Orbitaya doğru ilerleyerek medial orbital duvardan inferior orbital kenara ilerler</a:t>
          </a:r>
          <a:endParaRPr lang="en-US">
            <a:solidFill>
              <a:schemeClr val="bg1"/>
            </a:solidFill>
          </a:endParaRPr>
        </a:p>
      </dgm:t>
    </dgm:pt>
    <dgm:pt modelId="{A2043278-E7A9-4851-93D2-9FBC00A3C197}" type="parTrans" cxnId="{0221116F-6A9D-477B-BCC1-5EAB415DA5CE}">
      <dgm:prSet/>
      <dgm:spPr/>
      <dgm:t>
        <a:bodyPr/>
        <a:lstStyle/>
        <a:p>
          <a:endParaRPr lang="en-US"/>
        </a:p>
      </dgm:t>
    </dgm:pt>
    <dgm:pt modelId="{F756D9D1-9173-4513-B44F-49A40F116CFC}" type="sibTrans" cxnId="{0221116F-6A9D-477B-BCC1-5EAB415DA5CE}">
      <dgm:prSet/>
      <dgm:spPr/>
      <dgm:t>
        <a:bodyPr/>
        <a:lstStyle/>
        <a:p>
          <a:endParaRPr lang="en-US"/>
        </a:p>
      </dgm:t>
    </dgm:pt>
    <dgm:pt modelId="{E661B82C-EECD-4849-BC79-F4D25EAB860D}">
      <dgm:prSet/>
      <dgm:spPr/>
      <dgm:t>
        <a:bodyPr/>
        <a:lstStyle/>
        <a:p>
          <a:r>
            <a:rPr lang="tr-TR" dirty="0" err="1">
              <a:solidFill>
                <a:schemeClr val="bg1"/>
              </a:solidFill>
            </a:rPr>
            <a:t>Zygomatik</a:t>
          </a:r>
          <a:r>
            <a:rPr lang="tr-TR" dirty="0">
              <a:solidFill>
                <a:schemeClr val="bg1"/>
              </a:solidFill>
            </a:rPr>
            <a:t> </a:t>
          </a:r>
          <a:r>
            <a:rPr lang="tr-TR" dirty="0" err="1">
              <a:solidFill>
                <a:schemeClr val="bg1"/>
              </a:solidFill>
            </a:rPr>
            <a:t>butressin</a:t>
          </a:r>
          <a:r>
            <a:rPr lang="tr-TR" dirty="0">
              <a:solidFill>
                <a:schemeClr val="bg1"/>
              </a:solidFill>
            </a:rPr>
            <a:t> altından </a:t>
          </a:r>
          <a:r>
            <a:rPr lang="tr-TR" dirty="0" err="1">
              <a:solidFill>
                <a:schemeClr val="bg1"/>
              </a:solidFill>
            </a:rPr>
            <a:t>ilerlereyek</a:t>
          </a:r>
          <a:r>
            <a:rPr lang="tr-TR" dirty="0">
              <a:solidFill>
                <a:schemeClr val="bg1"/>
              </a:solidFill>
            </a:rPr>
            <a:t> </a:t>
          </a:r>
          <a:r>
            <a:rPr lang="tr-TR" dirty="0" err="1">
              <a:solidFill>
                <a:schemeClr val="bg1"/>
              </a:solidFill>
            </a:rPr>
            <a:t>posteriora</a:t>
          </a:r>
          <a:r>
            <a:rPr lang="tr-TR" dirty="0">
              <a:solidFill>
                <a:schemeClr val="bg1"/>
              </a:solidFill>
            </a:rPr>
            <a:t> doğru devam eder</a:t>
          </a:r>
          <a:endParaRPr lang="en-US" dirty="0">
            <a:solidFill>
              <a:schemeClr val="bg1"/>
            </a:solidFill>
          </a:endParaRPr>
        </a:p>
      </dgm:t>
    </dgm:pt>
    <dgm:pt modelId="{AADBA3B6-ABEA-4EE3-8F26-B680D629DD8A}" type="parTrans" cxnId="{D8D9AB73-BB76-4A3C-B895-9E71AEFD8015}">
      <dgm:prSet/>
      <dgm:spPr/>
      <dgm:t>
        <a:bodyPr/>
        <a:lstStyle/>
        <a:p>
          <a:endParaRPr lang="en-US"/>
        </a:p>
      </dgm:t>
    </dgm:pt>
    <dgm:pt modelId="{049AFE07-B029-4634-A922-FAFC3C52BA47}" type="sibTrans" cxnId="{D8D9AB73-BB76-4A3C-B895-9E71AEFD8015}">
      <dgm:prSet/>
      <dgm:spPr/>
      <dgm:t>
        <a:bodyPr/>
        <a:lstStyle/>
        <a:p>
          <a:endParaRPr lang="en-US"/>
        </a:p>
      </dgm:t>
    </dgm:pt>
    <dgm:pt modelId="{57B41874-6CEC-534E-8441-479F578F6EBB}" type="pres">
      <dgm:prSet presAssocID="{AC6CD0E0-E836-4887-A72B-EB6A03CECA0D}" presName="vert0" presStyleCnt="0">
        <dgm:presLayoutVars>
          <dgm:dir/>
          <dgm:animOne val="branch"/>
          <dgm:animLvl val="lvl"/>
        </dgm:presLayoutVars>
      </dgm:prSet>
      <dgm:spPr/>
    </dgm:pt>
    <dgm:pt modelId="{77D1B2A1-FD6E-4D46-8C8F-1D0C9CF719A1}" type="pres">
      <dgm:prSet presAssocID="{DB045870-F6FB-4A6E-9E06-3D19D92B69EE}" presName="thickLine" presStyleLbl="alignNode1" presStyleIdx="0" presStyleCnt="6"/>
      <dgm:spPr/>
    </dgm:pt>
    <dgm:pt modelId="{FF3F0762-0B19-F346-952B-A5A0F3FF8B6F}" type="pres">
      <dgm:prSet presAssocID="{DB045870-F6FB-4A6E-9E06-3D19D92B69EE}" presName="horz1" presStyleCnt="0"/>
      <dgm:spPr/>
    </dgm:pt>
    <dgm:pt modelId="{8B044B08-A602-CC4E-93C0-2ED6FADE1B72}" type="pres">
      <dgm:prSet presAssocID="{DB045870-F6FB-4A6E-9E06-3D19D92B69EE}" presName="tx1" presStyleLbl="revTx" presStyleIdx="0" presStyleCnt="6"/>
      <dgm:spPr/>
    </dgm:pt>
    <dgm:pt modelId="{859C55A4-2E27-A042-BBBF-27D398770516}" type="pres">
      <dgm:prSet presAssocID="{DB045870-F6FB-4A6E-9E06-3D19D92B69EE}" presName="vert1" presStyleCnt="0"/>
      <dgm:spPr/>
    </dgm:pt>
    <dgm:pt modelId="{FCF35B4E-38FD-7947-8EB9-A05DC18AB625}" type="pres">
      <dgm:prSet presAssocID="{FE77F780-DF34-43B5-AC85-ECE572983555}" presName="thickLine" presStyleLbl="alignNode1" presStyleIdx="1" presStyleCnt="6"/>
      <dgm:spPr/>
    </dgm:pt>
    <dgm:pt modelId="{F52BC061-3148-CD4E-856D-9146EE6F0FC6}" type="pres">
      <dgm:prSet presAssocID="{FE77F780-DF34-43B5-AC85-ECE572983555}" presName="horz1" presStyleCnt="0"/>
      <dgm:spPr/>
    </dgm:pt>
    <dgm:pt modelId="{4889334D-51E8-B74E-99F3-70C1F28D39D3}" type="pres">
      <dgm:prSet presAssocID="{FE77F780-DF34-43B5-AC85-ECE572983555}" presName="tx1" presStyleLbl="revTx" presStyleIdx="1" presStyleCnt="6"/>
      <dgm:spPr/>
    </dgm:pt>
    <dgm:pt modelId="{BE0E5AA0-C93B-B343-8F8B-B0F7680082CF}" type="pres">
      <dgm:prSet presAssocID="{FE77F780-DF34-43B5-AC85-ECE572983555}" presName="vert1" presStyleCnt="0"/>
      <dgm:spPr/>
    </dgm:pt>
    <dgm:pt modelId="{36570225-8DDE-744C-AAB6-6CC7DC15FC27}" type="pres">
      <dgm:prSet presAssocID="{0C436424-7626-4323-BB25-3691213BD346}" presName="thickLine" presStyleLbl="alignNode1" presStyleIdx="2" presStyleCnt="6"/>
      <dgm:spPr/>
    </dgm:pt>
    <dgm:pt modelId="{29B6ACDF-3D3D-464D-9F1B-1972E07F3B74}" type="pres">
      <dgm:prSet presAssocID="{0C436424-7626-4323-BB25-3691213BD346}" presName="horz1" presStyleCnt="0"/>
      <dgm:spPr/>
    </dgm:pt>
    <dgm:pt modelId="{99E809A4-FFFF-0843-844B-2CD2A23E7A10}" type="pres">
      <dgm:prSet presAssocID="{0C436424-7626-4323-BB25-3691213BD346}" presName="tx1" presStyleLbl="revTx" presStyleIdx="2" presStyleCnt="6"/>
      <dgm:spPr/>
    </dgm:pt>
    <dgm:pt modelId="{FFD5E8B4-B94C-904F-849E-84E54E69B554}" type="pres">
      <dgm:prSet presAssocID="{0C436424-7626-4323-BB25-3691213BD346}" presName="vert1" presStyleCnt="0"/>
      <dgm:spPr/>
    </dgm:pt>
    <dgm:pt modelId="{8A60CC87-B3F1-A94B-85DA-BEF57C2FABEF}" type="pres">
      <dgm:prSet presAssocID="{048C2CE9-BF51-4AB2-BF85-8547C31D1B91}" presName="thickLine" presStyleLbl="alignNode1" presStyleIdx="3" presStyleCnt="6"/>
      <dgm:spPr/>
    </dgm:pt>
    <dgm:pt modelId="{B4F91EFF-8B63-5B48-BD21-61EED0D2F150}" type="pres">
      <dgm:prSet presAssocID="{048C2CE9-BF51-4AB2-BF85-8547C31D1B91}" presName="horz1" presStyleCnt="0"/>
      <dgm:spPr/>
    </dgm:pt>
    <dgm:pt modelId="{AFCF7AC1-61E5-2A43-AF8C-188ABBA6EE84}" type="pres">
      <dgm:prSet presAssocID="{048C2CE9-BF51-4AB2-BF85-8547C31D1B91}" presName="tx1" presStyleLbl="revTx" presStyleIdx="3" presStyleCnt="6"/>
      <dgm:spPr/>
    </dgm:pt>
    <dgm:pt modelId="{F1374CB9-EC80-4046-A7DC-2EA077EAA736}" type="pres">
      <dgm:prSet presAssocID="{048C2CE9-BF51-4AB2-BF85-8547C31D1B91}" presName="vert1" presStyleCnt="0"/>
      <dgm:spPr/>
    </dgm:pt>
    <dgm:pt modelId="{724FE5C5-1779-5D40-BA14-6C7A3DBAA409}" type="pres">
      <dgm:prSet presAssocID="{34E00195-FF92-4E04-A6C5-8C84BC03DF9D}" presName="thickLine" presStyleLbl="alignNode1" presStyleIdx="4" presStyleCnt="6"/>
      <dgm:spPr/>
    </dgm:pt>
    <dgm:pt modelId="{4082ABC7-6F66-7843-8D4F-E3939F4031CD}" type="pres">
      <dgm:prSet presAssocID="{34E00195-FF92-4E04-A6C5-8C84BC03DF9D}" presName="horz1" presStyleCnt="0"/>
      <dgm:spPr/>
    </dgm:pt>
    <dgm:pt modelId="{19BB2180-0F24-7241-B6AE-ABBDCC3DA9DF}" type="pres">
      <dgm:prSet presAssocID="{34E00195-FF92-4E04-A6C5-8C84BC03DF9D}" presName="tx1" presStyleLbl="revTx" presStyleIdx="4" presStyleCnt="6"/>
      <dgm:spPr/>
    </dgm:pt>
    <dgm:pt modelId="{2249C345-485A-7D4E-8EC4-8FB2670E4C4A}" type="pres">
      <dgm:prSet presAssocID="{34E00195-FF92-4E04-A6C5-8C84BC03DF9D}" presName="vert1" presStyleCnt="0"/>
      <dgm:spPr/>
    </dgm:pt>
    <dgm:pt modelId="{84334F2E-C805-0A4D-B8F1-D1A3F38C9451}" type="pres">
      <dgm:prSet presAssocID="{E661B82C-EECD-4849-BC79-F4D25EAB860D}" presName="thickLine" presStyleLbl="alignNode1" presStyleIdx="5" presStyleCnt="6"/>
      <dgm:spPr/>
    </dgm:pt>
    <dgm:pt modelId="{C89DC08A-0DFD-7646-B1A8-B692B8C6C9A2}" type="pres">
      <dgm:prSet presAssocID="{E661B82C-EECD-4849-BC79-F4D25EAB860D}" presName="horz1" presStyleCnt="0"/>
      <dgm:spPr/>
    </dgm:pt>
    <dgm:pt modelId="{16AACA9A-D891-3B4D-85A1-941350E2BA7B}" type="pres">
      <dgm:prSet presAssocID="{E661B82C-EECD-4849-BC79-F4D25EAB860D}" presName="tx1" presStyleLbl="revTx" presStyleIdx="5" presStyleCnt="6"/>
      <dgm:spPr/>
    </dgm:pt>
    <dgm:pt modelId="{413D2B32-68E9-9F42-9FD8-E7BE23661952}" type="pres">
      <dgm:prSet presAssocID="{E661B82C-EECD-4849-BC79-F4D25EAB860D}" presName="vert1" presStyleCnt="0"/>
      <dgm:spPr/>
    </dgm:pt>
  </dgm:ptLst>
  <dgm:cxnLst>
    <dgm:cxn modelId="{88B1580D-550E-454F-BBC3-3E4861316758}" srcId="{AC6CD0E0-E836-4887-A72B-EB6A03CECA0D}" destId="{DB045870-F6FB-4A6E-9E06-3D19D92B69EE}" srcOrd="0" destOrd="0" parTransId="{66FE94B2-1D3D-4CC4-9783-D8A3DB2C3F98}" sibTransId="{1B726272-9ACC-4B1B-80C6-6237227EAFCA}"/>
    <dgm:cxn modelId="{624F0F1C-6258-5E4D-BBA7-65D42C66E92F}" type="presOf" srcId="{DB045870-F6FB-4A6E-9E06-3D19D92B69EE}" destId="{8B044B08-A602-CC4E-93C0-2ED6FADE1B72}" srcOrd="0" destOrd="0" presId="urn:microsoft.com/office/officeart/2008/layout/LinedList"/>
    <dgm:cxn modelId="{AFA7CC30-0B83-4F2D-BF5F-84C9584FE67D}" srcId="{AC6CD0E0-E836-4887-A72B-EB6A03CECA0D}" destId="{FE77F780-DF34-43B5-AC85-ECE572983555}" srcOrd="1" destOrd="0" parTransId="{1C455355-597A-49F2-8AF2-3E400504192A}" sibTransId="{7FCC33C4-F195-457A-BC2C-406BB549087C}"/>
    <dgm:cxn modelId="{0221116F-6A9D-477B-BCC1-5EAB415DA5CE}" srcId="{AC6CD0E0-E836-4887-A72B-EB6A03CECA0D}" destId="{34E00195-FF92-4E04-A6C5-8C84BC03DF9D}" srcOrd="4" destOrd="0" parTransId="{A2043278-E7A9-4851-93D2-9FBC00A3C197}" sibTransId="{F756D9D1-9173-4513-B44F-49A40F116CFC}"/>
    <dgm:cxn modelId="{D8D9AB73-BB76-4A3C-B895-9E71AEFD8015}" srcId="{AC6CD0E0-E836-4887-A72B-EB6A03CECA0D}" destId="{E661B82C-EECD-4849-BC79-F4D25EAB860D}" srcOrd="5" destOrd="0" parTransId="{AADBA3B6-ABEA-4EE3-8F26-B680D629DD8A}" sibTransId="{049AFE07-B029-4634-A922-FAFC3C52BA47}"/>
    <dgm:cxn modelId="{45E17576-A09C-4553-970C-E1893CAB8F5C}" srcId="{AC6CD0E0-E836-4887-A72B-EB6A03CECA0D}" destId="{0C436424-7626-4323-BB25-3691213BD346}" srcOrd="2" destOrd="0" parTransId="{0A2C0126-2DEC-46D2-9108-64BE4468A225}" sibTransId="{AF6327D9-E3F1-4FAF-BF9C-F44283596896}"/>
    <dgm:cxn modelId="{38BE7782-FA12-4557-9A27-1E4A53C3A985}" srcId="{AC6CD0E0-E836-4887-A72B-EB6A03CECA0D}" destId="{048C2CE9-BF51-4AB2-BF85-8547C31D1B91}" srcOrd="3" destOrd="0" parTransId="{7ACF8EB4-B1C5-4DE3-8027-187523BED15A}" sibTransId="{07912015-D1A2-48E1-ADA7-346526D2EC28}"/>
    <dgm:cxn modelId="{36786896-8648-D145-BD49-F7DEFCFDC4CF}" type="presOf" srcId="{E661B82C-EECD-4849-BC79-F4D25EAB860D}" destId="{16AACA9A-D891-3B4D-85A1-941350E2BA7B}" srcOrd="0" destOrd="0" presId="urn:microsoft.com/office/officeart/2008/layout/LinedList"/>
    <dgm:cxn modelId="{BC11FFB9-6C74-BC49-AA32-0E85C15EEA71}" type="presOf" srcId="{FE77F780-DF34-43B5-AC85-ECE572983555}" destId="{4889334D-51E8-B74E-99F3-70C1F28D39D3}" srcOrd="0" destOrd="0" presId="urn:microsoft.com/office/officeart/2008/layout/LinedList"/>
    <dgm:cxn modelId="{AA2A8EC9-3B33-3E4B-8126-3C4E3397D5D1}" type="presOf" srcId="{AC6CD0E0-E836-4887-A72B-EB6A03CECA0D}" destId="{57B41874-6CEC-534E-8441-479F578F6EBB}" srcOrd="0" destOrd="0" presId="urn:microsoft.com/office/officeart/2008/layout/LinedList"/>
    <dgm:cxn modelId="{FBEEB2C9-D1DC-0C41-B2DA-866DB4855DC5}" type="presOf" srcId="{048C2CE9-BF51-4AB2-BF85-8547C31D1B91}" destId="{AFCF7AC1-61E5-2A43-AF8C-188ABBA6EE84}" srcOrd="0" destOrd="0" presId="urn:microsoft.com/office/officeart/2008/layout/LinedList"/>
    <dgm:cxn modelId="{42ED9DD9-D52D-024A-BB45-E38741FE2F7A}" type="presOf" srcId="{34E00195-FF92-4E04-A6C5-8C84BC03DF9D}" destId="{19BB2180-0F24-7241-B6AE-ABBDCC3DA9DF}" srcOrd="0" destOrd="0" presId="urn:microsoft.com/office/officeart/2008/layout/LinedList"/>
    <dgm:cxn modelId="{B49850FE-832C-FD46-8D5D-FCC8EC0C2719}" type="presOf" srcId="{0C436424-7626-4323-BB25-3691213BD346}" destId="{99E809A4-FFFF-0843-844B-2CD2A23E7A10}" srcOrd="0" destOrd="0" presId="urn:microsoft.com/office/officeart/2008/layout/LinedList"/>
    <dgm:cxn modelId="{8208F0D2-722D-0F46-8066-C5200AAADF35}" type="presParOf" srcId="{57B41874-6CEC-534E-8441-479F578F6EBB}" destId="{77D1B2A1-FD6E-4D46-8C8F-1D0C9CF719A1}" srcOrd="0" destOrd="0" presId="urn:microsoft.com/office/officeart/2008/layout/LinedList"/>
    <dgm:cxn modelId="{DDA9EA69-565D-584D-A7C9-C7B2FA3DB9AE}" type="presParOf" srcId="{57B41874-6CEC-534E-8441-479F578F6EBB}" destId="{FF3F0762-0B19-F346-952B-A5A0F3FF8B6F}" srcOrd="1" destOrd="0" presId="urn:microsoft.com/office/officeart/2008/layout/LinedList"/>
    <dgm:cxn modelId="{168474CC-FD32-774E-9983-0FDAF22BBAAB}" type="presParOf" srcId="{FF3F0762-0B19-F346-952B-A5A0F3FF8B6F}" destId="{8B044B08-A602-CC4E-93C0-2ED6FADE1B72}" srcOrd="0" destOrd="0" presId="urn:microsoft.com/office/officeart/2008/layout/LinedList"/>
    <dgm:cxn modelId="{EE7BC741-2AA7-4342-9286-AA3C1FA76490}" type="presParOf" srcId="{FF3F0762-0B19-F346-952B-A5A0F3FF8B6F}" destId="{859C55A4-2E27-A042-BBBF-27D398770516}" srcOrd="1" destOrd="0" presId="urn:microsoft.com/office/officeart/2008/layout/LinedList"/>
    <dgm:cxn modelId="{99E18B54-6195-6048-99B0-21F94DB06BEC}" type="presParOf" srcId="{57B41874-6CEC-534E-8441-479F578F6EBB}" destId="{FCF35B4E-38FD-7947-8EB9-A05DC18AB625}" srcOrd="2" destOrd="0" presId="urn:microsoft.com/office/officeart/2008/layout/LinedList"/>
    <dgm:cxn modelId="{46880AFC-6E30-7442-8C09-CBEEFF77CCEF}" type="presParOf" srcId="{57B41874-6CEC-534E-8441-479F578F6EBB}" destId="{F52BC061-3148-CD4E-856D-9146EE6F0FC6}" srcOrd="3" destOrd="0" presId="urn:microsoft.com/office/officeart/2008/layout/LinedList"/>
    <dgm:cxn modelId="{33A0FF69-5D9F-C244-8766-2C6981E6D02D}" type="presParOf" srcId="{F52BC061-3148-CD4E-856D-9146EE6F0FC6}" destId="{4889334D-51E8-B74E-99F3-70C1F28D39D3}" srcOrd="0" destOrd="0" presId="urn:microsoft.com/office/officeart/2008/layout/LinedList"/>
    <dgm:cxn modelId="{8C317F40-43FE-E843-A595-F6BDF222B59D}" type="presParOf" srcId="{F52BC061-3148-CD4E-856D-9146EE6F0FC6}" destId="{BE0E5AA0-C93B-B343-8F8B-B0F7680082CF}" srcOrd="1" destOrd="0" presId="urn:microsoft.com/office/officeart/2008/layout/LinedList"/>
    <dgm:cxn modelId="{74237406-A785-5C4A-974E-09A33122FC2E}" type="presParOf" srcId="{57B41874-6CEC-534E-8441-479F578F6EBB}" destId="{36570225-8DDE-744C-AAB6-6CC7DC15FC27}" srcOrd="4" destOrd="0" presId="urn:microsoft.com/office/officeart/2008/layout/LinedList"/>
    <dgm:cxn modelId="{3752289A-E53B-484F-91CA-8CF621F5B88A}" type="presParOf" srcId="{57B41874-6CEC-534E-8441-479F578F6EBB}" destId="{29B6ACDF-3D3D-464D-9F1B-1972E07F3B74}" srcOrd="5" destOrd="0" presId="urn:microsoft.com/office/officeart/2008/layout/LinedList"/>
    <dgm:cxn modelId="{54C973C1-ACCE-ED4B-BEFA-A62DCD81BE06}" type="presParOf" srcId="{29B6ACDF-3D3D-464D-9F1B-1972E07F3B74}" destId="{99E809A4-FFFF-0843-844B-2CD2A23E7A10}" srcOrd="0" destOrd="0" presId="urn:microsoft.com/office/officeart/2008/layout/LinedList"/>
    <dgm:cxn modelId="{66326D2F-503D-464A-93B2-503E4767A762}" type="presParOf" srcId="{29B6ACDF-3D3D-464D-9F1B-1972E07F3B74}" destId="{FFD5E8B4-B94C-904F-849E-84E54E69B554}" srcOrd="1" destOrd="0" presId="urn:microsoft.com/office/officeart/2008/layout/LinedList"/>
    <dgm:cxn modelId="{646E30F7-FD47-0044-96B5-61111AFBEF68}" type="presParOf" srcId="{57B41874-6CEC-534E-8441-479F578F6EBB}" destId="{8A60CC87-B3F1-A94B-85DA-BEF57C2FABEF}" srcOrd="6" destOrd="0" presId="urn:microsoft.com/office/officeart/2008/layout/LinedList"/>
    <dgm:cxn modelId="{0C7839F5-0642-2345-94E4-2772BD3D0BB8}" type="presParOf" srcId="{57B41874-6CEC-534E-8441-479F578F6EBB}" destId="{B4F91EFF-8B63-5B48-BD21-61EED0D2F150}" srcOrd="7" destOrd="0" presId="urn:microsoft.com/office/officeart/2008/layout/LinedList"/>
    <dgm:cxn modelId="{5A7D806E-3697-334E-9BC1-42E33896749C}" type="presParOf" srcId="{B4F91EFF-8B63-5B48-BD21-61EED0D2F150}" destId="{AFCF7AC1-61E5-2A43-AF8C-188ABBA6EE84}" srcOrd="0" destOrd="0" presId="urn:microsoft.com/office/officeart/2008/layout/LinedList"/>
    <dgm:cxn modelId="{1AAE89FC-F074-0542-861E-B3CC65E97EE3}" type="presParOf" srcId="{B4F91EFF-8B63-5B48-BD21-61EED0D2F150}" destId="{F1374CB9-EC80-4046-A7DC-2EA077EAA736}" srcOrd="1" destOrd="0" presId="urn:microsoft.com/office/officeart/2008/layout/LinedList"/>
    <dgm:cxn modelId="{55808EC1-220B-184D-A6D0-8B3E5473EE79}" type="presParOf" srcId="{57B41874-6CEC-534E-8441-479F578F6EBB}" destId="{724FE5C5-1779-5D40-BA14-6C7A3DBAA409}" srcOrd="8" destOrd="0" presId="urn:microsoft.com/office/officeart/2008/layout/LinedList"/>
    <dgm:cxn modelId="{E965549D-FD1B-0A40-8B2B-02055D15EFDE}" type="presParOf" srcId="{57B41874-6CEC-534E-8441-479F578F6EBB}" destId="{4082ABC7-6F66-7843-8D4F-E3939F4031CD}" srcOrd="9" destOrd="0" presId="urn:microsoft.com/office/officeart/2008/layout/LinedList"/>
    <dgm:cxn modelId="{828907B5-2734-AA41-BDA4-0BABED42AC5F}" type="presParOf" srcId="{4082ABC7-6F66-7843-8D4F-E3939F4031CD}" destId="{19BB2180-0F24-7241-B6AE-ABBDCC3DA9DF}" srcOrd="0" destOrd="0" presId="urn:microsoft.com/office/officeart/2008/layout/LinedList"/>
    <dgm:cxn modelId="{19BD3873-D5A2-1543-86C8-A7BD403FC95A}" type="presParOf" srcId="{4082ABC7-6F66-7843-8D4F-E3939F4031CD}" destId="{2249C345-485A-7D4E-8EC4-8FB2670E4C4A}" srcOrd="1" destOrd="0" presId="urn:microsoft.com/office/officeart/2008/layout/LinedList"/>
    <dgm:cxn modelId="{301187B9-E208-F64F-A2B6-0CC6D91F0134}" type="presParOf" srcId="{57B41874-6CEC-534E-8441-479F578F6EBB}" destId="{84334F2E-C805-0A4D-B8F1-D1A3F38C9451}" srcOrd="10" destOrd="0" presId="urn:microsoft.com/office/officeart/2008/layout/LinedList"/>
    <dgm:cxn modelId="{C4BDAB17-485A-DC48-AB47-A35EB3765427}" type="presParOf" srcId="{57B41874-6CEC-534E-8441-479F578F6EBB}" destId="{C89DC08A-0DFD-7646-B1A8-B692B8C6C9A2}" srcOrd="11" destOrd="0" presId="urn:microsoft.com/office/officeart/2008/layout/LinedList"/>
    <dgm:cxn modelId="{7E0593C4-6D94-4D49-B752-A4AAE9329D91}" type="presParOf" srcId="{C89DC08A-0DFD-7646-B1A8-B692B8C6C9A2}" destId="{16AACA9A-D891-3B4D-85A1-941350E2BA7B}" srcOrd="0" destOrd="0" presId="urn:microsoft.com/office/officeart/2008/layout/LinedList"/>
    <dgm:cxn modelId="{D7DC1895-C5B5-5C4E-B608-13023A810330}" type="presParOf" srcId="{C89DC08A-0DFD-7646-B1A8-B692B8C6C9A2}" destId="{413D2B32-68E9-9F42-9FD8-E7BE2366195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7E713D-1578-495E-8346-2503724F614A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E31E61B-330C-40D1-867B-E2F27E72D1C6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Le fort I kırığında olduğu gibi uygun redüksiyon için uygun </a:t>
          </a:r>
          <a:r>
            <a:rPr lang="tr-TR" dirty="0" err="1"/>
            <a:t>okluzyon</a:t>
          </a:r>
          <a:r>
            <a:rPr lang="tr-TR" dirty="0"/>
            <a:t> sağlanmalıdır.</a:t>
          </a:r>
          <a:endParaRPr lang="en-US" dirty="0"/>
        </a:p>
      </dgm:t>
    </dgm:pt>
    <dgm:pt modelId="{D76F011E-4E99-4959-AD22-C7704BFB74CF}" type="parTrans" cxnId="{AE9FA45C-6FE4-48C7-9D18-4BD062E4280B}">
      <dgm:prSet/>
      <dgm:spPr/>
      <dgm:t>
        <a:bodyPr/>
        <a:lstStyle/>
        <a:p>
          <a:endParaRPr lang="en-US"/>
        </a:p>
      </dgm:t>
    </dgm:pt>
    <dgm:pt modelId="{C3610F5A-2E56-4640-A650-96624F7F1FED}" type="sibTrans" cxnId="{AE9FA45C-6FE4-48C7-9D18-4BD062E4280B}">
      <dgm:prSet/>
      <dgm:spPr/>
      <dgm:t>
        <a:bodyPr/>
        <a:lstStyle/>
        <a:p>
          <a:endParaRPr lang="en-US"/>
        </a:p>
      </dgm:t>
    </dgm:pt>
    <dgm:pt modelId="{011C67BB-5939-4A2F-8F4E-7DDC2241D9AC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Kırık hattına ulaşmak için sıklıkla koronal flep tercih edilir.</a:t>
          </a:r>
          <a:endParaRPr lang="en-US"/>
        </a:p>
      </dgm:t>
    </dgm:pt>
    <dgm:pt modelId="{4DB4D1AE-55E2-443F-BFBB-AE34C4441E89}" type="parTrans" cxnId="{75346AD9-B896-4B36-9074-04B0B6B9C611}">
      <dgm:prSet/>
      <dgm:spPr/>
      <dgm:t>
        <a:bodyPr/>
        <a:lstStyle/>
        <a:p>
          <a:endParaRPr lang="en-US"/>
        </a:p>
      </dgm:t>
    </dgm:pt>
    <dgm:pt modelId="{C1E3788B-B1F1-4024-84FA-0AF34AD2A198}" type="sibTrans" cxnId="{75346AD9-B896-4B36-9074-04B0B6B9C611}">
      <dgm:prSet/>
      <dgm:spPr/>
      <dgm:t>
        <a:bodyPr/>
        <a:lstStyle/>
        <a:p>
          <a:endParaRPr lang="en-US"/>
        </a:p>
      </dgm:t>
    </dgm:pt>
    <dgm:pt modelId="{D63E002A-5890-4FD2-96F6-025E466CA3EC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Anterior yüz yüksekliği, posterior bölgede açık kapanış oluşmaması ve imf sonrası kondillerin uygun pozisyonda olması redüksiyon aşamasında oldukça önemlidir.</a:t>
          </a:r>
          <a:endParaRPr lang="en-US"/>
        </a:p>
      </dgm:t>
    </dgm:pt>
    <dgm:pt modelId="{A4CE42C2-F9F7-4BE3-891A-B7E2274CB83E}" type="parTrans" cxnId="{BB3123FF-AA58-4963-AED6-00C8436B4FCE}">
      <dgm:prSet/>
      <dgm:spPr/>
      <dgm:t>
        <a:bodyPr/>
        <a:lstStyle/>
        <a:p>
          <a:endParaRPr lang="en-US"/>
        </a:p>
      </dgm:t>
    </dgm:pt>
    <dgm:pt modelId="{206268F4-3695-4844-AE3B-45B6AFCA73ED}" type="sibTrans" cxnId="{BB3123FF-AA58-4963-AED6-00C8436B4FCE}">
      <dgm:prSet/>
      <dgm:spPr/>
      <dgm:t>
        <a:bodyPr/>
        <a:lstStyle/>
        <a:p>
          <a:endParaRPr lang="en-US"/>
        </a:p>
      </dgm:t>
    </dgm:pt>
    <dgm:pt modelId="{5791A36A-E46D-4727-82A5-6BDB5F83A204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Zygomatikoalveoler ve inferior orbital kenarlara plak fiksasyonu yapılır. Ayrıca nazal köprünün de plaklanması gerekebilir.</a:t>
          </a:r>
          <a:endParaRPr lang="en-US"/>
        </a:p>
      </dgm:t>
    </dgm:pt>
    <dgm:pt modelId="{A84D942B-5868-4650-9993-5825EF4A9570}" type="parTrans" cxnId="{AB10FEA1-814C-43F5-89F7-91C97B79D658}">
      <dgm:prSet/>
      <dgm:spPr/>
      <dgm:t>
        <a:bodyPr/>
        <a:lstStyle/>
        <a:p>
          <a:endParaRPr lang="en-US"/>
        </a:p>
      </dgm:t>
    </dgm:pt>
    <dgm:pt modelId="{5881CD55-D1F0-4A78-9A85-73EC2E8EE7A6}" type="sibTrans" cxnId="{AB10FEA1-814C-43F5-89F7-91C97B79D658}">
      <dgm:prSet/>
      <dgm:spPr/>
      <dgm:t>
        <a:bodyPr/>
        <a:lstStyle/>
        <a:p>
          <a:endParaRPr lang="en-US"/>
        </a:p>
      </dgm:t>
    </dgm:pt>
    <dgm:pt modelId="{45E11AD8-B350-7943-ABDF-307923540035}" type="pres">
      <dgm:prSet presAssocID="{447E713D-1578-495E-8346-2503724F614A}" presName="vert0" presStyleCnt="0">
        <dgm:presLayoutVars>
          <dgm:dir/>
          <dgm:animOne val="branch"/>
          <dgm:animLvl val="lvl"/>
        </dgm:presLayoutVars>
      </dgm:prSet>
      <dgm:spPr/>
    </dgm:pt>
    <dgm:pt modelId="{3109D1F8-16BA-FC41-9125-C17210D8D6D3}" type="pres">
      <dgm:prSet presAssocID="{1E31E61B-330C-40D1-867B-E2F27E72D1C6}" presName="thickLine" presStyleLbl="alignNode1" presStyleIdx="0" presStyleCnt="4"/>
      <dgm:spPr/>
    </dgm:pt>
    <dgm:pt modelId="{EECE2F18-4415-E54D-BA07-43786750B148}" type="pres">
      <dgm:prSet presAssocID="{1E31E61B-330C-40D1-867B-E2F27E72D1C6}" presName="horz1" presStyleCnt="0"/>
      <dgm:spPr/>
    </dgm:pt>
    <dgm:pt modelId="{3022598E-5872-3748-B86A-BCDDEE3E4585}" type="pres">
      <dgm:prSet presAssocID="{1E31E61B-330C-40D1-867B-E2F27E72D1C6}" presName="tx1" presStyleLbl="revTx" presStyleIdx="0" presStyleCnt="4"/>
      <dgm:spPr/>
    </dgm:pt>
    <dgm:pt modelId="{5B9491C9-D27E-C74C-A389-9F17E3B9B2DE}" type="pres">
      <dgm:prSet presAssocID="{1E31E61B-330C-40D1-867B-E2F27E72D1C6}" presName="vert1" presStyleCnt="0"/>
      <dgm:spPr/>
    </dgm:pt>
    <dgm:pt modelId="{0704C586-70EF-6F47-BE04-628B35C61C02}" type="pres">
      <dgm:prSet presAssocID="{011C67BB-5939-4A2F-8F4E-7DDC2241D9AC}" presName="thickLine" presStyleLbl="alignNode1" presStyleIdx="1" presStyleCnt="4"/>
      <dgm:spPr/>
    </dgm:pt>
    <dgm:pt modelId="{09410DDC-1037-2546-8511-6CB5F43D7594}" type="pres">
      <dgm:prSet presAssocID="{011C67BB-5939-4A2F-8F4E-7DDC2241D9AC}" presName="horz1" presStyleCnt="0"/>
      <dgm:spPr/>
    </dgm:pt>
    <dgm:pt modelId="{23EAF716-614A-D34C-9DBC-F5D235544EF5}" type="pres">
      <dgm:prSet presAssocID="{011C67BB-5939-4A2F-8F4E-7DDC2241D9AC}" presName="tx1" presStyleLbl="revTx" presStyleIdx="1" presStyleCnt="4"/>
      <dgm:spPr/>
    </dgm:pt>
    <dgm:pt modelId="{002B929C-D410-A945-A6F6-74240BB01CC4}" type="pres">
      <dgm:prSet presAssocID="{011C67BB-5939-4A2F-8F4E-7DDC2241D9AC}" presName="vert1" presStyleCnt="0"/>
      <dgm:spPr/>
    </dgm:pt>
    <dgm:pt modelId="{BC1FE388-34EA-B04E-A96B-A73318EA6AE6}" type="pres">
      <dgm:prSet presAssocID="{D63E002A-5890-4FD2-96F6-025E466CA3EC}" presName="thickLine" presStyleLbl="alignNode1" presStyleIdx="2" presStyleCnt="4"/>
      <dgm:spPr/>
    </dgm:pt>
    <dgm:pt modelId="{75508106-32A1-9F49-960A-A4198C306F5F}" type="pres">
      <dgm:prSet presAssocID="{D63E002A-5890-4FD2-96F6-025E466CA3EC}" presName="horz1" presStyleCnt="0"/>
      <dgm:spPr/>
    </dgm:pt>
    <dgm:pt modelId="{1005E34E-C155-2D46-BAF7-AC9022FAFB1C}" type="pres">
      <dgm:prSet presAssocID="{D63E002A-5890-4FD2-96F6-025E466CA3EC}" presName="tx1" presStyleLbl="revTx" presStyleIdx="2" presStyleCnt="4"/>
      <dgm:spPr/>
    </dgm:pt>
    <dgm:pt modelId="{C8D19F74-9A39-0942-B4AF-A0B70A2243B2}" type="pres">
      <dgm:prSet presAssocID="{D63E002A-5890-4FD2-96F6-025E466CA3EC}" presName="vert1" presStyleCnt="0"/>
      <dgm:spPr/>
    </dgm:pt>
    <dgm:pt modelId="{F0109351-4AA5-3D43-A5AE-57195E20AE66}" type="pres">
      <dgm:prSet presAssocID="{5791A36A-E46D-4727-82A5-6BDB5F83A204}" presName="thickLine" presStyleLbl="alignNode1" presStyleIdx="3" presStyleCnt="4"/>
      <dgm:spPr/>
    </dgm:pt>
    <dgm:pt modelId="{6255BF31-80E8-A842-BD27-0023A2E15F65}" type="pres">
      <dgm:prSet presAssocID="{5791A36A-E46D-4727-82A5-6BDB5F83A204}" presName="horz1" presStyleCnt="0"/>
      <dgm:spPr/>
    </dgm:pt>
    <dgm:pt modelId="{2C625027-9F36-B84D-B93A-82D2E447574C}" type="pres">
      <dgm:prSet presAssocID="{5791A36A-E46D-4727-82A5-6BDB5F83A204}" presName="tx1" presStyleLbl="revTx" presStyleIdx="3" presStyleCnt="4"/>
      <dgm:spPr/>
    </dgm:pt>
    <dgm:pt modelId="{4F8B8956-DF33-3A4D-8612-AACE03E00311}" type="pres">
      <dgm:prSet presAssocID="{5791A36A-E46D-4727-82A5-6BDB5F83A204}" presName="vert1" presStyleCnt="0"/>
      <dgm:spPr/>
    </dgm:pt>
  </dgm:ptLst>
  <dgm:cxnLst>
    <dgm:cxn modelId="{7ACE4C19-DCC5-574D-AB8D-7A5BF1C8C047}" type="presOf" srcId="{5791A36A-E46D-4727-82A5-6BDB5F83A204}" destId="{2C625027-9F36-B84D-B93A-82D2E447574C}" srcOrd="0" destOrd="0" presId="urn:microsoft.com/office/officeart/2008/layout/LinedList"/>
    <dgm:cxn modelId="{342C7A49-4520-7446-9D79-768AC1F9091F}" type="presOf" srcId="{447E713D-1578-495E-8346-2503724F614A}" destId="{45E11AD8-B350-7943-ABDF-307923540035}" srcOrd="0" destOrd="0" presId="urn:microsoft.com/office/officeart/2008/layout/LinedList"/>
    <dgm:cxn modelId="{AE9FA45C-6FE4-48C7-9D18-4BD062E4280B}" srcId="{447E713D-1578-495E-8346-2503724F614A}" destId="{1E31E61B-330C-40D1-867B-E2F27E72D1C6}" srcOrd="0" destOrd="0" parTransId="{D76F011E-4E99-4959-AD22-C7704BFB74CF}" sibTransId="{C3610F5A-2E56-4640-A650-96624F7F1FED}"/>
    <dgm:cxn modelId="{AB10FEA1-814C-43F5-89F7-91C97B79D658}" srcId="{447E713D-1578-495E-8346-2503724F614A}" destId="{5791A36A-E46D-4727-82A5-6BDB5F83A204}" srcOrd="3" destOrd="0" parTransId="{A84D942B-5868-4650-9993-5825EF4A9570}" sibTransId="{5881CD55-D1F0-4A78-9A85-73EC2E8EE7A6}"/>
    <dgm:cxn modelId="{B63F62A2-B6C8-5A41-99D7-C5D96B9BACB5}" type="presOf" srcId="{D63E002A-5890-4FD2-96F6-025E466CA3EC}" destId="{1005E34E-C155-2D46-BAF7-AC9022FAFB1C}" srcOrd="0" destOrd="0" presId="urn:microsoft.com/office/officeart/2008/layout/LinedList"/>
    <dgm:cxn modelId="{C658AAAE-FA70-5744-ACBB-3D119F26C249}" type="presOf" srcId="{1E31E61B-330C-40D1-867B-E2F27E72D1C6}" destId="{3022598E-5872-3748-B86A-BCDDEE3E4585}" srcOrd="0" destOrd="0" presId="urn:microsoft.com/office/officeart/2008/layout/LinedList"/>
    <dgm:cxn modelId="{C7EEE4D5-5B63-204B-8993-1B8ECB577414}" type="presOf" srcId="{011C67BB-5939-4A2F-8F4E-7DDC2241D9AC}" destId="{23EAF716-614A-D34C-9DBC-F5D235544EF5}" srcOrd="0" destOrd="0" presId="urn:microsoft.com/office/officeart/2008/layout/LinedList"/>
    <dgm:cxn modelId="{75346AD9-B896-4B36-9074-04B0B6B9C611}" srcId="{447E713D-1578-495E-8346-2503724F614A}" destId="{011C67BB-5939-4A2F-8F4E-7DDC2241D9AC}" srcOrd="1" destOrd="0" parTransId="{4DB4D1AE-55E2-443F-BFBB-AE34C4441E89}" sibTransId="{C1E3788B-B1F1-4024-84FA-0AF34AD2A198}"/>
    <dgm:cxn modelId="{BB3123FF-AA58-4963-AED6-00C8436B4FCE}" srcId="{447E713D-1578-495E-8346-2503724F614A}" destId="{D63E002A-5890-4FD2-96F6-025E466CA3EC}" srcOrd="2" destOrd="0" parTransId="{A4CE42C2-F9F7-4BE3-891A-B7E2274CB83E}" sibTransId="{206268F4-3695-4844-AE3B-45B6AFCA73ED}"/>
    <dgm:cxn modelId="{6179D28E-7A5B-294E-9762-D1E7DD78A38A}" type="presParOf" srcId="{45E11AD8-B350-7943-ABDF-307923540035}" destId="{3109D1F8-16BA-FC41-9125-C17210D8D6D3}" srcOrd="0" destOrd="0" presId="urn:microsoft.com/office/officeart/2008/layout/LinedList"/>
    <dgm:cxn modelId="{3B3D4C01-230E-7748-9A3E-DE6070CD0A8F}" type="presParOf" srcId="{45E11AD8-B350-7943-ABDF-307923540035}" destId="{EECE2F18-4415-E54D-BA07-43786750B148}" srcOrd="1" destOrd="0" presId="urn:microsoft.com/office/officeart/2008/layout/LinedList"/>
    <dgm:cxn modelId="{E7D000F3-759D-CA4E-8BF7-A0F690471C8C}" type="presParOf" srcId="{EECE2F18-4415-E54D-BA07-43786750B148}" destId="{3022598E-5872-3748-B86A-BCDDEE3E4585}" srcOrd="0" destOrd="0" presId="urn:microsoft.com/office/officeart/2008/layout/LinedList"/>
    <dgm:cxn modelId="{87065793-528B-254B-BE2D-1AAD6EB977E1}" type="presParOf" srcId="{EECE2F18-4415-E54D-BA07-43786750B148}" destId="{5B9491C9-D27E-C74C-A389-9F17E3B9B2DE}" srcOrd="1" destOrd="0" presId="urn:microsoft.com/office/officeart/2008/layout/LinedList"/>
    <dgm:cxn modelId="{35069578-2C90-B44E-8626-C79D5C0F0F2A}" type="presParOf" srcId="{45E11AD8-B350-7943-ABDF-307923540035}" destId="{0704C586-70EF-6F47-BE04-628B35C61C02}" srcOrd="2" destOrd="0" presId="urn:microsoft.com/office/officeart/2008/layout/LinedList"/>
    <dgm:cxn modelId="{788501AC-A7E5-7E4B-8F3C-99D23113FF65}" type="presParOf" srcId="{45E11AD8-B350-7943-ABDF-307923540035}" destId="{09410DDC-1037-2546-8511-6CB5F43D7594}" srcOrd="3" destOrd="0" presId="urn:microsoft.com/office/officeart/2008/layout/LinedList"/>
    <dgm:cxn modelId="{901A630E-65FF-E645-90BB-ECE28377ED21}" type="presParOf" srcId="{09410DDC-1037-2546-8511-6CB5F43D7594}" destId="{23EAF716-614A-D34C-9DBC-F5D235544EF5}" srcOrd="0" destOrd="0" presId="urn:microsoft.com/office/officeart/2008/layout/LinedList"/>
    <dgm:cxn modelId="{05ED6BCB-91E0-DA4C-9F39-5C630BB113BC}" type="presParOf" srcId="{09410DDC-1037-2546-8511-6CB5F43D7594}" destId="{002B929C-D410-A945-A6F6-74240BB01CC4}" srcOrd="1" destOrd="0" presId="urn:microsoft.com/office/officeart/2008/layout/LinedList"/>
    <dgm:cxn modelId="{C0F3F555-B63F-0C49-AE50-80AF23BC0193}" type="presParOf" srcId="{45E11AD8-B350-7943-ABDF-307923540035}" destId="{BC1FE388-34EA-B04E-A96B-A73318EA6AE6}" srcOrd="4" destOrd="0" presId="urn:microsoft.com/office/officeart/2008/layout/LinedList"/>
    <dgm:cxn modelId="{04A3EE7E-BDE7-FD47-90A7-9794C6DFDE77}" type="presParOf" srcId="{45E11AD8-B350-7943-ABDF-307923540035}" destId="{75508106-32A1-9F49-960A-A4198C306F5F}" srcOrd="5" destOrd="0" presId="urn:microsoft.com/office/officeart/2008/layout/LinedList"/>
    <dgm:cxn modelId="{F5F4C293-91CE-804A-B532-E03832A4A138}" type="presParOf" srcId="{75508106-32A1-9F49-960A-A4198C306F5F}" destId="{1005E34E-C155-2D46-BAF7-AC9022FAFB1C}" srcOrd="0" destOrd="0" presId="urn:microsoft.com/office/officeart/2008/layout/LinedList"/>
    <dgm:cxn modelId="{E272DCB9-E6CA-2945-A1A8-BE8617EA4061}" type="presParOf" srcId="{75508106-32A1-9F49-960A-A4198C306F5F}" destId="{C8D19F74-9A39-0942-B4AF-A0B70A2243B2}" srcOrd="1" destOrd="0" presId="urn:microsoft.com/office/officeart/2008/layout/LinedList"/>
    <dgm:cxn modelId="{7CB76CF4-BA27-7349-8BEC-231E3062818C}" type="presParOf" srcId="{45E11AD8-B350-7943-ABDF-307923540035}" destId="{F0109351-4AA5-3D43-A5AE-57195E20AE66}" srcOrd="6" destOrd="0" presId="urn:microsoft.com/office/officeart/2008/layout/LinedList"/>
    <dgm:cxn modelId="{D561E222-9277-074A-9DC3-F352DACEB6A6}" type="presParOf" srcId="{45E11AD8-B350-7943-ABDF-307923540035}" destId="{6255BF31-80E8-A842-BD27-0023A2E15F65}" srcOrd="7" destOrd="0" presId="urn:microsoft.com/office/officeart/2008/layout/LinedList"/>
    <dgm:cxn modelId="{02BC3032-AA90-5743-97E8-B99B8C7F8107}" type="presParOf" srcId="{6255BF31-80E8-A842-BD27-0023A2E15F65}" destId="{2C625027-9F36-B84D-B93A-82D2E447574C}" srcOrd="0" destOrd="0" presId="urn:microsoft.com/office/officeart/2008/layout/LinedList"/>
    <dgm:cxn modelId="{575CE2B0-8AAD-E846-884F-A7A6FE14AB2A}" type="presParOf" srcId="{6255BF31-80E8-A842-BD27-0023A2E15F65}" destId="{4F8B8956-DF33-3A4D-8612-AACE03E0031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CEEF38-7B86-4868-B289-CE0543228786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A7BD298-1E3B-4A0E-8936-D9E178099353}">
      <dgm:prSet/>
      <dgm:spPr/>
      <dgm:t>
        <a:bodyPr/>
        <a:lstStyle/>
        <a:p>
          <a:r>
            <a:rPr lang="tr-TR"/>
            <a:t>Bu kırıklara kraniofasiyal ayrılma ismi verilir çünkü orta yüz bölgesi kraniumdan ayrılmıştır.</a:t>
          </a:r>
          <a:endParaRPr lang="en-US"/>
        </a:p>
      </dgm:t>
    </dgm:pt>
    <dgm:pt modelId="{3DA9C8CE-A794-491E-AC44-6B21174A3324}" type="parTrans" cxnId="{554FF3AC-C829-4D8A-A54B-5E61D028DB82}">
      <dgm:prSet/>
      <dgm:spPr/>
      <dgm:t>
        <a:bodyPr/>
        <a:lstStyle/>
        <a:p>
          <a:endParaRPr lang="en-US"/>
        </a:p>
      </dgm:t>
    </dgm:pt>
    <dgm:pt modelId="{73CF839B-0B28-47F9-B735-699164A0F754}" type="sibTrans" cxnId="{554FF3AC-C829-4D8A-A54B-5E61D028DB82}">
      <dgm:prSet/>
      <dgm:spPr/>
      <dgm:t>
        <a:bodyPr/>
        <a:lstStyle/>
        <a:p>
          <a:endParaRPr lang="en-US"/>
        </a:p>
      </dgm:t>
    </dgm:pt>
    <dgm:pt modelId="{8BC78E37-4C0D-49E9-ADE9-CAA21FD4F572}">
      <dgm:prSet/>
      <dgm:spPr/>
      <dgm:t>
        <a:bodyPr/>
        <a:lstStyle/>
        <a:p>
          <a:r>
            <a:rPr lang="tr-TR"/>
            <a:t>Kırık hattı nazofrontal süturdan başlar ve orbitanın iç duvarına doğru ilerler</a:t>
          </a:r>
          <a:endParaRPr lang="en-US"/>
        </a:p>
      </dgm:t>
    </dgm:pt>
    <dgm:pt modelId="{05892882-3345-496A-81E6-9F48E7DDB3DB}" type="parTrans" cxnId="{C087E254-21E4-4A6C-976C-1EF95A7FCBA8}">
      <dgm:prSet/>
      <dgm:spPr/>
      <dgm:t>
        <a:bodyPr/>
        <a:lstStyle/>
        <a:p>
          <a:endParaRPr lang="en-US"/>
        </a:p>
      </dgm:t>
    </dgm:pt>
    <dgm:pt modelId="{08596C95-C605-4238-8ED4-4F9ECA879DDB}" type="sibTrans" cxnId="{C087E254-21E4-4A6C-976C-1EF95A7FCBA8}">
      <dgm:prSet/>
      <dgm:spPr/>
      <dgm:t>
        <a:bodyPr/>
        <a:lstStyle/>
        <a:p>
          <a:endParaRPr lang="en-US"/>
        </a:p>
      </dgm:t>
    </dgm:pt>
    <dgm:pt modelId="{19D229B2-520F-4B8F-B06E-8BF3DE9E193E}">
      <dgm:prSet/>
      <dgm:spPr/>
      <dgm:t>
        <a:bodyPr/>
        <a:lstStyle/>
        <a:p>
          <a:r>
            <a:rPr lang="tr-TR"/>
            <a:t>Orbita tavanı boyunca ilerler ve orbitanın lateral duvarından zigomatikofrontal sütura geçer ve süturu ayırır.</a:t>
          </a:r>
          <a:endParaRPr lang="en-US"/>
        </a:p>
      </dgm:t>
    </dgm:pt>
    <dgm:pt modelId="{BF6AAC0A-1607-403C-92D6-2178188E8E88}" type="parTrans" cxnId="{BF493297-AD9A-46AB-875D-D5DF2DD4A173}">
      <dgm:prSet/>
      <dgm:spPr/>
      <dgm:t>
        <a:bodyPr/>
        <a:lstStyle/>
        <a:p>
          <a:endParaRPr lang="en-US"/>
        </a:p>
      </dgm:t>
    </dgm:pt>
    <dgm:pt modelId="{6CB2D5A9-D3D3-42EC-A76D-3AF5583E13CE}" type="sibTrans" cxnId="{BF493297-AD9A-46AB-875D-D5DF2DD4A173}">
      <dgm:prSet/>
      <dgm:spPr/>
      <dgm:t>
        <a:bodyPr/>
        <a:lstStyle/>
        <a:p>
          <a:endParaRPr lang="en-US"/>
        </a:p>
      </dgm:t>
    </dgm:pt>
    <dgm:pt modelId="{4E89B86A-52F0-42B2-8AB5-31AB109C66FC}">
      <dgm:prSet/>
      <dgm:spPr/>
      <dgm:t>
        <a:bodyPr/>
        <a:lstStyle/>
        <a:p>
          <a:r>
            <a:rPr lang="tr-TR"/>
            <a:t>Posterior bölgede le fort ı deki gibi ayrılma gerçekleşir.</a:t>
          </a:r>
          <a:endParaRPr lang="en-US"/>
        </a:p>
      </dgm:t>
    </dgm:pt>
    <dgm:pt modelId="{84BDD914-AECA-457D-A613-CAE08971A1EE}" type="parTrans" cxnId="{0092C013-EA9A-4187-97B5-F1D4943F5B58}">
      <dgm:prSet/>
      <dgm:spPr/>
      <dgm:t>
        <a:bodyPr/>
        <a:lstStyle/>
        <a:p>
          <a:endParaRPr lang="en-US"/>
        </a:p>
      </dgm:t>
    </dgm:pt>
    <dgm:pt modelId="{6A83274F-ACAF-41F7-9080-2799C18A4223}" type="sibTrans" cxnId="{0092C013-EA9A-4187-97B5-F1D4943F5B58}">
      <dgm:prSet/>
      <dgm:spPr/>
      <dgm:t>
        <a:bodyPr/>
        <a:lstStyle/>
        <a:p>
          <a:endParaRPr lang="en-US"/>
        </a:p>
      </dgm:t>
    </dgm:pt>
    <dgm:pt modelId="{65B105A5-0130-48CF-A6E8-6380B5213AD3}">
      <dgm:prSet/>
      <dgm:spPr/>
      <dgm:t>
        <a:bodyPr/>
        <a:lstStyle/>
        <a:p>
          <a:r>
            <a:rPr lang="tr-TR"/>
            <a:t>Zigomatik arkta devamlılık kaybı meydana gelir ve tam olarak kraniyofasiyal ayrılma meydana gelir.</a:t>
          </a:r>
          <a:endParaRPr lang="en-US"/>
        </a:p>
      </dgm:t>
    </dgm:pt>
    <dgm:pt modelId="{B5441950-980E-40D4-B5BB-9A7EC71B889C}" type="parTrans" cxnId="{66EE8263-34CF-46CE-8EDA-9442D7DC273E}">
      <dgm:prSet/>
      <dgm:spPr/>
      <dgm:t>
        <a:bodyPr/>
        <a:lstStyle/>
        <a:p>
          <a:endParaRPr lang="en-US"/>
        </a:p>
      </dgm:t>
    </dgm:pt>
    <dgm:pt modelId="{962DF17E-2F88-410A-AFA1-46F0E389B169}" type="sibTrans" cxnId="{66EE8263-34CF-46CE-8EDA-9442D7DC273E}">
      <dgm:prSet/>
      <dgm:spPr/>
      <dgm:t>
        <a:bodyPr/>
        <a:lstStyle/>
        <a:p>
          <a:endParaRPr lang="en-US"/>
        </a:p>
      </dgm:t>
    </dgm:pt>
    <dgm:pt modelId="{072C6D7E-87F8-467E-9B6D-09FDE30937F4}">
      <dgm:prSet/>
      <dgm:spPr/>
      <dgm:t>
        <a:bodyPr/>
        <a:lstStyle/>
        <a:p>
          <a:r>
            <a:rPr lang="tr-TR"/>
            <a:t>Klinik bulgular;</a:t>
          </a:r>
          <a:endParaRPr lang="en-US"/>
        </a:p>
      </dgm:t>
    </dgm:pt>
    <dgm:pt modelId="{91D0DB3E-C2FD-4930-8919-E2C6EEBEE745}" type="parTrans" cxnId="{0D6BC3C7-748D-44A5-A938-7C306615D424}">
      <dgm:prSet/>
      <dgm:spPr/>
      <dgm:t>
        <a:bodyPr/>
        <a:lstStyle/>
        <a:p>
          <a:endParaRPr lang="en-US"/>
        </a:p>
      </dgm:t>
    </dgm:pt>
    <dgm:pt modelId="{12F150E3-2854-4AD5-A932-311F80E7D5B7}" type="sibTrans" cxnId="{0D6BC3C7-748D-44A5-A938-7C306615D424}">
      <dgm:prSet/>
      <dgm:spPr/>
      <dgm:t>
        <a:bodyPr/>
        <a:lstStyle/>
        <a:p>
          <a:endParaRPr lang="en-US"/>
        </a:p>
      </dgm:t>
    </dgm:pt>
    <dgm:pt modelId="{E422D54B-B207-42F0-B1CF-71E834424794}">
      <dgm:prSet/>
      <dgm:spPr/>
      <dgm:t>
        <a:bodyPr/>
        <a:lstStyle/>
        <a:p>
          <a:r>
            <a:rPr lang="tr-TR"/>
            <a:t>Le fort ı kırık bulgularına ek olarak;</a:t>
          </a:r>
          <a:endParaRPr lang="en-US"/>
        </a:p>
      </dgm:t>
    </dgm:pt>
    <dgm:pt modelId="{AAE08014-89B0-4708-B3D3-926288E2B583}" type="parTrans" cxnId="{A7895ED7-9483-4036-A46C-37CF1C12184C}">
      <dgm:prSet/>
      <dgm:spPr/>
      <dgm:t>
        <a:bodyPr/>
        <a:lstStyle/>
        <a:p>
          <a:endParaRPr lang="en-US"/>
        </a:p>
      </dgm:t>
    </dgm:pt>
    <dgm:pt modelId="{92569A2F-F159-4305-B141-85B10B6D5AA7}" type="sibTrans" cxnId="{A7895ED7-9483-4036-A46C-37CF1C12184C}">
      <dgm:prSet/>
      <dgm:spPr/>
      <dgm:t>
        <a:bodyPr/>
        <a:lstStyle/>
        <a:p>
          <a:endParaRPr lang="en-US"/>
        </a:p>
      </dgm:t>
    </dgm:pt>
    <dgm:pt modelId="{DF473FAD-3736-4A43-B28C-0CF0A6A281C5}">
      <dgm:prSet/>
      <dgm:spPr/>
      <dgm:t>
        <a:bodyPr/>
        <a:lstStyle/>
        <a:p>
          <a:r>
            <a:rPr lang="tr-TR" dirty="0"/>
            <a:t>BOS sızıntısı</a:t>
          </a:r>
          <a:endParaRPr lang="en-US" dirty="0"/>
        </a:p>
      </dgm:t>
    </dgm:pt>
    <dgm:pt modelId="{242DCD4F-9953-4B5D-9276-A968E1F82EC4}" type="parTrans" cxnId="{EF6EA068-B1BA-4BE2-A7DB-CF4AA6A8121F}">
      <dgm:prSet/>
      <dgm:spPr/>
      <dgm:t>
        <a:bodyPr/>
        <a:lstStyle/>
        <a:p>
          <a:endParaRPr lang="en-US"/>
        </a:p>
      </dgm:t>
    </dgm:pt>
    <dgm:pt modelId="{A9551691-0817-4648-A3A7-1C3E63E53E52}" type="sibTrans" cxnId="{EF6EA068-B1BA-4BE2-A7DB-CF4AA6A8121F}">
      <dgm:prSet/>
      <dgm:spPr/>
      <dgm:t>
        <a:bodyPr/>
        <a:lstStyle/>
        <a:p>
          <a:endParaRPr lang="en-US"/>
        </a:p>
      </dgm:t>
    </dgm:pt>
    <dgm:pt modelId="{6ABD9E89-C9B9-4810-A87E-102D799A9830}">
      <dgm:prSet/>
      <dgm:spPr/>
      <dgm:t>
        <a:bodyPr/>
        <a:lstStyle/>
        <a:p>
          <a:r>
            <a:rPr lang="tr-TR"/>
            <a:t>Görme bozuklukları görülür.</a:t>
          </a:r>
          <a:endParaRPr lang="en-US"/>
        </a:p>
      </dgm:t>
    </dgm:pt>
    <dgm:pt modelId="{ED09A543-8E34-466E-BA8C-F0A03FA564FE}" type="parTrans" cxnId="{7B572C59-1942-45C1-BBE9-0F0775FEE8E7}">
      <dgm:prSet/>
      <dgm:spPr/>
      <dgm:t>
        <a:bodyPr/>
        <a:lstStyle/>
        <a:p>
          <a:endParaRPr lang="en-US"/>
        </a:p>
      </dgm:t>
    </dgm:pt>
    <dgm:pt modelId="{0D493699-844E-485A-9223-C9FCA1F4374A}" type="sibTrans" cxnId="{7B572C59-1942-45C1-BBE9-0F0775FEE8E7}">
      <dgm:prSet/>
      <dgm:spPr/>
      <dgm:t>
        <a:bodyPr/>
        <a:lstStyle/>
        <a:p>
          <a:endParaRPr lang="en-US"/>
        </a:p>
      </dgm:t>
    </dgm:pt>
    <dgm:pt modelId="{94E6717C-AFE1-0A4C-B909-659264765B08}" type="pres">
      <dgm:prSet presAssocID="{78CEEF38-7B86-4868-B289-CE0543228786}" presName="vert0" presStyleCnt="0">
        <dgm:presLayoutVars>
          <dgm:dir/>
          <dgm:animOne val="branch"/>
          <dgm:animLvl val="lvl"/>
        </dgm:presLayoutVars>
      </dgm:prSet>
      <dgm:spPr/>
    </dgm:pt>
    <dgm:pt modelId="{17542420-2B26-F245-81D0-4711F106F6C4}" type="pres">
      <dgm:prSet presAssocID="{CA7BD298-1E3B-4A0E-8936-D9E178099353}" presName="thickLine" presStyleLbl="alignNode1" presStyleIdx="0" presStyleCnt="9"/>
      <dgm:spPr/>
    </dgm:pt>
    <dgm:pt modelId="{110D2E06-2957-6C4F-AF59-980A8CE3F938}" type="pres">
      <dgm:prSet presAssocID="{CA7BD298-1E3B-4A0E-8936-D9E178099353}" presName="horz1" presStyleCnt="0"/>
      <dgm:spPr/>
    </dgm:pt>
    <dgm:pt modelId="{7D3EBA0C-770F-C742-8D0C-E9C4278DEA89}" type="pres">
      <dgm:prSet presAssocID="{CA7BD298-1E3B-4A0E-8936-D9E178099353}" presName="tx1" presStyleLbl="revTx" presStyleIdx="0" presStyleCnt="9"/>
      <dgm:spPr/>
    </dgm:pt>
    <dgm:pt modelId="{35C29CB8-38DF-324D-A54B-2DEFF26193BE}" type="pres">
      <dgm:prSet presAssocID="{CA7BD298-1E3B-4A0E-8936-D9E178099353}" presName="vert1" presStyleCnt="0"/>
      <dgm:spPr/>
    </dgm:pt>
    <dgm:pt modelId="{8054C866-38DC-6E4B-8074-BAD2ADB22E71}" type="pres">
      <dgm:prSet presAssocID="{8BC78E37-4C0D-49E9-ADE9-CAA21FD4F572}" presName="thickLine" presStyleLbl="alignNode1" presStyleIdx="1" presStyleCnt="9"/>
      <dgm:spPr/>
    </dgm:pt>
    <dgm:pt modelId="{179F102D-5DBC-C24C-93E6-4D6AE9483DFD}" type="pres">
      <dgm:prSet presAssocID="{8BC78E37-4C0D-49E9-ADE9-CAA21FD4F572}" presName="horz1" presStyleCnt="0"/>
      <dgm:spPr/>
    </dgm:pt>
    <dgm:pt modelId="{667EED1E-3C53-9848-90A7-7304BC580D0F}" type="pres">
      <dgm:prSet presAssocID="{8BC78E37-4C0D-49E9-ADE9-CAA21FD4F572}" presName="tx1" presStyleLbl="revTx" presStyleIdx="1" presStyleCnt="9"/>
      <dgm:spPr/>
    </dgm:pt>
    <dgm:pt modelId="{411CA2FE-4309-A34B-B2AA-253037F21591}" type="pres">
      <dgm:prSet presAssocID="{8BC78E37-4C0D-49E9-ADE9-CAA21FD4F572}" presName="vert1" presStyleCnt="0"/>
      <dgm:spPr/>
    </dgm:pt>
    <dgm:pt modelId="{D2873B28-0EBA-9E49-9621-250969245CB6}" type="pres">
      <dgm:prSet presAssocID="{19D229B2-520F-4B8F-B06E-8BF3DE9E193E}" presName="thickLine" presStyleLbl="alignNode1" presStyleIdx="2" presStyleCnt="9"/>
      <dgm:spPr/>
    </dgm:pt>
    <dgm:pt modelId="{681421E0-3226-7F48-9D79-5AFFE2F5FE0C}" type="pres">
      <dgm:prSet presAssocID="{19D229B2-520F-4B8F-B06E-8BF3DE9E193E}" presName="horz1" presStyleCnt="0"/>
      <dgm:spPr/>
    </dgm:pt>
    <dgm:pt modelId="{FC824B67-1E86-2A4B-92F1-305680495F81}" type="pres">
      <dgm:prSet presAssocID="{19D229B2-520F-4B8F-B06E-8BF3DE9E193E}" presName="tx1" presStyleLbl="revTx" presStyleIdx="2" presStyleCnt="9"/>
      <dgm:spPr/>
    </dgm:pt>
    <dgm:pt modelId="{5909E3FC-B90E-964D-8E5D-5E102C147314}" type="pres">
      <dgm:prSet presAssocID="{19D229B2-520F-4B8F-B06E-8BF3DE9E193E}" presName="vert1" presStyleCnt="0"/>
      <dgm:spPr/>
    </dgm:pt>
    <dgm:pt modelId="{F160EEC1-B870-1144-8110-77E6FB010B8D}" type="pres">
      <dgm:prSet presAssocID="{4E89B86A-52F0-42B2-8AB5-31AB109C66FC}" presName="thickLine" presStyleLbl="alignNode1" presStyleIdx="3" presStyleCnt="9"/>
      <dgm:spPr/>
    </dgm:pt>
    <dgm:pt modelId="{2A7DE149-8A4C-6444-924C-B8F0BB686979}" type="pres">
      <dgm:prSet presAssocID="{4E89B86A-52F0-42B2-8AB5-31AB109C66FC}" presName="horz1" presStyleCnt="0"/>
      <dgm:spPr/>
    </dgm:pt>
    <dgm:pt modelId="{50678F01-9085-D04A-9BD1-DBA556C6641A}" type="pres">
      <dgm:prSet presAssocID="{4E89B86A-52F0-42B2-8AB5-31AB109C66FC}" presName="tx1" presStyleLbl="revTx" presStyleIdx="3" presStyleCnt="9"/>
      <dgm:spPr/>
    </dgm:pt>
    <dgm:pt modelId="{8D586D1F-125D-9546-993F-9A24C1ABEA15}" type="pres">
      <dgm:prSet presAssocID="{4E89B86A-52F0-42B2-8AB5-31AB109C66FC}" presName="vert1" presStyleCnt="0"/>
      <dgm:spPr/>
    </dgm:pt>
    <dgm:pt modelId="{A736F5BA-D5E9-3742-A692-6369A747185F}" type="pres">
      <dgm:prSet presAssocID="{65B105A5-0130-48CF-A6E8-6380B5213AD3}" presName="thickLine" presStyleLbl="alignNode1" presStyleIdx="4" presStyleCnt="9"/>
      <dgm:spPr/>
    </dgm:pt>
    <dgm:pt modelId="{96A613E9-05FB-6249-A5E3-3CF1A9632484}" type="pres">
      <dgm:prSet presAssocID="{65B105A5-0130-48CF-A6E8-6380B5213AD3}" presName="horz1" presStyleCnt="0"/>
      <dgm:spPr/>
    </dgm:pt>
    <dgm:pt modelId="{3CAF71B9-158C-1947-A894-D2E53665752F}" type="pres">
      <dgm:prSet presAssocID="{65B105A5-0130-48CF-A6E8-6380B5213AD3}" presName="tx1" presStyleLbl="revTx" presStyleIdx="4" presStyleCnt="9"/>
      <dgm:spPr/>
    </dgm:pt>
    <dgm:pt modelId="{CF280E47-0A32-9F46-BD89-4C282DD78DDC}" type="pres">
      <dgm:prSet presAssocID="{65B105A5-0130-48CF-A6E8-6380B5213AD3}" presName="vert1" presStyleCnt="0"/>
      <dgm:spPr/>
    </dgm:pt>
    <dgm:pt modelId="{305CDBEE-8BB6-AF4C-AD3A-7DB0C29BDBEB}" type="pres">
      <dgm:prSet presAssocID="{072C6D7E-87F8-467E-9B6D-09FDE30937F4}" presName="thickLine" presStyleLbl="alignNode1" presStyleIdx="5" presStyleCnt="9"/>
      <dgm:spPr/>
    </dgm:pt>
    <dgm:pt modelId="{6B08E12C-8FBA-6441-AFAD-FE3573062DD9}" type="pres">
      <dgm:prSet presAssocID="{072C6D7E-87F8-467E-9B6D-09FDE30937F4}" presName="horz1" presStyleCnt="0"/>
      <dgm:spPr/>
    </dgm:pt>
    <dgm:pt modelId="{70CA2FFB-438E-C641-B745-350DB8AC011B}" type="pres">
      <dgm:prSet presAssocID="{072C6D7E-87F8-467E-9B6D-09FDE30937F4}" presName="tx1" presStyleLbl="revTx" presStyleIdx="5" presStyleCnt="9"/>
      <dgm:spPr/>
    </dgm:pt>
    <dgm:pt modelId="{D687C7CA-F7F3-0F4B-99CD-66B4CEA5EFE8}" type="pres">
      <dgm:prSet presAssocID="{072C6D7E-87F8-467E-9B6D-09FDE30937F4}" presName="vert1" presStyleCnt="0"/>
      <dgm:spPr/>
    </dgm:pt>
    <dgm:pt modelId="{8325D8DB-FD7A-574B-B567-0C386E22DD0F}" type="pres">
      <dgm:prSet presAssocID="{E422D54B-B207-42F0-B1CF-71E834424794}" presName="thickLine" presStyleLbl="alignNode1" presStyleIdx="6" presStyleCnt="9"/>
      <dgm:spPr/>
    </dgm:pt>
    <dgm:pt modelId="{96C9BBC4-5457-7640-AA0C-673F2DB5CF91}" type="pres">
      <dgm:prSet presAssocID="{E422D54B-B207-42F0-B1CF-71E834424794}" presName="horz1" presStyleCnt="0"/>
      <dgm:spPr/>
    </dgm:pt>
    <dgm:pt modelId="{CCC9DDD6-E64B-4840-B5FC-E48956691CC2}" type="pres">
      <dgm:prSet presAssocID="{E422D54B-B207-42F0-B1CF-71E834424794}" presName="tx1" presStyleLbl="revTx" presStyleIdx="6" presStyleCnt="9"/>
      <dgm:spPr/>
    </dgm:pt>
    <dgm:pt modelId="{108F2F0E-82C8-F24B-8D72-E4CC40C2813E}" type="pres">
      <dgm:prSet presAssocID="{E422D54B-B207-42F0-B1CF-71E834424794}" presName="vert1" presStyleCnt="0"/>
      <dgm:spPr/>
    </dgm:pt>
    <dgm:pt modelId="{061D60CB-C380-1446-87C8-38182F250E5A}" type="pres">
      <dgm:prSet presAssocID="{DF473FAD-3736-4A43-B28C-0CF0A6A281C5}" presName="thickLine" presStyleLbl="alignNode1" presStyleIdx="7" presStyleCnt="9"/>
      <dgm:spPr/>
    </dgm:pt>
    <dgm:pt modelId="{57B1A65F-7DE1-D846-AE73-6B6DC04C7DD0}" type="pres">
      <dgm:prSet presAssocID="{DF473FAD-3736-4A43-B28C-0CF0A6A281C5}" presName="horz1" presStyleCnt="0"/>
      <dgm:spPr/>
    </dgm:pt>
    <dgm:pt modelId="{F81A7E3B-809B-9C41-BA36-C26DAB9681ED}" type="pres">
      <dgm:prSet presAssocID="{DF473FAD-3736-4A43-B28C-0CF0A6A281C5}" presName="tx1" presStyleLbl="revTx" presStyleIdx="7" presStyleCnt="9"/>
      <dgm:spPr/>
    </dgm:pt>
    <dgm:pt modelId="{D22C1F4C-D095-EC4B-9E21-1E7CB5160E2D}" type="pres">
      <dgm:prSet presAssocID="{DF473FAD-3736-4A43-B28C-0CF0A6A281C5}" presName="vert1" presStyleCnt="0"/>
      <dgm:spPr/>
    </dgm:pt>
    <dgm:pt modelId="{1E904B0B-CCE9-3348-B132-2C51A1EF81B5}" type="pres">
      <dgm:prSet presAssocID="{6ABD9E89-C9B9-4810-A87E-102D799A9830}" presName="thickLine" presStyleLbl="alignNode1" presStyleIdx="8" presStyleCnt="9"/>
      <dgm:spPr/>
    </dgm:pt>
    <dgm:pt modelId="{A167A33D-80C5-414C-94BD-FEA6DEF87453}" type="pres">
      <dgm:prSet presAssocID="{6ABD9E89-C9B9-4810-A87E-102D799A9830}" presName="horz1" presStyleCnt="0"/>
      <dgm:spPr/>
    </dgm:pt>
    <dgm:pt modelId="{004FE2BF-A70A-4147-A4FF-8D5F6221982A}" type="pres">
      <dgm:prSet presAssocID="{6ABD9E89-C9B9-4810-A87E-102D799A9830}" presName="tx1" presStyleLbl="revTx" presStyleIdx="8" presStyleCnt="9"/>
      <dgm:spPr/>
    </dgm:pt>
    <dgm:pt modelId="{15C138D7-80A5-CD4C-AF8E-FB27529908E2}" type="pres">
      <dgm:prSet presAssocID="{6ABD9E89-C9B9-4810-A87E-102D799A9830}" presName="vert1" presStyleCnt="0"/>
      <dgm:spPr/>
    </dgm:pt>
  </dgm:ptLst>
  <dgm:cxnLst>
    <dgm:cxn modelId="{507D9412-E010-A545-BB9D-1A34A50366BD}" type="presOf" srcId="{19D229B2-520F-4B8F-B06E-8BF3DE9E193E}" destId="{FC824B67-1E86-2A4B-92F1-305680495F81}" srcOrd="0" destOrd="0" presId="urn:microsoft.com/office/officeart/2008/layout/LinedList"/>
    <dgm:cxn modelId="{0092C013-EA9A-4187-97B5-F1D4943F5B58}" srcId="{78CEEF38-7B86-4868-B289-CE0543228786}" destId="{4E89B86A-52F0-42B2-8AB5-31AB109C66FC}" srcOrd="3" destOrd="0" parTransId="{84BDD914-AECA-457D-A613-CAE08971A1EE}" sibTransId="{6A83274F-ACAF-41F7-9080-2799C18A4223}"/>
    <dgm:cxn modelId="{F7E60D25-452C-6449-A19C-1E15E660E4A3}" type="presOf" srcId="{4E89B86A-52F0-42B2-8AB5-31AB109C66FC}" destId="{50678F01-9085-D04A-9BD1-DBA556C6641A}" srcOrd="0" destOrd="0" presId="urn:microsoft.com/office/officeart/2008/layout/LinedList"/>
    <dgm:cxn modelId="{F49EFA32-8FC6-CF41-98E1-20BDA84EBA38}" type="presOf" srcId="{CA7BD298-1E3B-4A0E-8936-D9E178099353}" destId="{7D3EBA0C-770F-C742-8D0C-E9C4278DEA89}" srcOrd="0" destOrd="0" presId="urn:microsoft.com/office/officeart/2008/layout/LinedList"/>
    <dgm:cxn modelId="{6DE9A046-13B2-0F4C-934A-908EAAB32E20}" type="presOf" srcId="{E422D54B-B207-42F0-B1CF-71E834424794}" destId="{CCC9DDD6-E64B-4840-B5FC-E48956691CC2}" srcOrd="0" destOrd="0" presId="urn:microsoft.com/office/officeart/2008/layout/LinedList"/>
    <dgm:cxn modelId="{7E4AE148-5F75-D94A-A4C2-1A01E9F6381B}" type="presOf" srcId="{DF473FAD-3736-4A43-B28C-0CF0A6A281C5}" destId="{F81A7E3B-809B-9C41-BA36-C26DAB9681ED}" srcOrd="0" destOrd="0" presId="urn:microsoft.com/office/officeart/2008/layout/LinedList"/>
    <dgm:cxn modelId="{C087E254-21E4-4A6C-976C-1EF95A7FCBA8}" srcId="{78CEEF38-7B86-4868-B289-CE0543228786}" destId="{8BC78E37-4C0D-49E9-ADE9-CAA21FD4F572}" srcOrd="1" destOrd="0" parTransId="{05892882-3345-496A-81E6-9F48E7DDB3DB}" sibTransId="{08596C95-C605-4238-8ED4-4F9ECA879DDB}"/>
    <dgm:cxn modelId="{FBE63458-8C4C-3D49-BA83-EDCDB7B0E9C2}" type="presOf" srcId="{6ABD9E89-C9B9-4810-A87E-102D799A9830}" destId="{004FE2BF-A70A-4147-A4FF-8D5F6221982A}" srcOrd="0" destOrd="0" presId="urn:microsoft.com/office/officeart/2008/layout/LinedList"/>
    <dgm:cxn modelId="{7B572C59-1942-45C1-BBE9-0F0775FEE8E7}" srcId="{78CEEF38-7B86-4868-B289-CE0543228786}" destId="{6ABD9E89-C9B9-4810-A87E-102D799A9830}" srcOrd="8" destOrd="0" parTransId="{ED09A543-8E34-466E-BA8C-F0A03FA564FE}" sibTransId="{0D493699-844E-485A-9223-C9FCA1F4374A}"/>
    <dgm:cxn modelId="{66EE8263-34CF-46CE-8EDA-9442D7DC273E}" srcId="{78CEEF38-7B86-4868-B289-CE0543228786}" destId="{65B105A5-0130-48CF-A6E8-6380B5213AD3}" srcOrd="4" destOrd="0" parTransId="{B5441950-980E-40D4-B5BB-9A7EC71B889C}" sibTransId="{962DF17E-2F88-410A-AFA1-46F0E389B169}"/>
    <dgm:cxn modelId="{EF6EA068-B1BA-4BE2-A7DB-CF4AA6A8121F}" srcId="{78CEEF38-7B86-4868-B289-CE0543228786}" destId="{DF473FAD-3736-4A43-B28C-0CF0A6A281C5}" srcOrd="7" destOrd="0" parTransId="{242DCD4F-9953-4B5D-9276-A968E1F82EC4}" sibTransId="{A9551691-0817-4648-A3A7-1C3E63E53E52}"/>
    <dgm:cxn modelId="{824AC184-D962-0D44-A774-34042DC48468}" type="presOf" srcId="{072C6D7E-87F8-467E-9B6D-09FDE30937F4}" destId="{70CA2FFB-438E-C641-B745-350DB8AC011B}" srcOrd="0" destOrd="0" presId="urn:microsoft.com/office/officeart/2008/layout/LinedList"/>
    <dgm:cxn modelId="{BF493297-AD9A-46AB-875D-D5DF2DD4A173}" srcId="{78CEEF38-7B86-4868-B289-CE0543228786}" destId="{19D229B2-520F-4B8F-B06E-8BF3DE9E193E}" srcOrd="2" destOrd="0" parTransId="{BF6AAC0A-1607-403C-92D6-2178188E8E88}" sibTransId="{6CB2D5A9-D3D3-42EC-A76D-3AF5583E13CE}"/>
    <dgm:cxn modelId="{4D7659A1-8EC4-4040-863A-D158DC5AB29C}" type="presOf" srcId="{65B105A5-0130-48CF-A6E8-6380B5213AD3}" destId="{3CAF71B9-158C-1947-A894-D2E53665752F}" srcOrd="0" destOrd="0" presId="urn:microsoft.com/office/officeart/2008/layout/LinedList"/>
    <dgm:cxn modelId="{902664A7-D9FF-9A40-9395-2E3D1FB542D0}" type="presOf" srcId="{8BC78E37-4C0D-49E9-ADE9-CAA21FD4F572}" destId="{667EED1E-3C53-9848-90A7-7304BC580D0F}" srcOrd="0" destOrd="0" presId="urn:microsoft.com/office/officeart/2008/layout/LinedList"/>
    <dgm:cxn modelId="{554FF3AC-C829-4D8A-A54B-5E61D028DB82}" srcId="{78CEEF38-7B86-4868-B289-CE0543228786}" destId="{CA7BD298-1E3B-4A0E-8936-D9E178099353}" srcOrd="0" destOrd="0" parTransId="{3DA9C8CE-A794-491E-AC44-6B21174A3324}" sibTransId="{73CF839B-0B28-47F9-B735-699164A0F754}"/>
    <dgm:cxn modelId="{2A616FB1-89EF-3542-A82B-94FE2957CF95}" type="presOf" srcId="{78CEEF38-7B86-4868-B289-CE0543228786}" destId="{94E6717C-AFE1-0A4C-B909-659264765B08}" srcOrd="0" destOrd="0" presId="urn:microsoft.com/office/officeart/2008/layout/LinedList"/>
    <dgm:cxn modelId="{0D6BC3C7-748D-44A5-A938-7C306615D424}" srcId="{78CEEF38-7B86-4868-B289-CE0543228786}" destId="{072C6D7E-87F8-467E-9B6D-09FDE30937F4}" srcOrd="5" destOrd="0" parTransId="{91D0DB3E-C2FD-4930-8919-E2C6EEBEE745}" sibTransId="{12F150E3-2854-4AD5-A932-311F80E7D5B7}"/>
    <dgm:cxn modelId="{A7895ED7-9483-4036-A46C-37CF1C12184C}" srcId="{78CEEF38-7B86-4868-B289-CE0543228786}" destId="{E422D54B-B207-42F0-B1CF-71E834424794}" srcOrd="6" destOrd="0" parTransId="{AAE08014-89B0-4708-B3D3-926288E2B583}" sibTransId="{92569A2F-F159-4305-B141-85B10B6D5AA7}"/>
    <dgm:cxn modelId="{FF09416B-5DA1-4B4D-A806-C64F3FD11344}" type="presParOf" srcId="{94E6717C-AFE1-0A4C-B909-659264765B08}" destId="{17542420-2B26-F245-81D0-4711F106F6C4}" srcOrd="0" destOrd="0" presId="urn:microsoft.com/office/officeart/2008/layout/LinedList"/>
    <dgm:cxn modelId="{4555443F-A38A-BB4C-B6F5-9DAD192624D4}" type="presParOf" srcId="{94E6717C-AFE1-0A4C-B909-659264765B08}" destId="{110D2E06-2957-6C4F-AF59-980A8CE3F938}" srcOrd="1" destOrd="0" presId="urn:microsoft.com/office/officeart/2008/layout/LinedList"/>
    <dgm:cxn modelId="{DBC4F8C0-14DE-404A-A118-5F57BCD77A09}" type="presParOf" srcId="{110D2E06-2957-6C4F-AF59-980A8CE3F938}" destId="{7D3EBA0C-770F-C742-8D0C-E9C4278DEA89}" srcOrd="0" destOrd="0" presId="urn:microsoft.com/office/officeart/2008/layout/LinedList"/>
    <dgm:cxn modelId="{7F1C819B-37F0-1846-99E4-2DFCD761C2B9}" type="presParOf" srcId="{110D2E06-2957-6C4F-AF59-980A8CE3F938}" destId="{35C29CB8-38DF-324D-A54B-2DEFF26193BE}" srcOrd="1" destOrd="0" presId="urn:microsoft.com/office/officeart/2008/layout/LinedList"/>
    <dgm:cxn modelId="{2043EE97-BFC6-9148-AAD6-0E84E6DA9B70}" type="presParOf" srcId="{94E6717C-AFE1-0A4C-B909-659264765B08}" destId="{8054C866-38DC-6E4B-8074-BAD2ADB22E71}" srcOrd="2" destOrd="0" presId="urn:microsoft.com/office/officeart/2008/layout/LinedList"/>
    <dgm:cxn modelId="{C42AD8AB-8348-9E4E-A9EB-61EE11FC6D2D}" type="presParOf" srcId="{94E6717C-AFE1-0A4C-B909-659264765B08}" destId="{179F102D-5DBC-C24C-93E6-4D6AE9483DFD}" srcOrd="3" destOrd="0" presId="urn:microsoft.com/office/officeart/2008/layout/LinedList"/>
    <dgm:cxn modelId="{E2F8EECD-FC30-9342-A57A-BA51596B0351}" type="presParOf" srcId="{179F102D-5DBC-C24C-93E6-4D6AE9483DFD}" destId="{667EED1E-3C53-9848-90A7-7304BC580D0F}" srcOrd="0" destOrd="0" presId="urn:microsoft.com/office/officeart/2008/layout/LinedList"/>
    <dgm:cxn modelId="{98A36BB2-DA57-5B46-B770-DC8FD64B6178}" type="presParOf" srcId="{179F102D-5DBC-C24C-93E6-4D6AE9483DFD}" destId="{411CA2FE-4309-A34B-B2AA-253037F21591}" srcOrd="1" destOrd="0" presId="urn:microsoft.com/office/officeart/2008/layout/LinedList"/>
    <dgm:cxn modelId="{A0CE86CB-DD07-A64A-AECF-4AE5DDC23BA2}" type="presParOf" srcId="{94E6717C-AFE1-0A4C-B909-659264765B08}" destId="{D2873B28-0EBA-9E49-9621-250969245CB6}" srcOrd="4" destOrd="0" presId="urn:microsoft.com/office/officeart/2008/layout/LinedList"/>
    <dgm:cxn modelId="{B7A99B1A-C059-B240-AE78-B7BC7307ED96}" type="presParOf" srcId="{94E6717C-AFE1-0A4C-B909-659264765B08}" destId="{681421E0-3226-7F48-9D79-5AFFE2F5FE0C}" srcOrd="5" destOrd="0" presId="urn:microsoft.com/office/officeart/2008/layout/LinedList"/>
    <dgm:cxn modelId="{DAB39130-85E5-2042-9737-7FAD63B947EC}" type="presParOf" srcId="{681421E0-3226-7F48-9D79-5AFFE2F5FE0C}" destId="{FC824B67-1E86-2A4B-92F1-305680495F81}" srcOrd="0" destOrd="0" presId="urn:microsoft.com/office/officeart/2008/layout/LinedList"/>
    <dgm:cxn modelId="{78C5F67B-66A6-D64A-ACF2-0F929C6FD9DE}" type="presParOf" srcId="{681421E0-3226-7F48-9D79-5AFFE2F5FE0C}" destId="{5909E3FC-B90E-964D-8E5D-5E102C147314}" srcOrd="1" destOrd="0" presId="urn:microsoft.com/office/officeart/2008/layout/LinedList"/>
    <dgm:cxn modelId="{F19E1655-C47D-B244-BCB0-F801BBFA0DD7}" type="presParOf" srcId="{94E6717C-AFE1-0A4C-B909-659264765B08}" destId="{F160EEC1-B870-1144-8110-77E6FB010B8D}" srcOrd="6" destOrd="0" presId="urn:microsoft.com/office/officeart/2008/layout/LinedList"/>
    <dgm:cxn modelId="{303283FF-D6FE-5741-92D1-9213DAECA66B}" type="presParOf" srcId="{94E6717C-AFE1-0A4C-B909-659264765B08}" destId="{2A7DE149-8A4C-6444-924C-B8F0BB686979}" srcOrd="7" destOrd="0" presId="urn:microsoft.com/office/officeart/2008/layout/LinedList"/>
    <dgm:cxn modelId="{1C074057-9054-8D48-A8CA-6F2A08F33CD3}" type="presParOf" srcId="{2A7DE149-8A4C-6444-924C-B8F0BB686979}" destId="{50678F01-9085-D04A-9BD1-DBA556C6641A}" srcOrd="0" destOrd="0" presId="urn:microsoft.com/office/officeart/2008/layout/LinedList"/>
    <dgm:cxn modelId="{DDD81BA7-FA78-FE4C-9FA8-73066CFBB677}" type="presParOf" srcId="{2A7DE149-8A4C-6444-924C-B8F0BB686979}" destId="{8D586D1F-125D-9546-993F-9A24C1ABEA15}" srcOrd="1" destOrd="0" presId="urn:microsoft.com/office/officeart/2008/layout/LinedList"/>
    <dgm:cxn modelId="{06F4305E-C503-1248-A067-DC17FA4E4E11}" type="presParOf" srcId="{94E6717C-AFE1-0A4C-B909-659264765B08}" destId="{A736F5BA-D5E9-3742-A692-6369A747185F}" srcOrd="8" destOrd="0" presId="urn:microsoft.com/office/officeart/2008/layout/LinedList"/>
    <dgm:cxn modelId="{5419E134-7B88-EC41-819D-A90ED414F696}" type="presParOf" srcId="{94E6717C-AFE1-0A4C-B909-659264765B08}" destId="{96A613E9-05FB-6249-A5E3-3CF1A9632484}" srcOrd="9" destOrd="0" presId="urn:microsoft.com/office/officeart/2008/layout/LinedList"/>
    <dgm:cxn modelId="{5D569368-0094-A844-B730-5DA5E9AA4A9F}" type="presParOf" srcId="{96A613E9-05FB-6249-A5E3-3CF1A9632484}" destId="{3CAF71B9-158C-1947-A894-D2E53665752F}" srcOrd="0" destOrd="0" presId="urn:microsoft.com/office/officeart/2008/layout/LinedList"/>
    <dgm:cxn modelId="{EFF0A590-C9C3-D349-B5D9-005EBCC35A4C}" type="presParOf" srcId="{96A613E9-05FB-6249-A5E3-3CF1A9632484}" destId="{CF280E47-0A32-9F46-BD89-4C282DD78DDC}" srcOrd="1" destOrd="0" presId="urn:microsoft.com/office/officeart/2008/layout/LinedList"/>
    <dgm:cxn modelId="{051EAA3A-1551-984D-8CD0-ECEB222873A4}" type="presParOf" srcId="{94E6717C-AFE1-0A4C-B909-659264765B08}" destId="{305CDBEE-8BB6-AF4C-AD3A-7DB0C29BDBEB}" srcOrd="10" destOrd="0" presId="urn:microsoft.com/office/officeart/2008/layout/LinedList"/>
    <dgm:cxn modelId="{C67D4537-571F-E845-B20C-537A99041775}" type="presParOf" srcId="{94E6717C-AFE1-0A4C-B909-659264765B08}" destId="{6B08E12C-8FBA-6441-AFAD-FE3573062DD9}" srcOrd="11" destOrd="0" presId="urn:microsoft.com/office/officeart/2008/layout/LinedList"/>
    <dgm:cxn modelId="{1C2862B6-4F92-E64E-B48C-9F39163AD1E0}" type="presParOf" srcId="{6B08E12C-8FBA-6441-AFAD-FE3573062DD9}" destId="{70CA2FFB-438E-C641-B745-350DB8AC011B}" srcOrd="0" destOrd="0" presId="urn:microsoft.com/office/officeart/2008/layout/LinedList"/>
    <dgm:cxn modelId="{C50D27EB-C4DB-9F4A-B0B5-6D12933FF085}" type="presParOf" srcId="{6B08E12C-8FBA-6441-AFAD-FE3573062DD9}" destId="{D687C7CA-F7F3-0F4B-99CD-66B4CEA5EFE8}" srcOrd="1" destOrd="0" presId="urn:microsoft.com/office/officeart/2008/layout/LinedList"/>
    <dgm:cxn modelId="{D330E58F-10D0-F045-B355-B335F77B07F3}" type="presParOf" srcId="{94E6717C-AFE1-0A4C-B909-659264765B08}" destId="{8325D8DB-FD7A-574B-B567-0C386E22DD0F}" srcOrd="12" destOrd="0" presId="urn:microsoft.com/office/officeart/2008/layout/LinedList"/>
    <dgm:cxn modelId="{64B139EB-D724-A441-822E-14AB7DEBB822}" type="presParOf" srcId="{94E6717C-AFE1-0A4C-B909-659264765B08}" destId="{96C9BBC4-5457-7640-AA0C-673F2DB5CF91}" srcOrd="13" destOrd="0" presId="urn:microsoft.com/office/officeart/2008/layout/LinedList"/>
    <dgm:cxn modelId="{E63D9945-EC83-AF48-951D-D72344D47FD0}" type="presParOf" srcId="{96C9BBC4-5457-7640-AA0C-673F2DB5CF91}" destId="{CCC9DDD6-E64B-4840-B5FC-E48956691CC2}" srcOrd="0" destOrd="0" presId="urn:microsoft.com/office/officeart/2008/layout/LinedList"/>
    <dgm:cxn modelId="{D030C533-C02D-634C-BC3F-C2C412AE277A}" type="presParOf" srcId="{96C9BBC4-5457-7640-AA0C-673F2DB5CF91}" destId="{108F2F0E-82C8-F24B-8D72-E4CC40C2813E}" srcOrd="1" destOrd="0" presId="urn:microsoft.com/office/officeart/2008/layout/LinedList"/>
    <dgm:cxn modelId="{F9FD4BDA-AB0D-5F48-9F46-27A88F25EF3B}" type="presParOf" srcId="{94E6717C-AFE1-0A4C-B909-659264765B08}" destId="{061D60CB-C380-1446-87C8-38182F250E5A}" srcOrd="14" destOrd="0" presId="urn:microsoft.com/office/officeart/2008/layout/LinedList"/>
    <dgm:cxn modelId="{227D706B-99B0-0E4B-B0D6-2B1AEC09076F}" type="presParOf" srcId="{94E6717C-AFE1-0A4C-B909-659264765B08}" destId="{57B1A65F-7DE1-D846-AE73-6B6DC04C7DD0}" srcOrd="15" destOrd="0" presId="urn:microsoft.com/office/officeart/2008/layout/LinedList"/>
    <dgm:cxn modelId="{4DB48837-2625-AD42-98F5-81790AAF2111}" type="presParOf" srcId="{57B1A65F-7DE1-D846-AE73-6B6DC04C7DD0}" destId="{F81A7E3B-809B-9C41-BA36-C26DAB9681ED}" srcOrd="0" destOrd="0" presId="urn:microsoft.com/office/officeart/2008/layout/LinedList"/>
    <dgm:cxn modelId="{545DD377-A6B0-EB46-931F-E78DDF00C27B}" type="presParOf" srcId="{57B1A65F-7DE1-D846-AE73-6B6DC04C7DD0}" destId="{D22C1F4C-D095-EC4B-9E21-1E7CB5160E2D}" srcOrd="1" destOrd="0" presId="urn:microsoft.com/office/officeart/2008/layout/LinedList"/>
    <dgm:cxn modelId="{4597B728-3EB6-294C-8A70-CC58C6D40643}" type="presParOf" srcId="{94E6717C-AFE1-0A4C-B909-659264765B08}" destId="{1E904B0B-CCE9-3348-B132-2C51A1EF81B5}" srcOrd="16" destOrd="0" presId="urn:microsoft.com/office/officeart/2008/layout/LinedList"/>
    <dgm:cxn modelId="{5A1EC4E5-5BF8-7047-86AF-85DEC6DB777C}" type="presParOf" srcId="{94E6717C-AFE1-0A4C-B909-659264765B08}" destId="{A167A33D-80C5-414C-94BD-FEA6DEF87453}" srcOrd="17" destOrd="0" presId="urn:microsoft.com/office/officeart/2008/layout/LinedList"/>
    <dgm:cxn modelId="{90E74C83-6A1D-2745-AF74-1AF2C9B25465}" type="presParOf" srcId="{A167A33D-80C5-414C-94BD-FEA6DEF87453}" destId="{004FE2BF-A70A-4147-A4FF-8D5F6221982A}" srcOrd="0" destOrd="0" presId="urn:microsoft.com/office/officeart/2008/layout/LinedList"/>
    <dgm:cxn modelId="{03EBE251-C347-4947-AA49-121FE9780026}" type="presParOf" srcId="{A167A33D-80C5-414C-94BD-FEA6DEF87453}" destId="{15C138D7-80A5-CD4C-AF8E-FB27529908E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B135AB-F32B-427C-96F2-0236977665B3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ED8FEF-21B2-4342-8DE4-FCF50EE062F7}">
      <dgm:prSet/>
      <dgm:spPr/>
      <dgm:t>
        <a:bodyPr/>
        <a:lstStyle/>
        <a:p>
          <a:r>
            <a:rPr lang="tr-TR" dirty="0"/>
            <a:t>Deplase kırıklarda en iyi tedavi zamanlaması travmadan sonraki ilk 2-3 saattir. Daha sonradan meydana gelen ödem ve </a:t>
          </a:r>
          <a:r>
            <a:rPr lang="tr-TR" dirty="0" err="1"/>
            <a:t>hematom</a:t>
          </a:r>
          <a:r>
            <a:rPr lang="tr-TR" dirty="0"/>
            <a:t> hem mevcut durumu maskeler hem de tedaviyi zorlaştırır. Böyle bir durum oluştuğunda 7-10 gün ödemin çözülmesini bekleyip tedavi etmek daha iyi bir yaklaşımdır. İLK 3 HAFTADA TEDAVİ YAPILACAKSA KAPALI YAKLAŞIM ÖNERİLİR. 3 HAFTADAN FAZLA BİR SÜRE GEÇTİYSE REDÜKSİYON ZORLAŞACAĞI İÇİN 6 AY BEKLENİR VE YARA İYİLEŞMESİ TAMALANDIKTAN SONRA RİNOPLASTİ YAPILABİLİR.</a:t>
          </a:r>
          <a:endParaRPr lang="en-US" dirty="0"/>
        </a:p>
      </dgm:t>
    </dgm:pt>
    <dgm:pt modelId="{A0C86741-AF48-444C-91E4-6DBC0521E50B}" type="parTrans" cxnId="{416DD1D3-0B48-4587-9826-B32C028BA075}">
      <dgm:prSet/>
      <dgm:spPr/>
      <dgm:t>
        <a:bodyPr/>
        <a:lstStyle/>
        <a:p>
          <a:endParaRPr lang="en-US"/>
        </a:p>
      </dgm:t>
    </dgm:pt>
    <dgm:pt modelId="{2E56CC99-8D29-4311-937B-C7F5050EF41F}" type="sibTrans" cxnId="{416DD1D3-0B48-4587-9826-B32C028BA075}">
      <dgm:prSet/>
      <dgm:spPr/>
      <dgm:t>
        <a:bodyPr/>
        <a:lstStyle/>
        <a:p>
          <a:endParaRPr lang="en-US"/>
        </a:p>
      </dgm:t>
    </dgm:pt>
    <dgm:pt modelId="{61E7A6CA-C455-4040-9776-5607675D9D6D}">
      <dgm:prSet/>
      <dgm:spPr/>
      <dgm:t>
        <a:bodyPr/>
        <a:lstStyle/>
        <a:p>
          <a:r>
            <a:rPr lang="tr-TR" dirty="0"/>
            <a:t>Bir çok vakada kapalı yaklaşımla </a:t>
          </a:r>
          <a:r>
            <a:rPr lang="tr-TR" dirty="0" err="1"/>
            <a:t>nasal</a:t>
          </a:r>
          <a:r>
            <a:rPr lang="tr-TR" dirty="0"/>
            <a:t> </a:t>
          </a:r>
          <a:r>
            <a:rPr lang="tr-TR" dirty="0" err="1"/>
            <a:t>piramid</a:t>
          </a:r>
          <a:r>
            <a:rPr lang="tr-TR" dirty="0"/>
            <a:t> ve </a:t>
          </a:r>
          <a:r>
            <a:rPr lang="tr-TR" dirty="0" err="1"/>
            <a:t>septumun</a:t>
          </a:r>
          <a:r>
            <a:rPr lang="tr-TR" dirty="0"/>
            <a:t> orijinal konumuna getirilmesi tercih edilir. </a:t>
          </a:r>
          <a:r>
            <a:rPr lang="tr-TR" dirty="0" err="1"/>
            <a:t>Topikal</a:t>
          </a:r>
          <a:r>
            <a:rPr lang="tr-TR" dirty="0"/>
            <a:t> veya lokal anestezi altında </a:t>
          </a:r>
          <a:r>
            <a:rPr lang="tr-TR" dirty="0" err="1"/>
            <a:t>künt</a:t>
          </a:r>
          <a:r>
            <a:rPr lang="tr-TR" dirty="0"/>
            <a:t> aletlerle </a:t>
          </a:r>
          <a:r>
            <a:rPr lang="tr-TR" dirty="0" err="1"/>
            <a:t>deprese</a:t>
          </a:r>
          <a:r>
            <a:rPr lang="tr-TR" dirty="0"/>
            <a:t> ve </a:t>
          </a:r>
          <a:r>
            <a:rPr lang="tr-TR" dirty="0" err="1"/>
            <a:t>displase</a:t>
          </a:r>
          <a:r>
            <a:rPr lang="tr-TR" dirty="0"/>
            <a:t> olmuş kemik orijinal konumuna getirilir. Ardından </a:t>
          </a:r>
          <a:r>
            <a:rPr lang="tr-TR" dirty="0" err="1"/>
            <a:t>eksternal</a:t>
          </a:r>
          <a:r>
            <a:rPr lang="tr-TR" dirty="0"/>
            <a:t> olarak alçı veya </a:t>
          </a:r>
          <a:r>
            <a:rPr lang="tr-TR" dirty="0" err="1"/>
            <a:t>splint</a:t>
          </a:r>
          <a:r>
            <a:rPr lang="tr-TR" dirty="0"/>
            <a:t> 7 gün boyunca tutulur. redüksiyon başarılı olduysa ve </a:t>
          </a:r>
          <a:r>
            <a:rPr lang="tr-TR" dirty="0" err="1"/>
            <a:t>epistaksis</a:t>
          </a:r>
          <a:r>
            <a:rPr lang="tr-TR" dirty="0"/>
            <a:t> minimal ise </a:t>
          </a:r>
          <a:r>
            <a:rPr lang="tr-TR" dirty="0" err="1"/>
            <a:t>intranazal</a:t>
          </a:r>
          <a:r>
            <a:rPr lang="tr-TR" dirty="0"/>
            <a:t> tampona gerek yoktur. EĞER TAMPON KONULURSA 3 GÜN SONRA ÇIKARTILIR.</a:t>
          </a:r>
          <a:endParaRPr lang="en-US" dirty="0"/>
        </a:p>
      </dgm:t>
    </dgm:pt>
    <dgm:pt modelId="{99754FEA-40DF-4E08-9863-4F259992BCCE}" type="parTrans" cxnId="{529F40C2-C4A1-4643-8105-014982831245}">
      <dgm:prSet/>
      <dgm:spPr/>
      <dgm:t>
        <a:bodyPr/>
        <a:lstStyle/>
        <a:p>
          <a:endParaRPr lang="en-US"/>
        </a:p>
      </dgm:t>
    </dgm:pt>
    <dgm:pt modelId="{4EC3B9BF-91DA-4388-908E-1F4488F2B902}" type="sibTrans" cxnId="{529F40C2-C4A1-4643-8105-014982831245}">
      <dgm:prSet/>
      <dgm:spPr/>
      <dgm:t>
        <a:bodyPr/>
        <a:lstStyle/>
        <a:p>
          <a:endParaRPr lang="en-US"/>
        </a:p>
      </dgm:t>
    </dgm:pt>
    <dgm:pt modelId="{ABFD1AED-66B8-453E-93F7-CF7D02BB6264}">
      <dgm:prSet/>
      <dgm:spPr/>
      <dgm:t>
        <a:bodyPr/>
        <a:lstStyle/>
        <a:p>
          <a:r>
            <a:rPr lang="tr-TR"/>
            <a:t>Kemik fragmanlarının kapalı yaklaşımla redükte edilemediği veya çok parçalı kırıklarda açık redüksiyon yapılır.</a:t>
          </a:r>
          <a:endParaRPr lang="en-US"/>
        </a:p>
      </dgm:t>
    </dgm:pt>
    <dgm:pt modelId="{084DE83D-E60F-4269-AD24-5CFD2515EA3C}" type="parTrans" cxnId="{3093CF5F-7DA8-4B13-898B-78022267D156}">
      <dgm:prSet/>
      <dgm:spPr/>
      <dgm:t>
        <a:bodyPr/>
        <a:lstStyle/>
        <a:p>
          <a:endParaRPr lang="en-US"/>
        </a:p>
      </dgm:t>
    </dgm:pt>
    <dgm:pt modelId="{BDF98A64-C448-48BC-8AD6-9046168720F8}" type="sibTrans" cxnId="{3093CF5F-7DA8-4B13-898B-78022267D156}">
      <dgm:prSet/>
      <dgm:spPr/>
      <dgm:t>
        <a:bodyPr/>
        <a:lstStyle/>
        <a:p>
          <a:endParaRPr lang="en-US"/>
        </a:p>
      </dgm:t>
    </dgm:pt>
    <dgm:pt modelId="{DA73909B-1B24-4D46-B46C-85682DEA5B17}" type="pres">
      <dgm:prSet presAssocID="{29B135AB-F32B-427C-96F2-0236977665B3}" presName="Name0" presStyleCnt="0">
        <dgm:presLayoutVars>
          <dgm:dir/>
          <dgm:resizeHandles val="exact"/>
        </dgm:presLayoutVars>
      </dgm:prSet>
      <dgm:spPr/>
    </dgm:pt>
    <dgm:pt modelId="{068FCFEC-F0B9-AE4A-B906-7F201596D937}" type="pres">
      <dgm:prSet presAssocID="{5FED8FEF-21B2-4342-8DE4-FCF50EE062F7}" presName="node" presStyleLbl="node1" presStyleIdx="0" presStyleCnt="3">
        <dgm:presLayoutVars>
          <dgm:bulletEnabled val="1"/>
        </dgm:presLayoutVars>
      </dgm:prSet>
      <dgm:spPr/>
    </dgm:pt>
    <dgm:pt modelId="{232273C5-35EC-964C-A489-FF422CFE47C7}" type="pres">
      <dgm:prSet presAssocID="{2E56CC99-8D29-4311-937B-C7F5050EF41F}" presName="sibTrans" presStyleLbl="sibTrans2D1" presStyleIdx="0" presStyleCnt="2"/>
      <dgm:spPr/>
    </dgm:pt>
    <dgm:pt modelId="{854507DE-B70A-8547-807A-CD62B8B8536C}" type="pres">
      <dgm:prSet presAssocID="{2E56CC99-8D29-4311-937B-C7F5050EF41F}" presName="connectorText" presStyleLbl="sibTrans2D1" presStyleIdx="0" presStyleCnt="2"/>
      <dgm:spPr/>
    </dgm:pt>
    <dgm:pt modelId="{39D80938-C21C-4B46-9997-DFDD24784189}" type="pres">
      <dgm:prSet presAssocID="{61E7A6CA-C455-4040-9776-5607675D9D6D}" presName="node" presStyleLbl="node1" presStyleIdx="1" presStyleCnt="3">
        <dgm:presLayoutVars>
          <dgm:bulletEnabled val="1"/>
        </dgm:presLayoutVars>
      </dgm:prSet>
      <dgm:spPr/>
    </dgm:pt>
    <dgm:pt modelId="{BDD8C4B6-14CA-244E-8BB1-82868E78C93F}" type="pres">
      <dgm:prSet presAssocID="{4EC3B9BF-91DA-4388-908E-1F4488F2B902}" presName="sibTrans" presStyleLbl="sibTrans2D1" presStyleIdx="1" presStyleCnt="2"/>
      <dgm:spPr/>
    </dgm:pt>
    <dgm:pt modelId="{E3FE7437-9946-5D41-8A20-364ED02CC24E}" type="pres">
      <dgm:prSet presAssocID="{4EC3B9BF-91DA-4388-908E-1F4488F2B902}" presName="connectorText" presStyleLbl="sibTrans2D1" presStyleIdx="1" presStyleCnt="2"/>
      <dgm:spPr/>
    </dgm:pt>
    <dgm:pt modelId="{AD9F8DA0-14F2-BD45-9843-89C7DF2EDB11}" type="pres">
      <dgm:prSet presAssocID="{ABFD1AED-66B8-453E-93F7-CF7D02BB6264}" presName="node" presStyleLbl="node1" presStyleIdx="2" presStyleCnt="3">
        <dgm:presLayoutVars>
          <dgm:bulletEnabled val="1"/>
        </dgm:presLayoutVars>
      </dgm:prSet>
      <dgm:spPr/>
    </dgm:pt>
  </dgm:ptLst>
  <dgm:cxnLst>
    <dgm:cxn modelId="{80ADFE17-0B89-9142-8036-254B5687D261}" type="presOf" srcId="{ABFD1AED-66B8-453E-93F7-CF7D02BB6264}" destId="{AD9F8DA0-14F2-BD45-9843-89C7DF2EDB11}" srcOrd="0" destOrd="0" presId="urn:microsoft.com/office/officeart/2005/8/layout/process1"/>
    <dgm:cxn modelId="{41870F28-6AB8-444D-A5F8-9BF213D831F8}" type="presOf" srcId="{4EC3B9BF-91DA-4388-908E-1F4488F2B902}" destId="{E3FE7437-9946-5D41-8A20-364ED02CC24E}" srcOrd="1" destOrd="0" presId="urn:microsoft.com/office/officeart/2005/8/layout/process1"/>
    <dgm:cxn modelId="{B594F030-D878-5C44-891D-70701712D651}" type="presOf" srcId="{4EC3B9BF-91DA-4388-908E-1F4488F2B902}" destId="{BDD8C4B6-14CA-244E-8BB1-82868E78C93F}" srcOrd="0" destOrd="0" presId="urn:microsoft.com/office/officeart/2005/8/layout/process1"/>
    <dgm:cxn modelId="{3093CF5F-7DA8-4B13-898B-78022267D156}" srcId="{29B135AB-F32B-427C-96F2-0236977665B3}" destId="{ABFD1AED-66B8-453E-93F7-CF7D02BB6264}" srcOrd="2" destOrd="0" parTransId="{084DE83D-E60F-4269-AD24-5CFD2515EA3C}" sibTransId="{BDF98A64-C448-48BC-8AD6-9046168720F8}"/>
    <dgm:cxn modelId="{B734EA69-7082-3843-A9E2-3330B7D77FCB}" type="presOf" srcId="{5FED8FEF-21B2-4342-8DE4-FCF50EE062F7}" destId="{068FCFEC-F0B9-AE4A-B906-7F201596D937}" srcOrd="0" destOrd="0" presId="urn:microsoft.com/office/officeart/2005/8/layout/process1"/>
    <dgm:cxn modelId="{54C99380-D404-354C-B4A8-EB2EBC340E54}" type="presOf" srcId="{2E56CC99-8D29-4311-937B-C7F5050EF41F}" destId="{232273C5-35EC-964C-A489-FF422CFE47C7}" srcOrd="0" destOrd="0" presId="urn:microsoft.com/office/officeart/2005/8/layout/process1"/>
    <dgm:cxn modelId="{E75CC79F-1BC5-8543-80B9-559ACF3F45C1}" type="presOf" srcId="{2E56CC99-8D29-4311-937B-C7F5050EF41F}" destId="{854507DE-B70A-8547-807A-CD62B8B8536C}" srcOrd="1" destOrd="0" presId="urn:microsoft.com/office/officeart/2005/8/layout/process1"/>
    <dgm:cxn modelId="{485C47BD-6773-C540-A22D-C4EC3886383A}" type="presOf" srcId="{29B135AB-F32B-427C-96F2-0236977665B3}" destId="{DA73909B-1B24-4D46-B46C-85682DEA5B17}" srcOrd="0" destOrd="0" presId="urn:microsoft.com/office/officeart/2005/8/layout/process1"/>
    <dgm:cxn modelId="{529F40C2-C4A1-4643-8105-014982831245}" srcId="{29B135AB-F32B-427C-96F2-0236977665B3}" destId="{61E7A6CA-C455-4040-9776-5607675D9D6D}" srcOrd="1" destOrd="0" parTransId="{99754FEA-40DF-4E08-9863-4F259992BCCE}" sibTransId="{4EC3B9BF-91DA-4388-908E-1F4488F2B902}"/>
    <dgm:cxn modelId="{561A72CD-E6FA-7245-B5CD-697EBA1E0215}" type="presOf" srcId="{61E7A6CA-C455-4040-9776-5607675D9D6D}" destId="{39D80938-C21C-4B46-9997-DFDD24784189}" srcOrd="0" destOrd="0" presId="urn:microsoft.com/office/officeart/2005/8/layout/process1"/>
    <dgm:cxn modelId="{416DD1D3-0B48-4587-9826-B32C028BA075}" srcId="{29B135AB-F32B-427C-96F2-0236977665B3}" destId="{5FED8FEF-21B2-4342-8DE4-FCF50EE062F7}" srcOrd="0" destOrd="0" parTransId="{A0C86741-AF48-444C-91E4-6DBC0521E50B}" sibTransId="{2E56CC99-8D29-4311-937B-C7F5050EF41F}"/>
    <dgm:cxn modelId="{B8B5358E-9B99-5E45-AA06-1BB0D8F853DA}" type="presParOf" srcId="{DA73909B-1B24-4D46-B46C-85682DEA5B17}" destId="{068FCFEC-F0B9-AE4A-B906-7F201596D937}" srcOrd="0" destOrd="0" presId="urn:microsoft.com/office/officeart/2005/8/layout/process1"/>
    <dgm:cxn modelId="{5BF1EF21-4D72-6F4D-8929-2C3D84F2D5FB}" type="presParOf" srcId="{DA73909B-1B24-4D46-B46C-85682DEA5B17}" destId="{232273C5-35EC-964C-A489-FF422CFE47C7}" srcOrd="1" destOrd="0" presId="urn:microsoft.com/office/officeart/2005/8/layout/process1"/>
    <dgm:cxn modelId="{854B93AF-0F75-B24D-9DC4-D88FE94297FC}" type="presParOf" srcId="{232273C5-35EC-964C-A489-FF422CFE47C7}" destId="{854507DE-B70A-8547-807A-CD62B8B8536C}" srcOrd="0" destOrd="0" presId="urn:microsoft.com/office/officeart/2005/8/layout/process1"/>
    <dgm:cxn modelId="{BDCA17E8-7D6A-3D43-88AF-B4E1BD508305}" type="presParOf" srcId="{DA73909B-1B24-4D46-B46C-85682DEA5B17}" destId="{39D80938-C21C-4B46-9997-DFDD24784189}" srcOrd="2" destOrd="0" presId="urn:microsoft.com/office/officeart/2005/8/layout/process1"/>
    <dgm:cxn modelId="{F85B3139-4570-6D46-9FA7-31A8084B2E99}" type="presParOf" srcId="{DA73909B-1B24-4D46-B46C-85682DEA5B17}" destId="{BDD8C4B6-14CA-244E-8BB1-82868E78C93F}" srcOrd="3" destOrd="0" presId="urn:microsoft.com/office/officeart/2005/8/layout/process1"/>
    <dgm:cxn modelId="{4CC9C04A-0D26-714D-AC48-F06D4661DEDE}" type="presParOf" srcId="{BDD8C4B6-14CA-244E-8BB1-82868E78C93F}" destId="{E3FE7437-9946-5D41-8A20-364ED02CC24E}" srcOrd="0" destOrd="0" presId="urn:microsoft.com/office/officeart/2005/8/layout/process1"/>
    <dgm:cxn modelId="{E18E7303-D044-D748-A0C5-1082B04A9594}" type="presParOf" srcId="{DA73909B-1B24-4D46-B46C-85682DEA5B17}" destId="{AD9F8DA0-14F2-BD45-9843-89C7DF2EDB1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D43664-663A-45EF-BF96-E5D424697051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80CA49-2B29-4566-98EB-50899819DC8C}">
      <dgm:prSet/>
      <dgm:spPr/>
      <dgm:t>
        <a:bodyPr/>
        <a:lstStyle/>
        <a:p>
          <a:r>
            <a:rPr lang="tr-TR" dirty="0"/>
            <a:t>KIRIK FRAGMANLARIN ORBİTA İÇİNE DOĞRU YÖNELD</a:t>
          </a:r>
          <a:r>
            <a:rPr lang="tr-TR" b="0" dirty="0"/>
            <a:t>İĞİ</a:t>
          </a:r>
          <a:r>
            <a:rPr lang="tr-TR" dirty="0"/>
            <a:t> KIRIKLARDIR.</a:t>
          </a:r>
          <a:endParaRPr lang="en-US" dirty="0"/>
        </a:p>
      </dgm:t>
    </dgm:pt>
    <dgm:pt modelId="{53284030-0F29-4B46-8CCD-3AF9607EA3DA}" type="parTrans" cxnId="{B6037CED-B953-4424-B6AE-9EAE319A4D32}">
      <dgm:prSet/>
      <dgm:spPr/>
      <dgm:t>
        <a:bodyPr/>
        <a:lstStyle/>
        <a:p>
          <a:endParaRPr lang="en-US"/>
        </a:p>
      </dgm:t>
    </dgm:pt>
    <dgm:pt modelId="{FB3D9C0F-1187-4BC8-9A92-9973A80D4811}" type="sibTrans" cxnId="{B6037CED-B953-4424-B6AE-9EAE319A4D32}">
      <dgm:prSet/>
      <dgm:spPr/>
      <dgm:t>
        <a:bodyPr/>
        <a:lstStyle/>
        <a:p>
          <a:endParaRPr lang="en-US"/>
        </a:p>
      </dgm:t>
    </dgm:pt>
    <dgm:pt modelId="{74C7DD4B-B8F3-49C7-BEC0-4A9ADF38BDA1}">
      <dgm:prSet/>
      <dgm:spPr/>
      <dgm:t>
        <a:bodyPr/>
        <a:lstStyle/>
        <a:p>
          <a:r>
            <a:rPr lang="tr-TR" dirty="0"/>
            <a:t>BU DURUMDA GÖZ KÜRESİ İÇİNDEKİ YUMUŞAK DOKULAR ETKİLENİR.</a:t>
          </a:r>
          <a:endParaRPr lang="en-US" dirty="0"/>
        </a:p>
      </dgm:t>
    </dgm:pt>
    <dgm:pt modelId="{CD58480B-4060-4861-94F7-BE2AC6BCB76C}" type="parTrans" cxnId="{89BEF956-B2AE-4C62-BED8-070B89B0AE2D}">
      <dgm:prSet/>
      <dgm:spPr/>
      <dgm:t>
        <a:bodyPr/>
        <a:lstStyle/>
        <a:p>
          <a:endParaRPr lang="en-US"/>
        </a:p>
      </dgm:t>
    </dgm:pt>
    <dgm:pt modelId="{BAB94B42-C9AB-4FF0-91D5-48B6FCB6B830}" type="sibTrans" cxnId="{89BEF956-B2AE-4C62-BED8-070B89B0AE2D}">
      <dgm:prSet/>
      <dgm:spPr/>
      <dgm:t>
        <a:bodyPr/>
        <a:lstStyle/>
        <a:p>
          <a:endParaRPr lang="en-US"/>
        </a:p>
      </dgm:t>
    </dgm:pt>
    <dgm:pt modelId="{C6894C8C-6958-40C8-A5AB-CA4DEE19B9D4}">
      <dgm:prSet/>
      <dgm:spPr/>
      <dgm:t>
        <a:bodyPr/>
        <a:lstStyle/>
        <a:p>
          <a:r>
            <a:rPr lang="tr-TR"/>
            <a:t>OPTİK SİNİR YARALANMASI VE KAS YARALANMALARI MEYDANA GELEBİLİR.</a:t>
          </a:r>
          <a:endParaRPr lang="en-US"/>
        </a:p>
      </dgm:t>
    </dgm:pt>
    <dgm:pt modelId="{0DC7CC33-DD15-43D0-9D43-2DF20991F532}" type="parTrans" cxnId="{D7E14067-6A44-4680-841E-97F48A3DDCBA}">
      <dgm:prSet/>
      <dgm:spPr/>
      <dgm:t>
        <a:bodyPr/>
        <a:lstStyle/>
        <a:p>
          <a:endParaRPr lang="en-US"/>
        </a:p>
      </dgm:t>
    </dgm:pt>
    <dgm:pt modelId="{DA5F2556-5C3E-4ADC-BC52-A4B10FB87B05}" type="sibTrans" cxnId="{D7E14067-6A44-4680-841E-97F48A3DDCBA}">
      <dgm:prSet/>
      <dgm:spPr/>
      <dgm:t>
        <a:bodyPr/>
        <a:lstStyle/>
        <a:p>
          <a:endParaRPr lang="en-US"/>
        </a:p>
      </dgm:t>
    </dgm:pt>
    <dgm:pt modelId="{F7FC767F-3816-4E4E-B4A4-07E82E6CDDB8}" type="pres">
      <dgm:prSet presAssocID="{D9D43664-663A-45EF-BF96-E5D42469705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52C33FE-0F88-2848-AC45-FB26BB28F4CC}" type="pres">
      <dgm:prSet presAssocID="{7880CA49-2B29-4566-98EB-50899819DC8C}" presName="hierRoot1" presStyleCnt="0"/>
      <dgm:spPr/>
    </dgm:pt>
    <dgm:pt modelId="{FAE899D0-4ECF-EE4E-9903-E55AE30996EB}" type="pres">
      <dgm:prSet presAssocID="{7880CA49-2B29-4566-98EB-50899819DC8C}" presName="composite" presStyleCnt="0"/>
      <dgm:spPr/>
    </dgm:pt>
    <dgm:pt modelId="{DFE46A7A-4F1E-E841-9511-CD36754561A0}" type="pres">
      <dgm:prSet presAssocID="{7880CA49-2B29-4566-98EB-50899819DC8C}" presName="background" presStyleLbl="node0" presStyleIdx="0" presStyleCnt="3"/>
      <dgm:spPr/>
    </dgm:pt>
    <dgm:pt modelId="{9D84E7FE-6445-6741-987C-F95405F68697}" type="pres">
      <dgm:prSet presAssocID="{7880CA49-2B29-4566-98EB-50899819DC8C}" presName="text" presStyleLbl="fgAcc0" presStyleIdx="0" presStyleCnt="3">
        <dgm:presLayoutVars>
          <dgm:chPref val="3"/>
        </dgm:presLayoutVars>
      </dgm:prSet>
      <dgm:spPr/>
    </dgm:pt>
    <dgm:pt modelId="{D27389D3-C7A0-6949-A995-D745D2234C8C}" type="pres">
      <dgm:prSet presAssocID="{7880CA49-2B29-4566-98EB-50899819DC8C}" presName="hierChild2" presStyleCnt="0"/>
      <dgm:spPr/>
    </dgm:pt>
    <dgm:pt modelId="{3CBF7EF6-18AE-FE45-90B6-647C492E26E9}" type="pres">
      <dgm:prSet presAssocID="{74C7DD4B-B8F3-49C7-BEC0-4A9ADF38BDA1}" presName="hierRoot1" presStyleCnt="0"/>
      <dgm:spPr/>
    </dgm:pt>
    <dgm:pt modelId="{F02A0714-882B-4E4B-A5CD-0756D4739470}" type="pres">
      <dgm:prSet presAssocID="{74C7DD4B-B8F3-49C7-BEC0-4A9ADF38BDA1}" presName="composite" presStyleCnt="0"/>
      <dgm:spPr/>
    </dgm:pt>
    <dgm:pt modelId="{4195D6E0-227C-7442-95F7-6BFF5D150418}" type="pres">
      <dgm:prSet presAssocID="{74C7DD4B-B8F3-49C7-BEC0-4A9ADF38BDA1}" presName="background" presStyleLbl="node0" presStyleIdx="1" presStyleCnt="3"/>
      <dgm:spPr/>
    </dgm:pt>
    <dgm:pt modelId="{4F2660E5-043A-1D4D-A7BA-442308F391A8}" type="pres">
      <dgm:prSet presAssocID="{74C7DD4B-B8F3-49C7-BEC0-4A9ADF38BDA1}" presName="text" presStyleLbl="fgAcc0" presStyleIdx="1" presStyleCnt="3">
        <dgm:presLayoutVars>
          <dgm:chPref val="3"/>
        </dgm:presLayoutVars>
      </dgm:prSet>
      <dgm:spPr/>
    </dgm:pt>
    <dgm:pt modelId="{448479EB-2208-354E-A8D2-EC5A4E649069}" type="pres">
      <dgm:prSet presAssocID="{74C7DD4B-B8F3-49C7-BEC0-4A9ADF38BDA1}" presName="hierChild2" presStyleCnt="0"/>
      <dgm:spPr/>
    </dgm:pt>
    <dgm:pt modelId="{D1E74B4B-3C00-6148-840A-6FDCF85E77B5}" type="pres">
      <dgm:prSet presAssocID="{C6894C8C-6958-40C8-A5AB-CA4DEE19B9D4}" presName="hierRoot1" presStyleCnt="0"/>
      <dgm:spPr/>
    </dgm:pt>
    <dgm:pt modelId="{8BD45C97-0B4B-8241-BC8F-BFA2C13E82DE}" type="pres">
      <dgm:prSet presAssocID="{C6894C8C-6958-40C8-A5AB-CA4DEE19B9D4}" presName="composite" presStyleCnt="0"/>
      <dgm:spPr/>
    </dgm:pt>
    <dgm:pt modelId="{7D8C9251-9FDD-5C4F-8859-DF9490962CE1}" type="pres">
      <dgm:prSet presAssocID="{C6894C8C-6958-40C8-A5AB-CA4DEE19B9D4}" presName="background" presStyleLbl="node0" presStyleIdx="2" presStyleCnt="3"/>
      <dgm:spPr/>
    </dgm:pt>
    <dgm:pt modelId="{3134769D-A7E8-4C41-A3B1-20F55F14E963}" type="pres">
      <dgm:prSet presAssocID="{C6894C8C-6958-40C8-A5AB-CA4DEE19B9D4}" presName="text" presStyleLbl="fgAcc0" presStyleIdx="2" presStyleCnt="3">
        <dgm:presLayoutVars>
          <dgm:chPref val="3"/>
        </dgm:presLayoutVars>
      </dgm:prSet>
      <dgm:spPr/>
    </dgm:pt>
    <dgm:pt modelId="{4C05215A-3504-BA4F-8B04-F1832CBA568A}" type="pres">
      <dgm:prSet presAssocID="{C6894C8C-6958-40C8-A5AB-CA4DEE19B9D4}" presName="hierChild2" presStyleCnt="0"/>
      <dgm:spPr/>
    </dgm:pt>
  </dgm:ptLst>
  <dgm:cxnLst>
    <dgm:cxn modelId="{0B1C8115-BBBE-D64F-A7F5-C585CE37216D}" type="presOf" srcId="{D9D43664-663A-45EF-BF96-E5D424697051}" destId="{F7FC767F-3816-4E4E-B4A4-07E82E6CDDB8}" srcOrd="0" destOrd="0" presId="urn:microsoft.com/office/officeart/2005/8/layout/hierarchy1"/>
    <dgm:cxn modelId="{1D033B2B-3488-8945-BAA2-AF379CB7CEA2}" type="presOf" srcId="{C6894C8C-6958-40C8-A5AB-CA4DEE19B9D4}" destId="{3134769D-A7E8-4C41-A3B1-20F55F14E963}" srcOrd="0" destOrd="0" presId="urn:microsoft.com/office/officeart/2005/8/layout/hierarchy1"/>
    <dgm:cxn modelId="{0F191B53-C748-3849-A3E2-C039D0DA4649}" type="presOf" srcId="{74C7DD4B-B8F3-49C7-BEC0-4A9ADF38BDA1}" destId="{4F2660E5-043A-1D4D-A7BA-442308F391A8}" srcOrd="0" destOrd="0" presId="urn:microsoft.com/office/officeart/2005/8/layout/hierarchy1"/>
    <dgm:cxn modelId="{89BEF956-B2AE-4C62-BED8-070B89B0AE2D}" srcId="{D9D43664-663A-45EF-BF96-E5D424697051}" destId="{74C7DD4B-B8F3-49C7-BEC0-4A9ADF38BDA1}" srcOrd="1" destOrd="0" parTransId="{CD58480B-4060-4861-94F7-BE2AC6BCB76C}" sibTransId="{BAB94B42-C9AB-4FF0-91D5-48B6FCB6B830}"/>
    <dgm:cxn modelId="{25AA2E59-016D-5141-8B57-7C8EF22203C1}" type="presOf" srcId="{7880CA49-2B29-4566-98EB-50899819DC8C}" destId="{9D84E7FE-6445-6741-987C-F95405F68697}" srcOrd="0" destOrd="0" presId="urn:microsoft.com/office/officeart/2005/8/layout/hierarchy1"/>
    <dgm:cxn modelId="{D7E14067-6A44-4680-841E-97F48A3DDCBA}" srcId="{D9D43664-663A-45EF-BF96-E5D424697051}" destId="{C6894C8C-6958-40C8-A5AB-CA4DEE19B9D4}" srcOrd="2" destOrd="0" parTransId="{0DC7CC33-DD15-43D0-9D43-2DF20991F532}" sibTransId="{DA5F2556-5C3E-4ADC-BC52-A4B10FB87B05}"/>
    <dgm:cxn modelId="{B6037CED-B953-4424-B6AE-9EAE319A4D32}" srcId="{D9D43664-663A-45EF-BF96-E5D424697051}" destId="{7880CA49-2B29-4566-98EB-50899819DC8C}" srcOrd="0" destOrd="0" parTransId="{53284030-0F29-4B46-8CCD-3AF9607EA3DA}" sibTransId="{FB3D9C0F-1187-4BC8-9A92-9973A80D4811}"/>
    <dgm:cxn modelId="{786A24CD-416B-F744-94E3-16EDB54518CC}" type="presParOf" srcId="{F7FC767F-3816-4E4E-B4A4-07E82E6CDDB8}" destId="{652C33FE-0F88-2848-AC45-FB26BB28F4CC}" srcOrd="0" destOrd="0" presId="urn:microsoft.com/office/officeart/2005/8/layout/hierarchy1"/>
    <dgm:cxn modelId="{490A667C-9344-B244-84F9-88607E3E3763}" type="presParOf" srcId="{652C33FE-0F88-2848-AC45-FB26BB28F4CC}" destId="{FAE899D0-4ECF-EE4E-9903-E55AE30996EB}" srcOrd="0" destOrd="0" presId="urn:microsoft.com/office/officeart/2005/8/layout/hierarchy1"/>
    <dgm:cxn modelId="{05AECA8F-26AB-2A43-8327-41E27CF59AAD}" type="presParOf" srcId="{FAE899D0-4ECF-EE4E-9903-E55AE30996EB}" destId="{DFE46A7A-4F1E-E841-9511-CD36754561A0}" srcOrd="0" destOrd="0" presId="urn:microsoft.com/office/officeart/2005/8/layout/hierarchy1"/>
    <dgm:cxn modelId="{EC01AF82-963A-BF41-A5E7-ACEF6D81EB48}" type="presParOf" srcId="{FAE899D0-4ECF-EE4E-9903-E55AE30996EB}" destId="{9D84E7FE-6445-6741-987C-F95405F68697}" srcOrd="1" destOrd="0" presId="urn:microsoft.com/office/officeart/2005/8/layout/hierarchy1"/>
    <dgm:cxn modelId="{1F8783A0-0BF3-0B46-B639-4BAC3B2F2560}" type="presParOf" srcId="{652C33FE-0F88-2848-AC45-FB26BB28F4CC}" destId="{D27389D3-C7A0-6949-A995-D745D2234C8C}" srcOrd="1" destOrd="0" presId="urn:microsoft.com/office/officeart/2005/8/layout/hierarchy1"/>
    <dgm:cxn modelId="{D0BE0F2C-ABFA-8C4B-8BC2-2FFA2CC003FC}" type="presParOf" srcId="{F7FC767F-3816-4E4E-B4A4-07E82E6CDDB8}" destId="{3CBF7EF6-18AE-FE45-90B6-647C492E26E9}" srcOrd="1" destOrd="0" presId="urn:microsoft.com/office/officeart/2005/8/layout/hierarchy1"/>
    <dgm:cxn modelId="{7427D15D-2161-D849-851E-AE31D2372AB9}" type="presParOf" srcId="{3CBF7EF6-18AE-FE45-90B6-647C492E26E9}" destId="{F02A0714-882B-4E4B-A5CD-0756D4739470}" srcOrd="0" destOrd="0" presId="urn:microsoft.com/office/officeart/2005/8/layout/hierarchy1"/>
    <dgm:cxn modelId="{4631E846-17FC-2C47-8B22-6C88A4DE1B82}" type="presParOf" srcId="{F02A0714-882B-4E4B-A5CD-0756D4739470}" destId="{4195D6E0-227C-7442-95F7-6BFF5D150418}" srcOrd="0" destOrd="0" presId="urn:microsoft.com/office/officeart/2005/8/layout/hierarchy1"/>
    <dgm:cxn modelId="{9406841F-B901-5D4B-8C11-9FB60E2C4FB8}" type="presParOf" srcId="{F02A0714-882B-4E4B-A5CD-0756D4739470}" destId="{4F2660E5-043A-1D4D-A7BA-442308F391A8}" srcOrd="1" destOrd="0" presId="urn:microsoft.com/office/officeart/2005/8/layout/hierarchy1"/>
    <dgm:cxn modelId="{A9050BB2-9B0C-1845-986F-6ECF37D0E324}" type="presParOf" srcId="{3CBF7EF6-18AE-FE45-90B6-647C492E26E9}" destId="{448479EB-2208-354E-A8D2-EC5A4E649069}" srcOrd="1" destOrd="0" presId="urn:microsoft.com/office/officeart/2005/8/layout/hierarchy1"/>
    <dgm:cxn modelId="{165EFF8D-101C-B44E-B40D-F9BD9415794E}" type="presParOf" srcId="{F7FC767F-3816-4E4E-B4A4-07E82E6CDDB8}" destId="{D1E74B4B-3C00-6148-840A-6FDCF85E77B5}" srcOrd="2" destOrd="0" presId="urn:microsoft.com/office/officeart/2005/8/layout/hierarchy1"/>
    <dgm:cxn modelId="{7417D3A4-C508-DB4F-AAB7-731C628DD3FD}" type="presParOf" srcId="{D1E74B4B-3C00-6148-840A-6FDCF85E77B5}" destId="{8BD45C97-0B4B-8241-BC8F-BFA2C13E82DE}" srcOrd="0" destOrd="0" presId="urn:microsoft.com/office/officeart/2005/8/layout/hierarchy1"/>
    <dgm:cxn modelId="{7BC6B20A-25AE-3B46-AAF7-219373F90EE2}" type="presParOf" srcId="{8BD45C97-0B4B-8241-BC8F-BFA2C13E82DE}" destId="{7D8C9251-9FDD-5C4F-8859-DF9490962CE1}" srcOrd="0" destOrd="0" presId="urn:microsoft.com/office/officeart/2005/8/layout/hierarchy1"/>
    <dgm:cxn modelId="{680A6866-2A9C-8F46-A322-BBC2F1426237}" type="presParOf" srcId="{8BD45C97-0B4B-8241-BC8F-BFA2C13E82DE}" destId="{3134769D-A7E8-4C41-A3B1-20F55F14E963}" srcOrd="1" destOrd="0" presId="urn:microsoft.com/office/officeart/2005/8/layout/hierarchy1"/>
    <dgm:cxn modelId="{8BD7CF22-C025-F94F-99C0-2902AC00F59E}" type="presParOf" srcId="{D1E74B4B-3C00-6148-840A-6FDCF85E77B5}" destId="{4C05215A-3504-BA4F-8B04-F1832CBA568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7A9B6-9D50-3F4B-A5BC-B953063C584D}">
      <dsp:nvSpPr>
        <dsp:cNvPr id="0" name=""/>
        <dsp:cNvSpPr/>
      </dsp:nvSpPr>
      <dsp:spPr>
        <a:xfrm>
          <a:off x="0" y="2765"/>
          <a:ext cx="68248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14F31-2E3E-3349-A5EA-A6DAF3301273}">
      <dsp:nvSpPr>
        <dsp:cNvPr id="0" name=""/>
        <dsp:cNvSpPr/>
      </dsp:nvSpPr>
      <dsp:spPr>
        <a:xfrm>
          <a:off x="0" y="2765"/>
          <a:ext cx="6824854" cy="94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/>
            <a:t>Klinik bulgular;</a:t>
          </a:r>
          <a:endParaRPr lang="en-US" sz="1700" kern="1200" dirty="0"/>
        </a:p>
      </dsp:txBody>
      <dsp:txXfrm>
        <a:off x="0" y="2765"/>
        <a:ext cx="6824854" cy="943122"/>
      </dsp:txXfrm>
    </dsp:sp>
    <dsp:sp modelId="{CA8522D8-33BA-924B-8F6B-02BE01C257B2}">
      <dsp:nvSpPr>
        <dsp:cNvPr id="0" name=""/>
        <dsp:cNvSpPr/>
      </dsp:nvSpPr>
      <dsp:spPr>
        <a:xfrm>
          <a:off x="0" y="945888"/>
          <a:ext cx="68248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54721-7F19-5E41-8A04-5FAAC547FB74}">
      <dsp:nvSpPr>
        <dsp:cNvPr id="0" name=""/>
        <dsp:cNvSpPr/>
      </dsp:nvSpPr>
      <dsp:spPr>
        <a:xfrm>
          <a:off x="0" y="945888"/>
          <a:ext cx="6824854" cy="94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Mobilite, klinik muayene sırasında hissedilen 'çekmece hareketi' ile tanımlanır.</a:t>
          </a:r>
          <a:endParaRPr lang="en-US" sz="1700" kern="1200" dirty="0"/>
        </a:p>
      </dsp:txBody>
      <dsp:txXfrm>
        <a:off x="0" y="945888"/>
        <a:ext cx="6824854" cy="943122"/>
      </dsp:txXfrm>
    </dsp:sp>
    <dsp:sp modelId="{270AF5B4-B5C5-E641-BBD4-DEA526489F6C}">
      <dsp:nvSpPr>
        <dsp:cNvPr id="0" name=""/>
        <dsp:cNvSpPr/>
      </dsp:nvSpPr>
      <dsp:spPr>
        <a:xfrm>
          <a:off x="0" y="1889011"/>
          <a:ext cx="68248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0F5261-3BB5-094E-92F3-A684999D6D35}">
      <dsp:nvSpPr>
        <dsp:cNvPr id="0" name=""/>
        <dsp:cNvSpPr/>
      </dsp:nvSpPr>
      <dsp:spPr>
        <a:xfrm>
          <a:off x="0" y="1889011"/>
          <a:ext cx="6824854" cy="94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Horizontal yönde oluşan kırık hattı; maksiller sinüs ve nasal septumtan geçerek dentisyonu kraniumdan ayırır.</a:t>
          </a:r>
          <a:endParaRPr lang="en-US" sz="1700" kern="1200"/>
        </a:p>
      </dsp:txBody>
      <dsp:txXfrm>
        <a:off x="0" y="1889011"/>
        <a:ext cx="6824854" cy="943122"/>
      </dsp:txXfrm>
    </dsp:sp>
    <dsp:sp modelId="{36F79188-F7C8-A048-A748-FD543DB4A5E9}">
      <dsp:nvSpPr>
        <dsp:cNvPr id="0" name=""/>
        <dsp:cNvSpPr/>
      </dsp:nvSpPr>
      <dsp:spPr>
        <a:xfrm>
          <a:off x="0" y="2832134"/>
          <a:ext cx="68248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4A261D-6E0A-5E4D-BD4A-D9025BF3CCB0}">
      <dsp:nvSpPr>
        <dsp:cNvPr id="0" name=""/>
        <dsp:cNvSpPr/>
      </dsp:nvSpPr>
      <dsp:spPr>
        <a:xfrm>
          <a:off x="0" y="2832134"/>
          <a:ext cx="6824854" cy="94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 err="1"/>
            <a:t>Posteriorda</a:t>
          </a:r>
          <a:r>
            <a:rPr lang="tr-TR" sz="1700" kern="1200" dirty="0"/>
            <a:t> ise </a:t>
          </a:r>
          <a:r>
            <a:rPr lang="tr-TR" sz="1700" kern="1200" dirty="0" err="1"/>
            <a:t>palatinal</a:t>
          </a:r>
          <a:r>
            <a:rPr lang="tr-TR" sz="1700" kern="1200" dirty="0"/>
            <a:t> kemiğin </a:t>
          </a:r>
          <a:r>
            <a:rPr lang="tr-TR" sz="1700" kern="1200" dirty="0" err="1"/>
            <a:t>horizontal</a:t>
          </a:r>
          <a:r>
            <a:rPr lang="tr-TR" sz="1700" kern="1200" dirty="0"/>
            <a:t> kısımları ile </a:t>
          </a:r>
          <a:r>
            <a:rPr lang="tr-TR" sz="1700" kern="1200" dirty="0" err="1"/>
            <a:t>sfenoid</a:t>
          </a:r>
          <a:r>
            <a:rPr lang="tr-TR" sz="1700" kern="1200" dirty="0"/>
            <a:t> kemiğin </a:t>
          </a:r>
          <a:r>
            <a:rPr lang="tr-TR" sz="1700" kern="1200" dirty="0" err="1"/>
            <a:t>pterigoid</a:t>
          </a:r>
          <a:r>
            <a:rPr lang="tr-TR" sz="1700" kern="1200" dirty="0"/>
            <a:t> </a:t>
          </a:r>
          <a:r>
            <a:rPr lang="tr-TR" sz="1700" kern="1200" dirty="0" err="1"/>
            <a:t>proçeslerinden</a:t>
          </a:r>
          <a:r>
            <a:rPr lang="tr-TR" sz="1700" kern="1200" dirty="0"/>
            <a:t> geçer.</a:t>
          </a:r>
          <a:endParaRPr lang="en-US" sz="1700" kern="1200" dirty="0"/>
        </a:p>
      </dsp:txBody>
      <dsp:txXfrm>
        <a:off x="0" y="2832134"/>
        <a:ext cx="6824854" cy="943122"/>
      </dsp:txXfrm>
    </dsp:sp>
    <dsp:sp modelId="{7F1BF761-CBA4-214D-9D95-3FFA1D88E462}">
      <dsp:nvSpPr>
        <dsp:cNvPr id="0" name=""/>
        <dsp:cNvSpPr/>
      </dsp:nvSpPr>
      <dsp:spPr>
        <a:xfrm>
          <a:off x="0" y="3775257"/>
          <a:ext cx="68248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9E3D7-8DBC-8148-B250-685C1F21C6C4}">
      <dsp:nvSpPr>
        <dsp:cNvPr id="0" name=""/>
        <dsp:cNvSpPr/>
      </dsp:nvSpPr>
      <dsp:spPr>
        <a:xfrm>
          <a:off x="0" y="3775257"/>
          <a:ext cx="6824854" cy="94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/>
            <a:t>Nazal </a:t>
          </a:r>
          <a:r>
            <a:rPr lang="tr-TR" sz="1700" kern="1200" dirty="0" err="1"/>
            <a:t>septum</a:t>
          </a:r>
          <a:r>
            <a:rPr lang="tr-TR" sz="1700" kern="1200" dirty="0"/>
            <a:t> da sıklıkla kırılır. Kırık bölgesine ilave kırık hatları da görülebilir.</a:t>
          </a:r>
          <a:endParaRPr lang="en-US" sz="1700" kern="1200" dirty="0"/>
        </a:p>
      </dsp:txBody>
      <dsp:txXfrm>
        <a:off x="0" y="3775257"/>
        <a:ext cx="6824854" cy="943122"/>
      </dsp:txXfrm>
    </dsp:sp>
    <dsp:sp modelId="{252C7F44-1235-8547-9168-56126178A0F5}">
      <dsp:nvSpPr>
        <dsp:cNvPr id="0" name=""/>
        <dsp:cNvSpPr/>
      </dsp:nvSpPr>
      <dsp:spPr>
        <a:xfrm>
          <a:off x="0" y="4718380"/>
          <a:ext cx="68248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B49C4-E915-894B-8ACE-AF01AFF5D73A}">
      <dsp:nvSpPr>
        <dsp:cNvPr id="0" name=""/>
        <dsp:cNvSpPr/>
      </dsp:nvSpPr>
      <dsp:spPr>
        <a:xfrm>
          <a:off x="0" y="4718380"/>
          <a:ext cx="6824854" cy="943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 err="1"/>
            <a:t>Pterigoid</a:t>
          </a:r>
          <a:r>
            <a:rPr lang="tr-TR" sz="1700" kern="1200" dirty="0"/>
            <a:t> kas çekişi nedeniyle </a:t>
          </a:r>
          <a:r>
            <a:rPr lang="tr-TR" sz="1700" kern="1200" dirty="0" err="1"/>
            <a:t>anterior</a:t>
          </a:r>
          <a:r>
            <a:rPr lang="tr-TR" sz="1700" kern="1200" dirty="0"/>
            <a:t> bölge </a:t>
          </a:r>
          <a:r>
            <a:rPr lang="tr-TR" sz="1700" kern="1200" dirty="0" err="1"/>
            <a:t>kranial</a:t>
          </a:r>
          <a:r>
            <a:rPr lang="tr-TR" sz="1700" kern="1200" dirty="0"/>
            <a:t> olarak </a:t>
          </a:r>
          <a:r>
            <a:rPr lang="tr-TR" sz="1700" kern="1200" dirty="0" err="1"/>
            <a:t>disloke</a:t>
          </a:r>
          <a:r>
            <a:rPr lang="tr-TR" sz="1700" kern="1200" dirty="0"/>
            <a:t> olur. Bu da </a:t>
          </a:r>
          <a:r>
            <a:rPr lang="tr-TR" sz="1700" kern="1200" dirty="0" err="1"/>
            <a:t>anterior</a:t>
          </a:r>
          <a:r>
            <a:rPr lang="tr-TR" sz="1700" kern="1200" dirty="0"/>
            <a:t> açık kapanış ve klas 3 görüntüye sebep olur.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0" y="4718380"/>
        <a:ext cx="6824854" cy="943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1B2A1-FD6E-4D46-8C8F-1D0C9CF719A1}">
      <dsp:nvSpPr>
        <dsp:cNvPr id="0" name=""/>
        <dsp:cNvSpPr/>
      </dsp:nvSpPr>
      <dsp:spPr>
        <a:xfrm>
          <a:off x="0" y="2314"/>
          <a:ext cx="108617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044B08-A602-CC4E-93C0-2ED6FADE1B72}">
      <dsp:nvSpPr>
        <dsp:cNvPr id="0" name=""/>
        <dsp:cNvSpPr/>
      </dsp:nvSpPr>
      <dsp:spPr>
        <a:xfrm>
          <a:off x="0" y="2314"/>
          <a:ext cx="10861738" cy="789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solidFill>
                <a:schemeClr val="bg1"/>
              </a:solidFill>
            </a:rPr>
            <a:t>Pyramidial şekilde oluşan kırık tipidir.</a:t>
          </a:r>
          <a:endParaRPr lang="en-US" sz="2200" kern="1200">
            <a:solidFill>
              <a:schemeClr val="bg1"/>
            </a:solidFill>
          </a:endParaRPr>
        </a:p>
      </dsp:txBody>
      <dsp:txXfrm>
        <a:off x="0" y="2314"/>
        <a:ext cx="10861738" cy="789314"/>
      </dsp:txXfrm>
    </dsp:sp>
    <dsp:sp modelId="{FCF35B4E-38FD-7947-8EB9-A05DC18AB625}">
      <dsp:nvSpPr>
        <dsp:cNvPr id="0" name=""/>
        <dsp:cNvSpPr/>
      </dsp:nvSpPr>
      <dsp:spPr>
        <a:xfrm>
          <a:off x="0" y="791629"/>
          <a:ext cx="10861738" cy="0"/>
        </a:xfrm>
        <a:prstGeom prst="line">
          <a:avLst/>
        </a:prstGeom>
        <a:solidFill>
          <a:schemeClr val="accent2">
            <a:hueOff val="505987"/>
            <a:satOff val="-9572"/>
            <a:lumOff val="-667"/>
            <a:alphaOff val="0"/>
          </a:schemeClr>
        </a:solidFill>
        <a:ln w="15875" cap="flat" cmpd="sng" algn="ctr">
          <a:solidFill>
            <a:schemeClr val="accent2">
              <a:hueOff val="505987"/>
              <a:satOff val="-9572"/>
              <a:lumOff val="-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89334D-51E8-B74E-99F3-70C1F28D39D3}">
      <dsp:nvSpPr>
        <dsp:cNvPr id="0" name=""/>
        <dsp:cNvSpPr/>
      </dsp:nvSpPr>
      <dsp:spPr>
        <a:xfrm>
          <a:off x="0" y="791629"/>
          <a:ext cx="10861738" cy="789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 err="1">
              <a:solidFill>
                <a:schemeClr val="bg1"/>
              </a:solidFill>
            </a:rPr>
            <a:t>Lefort</a:t>
          </a:r>
          <a:r>
            <a:rPr lang="tr-TR" sz="2200" kern="1200" dirty="0">
              <a:solidFill>
                <a:schemeClr val="bg1"/>
              </a:solidFill>
            </a:rPr>
            <a:t> ı + </a:t>
          </a:r>
          <a:r>
            <a:rPr lang="tr-TR" sz="2200" kern="1200" dirty="0" err="1">
              <a:solidFill>
                <a:schemeClr val="bg1"/>
              </a:solidFill>
            </a:rPr>
            <a:t>nasal</a:t>
          </a:r>
          <a:r>
            <a:rPr lang="tr-TR" sz="2200" kern="1200" dirty="0">
              <a:solidFill>
                <a:schemeClr val="bg1"/>
              </a:solidFill>
            </a:rPr>
            <a:t> </a:t>
          </a:r>
          <a:r>
            <a:rPr lang="tr-TR" sz="2200" kern="1200" dirty="0" err="1">
              <a:solidFill>
                <a:schemeClr val="bg1"/>
              </a:solidFill>
            </a:rPr>
            <a:t>orbital</a:t>
          </a:r>
          <a:r>
            <a:rPr lang="tr-TR" sz="2200" kern="1200" dirty="0">
              <a:solidFill>
                <a:schemeClr val="bg1"/>
              </a:solidFill>
            </a:rPr>
            <a:t> </a:t>
          </a:r>
          <a:r>
            <a:rPr lang="tr-TR" sz="2200" kern="1200" dirty="0" err="1">
              <a:solidFill>
                <a:schemeClr val="bg1"/>
              </a:solidFill>
            </a:rPr>
            <a:t>etmoid</a:t>
          </a:r>
          <a:r>
            <a:rPr lang="tr-TR" sz="2200" kern="1200" dirty="0">
              <a:solidFill>
                <a:schemeClr val="bg1"/>
              </a:solidFill>
            </a:rPr>
            <a:t> kırıkların kombinasyonu şeklindedir.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0" y="791629"/>
        <a:ext cx="10861738" cy="789314"/>
      </dsp:txXfrm>
    </dsp:sp>
    <dsp:sp modelId="{36570225-8DDE-744C-AAB6-6CC7DC15FC27}">
      <dsp:nvSpPr>
        <dsp:cNvPr id="0" name=""/>
        <dsp:cNvSpPr/>
      </dsp:nvSpPr>
      <dsp:spPr>
        <a:xfrm>
          <a:off x="0" y="1580944"/>
          <a:ext cx="10861738" cy="0"/>
        </a:xfrm>
        <a:prstGeom prst="line">
          <a:avLst/>
        </a:prstGeom>
        <a:solidFill>
          <a:schemeClr val="accent2">
            <a:hueOff val="1011974"/>
            <a:satOff val="-19145"/>
            <a:lumOff val="-1334"/>
            <a:alphaOff val="0"/>
          </a:schemeClr>
        </a:solidFill>
        <a:ln w="15875" cap="flat" cmpd="sng" algn="ctr">
          <a:solidFill>
            <a:schemeClr val="accent2">
              <a:hueOff val="1011974"/>
              <a:satOff val="-19145"/>
              <a:lumOff val="-1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9E809A4-FFFF-0843-844B-2CD2A23E7A10}">
      <dsp:nvSpPr>
        <dsp:cNvPr id="0" name=""/>
        <dsp:cNvSpPr/>
      </dsp:nvSpPr>
      <dsp:spPr>
        <a:xfrm>
          <a:off x="0" y="1580944"/>
          <a:ext cx="10861738" cy="789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solidFill>
                <a:schemeClr val="bg1"/>
              </a:solidFill>
            </a:rPr>
            <a:t>Kırık hattı ön bölgede;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0" y="1580944"/>
        <a:ext cx="10861738" cy="789314"/>
      </dsp:txXfrm>
    </dsp:sp>
    <dsp:sp modelId="{8A60CC87-B3F1-A94B-85DA-BEF57C2FABEF}">
      <dsp:nvSpPr>
        <dsp:cNvPr id="0" name=""/>
        <dsp:cNvSpPr/>
      </dsp:nvSpPr>
      <dsp:spPr>
        <a:xfrm>
          <a:off x="0" y="2370259"/>
          <a:ext cx="10861738" cy="0"/>
        </a:xfrm>
        <a:prstGeom prst="line">
          <a:avLst/>
        </a:prstGeom>
        <a:solidFill>
          <a:schemeClr val="accent2">
            <a:hueOff val="1517960"/>
            <a:satOff val="-28717"/>
            <a:lumOff val="-2000"/>
            <a:alphaOff val="0"/>
          </a:schemeClr>
        </a:solidFill>
        <a:ln w="15875" cap="flat" cmpd="sng" algn="ctr">
          <a:solidFill>
            <a:schemeClr val="accent2">
              <a:hueOff val="1517960"/>
              <a:satOff val="-28717"/>
              <a:lumOff val="-2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FCF7AC1-61E5-2A43-AF8C-188ABBA6EE84}">
      <dsp:nvSpPr>
        <dsp:cNvPr id="0" name=""/>
        <dsp:cNvSpPr/>
      </dsp:nvSpPr>
      <dsp:spPr>
        <a:xfrm>
          <a:off x="0" y="2370259"/>
          <a:ext cx="10861738" cy="789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solidFill>
                <a:schemeClr val="bg1"/>
              </a:solidFill>
            </a:rPr>
            <a:t>Nasal kemik ve septumdan geçer</a:t>
          </a:r>
          <a:endParaRPr lang="en-US" sz="2200" kern="1200">
            <a:solidFill>
              <a:schemeClr val="bg1"/>
            </a:solidFill>
          </a:endParaRPr>
        </a:p>
      </dsp:txBody>
      <dsp:txXfrm>
        <a:off x="0" y="2370259"/>
        <a:ext cx="10861738" cy="789314"/>
      </dsp:txXfrm>
    </dsp:sp>
    <dsp:sp modelId="{724FE5C5-1779-5D40-BA14-6C7A3DBAA409}">
      <dsp:nvSpPr>
        <dsp:cNvPr id="0" name=""/>
        <dsp:cNvSpPr/>
      </dsp:nvSpPr>
      <dsp:spPr>
        <a:xfrm>
          <a:off x="0" y="3159574"/>
          <a:ext cx="10861738" cy="0"/>
        </a:xfrm>
        <a:prstGeom prst="line">
          <a:avLst/>
        </a:prstGeom>
        <a:solidFill>
          <a:schemeClr val="accent2">
            <a:hueOff val="2023947"/>
            <a:satOff val="-38290"/>
            <a:lumOff val="-2667"/>
            <a:alphaOff val="0"/>
          </a:schemeClr>
        </a:solidFill>
        <a:ln w="15875" cap="flat" cmpd="sng" algn="ctr">
          <a:solidFill>
            <a:schemeClr val="accent2">
              <a:hueOff val="2023947"/>
              <a:satOff val="-38290"/>
              <a:lumOff val="-2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BB2180-0F24-7241-B6AE-ABBDCC3DA9DF}">
      <dsp:nvSpPr>
        <dsp:cNvPr id="0" name=""/>
        <dsp:cNvSpPr/>
      </dsp:nvSpPr>
      <dsp:spPr>
        <a:xfrm>
          <a:off x="0" y="3159574"/>
          <a:ext cx="10861738" cy="789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solidFill>
                <a:schemeClr val="bg1"/>
              </a:solidFill>
            </a:rPr>
            <a:t>Orbitaya doğru ilerleyerek medial orbital duvardan inferior orbital kenara ilerler</a:t>
          </a:r>
          <a:endParaRPr lang="en-US" sz="2200" kern="1200">
            <a:solidFill>
              <a:schemeClr val="bg1"/>
            </a:solidFill>
          </a:endParaRPr>
        </a:p>
      </dsp:txBody>
      <dsp:txXfrm>
        <a:off x="0" y="3159574"/>
        <a:ext cx="10861738" cy="789314"/>
      </dsp:txXfrm>
    </dsp:sp>
    <dsp:sp modelId="{84334F2E-C805-0A4D-B8F1-D1A3F38C9451}">
      <dsp:nvSpPr>
        <dsp:cNvPr id="0" name=""/>
        <dsp:cNvSpPr/>
      </dsp:nvSpPr>
      <dsp:spPr>
        <a:xfrm>
          <a:off x="0" y="3948889"/>
          <a:ext cx="10861738" cy="0"/>
        </a:xfrm>
        <a:prstGeom prst="line">
          <a:avLst/>
        </a:prstGeom>
        <a:solidFill>
          <a:schemeClr val="accent2">
            <a:hueOff val="2529934"/>
            <a:satOff val="-47862"/>
            <a:lumOff val="-3334"/>
            <a:alphaOff val="0"/>
          </a:schemeClr>
        </a:solidFill>
        <a:ln w="15875" cap="flat" cmpd="sng" algn="ctr">
          <a:solidFill>
            <a:schemeClr val="accent2">
              <a:hueOff val="2529934"/>
              <a:satOff val="-47862"/>
              <a:lumOff val="-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6AACA9A-D891-3B4D-85A1-941350E2BA7B}">
      <dsp:nvSpPr>
        <dsp:cNvPr id="0" name=""/>
        <dsp:cNvSpPr/>
      </dsp:nvSpPr>
      <dsp:spPr>
        <a:xfrm>
          <a:off x="0" y="3948889"/>
          <a:ext cx="10861738" cy="789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 err="1">
              <a:solidFill>
                <a:schemeClr val="bg1"/>
              </a:solidFill>
            </a:rPr>
            <a:t>Zygomatik</a:t>
          </a:r>
          <a:r>
            <a:rPr lang="tr-TR" sz="2200" kern="1200" dirty="0">
              <a:solidFill>
                <a:schemeClr val="bg1"/>
              </a:solidFill>
            </a:rPr>
            <a:t> </a:t>
          </a:r>
          <a:r>
            <a:rPr lang="tr-TR" sz="2200" kern="1200" dirty="0" err="1">
              <a:solidFill>
                <a:schemeClr val="bg1"/>
              </a:solidFill>
            </a:rPr>
            <a:t>butressin</a:t>
          </a:r>
          <a:r>
            <a:rPr lang="tr-TR" sz="2200" kern="1200" dirty="0">
              <a:solidFill>
                <a:schemeClr val="bg1"/>
              </a:solidFill>
            </a:rPr>
            <a:t> altından </a:t>
          </a:r>
          <a:r>
            <a:rPr lang="tr-TR" sz="2200" kern="1200" dirty="0" err="1">
              <a:solidFill>
                <a:schemeClr val="bg1"/>
              </a:solidFill>
            </a:rPr>
            <a:t>ilerlereyek</a:t>
          </a:r>
          <a:r>
            <a:rPr lang="tr-TR" sz="2200" kern="1200" dirty="0">
              <a:solidFill>
                <a:schemeClr val="bg1"/>
              </a:solidFill>
            </a:rPr>
            <a:t> </a:t>
          </a:r>
          <a:r>
            <a:rPr lang="tr-TR" sz="2200" kern="1200" dirty="0" err="1">
              <a:solidFill>
                <a:schemeClr val="bg1"/>
              </a:solidFill>
            </a:rPr>
            <a:t>posteriora</a:t>
          </a:r>
          <a:r>
            <a:rPr lang="tr-TR" sz="2200" kern="1200" dirty="0">
              <a:solidFill>
                <a:schemeClr val="bg1"/>
              </a:solidFill>
            </a:rPr>
            <a:t> doğru devam eder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0" y="3948889"/>
        <a:ext cx="10861738" cy="7893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9D1F8-16BA-FC41-9125-C17210D8D6D3}">
      <dsp:nvSpPr>
        <dsp:cNvPr id="0" name=""/>
        <dsp:cNvSpPr/>
      </dsp:nvSpPr>
      <dsp:spPr>
        <a:xfrm>
          <a:off x="0" y="0"/>
          <a:ext cx="1095692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022598E-5872-3748-B86A-BCDDEE3E4585}">
      <dsp:nvSpPr>
        <dsp:cNvPr id="0" name=""/>
        <dsp:cNvSpPr/>
      </dsp:nvSpPr>
      <dsp:spPr>
        <a:xfrm>
          <a:off x="0" y="0"/>
          <a:ext cx="10956923" cy="115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Le fort I kırığında olduğu gibi uygun redüksiyon için uygun </a:t>
          </a:r>
          <a:r>
            <a:rPr lang="tr-TR" sz="2200" kern="1200" dirty="0" err="1"/>
            <a:t>okluzyon</a:t>
          </a:r>
          <a:r>
            <a:rPr lang="tr-TR" sz="2200" kern="1200" dirty="0"/>
            <a:t> sağlanmalıdır.</a:t>
          </a:r>
          <a:endParaRPr lang="en-US" sz="2200" kern="1200" dirty="0"/>
        </a:p>
      </dsp:txBody>
      <dsp:txXfrm>
        <a:off x="0" y="0"/>
        <a:ext cx="10956923" cy="1155486"/>
      </dsp:txXfrm>
    </dsp:sp>
    <dsp:sp modelId="{0704C586-70EF-6F47-BE04-628B35C61C02}">
      <dsp:nvSpPr>
        <dsp:cNvPr id="0" name=""/>
        <dsp:cNvSpPr/>
      </dsp:nvSpPr>
      <dsp:spPr>
        <a:xfrm>
          <a:off x="0" y="1155486"/>
          <a:ext cx="1095692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EAF716-614A-D34C-9DBC-F5D235544EF5}">
      <dsp:nvSpPr>
        <dsp:cNvPr id="0" name=""/>
        <dsp:cNvSpPr/>
      </dsp:nvSpPr>
      <dsp:spPr>
        <a:xfrm>
          <a:off x="0" y="1155486"/>
          <a:ext cx="10956923" cy="115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Kırık hattına ulaşmak için sıklıkla koronal flep tercih edilir.</a:t>
          </a:r>
          <a:endParaRPr lang="en-US" sz="2200" kern="1200"/>
        </a:p>
      </dsp:txBody>
      <dsp:txXfrm>
        <a:off x="0" y="1155486"/>
        <a:ext cx="10956923" cy="1155486"/>
      </dsp:txXfrm>
    </dsp:sp>
    <dsp:sp modelId="{BC1FE388-34EA-B04E-A96B-A73318EA6AE6}">
      <dsp:nvSpPr>
        <dsp:cNvPr id="0" name=""/>
        <dsp:cNvSpPr/>
      </dsp:nvSpPr>
      <dsp:spPr>
        <a:xfrm>
          <a:off x="0" y="2310972"/>
          <a:ext cx="1095692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005E34E-C155-2D46-BAF7-AC9022FAFB1C}">
      <dsp:nvSpPr>
        <dsp:cNvPr id="0" name=""/>
        <dsp:cNvSpPr/>
      </dsp:nvSpPr>
      <dsp:spPr>
        <a:xfrm>
          <a:off x="0" y="2310972"/>
          <a:ext cx="10956923" cy="115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Anterior yüz yüksekliği, posterior bölgede açık kapanış oluşmaması ve imf sonrası kondillerin uygun pozisyonda olması redüksiyon aşamasında oldukça önemlidir.</a:t>
          </a:r>
          <a:endParaRPr lang="en-US" sz="2200" kern="1200"/>
        </a:p>
      </dsp:txBody>
      <dsp:txXfrm>
        <a:off x="0" y="2310972"/>
        <a:ext cx="10956923" cy="1155486"/>
      </dsp:txXfrm>
    </dsp:sp>
    <dsp:sp modelId="{F0109351-4AA5-3D43-A5AE-57195E20AE66}">
      <dsp:nvSpPr>
        <dsp:cNvPr id="0" name=""/>
        <dsp:cNvSpPr/>
      </dsp:nvSpPr>
      <dsp:spPr>
        <a:xfrm>
          <a:off x="0" y="3466458"/>
          <a:ext cx="1095692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625027-9F36-B84D-B93A-82D2E447574C}">
      <dsp:nvSpPr>
        <dsp:cNvPr id="0" name=""/>
        <dsp:cNvSpPr/>
      </dsp:nvSpPr>
      <dsp:spPr>
        <a:xfrm>
          <a:off x="0" y="3466458"/>
          <a:ext cx="10956923" cy="115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Zygomatikoalveoler ve inferior orbital kenarlara plak fiksasyonu yapılır. Ayrıca nazal köprünün de plaklanması gerekebilir.</a:t>
          </a:r>
          <a:endParaRPr lang="en-US" sz="2200" kern="1200"/>
        </a:p>
      </dsp:txBody>
      <dsp:txXfrm>
        <a:off x="0" y="3466458"/>
        <a:ext cx="10956923" cy="11554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42420-2B26-F245-81D0-4711F106F6C4}">
      <dsp:nvSpPr>
        <dsp:cNvPr id="0" name=""/>
        <dsp:cNvSpPr/>
      </dsp:nvSpPr>
      <dsp:spPr>
        <a:xfrm>
          <a:off x="0" y="509"/>
          <a:ext cx="105765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D3EBA0C-770F-C742-8D0C-E9C4278DEA89}">
      <dsp:nvSpPr>
        <dsp:cNvPr id="0" name=""/>
        <dsp:cNvSpPr/>
      </dsp:nvSpPr>
      <dsp:spPr>
        <a:xfrm>
          <a:off x="0" y="509"/>
          <a:ext cx="10576558" cy="46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Bu kırıklara kraniofasiyal ayrılma ismi verilir çünkü orta yüz bölgesi kraniumdan ayrılmıştır.</a:t>
          </a:r>
          <a:endParaRPr lang="en-US" sz="1600" kern="1200"/>
        </a:p>
      </dsp:txBody>
      <dsp:txXfrm>
        <a:off x="0" y="509"/>
        <a:ext cx="10576558" cy="463827"/>
      </dsp:txXfrm>
    </dsp:sp>
    <dsp:sp modelId="{8054C866-38DC-6E4B-8074-BAD2ADB22E71}">
      <dsp:nvSpPr>
        <dsp:cNvPr id="0" name=""/>
        <dsp:cNvSpPr/>
      </dsp:nvSpPr>
      <dsp:spPr>
        <a:xfrm>
          <a:off x="0" y="464337"/>
          <a:ext cx="1057655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7EED1E-3C53-9848-90A7-7304BC580D0F}">
      <dsp:nvSpPr>
        <dsp:cNvPr id="0" name=""/>
        <dsp:cNvSpPr/>
      </dsp:nvSpPr>
      <dsp:spPr>
        <a:xfrm>
          <a:off x="0" y="464337"/>
          <a:ext cx="10576558" cy="46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Kırık hattı nazofrontal süturdan başlar ve orbitanın iç duvarına doğru ilerler</a:t>
          </a:r>
          <a:endParaRPr lang="en-US" sz="1600" kern="1200"/>
        </a:p>
      </dsp:txBody>
      <dsp:txXfrm>
        <a:off x="0" y="464337"/>
        <a:ext cx="10576558" cy="463827"/>
      </dsp:txXfrm>
    </dsp:sp>
    <dsp:sp modelId="{D2873B28-0EBA-9E49-9621-250969245CB6}">
      <dsp:nvSpPr>
        <dsp:cNvPr id="0" name=""/>
        <dsp:cNvSpPr/>
      </dsp:nvSpPr>
      <dsp:spPr>
        <a:xfrm>
          <a:off x="0" y="928164"/>
          <a:ext cx="1057655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C824B67-1E86-2A4B-92F1-305680495F81}">
      <dsp:nvSpPr>
        <dsp:cNvPr id="0" name=""/>
        <dsp:cNvSpPr/>
      </dsp:nvSpPr>
      <dsp:spPr>
        <a:xfrm>
          <a:off x="0" y="928164"/>
          <a:ext cx="10576558" cy="46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Orbita tavanı boyunca ilerler ve orbitanın lateral duvarından zigomatikofrontal sütura geçer ve süturu ayırır.</a:t>
          </a:r>
          <a:endParaRPr lang="en-US" sz="1600" kern="1200"/>
        </a:p>
      </dsp:txBody>
      <dsp:txXfrm>
        <a:off x="0" y="928164"/>
        <a:ext cx="10576558" cy="463827"/>
      </dsp:txXfrm>
    </dsp:sp>
    <dsp:sp modelId="{F160EEC1-B870-1144-8110-77E6FB010B8D}">
      <dsp:nvSpPr>
        <dsp:cNvPr id="0" name=""/>
        <dsp:cNvSpPr/>
      </dsp:nvSpPr>
      <dsp:spPr>
        <a:xfrm>
          <a:off x="0" y="1391992"/>
          <a:ext cx="1057655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0678F01-9085-D04A-9BD1-DBA556C6641A}">
      <dsp:nvSpPr>
        <dsp:cNvPr id="0" name=""/>
        <dsp:cNvSpPr/>
      </dsp:nvSpPr>
      <dsp:spPr>
        <a:xfrm>
          <a:off x="0" y="1391992"/>
          <a:ext cx="10576558" cy="46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Posterior bölgede le fort ı deki gibi ayrılma gerçekleşir.</a:t>
          </a:r>
          <a:endParaRPr lang="en-US" sz="1600" kern="1200"/>
        </a:p>
      </dsp:txBody>
      <dsp:txXfrm>
        <a:off x="0" y="1391992"/>
        <a:ext cx="10576558" cy="463827"/>
      </dsp:txXfrm>
    </dsp:sp>
    <dsp:sp modelId="{A736F5BA-D5E9-3742-A692-6369A747185F}">
      <dsp:nvSpPr>
        <dsp:cNvPr id="0" name=""/>
        <dsp:cNvSpPr/>
      </dsp:nvSpPr>
      <dsp:spPr>
        <a:xfrm>
          <a:off x="0" y="1855820"/>
          <a:ext cx="10576558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AF71B9-158C-1947-A894-D2E53665752F}">
      <dsp:nvSpPr>
        <dsp:cNvPr id="0" name=""/>
        <dsp:cNvSpPr/>
      </dsp:nvSpPr>
      <dsp:spPr>
        <a:xfrm>
          <a:off x="0" y="1855820"/>
          <a:ext cx="10576558" cy="46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Zigomatik arkta devamlılık kaybı meydana gelir ve tam olarak kraniyofasiyal ayrılma meydana gelir.</a:t>
          </a:r>
          <a:endParaRPr lang="en-US" sz="1600" kern="1200"/>
        </a:p>
      </dsp:txBody>
      <dsp:txXfrm>
        <a:off x="0" y="1855820"/>
        <a:ext cx="10576558" cy="463827"/>
      </dsp:txXfrm>
    </dsp:sp>
    <dsp:sp modelId="{305CDBEE-8BB6-AF4C-AD3A-7DB0C29BDBEB}">
      <dsp:nvSpPr>
        <dsp:cNvPr id="0" name=""/>
        <dsp:cNvSpPr/>
      </dsp:nvSpPr>
      <dsp:spPr>
        <a:xfrm>
          <a:off x="0" y="2319647"/>
          <a:ext cx="105765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0CA2FFB-438E-C641-B745-350DB8AC011B}">
      <dsp:nvSpPr>
        <dsp:cNvPr id="0" name=""/>
        <dsp:cNvSpPr/>
      </dsp:nvSpPr>
      <dsp:spPr>
        <a:xfrm>
          <a:off x="0" y="2319647"/>
          <a:ext cx="10576558" cy="46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Klinik bulgular;</a:t>
          </a:r>
          <a:endParaRPr lang="en-US" sz="1600" kern="1200"/>
        </a:p>
      </dsp:txBody>
      <dsp:txXfrm>
        <a:off x="0" y="2319647"/>
        <a:ext cx="10576558" cy="463827"/>
      </dsp:txXfrm>
    </dsp:sp>
    <dsp:sp modelId="{8325D8DB-FD7A-574B-B567-0C386E22DD0F}">
      <dsp:nvSpPr>
        <dsp:cNvPr id="0" name=""/>
        <dsp:cNvSpPr/>
      </dsp:nvSpPr>
      <dsp:spPr>
        <a:xfrm>
          <a:off x="0" y="2783475"/>
          <a:ext cx="1057655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CC9DDD6-E64B-4840-B5FC-E48956691CC2}">
      <dsp:nvSpPr>
        <dsp:cNvPr id="0" name=""/>
        <dsp:cNvSpPr/>
      </dsp:nvSpPr>
      <dsp:spPr>
        <a:xfrm>
          <a:off x="0" y="2783475"/>
          <a:ext cx="10576558" cy="46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Le fort ı kırık bulgularına ek olarak;</a:t>
          </a:r>
          <a:endParaRPr lang="en-US" sz="1600" kern="1200"/>
        </a:p>
      </dsp:txBody>
      <dsp:txXfrm>
        <a:off x="0" y="2783475"/>
        <a:ext cx="10576558" cy="463827"/>
      </dsp:txXfrm>
    </dsp:sp>
    <dsp:sp modelId="{061D60CB-C380-1446-87C8-38182F250E5A}">
      <dsp:nvSpPr>
        <dsp:cNvPr id="0" name=""/>
        <dsp:cNvSpPr/>
      </dsp:nvSpPr>
      <dsp:spPr>
        <a:xfrm>
          <a:off x="0" y="3247303"/>
          <a:ext cx="1057655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81A7E3B-809B-9C41-BA36-C26DAB9681ED}">
      <dsp:nvSpPr>
        <dsp:cNvPr id="0" name=""/>
        <dsp:cNvSpPr/>
      </dsp:nvSpPr>
      <dsp:spPr>
        <a:xfrm>
          <a:off x="0" y="3247303"/>
          <a:ext cx="10576558" cy="46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BOS sızıntısı</a:t>
          </a:r>
          <a:endParaRPr lang="en-US" sz="1600" kern="1200" dirty="0"/>
        </a:p>
      </dsp:txBody>
      <dsp:txXfrm>
        <a:off x="0" y="3247303"/>
        <a:ext cx="10576558" cy="463827"/>
      </dsp:txXfrm>
    </dsp:sp>
    <dsp:sp modelId="{1E904B0B-CCE9-3348-B132-2C51A1EF81B5}">
      <dsp:nvSpPr>
        <dsp:cNvPr id="0" name=""/>
        <dsp:cNvSpPr/>
      </dsp:nvSpPr>
      <dsp:spPr>
        <a:xfrm>
          <a:off x="0" y="3711130"/>
          <a:ext cx="1057655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4FE2BF-A70A-4147-A4FF-8D5F6221982A}">
      <dsp:nvSpPr>
        <dsp:cNvPr id="0" name=""/>
        <dsp:cNvSpPr/>
      </dsp:nvSpPr>
      <dsp:spPr>
        <a:xfrm>
          <a:off x="0" y="3711130"/>
          <a:ext cx="10576558" cy="46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Görme bozuklukları görülür.</a:t>
          </a:r>
          <a:endParaRPr lang="en-US" sz="1600" kern="1200"/>
        </a:p>
      </dsp:txBody>
      <dsp:txXfrm>
        <a:off x="0" y="3711130"/>
        <a:ext cx="10576558" cy="4638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FCFEC-F0B9-AE4A-B906-7F201596D937}">
      <dsp:nvSpPr>
        <dsp:cNvPr id="0" name=""/>
        <dsp:cNvSpPr/>
      </dsp:nvSpPr>
      <dsp:spPr>
        <a:xfrm>
          <a:off x="9295" y="277424"/>
          <a:ext cx="2778412" cy="3620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Deplase kırıklarda en iyi tedavi zamanlaması travmadan sonraki ilk 2-3 saattir. Daha sonradan meydana gelen ödem ve </a:t>
          </a:r>
          <a:r>
            <a:rPr lang="tr-TR" sz="1300" kern="1200" dirty="0" err="1"/>
            <a:t>hematom</a:t>
          </a:r>
          <a:r>
            <a:rPr lang="tr-TR" sz="1300" kern="1200" dirty="0"/>
            <a:t> hem mevcut durumu maskeler hem de tedaviyi zorlaştırır. Böyle bir durum oluştuğunda 7-10 gün ödemin çözülmesini bekleyip tedavi etmek daha iyi bir yaklaşımdır. İLK 3 HAFTADA TEDAVİ YAPILACAKSA KAPALI YAKLAŞIM ÖNERİLİR. 3 HAFTADAN FAZLA BİR SÜRE GEÇTİYSE REDÜKSİYON ZORLAŞACAĞI İÇİN 6 AY BEKLENİR VE YARA İYİLEŞMESİ TAMALANDIKTAN SONRA RİNOPLASTİ YAPILABİLİR.</a:t>
          </a:r>
          <a:endParaRPr lang="en-US" sz="1300" kern="1200" dirty="0"/>
        </a:p>
      </dsp:txBody>
      <dsp:txXfrm>
        <a:off x="90672" y="358801"/>
        <a:ext cx="2615658" cy="3457864"/>
      </dsp:txXfrm>
    </dsp:sp>
    <dsp:sp modelId="{232273C5-35EC-964C-A489-FF422CFE47C7}">
      <dsp:nvSpPr>
        <dsp:cNvPr id="0" name=""/>
        <dsp:cNvSpPr/>
      </dsp:nvSpPr>
      <dsp:spPr>
        <a:xfrm>
          <a:off x="3065549" y="1743210"/>
          <a:ext cx="589023" cy="6890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065549" y="1881019"/>
        <a:ext cx="412316" cy="413428"/>
      </dsp:txXfrm>
    </dsp:sp>
    <dsp:sp modelId="{39D80938-C21C-4B46-9997-DFDD24784189}">
      <dsp:nvSpPr>
        <dsp:cNvPr id="0" name=""/>
        <dsp:cNvSpPr/>
      </dsp:nvSpPr>
      <dsp:spPr>
        <a:xfrm>
          <a:off x="3899072" y="277424"/>
          <a:ext cx="2778412" cy="3620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Bir çok vakada kapalı yaklaşımla </a:t>
          </a:r>
          <a:r>
            <a:rPr lang="tr-TR" sz="1300" kern="1200" dirty="0" err="1"/>
            <a:t>nasal</a:t>
          </a:r>
          <a:r>
            <a:rPr lang="tr-TR" sz="1300" kern="1200" dirty="0"/>
            <a:t> </a:t>
          </a:r>
          <a:r>
            <a:rPr lang="tr-TR" sz="1300" kern="1200" dirty="0" err="1"/>
            <a:t>piramid</a:t>
          </a:r>
          <a:r>
            <a:rPr lang="tr-TR" sz="1300" kern="1200" dirty="0"/>
            <a:t> ve </a:t>
          </a:r>
          <a:r>
            <a:rPr lang="tr-TR" sz="1300" kern="1200" dirty="0" err="1"/>
            <a:t>septumun</a:t>
          </a:r>
          <a:r>
            <a:rPr lang="tr-TR" sz="1300" kern="1200" dirty="0"/>
            <a:t> orijinal konumuna getirilmesi tercih edilir. </a:t>
          </a:r>
          <a:r>
            <a:rPr lang="tr-TR" sz="1300" kern="1200" dirty="0" err="1"/>
            <a:t>Topikal</a:t>
          </a:r>
          <a:r>
            <a:rPr lang="tr-TR" sz="1300" kern="1200" dirty="0"/>
            <a:t> veya lokal anestezi altında </a:t>
          </a:r>
          <a:r>
            <a:rPr lang="tr-TR" sz="1300" kern="1200" dirty="0" err="1"/>
            <a:t>künt</a:t>
          </a:r>
          <a:r>
            <a:rPr lang="tr-TR" sz="1300" kern="1200" dirty="0"/>
            <a:t> aletlerle </a:t>
          </a:r>
          <a:r>
            <a:rPr lang="tr-TR" sz="1300" kern="1200" dirty="0" err="1"/>
            <a:t>deprese</a:t>
          </a:r>
          <a:r>
            <a:rPr lang="tr-TR" sz="1300" kern="1200" dirty="0"/>
            <a:t> ve </a:t>
          </a:r>
          <a:r>
            <a:rPr lang="tr-TR" sz="1300" kern="1200" dirty="0" err="1"/>
            <a:t>displase</a:t>
          </a:r>
          <a:r>
            <a:rPr lang="tr-TR" sz="1300" kern="1200" dirty="0"/>
            <a:t> olmuş kemik orijinal konumuna getirilir. Ardından </a:t>
          </a:r>
          <a:r>
            <a:rPr lang="tr-TR" sz="1300" kern="1200" dirty="0" err="1"/>
            <a:t>eksternal</a:t>
          </a:r>
          <a:r>
            <a:rPr lang="tr-TR" sz="1300" kern="1200" dirty="0"/>
            <a:t> olarak alçı veya </a:t>
          </a:r>
          <a:r>
            <a:rPr lang="tr-TR" sz="1300" kern="1200" dirty="0" err="1"/>
            <a:t>splint</a:t>
          </a:r>
          <a:r>
            <a:rPr lang="tr-TR" sz="1300" kern="1200" dirty="0"/>
            <a:t> 7 gün boyunca tutulur. redüksiyon başarılı olduysa ve </a:t>
          </a:r>
          <a:r>
            <a:rPr lang="tr-TR" sz="1300" kern="1200" dirty="0" err="1"/>
            <a:t>epistaksis</a:t>
          </a:r>
          <a:r>
            <a:rPr lang="tr-TR" sz="1300" kern="1200" dirty="0"/>
            <a:t> minimal ise </a:t>
          </a:r>
          <a:r>
            <a:rPr lang="tr-TR" sz="1300" kern="1200" dirty="0" err="1"/>
            <a:t>intranazal</a:t>
          </a:r>
          <a:r>
            <a:rPr lang="tr-TR" sz="1300" kern="1200" dirty="0"/>
            <a:t> tampona gerek yoktur. EĞER TAMPON KONULURSA 3 GÜN SONRA ÇIKARTILIR.</a:t>
          </a:r>
          <a:endParaRPr lang="en-US" sz="1300" kern="1200" dirty="0"/>
        </a:p>
      </dsp:txBody>
      <dsp:txXfrm>
        <a:off x="3980449" y="358801"/>
        <a:ext cx="2615658" cy="3457864"/>
      </dsp:txXfrm>
    </dsp:sp>
    <dsp:sp modelId="{BDD8C4B6-14CA-244E-8BB1-82868E78C93F}">
      <dsp:nvSpPr>
        <dsp:cNvPr id="0" name=""/>
        <dsp:cNvSpPr/>
      </dsp:nvSpPr>
      <dsp:spPr>
        <a:xfrm>
          <a:off x="6955326" y="1743210"/>
          <a:ext cx="589023" cy="6890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6955326" y="1881019"/>
        <a:ext cx="412316" cy="413428"/>
      </dsp:txXfrm>
    </dsp:sp>
    <dsp:sp modelId="{AD9F8DA0-14F2-BD45-9843-89C7DF2EDB11}">
      <dsp:nvSpPr>
        <dsp:cNvPr id="0" name=""/>
        <dsp:cNvSpPr/>
      </dsp:nvSpPr>
      <dsp:spPr>
        <a:xfrm>
          <a:off x="7788849" y="277424"/>
          <a:ext cx="2778412" cy="3620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/>
            <a:t>Kemik fragmanlarının kapalı yaklaşımla redükte edilemediği veya çok parçalı kırıklarda açık redüksiyon yapılır.</a:t>
          </a:r>
          <a:endParaRPr lang="en-US" sz="1300" kern="1200"/>
        </a:p>
      </dsp:txBody>
      <dsp:txXfrm>
        <a:off x="7870226" y="358801"/>
        <a:ext cx="2615658" cy="34578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46A7A-4F1E-E841-9511-CD36754561A0}">
      <dsp:nvSpPr>
        <dsp:cNvPr id="0" name=""/>
        <dsp:cNvSpPr/>
      </dsp:nvSpPr>
      <dsp:spPr>
        <a:xfrm>
          <a:off x="0" y="986284"/>
          <a:ext cx="2974656" cy="18889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84E7FE-6445-6741-987C-F95405F68697}">
      <dsp:nvSpPr>
        <dsp:cNvPr id="0" name=""/>
        <dsp:cNvSpPr/>
      </dsp:nvSpPr>
      <dsp:spPr>
        <a:xfrm>
          <a:off x="330517" y="1300276"/>
          <a:ext cx="2974656" cy="1888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KIRIK FRAGMANLARIN ORBİTA İÇİNE DOĞRU YÖNELD</a:t>
          </a:r>
          <a:r>
            <a:rPr lang="tr-TR" sz="2000" b="0" kern="1200" dirty="0"/>
            <a:t>İĞİ</a:t>
          </a:r>
          <a:r>
            <a:rPr lang="tr-TR" sz="2000" kern="1200" dirty="0"/>
            <a:t> KIRIKLARDIR.</a:t>
          </a:r>
          <a:endParaRPr lang="en-US" sz="2000" kern="1200" dirty="0"/>
        </a:p>
      </dsp:txBody>
      <dsp:txXfrm>
        <a:off x="385841" y="1355600"/>
        <a:ext cx="2864008" cy="1778259"/>
      </dsp:txXfrm>
    </dsp:sp>
    <dsp:sp modelId="{4195D6E0-227C-7442-95F7-6BFF5D150418}">
      <dsp:nvSpPr>
        <dsp:cNvPr id="0" name=""/>
        <dsp:cNvSpPr/>
      </dsp:nvSpPr>
      <dsp:spPr>
        <a:xfrm>
          <a:off x="3635691" y="986284"/>
          <a:ext cx="2974656" cy="18889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2660E5-043A-1D4D-A7BA-442308F391A8}">
      <dsp:nvSpPr>
        <dsp:cNvPr id="0" name=""/>
        <dsp:cNvSpPr/>
      </dsp:nvSpPr>
      <dsp:spPr>
        <a:xfrm>
          <a:off x="3966209" y="1300276"/>
          <a:ext cx="2974656" cy="1888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BU DURUMDA GÖZ KÜRESİ İÇİNDEKİ YUMUŞAK DOKULAR ETKİLENİR.</a:t>
          </a:r>
          <a:endParaRPr lang="en-US" sz="2000" kern="1200" dirty="0"/>
        </a:p>
      </dsp:txBody>
      <dsp:txXfrm>
        <a:off x="4021533" y="1355600"/>
        <a:ext cx="2864008" cy="1778259"/>
      </dsp:txXfrm>
    </dsp:sp>
    <dsp:sp modelId="{7D8C9251-9FDD-5C4F-8859-DF9490962CE1}">
      <dsp:nvSpPr>
        <dsp:cNvPr id="0" name=""/>
        <dsp:cNvSpPr/>
      </dsp:nvSpPr>
      <dsp:spPr>
        <a:xfrm>
          <a:off x="7271383" y="986284"/>
          <a:ext cx="2974656" cy="18889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34769D-A7E8-4C41-A3B1-20F55F14E963}">
      <dsp:nvSpPr>
        <dsp:cNvPr id="0" name=""/>
        <dsp:cNvSpPr/>
      </dsp:nvSpPr>
      <dsp:spPr>
        <a:xfrm>
          <a:off x="7601901" y="1300276"/>
          <a:ext cx="2974656" cy="1888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OPTİK SİNİR YARALANMASI VE KAS YARALANMALARI MEYDANA GELEBİLİR.</a:t>
          </a:r>
          <a:endParaRPr lang="en-US" sz="2000" kern="1200"/>
        </a:p>
      </dsp:txBody>
      <dsp:txXfrm>
        <a:off x="7657225" y="1355600"/>
        <a:ext cx="2864008" cy="1778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3B1C6-52AB-47DD-A21C-DF9D1B198232}" type="datetimeFigureOut">
              <a:rPr lang="tr-TR" smtClean="0"/>
              <a:pPr/>
              <a:t>17.12.2019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67A06-15DB-4D51-A62F-46A3A90C898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331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12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16</a:t>
            </a:fld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17</a:t>
            </a:fld>
            <a:endParaRPr 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19</a:t>
            </a:fld>
            <a:endParaRPr 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20</a:t>
            </a:fld>
            <a:endParaRPr 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0554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22</a:t>
            </a:fld>
            <a:endParaRPr 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23</a:t>
            </a:fld>
            <a:endParaRPr 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24</a:t>
            </a:fld>
            <a:endParaRPr lang="tr-T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7239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26</a:t>
            </a:fld>
            <a:endParaRPr lang="tr-T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27</a:t>
            </a:fld>
            <a:endParaRPr lang="tr-T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28</a:t>
            </a:fld>
            <a:endParaRPr 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29</a:t>
            </a:fld>
            <a:endParaRPr lang="tr-T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30</a:t>
            </a:fld>
            <a:endParaRPr lang="tr-T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31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74450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48422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33</a:t>
            </a:fld>
            <a:endParaRPr lang="tr-T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34</a:t>
            </a:fld>
            <a:endParaRPr lang="tr-T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35</a:t>
            </a:fld>
            <a:endParaRPr lang="tr-T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36</a:t>
            </a:fld>
            <a:endParaRPr lang="tr-T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37</a:t>
            </a:fld>
            <a:endParaRPr lang="tr-T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38</a:t>
            </a:fld>
            <a:endParaRPr lang="tr-T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39</a:t>
            </a:fld>
            <a:endParaRPr lang="tr-T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40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5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7A06-15DB-4D51-A62F-46A3A90C8986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12/17/19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0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12/17/19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921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65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60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256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12/17/19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25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12/17/19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0450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12/17/19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328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3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12/17/19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36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237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12/17/19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11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84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70">
            <a:extLst>
              <a:ext uri="{FF2B5EF4-FFF2-40B4-BE49-F238E27FC236}">
                <a16:creationId xmlns:a16="http://schemas.microsoft.com/office/drawing/2014/main" id="{9EA47B02-3E97-4A98-B862-97EE1CC8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2">
            <a:extLst>
              <a:ext uri="{FF2B5EF4-FFF2-40B4-BE49-F238E27FC236}">
                <a16:creationId xmlns:a16="http://schemas.microsoft.com/office/drawing/2014/main" id="{28BCFD01-4C19-442B-9D62-488465ECE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1833783B-1049-4BA0-9010-BFAB4C109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61FD692C-4765-4341-A6E1-B482574F4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365B04BC-7CE3-48C9-A059-926BD19E2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2B07173F-211C-473B-A54F-0681B4F43B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2720A38D-040B-4996-B91E-E00349DDC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D5353E8E-2085-4611-9E2D-1B9D9D366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E050AC39-2583-4F80-9A14-95CA9E6AD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CCABE187-6ADD-4F50-8CD5-C62379115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CE8CE376-6B6C-4FAA-8387-F35A5E9184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9FD610B0-CBC5-4D60-B3F8-F46123C7A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E34A29B9-D29B-475E-9F99-5442A3263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E94BF894-C014-4863-8B80-FA8BA1306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F2879683-F055-4F15-AA04-FC1E2F89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E05AC816-D739-4391-B23A-62FC0AF4D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4F9DD25D-5B20-4E75-81E4-8B362750B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A8481874-C328-45AA-8298-9B06F925F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CEAADCBD-DAD4-4351-8AA8-CFD450997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61942AF8-6410-48C7-BC40-B6AADBDD7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48C2F59A-F73F-4528-808E-FEA11BCD7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1" name="Group 93">
            <a:extLst>
              <a:ext uri="{FF2B5EF4-FFF2-40B4-BE49-F238E27FC236}">
                <a16:creationId xmlns:a16="http://schemas.microsoft.com/office/drawing/2014/main" id="{80DA3A6B-9E3F-476D-9737-456E7221B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4473771" cy="4477933"/>
            <a:chOff x="807084" y="1186483"/>
            <a:chExt cx="4473771" cy="4477933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761094C-9D78-4A6D-8670-C49FBA5FF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607" y="1186483"/>
              <a:ext cx="4472724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Isosceles Triangle 39">
              <a:extLst>
                <a:ext uri="{FF2B5EF4-FFF2-40B4-BE49-F238E27FC236}">
                  <a16:creationId xmlns:a16="http://schemas.microsoft.com/office/drawing/2014/main" id="{D180EA73-0984-453B-BCCF-AF4576D4F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840353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7A2C8D7B-AB50-466B-B615-EBE87953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4473771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895415" y="2075504"/>
            <a:ext cx="4299456" cy="2042725"/>
          </a:xfrm>
        </p:spPr>
        <p:txBody>
          <a:bodyPr>
            <a:normAutofit/>
          </a:bodyPr>
          <a:lstStyle/>
          <a:p>
            <a:r>
              <a:rPr lang="tr-TR" sz="4600"/>
              <a:t>ORTA YÜZ BÖLGESİ KIRIKLARI 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895416" y="4202728"/>
            <a:ext cx="4299455" cy="1026125"/>
          </a:xfrm>
        </p:spPr>
        <p:txBody>
          <a:bodyPr>
            <a:normAutofit/>
          </a:bodyPr>
          <a:lstStyle/>
          <a:p>
            <a:r>
              <a:rPr lang="tr-TR" b="1"/>
              <a:t>PROF. DR. HAKAN ALPAY KARASU</a:t>
            </a:r>
          </a:p>
        </p:txBody>
      </p:sp>
      <p:pic>
        <p:nvPicPr>
          <p:cNvPr id="27" name="Resim 26">
            <a:extLst>
              <a:ext uri="{FF2B5EF4-FFF2-40B4-BE49-F238E27FC236}">
                <a16:creationId xmlns:a16="http://schemas.microsoft.com/office/drawing/2014/main" id="{427A5F74-E91F-7449-9765-26F1B36D4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95" b="3"/>
          <a:stretch/>
        </p:blipFill>
        <p:spPr>
          <a:xfrm>
            <a:off x="6087852" y="227"/>
            <a:ext cx="6104147" cy="6858000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09524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FE43D436-9D76-4479-B202-282AA3363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ED5FDDF-28FB-4871-BAF5-BC352B706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5B7D8589-9CA0-4BA7-B315-7BA600BCB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D0C97FEA-5238-47DE-9956-42F382C26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8C4A9B43-E0C5-483B-B15C-4022ECA49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95BF8B62-C636-43AF-894B-0457A9F26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669F993C-7340-4413-87F8-A28166860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6EB881D7-3E2B-4490-BB0A-16E777AD9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52CE5935-55CA-4EB9-9A3D-100B75145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CC6D6F8B-79F9-4F06-8A2D-7BABF0529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DEF715FE-2D51-4CC6-AD82-306DA627C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60E354CF-EF82-4609-8F48-2EFB01C27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FB9D2ACB-DE65-4053-BB6A-2DD575E12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275F112D-24B3-48F4-B2DB-FAB9E57C7A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4224785A-F9F5-4670-880A-D7C6FBAB9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6767A8E2-1B21-4162-ACFD-4B70C1403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260829BA-C3E3-4388-B253-321C7F999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7F195E9B-F7B2-48EE-ADF4-0FCA5767B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BD0E493A-B71F-4BD3-B6BC-84DC52C14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C82D4841-AB36-409F-AD31-FF0FE10B4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A025D47F-C545-4969-97D8-A41AE0B2E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CB1A3BE3-B4BA-4266-A08A-DC26E7CA6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CC5D0E10-479B-45F0-9A6D-F38F3240A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801092" y="2349925"/>
            <a:ext cx="3498979" cy="2456442"/>
          </a:xfrm>
        </p:spPr>
        <p:txBody>
          <a:bodyPr>
            <a:normAutofit/>
          </a:bodyPr>
          <a:lstStyle/>
          <a:p>
            <a:r>
              <a:rPr lang="tr-TR" b="1" dirty="0"/>
              <a:t>Le fort I kırıkları</a:t>
            </a:r>
          </a:p>
        </p:txBody>
      </p:sp>
      <p:graphicFrame>
        <p:nvGraphicFramePr>
          <p:cNvPr id="37" name="İçerik Yer Tutucusu 2">
            <a:extLst>
              <a:ext uri="{FF2B5EF4-FFF2-40B4-BE49-F238E27FC236}">
                <a16:creationId xmlns:a16="http://schemas.microsoft.com/office/drawing/2014/main" id="{589E62C4-EFE3-4C96-8141-057F50AD9B1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96626063"/>
              </p:ext>
            </p:extLst>
          </p:nvPr>
        </p:nvGraphicFramePr>
        <p:xfrm>
          <a:off x="804672" y="798443"/>
          <a:ext cx="6824854" cy="5664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4441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2366EBA-92FD-44AE-87A9-25E5135E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437F5FC-01F7-4EB4-81E7-C27D917E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7C462C46-EFB7-4580-9921-DFC346FC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B8B918B4-AB10-4E3A-916E-A9625586E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67ED3D4-DFE9-B649-B14A-6CA573E87946}"/>
              </a:ext>
            </a:extLst>
          </p:cNvPr>
          <p:cNvSpPr txBox="1"/>
          <p:nvPr/>
        </p:nvSpPr>
        <p:spPr>
          <a:xfrm>
            <a:off x="2066244" y="2052821"/>
            <a:ext cx="9821342" cy="3641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err="1"/>
              <a:t>Segmentte</a:t>
            </a:r>
            <a:r>
              <a:rPr lang="en-US" sz="1600" dirty="0"/>
              <a:t> </a:t>
            </a:r>
            <a:r>
              <a:rPr lang="en-US" sz="1600" dirty="0" err="1"/>
              <a:t>tümüyle</a:t>
            </a:r>
            <a:r>
              <a:rPr lang="en-US" sz="1600" dirty="0"/>
              <a:t> </a:t>
            </a:r>
            <a:r>
              <a:rPr lang="en-US" sz="1600" dirty="0" err="1"/>
              <a:t>gevşeme</a:t>
            </a:r>
            <a:r>
              <a:rPr lang="en-US" sz="1600" dirty="0"/>
              <a:t> </a:t>
            </a:r>
            <a:r>
              <a:rPr lang="en-US" sz="1600" dirty="0" err="1"/>
              <a:t>olursa</a:t>
            </a:r>
            <a:r>
              <a:rPr lang="en-US" sz="1600" dirty="0"/>
              <a:t> </a:t>
            </a:r>
            <a:r>
              <a:rPr lang="en-US" sz="1600" dirty="0" err="1"/>
              <a:t>sarkma</a:t>
            </a:r>
            <a:r>
              <a:rPr lang="en-US" sz="1600" dirty="0"/>
              <a:t> </a:t>
            </a:r>
            <a:r>
              <a:rPr lang="en-US" sz="1600" dirty="0" err="1"/>
              <a:t>meydana</a:t>
            </a:r>
            <a:r>
              <a:rPr lang="en-US" sz="1600" dirty="0"/>
              <a:t> </a:t>
            </a:r>
            <a:r>
              <a:rPr lang="en-US" sz="1600" dirty="0" err="1"/>
              <a:t>gelir</a:t>
            </a:r>
            <a:r>
              <a:rPr lang="en-US" sz="1600" dirty="0"/>
              <a:t> </a:t>
            </a:r>
            <a:r>
              <a:rPr lang="en-US" sz="1600" dirty="0" err="1"/>
              <a:t>bu</a:t>
            </a:r>
            <a:r>
              <a:rPr lang="en-US" sz="1600" dirty="0"/>
              <a:t> da </a:t>
            </a:r>
            <a:r>
              <a:rPr lang="en-US" sz="1600" dirty="0" err="1"/>
              <a:t>yüzün</a:t>
            </a:r>
            <a:r>
              <a:rPr lang="en-US" sz="1600" dirty="0"/>
              <a:t> </a:t>
            </a:r>
            <a:r>
              <a:rPr lang="en-US" sz="1600" dirty="0" err="1"/>
              <a:t>orta</a:t>
            </a:r>
            <a:r>
              <a:rPr lang="en-US" sz="1600" dirty="0"/>
              <a:t> </a:t>
            </a:r>
            <a:r>
              <a:rPr lang="en-US" sz="1600" dirty="0" err="1"/>
              <a:t>üçlüsünde</a:t>
            </a:r>
            <a:r>
              <a:rPr lang="en-US" sz="1600" dirty="0"/>
              <a:t> </a:t>
            </a:r>
            <a:r>
              <a:rPr lang="en-US" sz="1600" dirty="0" err="1"/>
              <a:t>uzamış</a:t>
            </a:r>
            <a:r>
              <a:rPr lang="en-US" sz="1600" dirty="0"/>
              <a:t> </a:t>
            </a:r>
            <a:r>
              <a:rPr lang="en-US" sz="1600" dirty="0" err="1"/>
              <a:t>görüntüye</a:t>
            </a:r>
            <a:r>
              <a:rPr lang="en-US" sz="1600" dirty="0"/>
              <a:t> </a:t>
            </a:r>
            <a:r>
              <a:rPr lang="en-US" sz="1600" dirty="0" err="1"/>
              <a:t>sebep</a:t>
            </a:r>
            <a:r>
              <a:rPr lang="en-US" sz="1600" dirty="0"/>
              <a:t> </a:t>
            </a:r>
            <a:r>
              <a:rPr lang="en-US" sz="1600" dirty="0" err="1"/>
              <a:t>olur</a:t>
            </a:r>
            <a:r>
              <a:rPr lang="en-US" sz="1600" dirty="0"/>
              <a:t>.</a:t>
            </a:r>
          </a:p>
          <a:p>
            <a:pPr lvl="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err="1"/>
              <a:t>Midfasiyal</a:t>
            </a:r>
            <a:r>
              <a:rPr lang="en-US" sz="1600" dirty="0"/>
              <a:t> </a:t>
            </a:r>
            <a:r>
              <a:rPr lang="en-US" sz="1600" dirty="0" err="1"/>
              <a:t>bölgede</a:t>
            </a:r>
            <a:r>
              <a:rPr lang="en-US" sz="1600" dirty="0"/>
              <a:t> </a:t>
            </a:r>
            <a:r>
              <a:rPr lang="en-US" sz="1600" dirty="0" err="1"/>
              <a:t>ödem,ekimoz,laserasyon</a:t>
            </a:r>
            <a:endParaRPr lang="en-US" sz="1600" dirty="0"/>
          </a:p>
          <a:p>
            <a:pPr lvl="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err="1"/>
              <a:t>Segmentte</a:t>
            </a:r>
            <a:r>
              <a:rPr lang="en-US" sz="1600" dirty="0"/>
              <a:t> </a:t>
            </a:r>
            <a:r>
              <a:rPr lang="en-US" sz="1600" dirty="0" err="1"/>
              <a:t>gevşeme</a:t>
            </a:r>
            <a:r>
              <a:rPr lang="en-US" sz="1600" dirty="0"/>
              <a:t> </a:t>
            </a:r>
            <a:r>
              <a:rPr lang="en-US" sz="1600" dirty="0" err="1"/>
              <a:t>varsa</a:t>
            </a:r>
            <a:r>
              <a:rPr lang="en-US" sz="1600" dirty="0"/>
              <a:t> </a:t>
            </a:r>
            <a:r>
              <a:rPr lang="en-US" sz="1600" dirty="0" err="1"/>
              <a:t>üst</a:t>
            </a:r>
            <a:r>
              <a:rPr lang="en-US" sz="1600" dirty="0"/>
              <a:t> dental </a:t>
            </a:r>
            <a:r>
              <a:rPr lang="en-US" sz="1600" dirty="0" err="1"/>
              <a:t>arkta</a:t>
            </a:r>
            <a:r>
              <a:rPr lang="en-US" sz="1600" dirty="0"/>
              <a:t> </a:t>
            </a:r>
            <a:r>
              <a:rPr lang="en-US" sz="1600" dirty="0" err="1"/>
              <a:t>mobilite</a:t>
            </a:r>
            <a:r>
              <a:rPr lang="en-US" sz="1600" dirty="0"/>
              <a:t> </a:t>
            </a:r>
            <a:r>
              <a:rPr lang="en-US" sz="1600" dirty="0" err="1"/>
              <a:t>olur</a:t>
            </a:r>
            <a:endParaRPr lang="en-US" sz="1600" dirty="0"/>
          </a:p>
          <a:p>
            <a:pPr lvl="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err="1"/>
              <a:t>Hareketli</a:t>
            </a:r>
            <a:r>
              <a:rPr lang="en-US" sz="1600" dirty="0"/>
              <a:t> </a:t>
            </a:r>
            <a:r>
              <a:rPr lang="en-US" sz="1600" dirty="0" err="1"/>
              <a:t>olgularda</a:t>
            </a:r>
            <a:r>
              <a:rPr lang="en-US" sz="1600" dirty="0"/>
              <a:t> </a:t>
            </a:r>
            <a:r>
              <a:rPr lang="en-US" sz="1600" dirty="0" err="1"/>
              <a:t>ağız</a:t>
            </a:r>
            <a:r>
              <a:rPr lang="en-US" sz="1600" dirty="0"/>
              <a:t> </a:t>
            </a:r>
            <a:r>
              <a:rPr lang="en-US" sz="1600" dirty="0" err="1"/>
              <a:t>açma</a:t>
            </a:r>
            <a:r>
              <a:rPr lang="en-US" sz="1600" dirty="0"/>
              <a:t> </a:t>
            </a:r>
            <a:r>
              <a:rPr lang="en-US" sz="1600" dirty="0" err="1"/>
              <a:t>sırasında</a:t>
            </a:r>
            <a:r>
              <a:rPr lang="en-US" sz="1600" dirty="0"/>
              <a:t> </a:t>
            </a:r>
            <a:r>
              <a:rPr lang="en-US" sz="1600" dirty="0" err="1"/>
              <a:t>maksilla</a:t>
            </a:r>
            <a:r>
              <a:rPr lang="en-US" sz="1600" dirty="0"/>
              <a:t> </a:t>
            </a:r>
            <a:r>
              <a:rPr lang="en-US" sz="1600" dirty="0" err="1"/>
              <a:t>aşağı</a:t>
            </a:r>
            <a:r>
              <a:rPr lang="en-US" sz="1600" dirty="0"/>
              <a:t> </a:t>
            </a:r>
            <a:r>
              <a:rPr lang="en-US" sz="1600" dirty="0" err="1"/>
              <a:t>doğru</a:t>
            </a:r>
            <a:r>
              <a:rPr lang="en-US" sz="1600" dirty="0"/>
              <a:t> </a:t>
            </a:r>
            <a:r>
              <a:rPr lang="en-US" sz="1600" dirty="0" err="1"/>
              <a:t>sarkar</a:t>
            </a:r>
            <a:endParaRPr lang="en-US" sz="1600" dirty="0"/>
          </a:p>
          <a:p>
            <a:pPr lvl="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err="1"/>
              <a:t>Ödem</a:t>
            </a:r>
            <a:r>
              <a:rPr lang="en-US" sz="1600" dirty="0"/>
              <a:t> </a:t>
            </a:r>
            <a:r>
              <a:rPr lang="en-US" sz="1600" dirty="0" err="1"/>
              <a:t>oluşmadan</a:t>
            </a:r>
            <a:r>
              <a:rPr lang="en-US" sz="1600" dirty="0"/>
              <a:t> </a:t>
            </a:r>
            <a:r>
              <a:rPr lang="en-US" sz="1600" dirty="0" err="1"/>
              <a:t>önce</a:t>
            </a:r>
            <a:r>
              <a:rPr lang="en-US" sz="1600" dirty="0"/>
              <a:t> </a:t>
            </a:r>
            <a:r>
              <a:rPr lang="en-US" sz="1600" dirty="0" err="1"/>
              <a:t>üst</a:t>
            </a:r>
            <a:r>
              <a:rPr lang="en-US" sz="1600" dirty="0"/>
              <a:t> </a:t>
            </a:r>
            <a:r>
              <a:rPr lang="en-US" sz="1600" dirty="0" err="1"/>
              <a:t>vestibuler</a:t>
            </a:r>
            <a:r>
              <a:rPr lang="en-US" sz="1600" dirty="0"/>
              <a:t> </a:t>
            </a:r>
            <a:r>
              <a:rPr lang="en-US" sz="1600" dirty="0" err="1"/>
              <a:t>bölgede</a:t>
            </a:r>
            <a:r>
              <a:rPr lang="en-US" sz="1600" dirty="0"/>
              <a:t> </a:t>
            </a:r>
            <a:r>
              <a:rPr lang="en-US" sz="1600" dirty="0" err="1"/>
              <a:t>palpasyonda</a:t>
            </a:r>
            <a:r>
              <a:rPr lang="en-US" sz="1600" dirty="0"/>
              <a:t> </a:t>
            </a:r>
            <a:r>
              <a:rPr lang="en-US" sz="1600" dirty="0" err="1"/>
              <a:t>kırık</a:t>
            </a:r>
            <a:r>
              <a:rPr lang="en-US" sz="1600" dirty="0"/>
              <a:t> </a:t>
            </a:r>
            <a:r>
              <a:rPr lang="en-US" sz="1600" dirty="0" err="1"/>
              <a:t>hattı</a:t>
            </a:r>
            <a:r>
              <a:rPr lang="en-US" sz="1600" dirty="0"/>
              <a:t> </a:t>
            </a:r>
            <a:r>
              <a:rPr lang="en-US" sz="1600" dirty="0" err="1"/>
              <a:t>hissedilebilir</a:t>
            </a:r>
            <a:r>
              <a:rPr lang="en-US" sz="1600" dirty="0"/>
              <a:t>.</a:t>
            </a:r>
          </a:p>
          <a:p>
            <a:pPr lvl="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err="1"/>
              <a:t>Maksiller</a:t>
            </a:r>
            <a:r>
              <a:rPr lang="en-US" sz="1600" dirty="0"/>
              <a:t> </a:t>
            </a:r>
            <a:r>
              <a:rPr lang="en-US" sz="1600" dirty="0" err="1"/>
              <a:t>vestibülde</a:t>
            </a:r>
            <a:r>
              <a:rPr lang="en-US" sz="1600" dirty="0"/>
              <a:t> </a:t>
            </a:r>
            <a:r>
              <a:rPr lang="en-US" sz="1600" dirty="0" err="1"/>
              <a:t>ekimoz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burun</a:t>
            </a:r>
            <a:r>
              <a:rPr lang="en-US" sz="1600" dirty="0"/>
              <a:t> </a:t>
            </a:r>
            <a:r>
              <a:rPr lang="en-US" sz="1600" dirty="0" err="1"/>
              <a:t>kanaması</a:t>
            </a:r>
            <a:endParaRPr lang="en-US" sz="1600" dirty="0"/>
          </a:p>
          <a:p>
            <a:pPr lvl="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 dirty="0" err="1"/>
              <a:t>Maksiller</a:t>
            </a:r>
            <a:r>
              <a:rPr lang="en-US" sz="1600" dirty="0"/>
              <a:t> posterior </a:t>
            </a:r>
            <a:r>
              <a:rPr lang="en-US" sz="1600" dirty="0" err="1"/>
              <a:t>dişlerin</a:t>
            </a:r>
            <a:r>
              <a:rPr lang="en-US" sz="1600" dirty="0"/>
              <a:t> </a:t>
            </a:r>
            <a:r>
              <a:rPr lang="en-US" sz="1600" dirty="0" err="1"/>
              <a:t>apikallerine</a:t>
            </a:r>
            <a:r>
              <a:rPr lang="en-US" sz="1600" dirty="0"/>
              <a:t> </a:t>
            </a:r>
            <a:r>
              <a:rPr lang="en-US" sz="1600" dirty="0" err="1"/>
              <a:t>baskı</a:t>
            </a:r>
            <a:r>
              <a:rPr lang="en-US" sz="1600" dirty="0"/>
              <a:t> </a:t>
            </a:r>
            <a:r>
              <a:rPr lang="en-US" sz="1600" dirty="0" err="1"/>
              <a:t>yapıldığında</a:t>
            </a:r>
            <a:r>
              <a:rPr lang="en-US" sz="1600" dirty="0"/>
              <a:t> hasta </a:t>
            </a:r>
            <a:r>
              <a:rPr lang="en-US" sz="1600" dirty="0" err="1"/>
              <a:t>ağrı</a:t>
            </a:r>
            <a:r>
              <a:rPr lang="en-US" sz="1600" dirty="0"/>
              <a:t> </a:t>
            </a:r>
            <a:r>
              <a:rPr lang="en-US" sz="1600" dirty="0" err="1"/>
              <a:t>duyar</a:t>
            </a:r>
            <a:r>
              <a:rPr lang="en-US" sz="1600" dirty="0"/>
              <a:t>( </a:t>
            </a:r>
            <a:r>
              <a:rPr lang="en-US" sz="1600" dirty="0" err="1"/>
              <a:t>guerin</a:t>
            </a:r>
            <a:r>
              <a:rPr lang="en-US" sz="1600" dirty="0"/>
              <a:t> </a:t>
            </a:r>
            <a:r>
              <a:rPr lang="en-US" sz="1600" dirty="0" err="1"/>
              <a:t>semptomu</a:t>
            </a:r>
            <a:r>
              <a:rPr lang="en-US" sz="1600" dirty="0"/>
              <a:t>)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89426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7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9">
            <a:extLst>
              <a:ext uri="{FF2B5EF4-FFF2-40B4-BE49-F238E27FC236}">
                <a16:creationId xmlns:a16="http://schemas.microsoft.com/office/drawing/2014/main" id="{B984687B-789E-453B-921F-7804CCA6B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495A546-1866-442A-8EF9-B683FCB3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0FC9B1F-EB6E-40D2-8261-0142E7326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8DB0E74-FB47-4298-AF40-FAC8939F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8813488-5B66-4FB7-A177-9B9B4658D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35E4BF3-25DA-41E9-B880-A0DC6C1EF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813C1F92-ED6B-4F19-9415-BFB5B5B5A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E40EF46-D7B9-447E-ACB4-D78972199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23CAE24-12FF-43D7-A6C0-6AA792E3A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372F5DB-BF3F-4325-85B0-CDCE7A6A6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25A9653-2959-449B-BA93-64D5656B1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683D52E0-024E-49EA-B58E-AFCB54B9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42DB067-C8BB-4763-B3AC-A1AFC1F94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BFADE60-883C-490B-8717-29178631E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276CDC4A-1010-43AB-BD13-E9BC487D6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E6DA892F-7AE7-4A83-9BFB-D5FDBA16D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2079130B-2394-449B-80DB-0B9946C7B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2F852A68-5FD2-4BD4-902A-37D580B79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1CD48066-FF17-425E-9EEC-795CD0CA4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374D862B-A8E1-4CB9-8529-077C6DBA5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5A3B1A83-9C72-4407-A5BF-A9EAA5C4D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C73AF399-B36E-419F-92C0-533EFBD93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88631" y="1477651"/>
            <a:ext cx="3756774" cy="4575659"/>
          </a:xfrm>
        </p:spPr>
        <p:txBody>
          <a:bodyPr anchor="t">
            <a:normAutofit/>
          </a:bodyPr>
          <a:lstStyle/>
          <a:p>
            <a:pPr algn="l"/>
            <a:r>
              <a:rPr lang="tr-TR" sz="5400" b="1" dirty="0">
                <a:solidFill>
                  <a:schemeClr val="accent1"/>
                </a:solidFill>
              </a:rPr>
              <a:t>Le fort I kırıklarında tedavi yöntemleri</a:t>
            </a:r>
          </a:p>
        </p:txBody>
      </p:sp>
      <p:sp>
        <p:nvSpPr>
          <p:cNvPr id="40" name="Isosceles Triangle 32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27553" y="1375241"/>
            <a:ext cx="175681" cy="1665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5062918" y="412795"/>
            <a:ext cx="6160555" cy="4575660"/>
          </a:xfrm>
        </p:spPr>
        <p:txBody>
          <a:bodyPr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tr-TR" sz="1600" dirty="0"/>
              <a:t>Öncelikle her iki </a:t>
            </a:r>
            <a:r>
              <a:rPr lang="tr-TR" sz="1600" dirty="0" err="1"/>
              <a:t>dental</a:t>
            </a:r>
            <a:r>
              <a:rPr lang="tr-TR" sz="1600" dirty="0"/>
              <a:t> arka ark barlar uygulanır </a:t>
            </a:r>
          </a:p>
          <a:p>
            <a:pPr algn="just">
              <a:lnSpc>
                <a:spcPct val="110000"/>
              </a:lnSpc>
            </a:pPr>
            <a:r>
              <a:rPr lang="tr-TR" sz="1600" dirty="0" err="1"/>
              <a:t>Maksilla</a:t>
            </a:r>
            <a:r>
              <a:rPr lang="tr-TR" sz="1600" dirty="0"/>
              <a:t> </a:t>
            </a:r>
            <a:r>
              <a:rPr lang="tr-TR" sz="1600" dirty="0" err="1"/>
              <a:t>bilateral</a:t>
            </a:r>
            <a:r>
              <a:rPr lang="tr-TR" sz="1600" dirty="0"/>
              <a:t> </a:t>
            </a:r>
            <a:r>
              <a:rPr lang="tr-TR" sz="1600" dirty="0" err="1"/>
              <a:t>vestibuler</a:t>
            </a:r>
            <a:r>
              <a:rPr lang="tr-TR" sz="1600" dirty="0"/>
              <a:t> </a:t>
            </a:r>
            <a:r>
              <a:rPr lang="tr-TR" sz="1600" dirty="0" err="1"/>
              <a:t>insizyonla</a:t>
            </a:r>
            <a:r>
              <a:rPr lang="tr-TR" sz="1600" dirty="0"/>
              <a:t> </a:t>
            </a:r>
            <a:r>
              <a:rPr lang="tr-TR" sz="1600" dirty="0" err="1"/>
              <a:t>ekspoz</a:t>
            </a:r>
            <a:r>
              <a:rPr lang="tr-TR" sz="1600" dirty="0"/>
              <a:t> edilir. Bu bölgede yapılan </a:t>
            </a:r>
            <a:r>
              <a:rPr lang="tr-TR" sz="1600" dirty="0" err="1"/>
              <a:t>insizyon</a:t>
            </a:r>
            <a:r>
              <a:rPr lang="tr-TR" sz="1600" dirty="0"/>
              <a:t> her iki 1. </a:t>
            </a:r>
            <a:r>
              <a:rPr lang="tr-TR" sz="1600" dirty="0" err="1"/>
              <a:t>molar</a:t>
            </a:r>
            <a:r>
              <a:rPr lang="tr-TR" sz="1600" dirty="0"/>
              <a:t> diş bölgesine kadar uzanmalıdır. Daha geriye veya yukarı doğru </a:t>
            </a:r>
            <a:r>
              <a:rPr lang="tr-TR" sz="1600" dirty="0" err="1"/>
              <a:t>insizyon</a:t>
            </a:r>
            <a:r>
              <a:rPr lang="tr-TR" sz="1600" dirty="0"/>
              <a:t> yapılırsa </a:t>
            </a:r>
            <a:r>
              <a:rPr lang="tr-TR" sz="1600" dirty="0" err="1"/>
              <a:t>bukkal</a:t>
            </a:r>
            <a:r>
              <a:rPr lang="tr-TR" sz="1600" dirty="0"/>
              <a:t> yağ dokusu ortaya çıkabilir.</a:t>
            </a:r>
          </a:p>
          <a:p>
            <a:pPr algn="just">
              <a:lnSpc>
                <a:spcPct val="110000"/>
              </a:lnSpc>
            </a:pPr>
            <a:r>
              <a:rPr lang="tr-TR" sz="1600" dirty="0"/>
              <a:t>Ardından </a:t>
            </a:r>
            <a:r>
              <a:rPr lang="tr-TR" sz="1600" dirty="0" err="1"/>
              <a:t>diseksiyonla</a:t>
            </a:r>
            <a:r>
              <a:rPr lang="tr-TR" sz="1600" dirty="0"/>
              <a:t> kırık hattına </a:t>
            </a:r>
            <a:r>
              <a:rPr lang="tr-TR" sz="1600" dirty="0" err="1"/>
              <a:t>ulaşılır.diseksiyon</a:t>
            </a:r>
            <a:r>
              <a:rPr lang="tr-TR" sz="1600" dirty="0"/>
              <a:t> sırasında </a:t>
            </a:r>
            <a:r>
              <a:rPr lang="tr-TR" sz="1600" dirty="0" err="1"/>
              <a:t>infraorbital</a:t>
            </a:r>
            <a:r>
              <a:rPr lang="tr-TR" sz="1600" dirty="0"/>
              <a:t> sinire dikkat edilmelidir.</a:t>
            </a:r>
          </a:p>
          <a:p>
            <a:pPr algn="just">
              <a:lnSpc>
                <a:spcPct val="110000"/>
              </a:lnSpc>
            </a:pPr>
            <a:r>
              <a:rPr lang="tr-TR" sz="1600" dirty="0"/>
              <a:t>Ark bara bağlanan teller veya </a:t>
            </a:r>
            <a:r>
              <a:rPr lang="tr-TR" sz="1600" dirty="0" err="1"/>
              <a:t>rowe-killey</a:t>
            </a:r>
            <a:r>
              <a:rPr lang="tr-TR" sz="1600" dirty="0"/>
              <a:t> forsepsi ile </a:t>
            </a:r>
            <a:r>
              <a:rPr lang="tr-TR" sz="1600" dirty="0" err="1"/>
              <a:t>maksillanın</a:t>
            </a:r>
            <a:r>
              <a:rPr lang="tr-TR" sz="1600" dirty="0"/>
              <a:t> </a:t>
            </a:r>
            <a:r>
              <a:rPr lang="tr-TR" sz="1600" dirty="0" err="1"/>
              <a:t>repozisyonu</a:t>
            </a:r>
            <a:r>
              <a:rPr lang="tr-TR" sz="1600" dirty="0"/>
              <a:t> yapılır.</a:t>
            </a:r>
          </a:p>
          <a:p>
            <a:pPr algn="just">
              <a:lnSpc>
                <a:spcPct val="110000"/>
              </a:lnSpc>
            </a:pPr>
            <a:r>
              <a:rPr lang="tr-TR" sz="1600" dirty="0"/>
              <a:t>Uygun </a:t>
            </a:r>
            <a:r>
              <a:rPr lang="tr-TR" sz="1600" dirty="0" err="1"/>
              <a:t>okluzyon</a:t>
            </a:r>
            <a:r>
              <a:rPr lang="tr-TR" sz="1600" dirty="0"/>
              <a:t> </a:t>
            </a:r>
            <a:r>
              <a:rPr lang="tr-TR" sz="1600" dirty="0" err="1"/>
              <a:t>sağlandıkta</a:t>
            </a:r>
            <a:r>
              <a:rPr lang="tr-TR" sz="1600" dirty="0"/>
              <a:t> sonra </a:t>
            </a:r>
            <a:r>
              <a:rPr lang="tr-TR" sz="1600" dirty="0" err="1"/>
              <a:t>maksilla</a:t>
            </a:r>
            <a:r>
              <a:rPr lang="tr-TR" sz="1600" dirty="0"/>
              <a:t> ve </a:t>
            </a:r>
            <a:r>
              <a:rPr lang="tr-TR" sz="1600" dirty="0" err="1"/>
              <a:t>mandibula</a:t>
            </a:r>
            <a:r>
              <a:rPr lang="tr-TR" sz="1600" dirty="0"/>
              <a:t> teller yardımıyla birbirine sabitlenir ( </a:t>
            </a:r>
            <a:r>
              <a:rPr lang="tr-TR" sz="1600" dirty="0" err="1"/>
              <a:t>maksillomandibuler</a:t>
            </a:r>
            <a:r>
              <a:rPr lang="tr-TR" sz="1600" dirty="0"/>
              <a:t> </a:t>
            </a:r>
            <a:r>
              <a:rPr lang="tr-TR" sz="1600" dirty="0" err="1"/>
              <a:t>fiksasyon</a:t>
            </a:r>
            <a:r>
              <a:rPr lang="tr-TR" sz="1600" dirty="0"/>
              <a:t>)</a:t>
            </a:r>
          </a:p>
          <a:p>
            <a:pPr algn="just">
              <a:lnSpc>
                <a:spcPct val="110000"/>
              </a:lnSpc>
            </a:pPr>
            <a:r>
              <a:rPr lang="tr-TR" sz="1600" dirty="0"/>
              <a:t>Yüzün </a:t>
            </a:r>
            <a:r>
              <a:rPr lang="tr-TR" sz="1600" dirty="0" err="1"/>
              <a:t>vertikal</a:t>
            </a:r>
            <a:r>
              <a:rPr lang="tr-TR" sz="1600" dirty="0"/>
              <a:t> destek hatları olan </a:t>
            </a:r>
            <a:r>
              <a:rPr lang="tr-TR" sz="1600" dirty="0" err="1"/>
              <a:t>paranazal</a:t>
            </a:r>
            <a:r>
              <a:rPr lang="tr-TR" sz="1600" dirty="0"/>
              <a:t> ve </a:t>
            </a:r>
            <a:r>
              <a:rPr lang="tr-TR" sz="1600" dirty="0" err="1"/>
              <a:t>zigomatikoalveoler</a:t>
            </a:r>
            <a:r>
              <a:rPr lang="tr-TR" sz="1600" dirty="0"/>
              <a:t> </a:t>
            </a:r>
            <a:r>
              <a:rPr lang="tr-TR" sz="1600" dirty="0" err="1"/>
              <a:t>butress</a:t>
            </a:r>
            <a:r>
              <a:rPr lang="tr-TR" sz="1600" dirty="0"/>
              <a:t> bölgelerine plak ve vida uygulanarak </a:t>
            </a:r>
            <a:r>
              <a:rPr lang="tr-TR" sz="1600" dirty="0" err="1"/>
              <a:t>fiksasyon</a:t>
            </a:r>
            <a:r>
              <a:rPr lang="tr-TR" sz="1600" dirty="0"/>
              <a:t> sağlanır</a:t>
            </a:r>
          </a:p>
          <a:p>
            <a:pPr algn="just">
              <a:lnSpc>
                <a:spcPct val="110000"/>
              </a:lnSpc>
            </a:pPr>
            <a:r>
              <a:rPr lang="tr-TR" sz="1600" dirty="0"/>
              <a:t>Le fort 1 kırıklarında meydana gelen komplikasyonlar:</a:t>
            </a:r>
          </a:p>
          <a:p>
            <a:pPr algn="just">
              <a:lnSpc>
                <a:spcPct val="110000"/>
              </a:lnSpc>
            </a:pPr>
            <a:r>
              <a:rPr lang="tr-TR" sz="1600" dirty="0"/>
              <a:t>Erken dönemde: kanama, havayolu tıkanıklığı, enfeksiyon, diş veya </a:t>
            </a:r>
            <a:r>
              <a:rPr lang="tr-TR" sz="1600" dirty="0" err="1"/>
              <a:t>dental</a:t>
            </a:r>
            <a:r>
              <a:rPr lang="tr-TR" sz="1600" dirty="0"/>
              <a:t> fragmanların </a:t>
            </a:r>
            <a:r>
              <a:rPr lang="tr-TR" sz="1600" dirty="0" err="1"/>
              <a:t>aspirasyonu</a:t>
            </a:r>
            <a:endParaRPr lang="tr-TR" sz="1600" dirty="0"/>
          </a:p>
          <a:p>
            <a:pPr algn="just">
              <a:lnSpc>
                <a:spcPct val="110000"/>
              </a:lnSpc>
            </a:pPr>
            <a:r>
              <a:rPr lang="tr-TR" sz="1600" dirty="0"/>
              <a:t>Geç dönemde: </a:t>
            </a:r>
            <a:r>
              <a:rPr lang="tr-TR" sz="1600" dirty="0" err="1"/>
              <a:t>nonunion</a:t>
            </a:r>
            <a:r>
              <a:rPr lang="tr-TR" sz="1600" dirty="0"/>
              <a:t>, </a:t>
            </a:r>
            <a:r>
              <a:rPr lang="tr-TR" sz="1600" dirty="0" err="1"/>
              <a:t>malunion,maloklüzyon</a:t>
            </a:r>
            <a:r>
              <a:rPr lang="tr-TR" sz="1600" dirty="0"/>
              <a:t>, sinüzit</a:t>
            </a:r>
          </a:p>
        </p:txBody>
      </p:sp>
    </p:spTree>
    <p:extLst>
      <p:ext uri="{BB962C8B-B14F-4D97-AF65-F5344CB8AC3E}">
        <p14:creationId xmlns:p14="http://schemas.microsoft.com/office/powerpoint/2010/main" val="2371902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14564" t="12195" r="29231" b="17787"/>
          <a:stretch/>
        </p:blipFill>
        <p:spPr>
          <a:xfrm rot="5400000">
            <a:off x="423333" y="1477063"/>
            <a:ext cx="5571067" cy="390387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/>
          <a:srcRect l="29790" t="21632" r="29650" b="28391"/>
          <a:stretch/>
        </p:blipFill>
        <p:spPr>
          <a:xfrm>
            <a:off x="6417733" y="1647539"/>
            <a:ext cx="5130799" cy="355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42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530" y="643466"/>
            <a:ext cx="752094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07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31189" t="9696" r="35105" b="16706"/>
          <a:stretch/>
        </p:blipFill>
        <p:spPr>
          <a:xfrm>
            <a:off x="3828084" y="643467"/>
            <a:ext cx="453583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29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8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3" name="Group 29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64" name="Rectangle 34">
            <a:extLst>
              <a:ext uri="{FF2B5EF4-FFF2-40B4-BE49-F238E27FC236}">
                <a16:creationId xmlns:a16="http://schemas.microsoft.com/office/drawing/2014/main" id="{DA04DBF5-8916-4A95-8F12-870B9CFB9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36">
            <a:extLst>
              <a:ext uri="{FF2B5EF4-FFF2-40B4-BE49-F238E27FC236}">
                <a16:creationId xmlns:a16="http://schemas.microsoft.com/office/drawing/2014/main" id="{073762E0-2DD8-45BD-9EB6-CA5154A51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B9FD3837-AEE7-4B5B-82B3-3951DE1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F778B3BD-7B76-4989-BB6C-F50B089C3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DC77AAC1-76D2-46B0-AE46-91C8C3AC5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1BB54049-1401-43CD-A970-1E026BD5C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55EDB9E9-84DE-4BC8-9D3C-A02B90B96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2C96582F-8723-44BC-BDC1-62D8FBDE3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C381B08-A485-45D0-8C29-C2AB10B04B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DBB2158D-DAF7-4689-A44E-3E5032B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5AC96EEC-F774-41C8-8679-C1217EC5E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D08285C-CDBB-4DD6-A69D-4432B668A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87BB7B9B-327A-4D4D-AB93-11CB044AC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360F57D7-4501-41A6-BA54-99E121136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C37AD4AC-CE9F-4C58-A4E2-D48E2FA821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15EE3167-7FBB-48A3-8450-E72B525E8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C23095D8-5DD6-4F0A-BD74-ED5FB47F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2A1F0E1B-819A-4255-B8AF-081106162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B167A410-29E3-4850-BEDC-B1362187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C809901A-3E02-4D2E-93C9-3F527EE97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6CD60056-ABC2-4076-B99B-A10B08D5F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t="20969" r="-1" b="18939"/>
          <a:stretch/>
        </p:blipFill>
        <p:spPr>
          <a:xfrm>
            <a:off x="1" y="10"/>
            <a:ext cx="12191695" cy="4120995"/>
          </a:xfrm>
          <a:prstGeom prst="rect">
            <a:avLst/>
          </a:prstGeom>
          <a:ln w="12700">
            <a:noFill/>
          </a:ln>
        </p:spPr>
      </p:pic>
      <p:grpSp>
        <p:nvGrpSpPr>
          <p:cNvPr id="66" name="Group 57">
            <a:extLst>
              <a:ext uri="{FF2B5EF4-FFF2-40B4-BE49-F238E27FC236}">
                <a16:creationId xmlns:a16="http://schemas.microsoft.com/office/drawing/2014/main" id="{D47EAB90-DF6D-419E-92FC-8F9B900DA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59" name="Isosceles Triangle 39">
              <a:extLst>
                <a:ext uri="{FF2B5EF4-FFF2-40B4-BE49-F238E27FC236}">
                  <a16:creationId xmlns:a16="http://schemas.microsoft.com/office/drawing/2014/main" id="{631BC384-797E-4F79-A628-36053708B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59">
              <a:extLst>
                <a:ext uri="{FF2B5EF4-FFF2-40B4-BE49-F238E27FC236}">
                  <a16:creationId xmlns:a16="http://schemas.microsoft.com/office/drawing/2014/main" id="{91972066-EBE9-40A7-9650-AF6A838AC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83982" y="4293388"/>
            <a:ext cx="8833655" cy="727748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700" dirty="0">
                <a:solidFill>
                  <a:srgbClr val="FFFEFF"/>
                </a:solidFill>
              </a:rPr>
              <a:t>Le fort II </a:t>
            </a:r>
            <a:r>
              <a:rPr lang="en-US" sz="3700" dirty="0" err="1">
                <a:solidFill>
                  <a:srgbClr val="FFFEFF"/>
                </a:solidFill>
              </a:rPr>
              <a:t>kırıkları</a:t>
            </a:r>
            <a:endParaRPr lang="en-US" sz="3700" dirty="0">
              <a:solidFill>
                <a:srgbClr val="FF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19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9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59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0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1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2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3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4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5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6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7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9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0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1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2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3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4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94004" y="373088"/>
            <a:ext cx="8673427" cy="1048945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Le</a:t>
            </a:r>
            <a:r>
              <a:rPr lang="tr-TR" b="1" dirty="0"/>
              <a:t> </a:t>
            </a:r>
            <a:r>
              <a:rPr lang="tr-TR" b="1" dirty="0">
                <a:solidFill>
                  <a:schemeClr val="bg1"/>
                </a:solidFill>
              </a:rPr>
              <a:t>fort</a:t>
            </a:r>
            <a:r>
              <a:rPr lang="tr-TR" b="1" dirty="0"/>
              <a:t> </a:t>
            </a:r>
            <a:r>
              <a:rPr lang="tr-TR" b="1" dirty="0">
                <a:solidFill>
                  <a:schemeClr val="bg1"/>
                </a:solidFill>
              </a:rPr>
              <a:t>II</a:t>
            </a:r>
            <a:r>
              <a:rPr lang="tr-TR" b="1" dirty="0"/>
              <a:t> </a:t>
            </a:r>
            <a:r>
              <a:rPr lang="tr-TR" b="1" dirty="0">
                <a:solidFill>
                  <a:schemeClr val="bg1"/>
                </a:solidFill>
              </a:rPr>
              <a:t>kırıkları</a:t>
            </a:r>
          </a:p>
        </p:txBody>
      </p:sp>
      <p:graphicFrame>
        <p:nvGraphicFramePr>
          <p:cNvPr id="41" name="İçerik Yer Tutucusu 2">
            <a:extLst>
              <a:ext uri="{FF2B5EF4-FFF2-40B4-BE49-F238E27FC236}">
                <a16:creationId xmlns:a16="http://schemas.microsoft.com/office/drawing/2014/main" id="{8383EFC0-865F-4693-A14C-D60BF009C34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11908761"/>
              </p:ext>
            </p:extLst>
          </p:nvPr>
        </p:nvGraphicFramePr>
        <p:xfrm>
          <a:off x="636589" y="1487732"/>
          <a:ext cx="10861738" cy="474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0987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28000"/>
                <a:lumOff val="72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984687B-789E-453B-921F-7804CCA6B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0" name="Freeform 5">
              <a:extLst>
                <a:ext uri="{FF2B5EF4-FFF2-40B4-BE49-F238E27FC236}">
                  <a16:creationId xmlns:a16="http://schemas.microsoft.com/office/drawing/2014/main" id="{0495A546-1866-442A-8EF9-B683FCB3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1" name="Freeform 6">
              <a:extLst>
                <a:ext uri="{FF2B5EF4-FFF2-40B4-BE49-F238E27FC236}">
                  <a16:creationId xmlns:a16="http://schemas.microsoft.com/office/drawing/2014/main" id="{20FC9B1F-EB6E-40D2-8261-0142E7326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2" name="Freeform 7">
              <a:extLst>
                <a:ext uri="{FF2B5EF4-FFF2-40B4-BE49-F238E27FC236}">
                  <a16:creationId xmlns:a16="http://schemas.microsoft.com/office/drawing/2014/main" id="{08DB0E74-FB47-4298-AF40-FAC8939F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3" name="Freeform 8">
              <a:extLst>
                <a:ext uri="{FF2B5EF4-FFF2-40B4-BE49-F238E27FC236}">
                  <a16:creationId xmlns:a16="http://schemas.microsoft.com/office/drawing/2014/main" id="{08813488-5B66-4FB7-A177-9B9B4658D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4" name="Freeform 9">
              <a:extLst>
                <a:ext uri="{FF2B5EF4-FFF2-40B4-BE49-F238E27FC236}">
                  <a16:creationId xmlns:a16="http://schemas.microsoft.com/office/drawing/2014/main" id="{235E4BF3-25DA-41E9-B880-A0DC6C1EF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5" name="Freeform 10">
              <a:extLst>
                <a:ext uri="{FF2B5EF4-FFF2-40B4-BE49-F238E27FC236}">
                  <a16:creationId xmlns:a16="http://schemas.microsoft.com/office/drawing/2014/main" id="{813C1F92-ED6B-4F19-9415-BFB5B5B5A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6" name="Freeform 11">
              <a:extLst>
                <a:ext uri="{FF2B5EF4-FFF2-40B4-BE49-F238E27FC236}">
                  <a16:creationId xmlns:a16="http://schemas.microsoft.com/office/drawing/2014/main" id="{9E40EF46-D7B9-447E-ACB4-D78972199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7" name="Freeform 12">
              <a:extLst>
                <a:ext uri="{FF2B5EF4-FFF2-40B4-BE49-F238E27FC236}">
                  <a16:creationId xmlns:a16="http://schemas.microsoft.com/office/drawing/2014/main" id="{123CAE24-12FF-43D7-A6C0-6AA792E3A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8" name="Freeform 13">
              <a:extLst>
                <a:ext uri="{FF2B5EF4-FFF2-40B4-BE49-F238E27FC236}">
                  <a16:creationId xmlns:a16="http://schemas.microsoft.com/office/drawing/2014/main" id="{B372F5DB-BF3F-4325-85B0-CDCE7A6A6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9" name="Freeform 14">
              <a:extLst>
                <a:ext uri="{FF2B5EF4-FFF2-40B4-BE49-F238E27FC236}">
                  <a16:creationId xmlns:a16="http://schemas.microsoft.com/office/drawing/2014/main" id="{B25A9653-2959-449B-BA93-64D5656B1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0" name="Freeform 15">
              <a:extLst>
                <a:ext uri="{FF2B5EF4-FFF2-40B4-BE49-F238E27FC236}">
                  <a16:creationId xmlns:a16="http://schemas.microsoft.com/office/drawing/2014/main" id="{683D52E0-024E-49EA-B58E-AFCB54B9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1" name="Freeform 16">
              <a:extLst>
                <a:ext uri="{FF2B5EF4-FFF2-40B4-BE49-F238E27FC236}">
                  <a16:creationId xmlns:a16="http://schemas.microsoft.com/office/drawing/2014/main" id="{B42DB067-C8BB-4763-B3AC-A1AFC1F94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2" name="Freeform 17">
              <a:extLst>
                <a:ext uri="{FF2B5EF4-FFF2-40B4-BE49-F238E27FC236}">
                  <a16:creationId xmlns:a16="http://schemas.microsoft.com/office/drawing/2014/main" id="{4BFADE60-883C-490B-8717-29178631E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3" name="Freeform 18">
              <a:extLst>
                <a:ext uri="{FF2B5EF4-FFF2-40B4-BE49-F238E27FC236}">
                  <a16:creationId xmlns:a16="http://schemas.microsoft.com/office/drawing/2014/main" id="{276CDC4A-1010-43AB-BD13-E9BC487D6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4" name="Freeform 19">
              <a:extLst>
                <a:ext uri="{FF2B5EF4-FFF2-40B4-BE49-F238E27FC236}">
                  <a16:creationId xmlns:a16="http://schemas.microsoft.com/office/drawing/2014/main" id="{E6DA892F-7AE7-4A83-9BFB-D5FDBA16D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5" name="Freeform 20">
              <a:extLst>
                <a:ext uri="{FF2B5EF4-FFF2-40B4-BE49-F238E27FC236}">
                  <a16:creationId xmlns:a16="http://schemas.microsoft.com/office/drawing/2014/main" id="{2079130B-2394-449B-80DB-0B9946C7B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6" name="Freeform 21">
              <a:extLst>
                <a:ext uri="{FF2B5EF4-FFF2-40B4-BE49-F238E27FC236}">
                  <a16:creationId xmlns:a16="http://schemas.microsoft.com/office/drawing/2014/main" id="{2F852A68-5FD2-4BD4-902A-37D580B79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7" name="Freeform 22">
              <a:extLst>
                <a:ext uri="{FF2B5EF4-FFF2-40B4-BE49-F238E27FC236}">
                  <a16:creationId xmlns:a16="http://schemas.microsoft.com/office/drawing/2014/main" id="{1CD48066-FF17-425E-9EEC-795CD0CA4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8" name="Freeform 23">
              <a:extLst>
                <a:ext uri="{FF2B5EF4-FFF2-40B4-BE49-F238E27FC236}">
                  <a16:creationId xmlns:a16="http://schemas.microsoft.com/office/drawing/2014/main" id="{374D862B-A8E1-4CB9-8529-077C6DBA5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9" name="Freeform 24">
              <a:extLst>
                <a:ext uri="{FF2B5EF4-FFF2-40B4-BE49-F238E27FC236}">
                  <a16:creationId xmlns:a16="http://schemas.microsoft.com/office/drawing/2014/main" id="{5A3B1A83-9C72-4407-A5BF-A9EAA5C4D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25">
              <a:extLst>
                <a:ext uri="{FF2B5EF4-FFF2-40B4-BE49-F238E27FC236}">
                  <a16:creationId xmlns:a16="http://schemas.microsoft.com/office/drawing/2014/main" id="{C73AF399-B36E-419F-92C0-533EFBD93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42" name="Isosceles Triangle 14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27553" y="1375241"/>
            <a:ext cx="175681" cy="1665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E556B03-6E1E-154A-BF37-F4D18CC3B7D8}"/>
              </a:ext>
            </a:extLst>
          </p:cNvPr>
          <p:cNvSpPr txBox="1"/>
          <p:nvPr/>
        </p:nvSpPr>
        <p:spPr>
          <a:xfrm>
            <a:off x="3401292" y="1871178"/>
            <a:ext cx="7971318" cy="45756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dirty="0" err="1"/>
              <a:t>Kırık</a:t>
            </a:r>
            <a:r>
              <a:rPr lang="en-US" dirty="0"/>
              <a:t> </a:t>
            </a:r>
            <a:r>
              <a:rPr lang="en-US" dirty="0" err="1"/>
              <a:t>hattı</a:t>
            </a:r>
            <a:r>
              <a:rPr lang="en-US" dirty="0"/>
              <a:t> </a:t>
            </a:r>
            <a:r>
              <a:rPr lang="en-US" dirty="0" err="1"/>
              <a:t>arka</a:t>
            </a:r>
            <a:r>
              <a:rPr lang="en-US" dirty="0"/>
              <a:t> </a:t>
            </a:r>
            <a:r>
              <a:rPr lang="en-US" dirty="0" err="1"/>
              <a:t>bölgede</a:t>
            </a:r>
            <a:r>
              <a:rPr lang="en-US" dirty="0"/>
              <a:t>;</a:t>
            </a:r>
          </a:p>
          <a:p>
            <a:pPr lvl="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dirty="0"/>
              <a:t>Le fort </a:t>
            </a:r>
            <a:r>
              <a:rPr lang="en-US" dirty="0" err="1"/>
              <a:t>ı</a:t>
            </a:r>
            <a:r>
              <a:rPr lang="en-US" dirty="0"/>
              <a:t> </a:t>
            </a:r>
            <a:r>
              <a:rPr lang="en-US" dirty="0" err="1"/>
              <a:t>kırığıyla</a:t>
            </a:r>
            <a:r>
              <a:rPr lang="en-US" dirty="0"/>
              <a:t> </a:t>
            </a:r>
            <a:r>
              <a:rPr lang="en-US" dirty="0" err="1"/>
              <a:t>aynı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kırık</a:t>
            </a:r>
            <a:r>
              <a:rPr lang="en-US" dirty="0"/>
              <a:t> </a:t>
            </a:r>
            <a:r>
              <a:rPr lang="en-US" dirty="0" err="1"/>
              <a:t>hattı</a:t>
            </a:r>
            <a:r>
              <a:rPr lang="en-US" dirty="0"/>
              <a:t> </a:t>
            </a:r>
            <a:r>
              <a:rPr lang="en-US" dirty="0" err="1"/>
              <a:t>ilerler</a:t>
            </a:r>
            <a:r>
              <a:rPr lang="en-US" dirty="0"/>
              <a:t>.</a:t>
            </a:r>
          </a:p>
          <a:p>
            <a:pPr lvl="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dirty="0" err="1"/>
              <a:t>Klinik</a:t>
            </a:r>
            <a:r>
              <a:rPr lang="en-US" dirty="0"/>
              <a:t> </a:t>
            </a:r>
            <a:r>
              <a:rPr lang="en-US" dirty="0" err="1"/>
              <a:t>bulgular</a:t>
            </a:r>
            <a:r>
              <a:rPr lang="en-US" dirty="0"/>
              <a:t>;</a:t>
            </a:r>
          </a:p>
          <a:p>
            <a:pPr lvl="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dirty="0"/>
              <a:t>Le fort </a:t>
            </a:r>
            <a:r>
              <a:rPr lang="en-US" dirty="0" err="1"/>
              <a:t>ı</a:t>
            </a:r>
            <a:r>
              <a:rPr lang="en-US" dirty="0"/>
              <a:t> </a:t>
            </a:r>
            <a:r>
              <a:rPr lang="en-US" dirty="0" err="1"/>
              <a:t>kırıklarındaki</a:t>
            </a:r>
            <a:r>
              <a:rPr lang="en-US" dirty="0"/>
              <a:t> </a:t>
            </a:r>
            <a:r>
              <a:rPr lang="en-US" dirty="0" err="1"/>
              <a:t>bulgulara</a:t>
            </a:r>
            <a:r>
              <a:rPr lang="en-US" dirty="0"/>
              <a:t> </a:t>
            </a:r>
            <a:r>
              <a:rPr lang="en-US" dirty="0" err="1"/>
              <a:t>ek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orbital, nasal </a:t>
            </a:r>
            <a:r>
              <a:rPr lang="en-US" dirty="0" err="1"/>
              <a:t>ve</a:t>
            </a:r>
            <a:r>
              <a:rPr lang="en-US" dirty="0"/>
              <a:t> NOE </a:t>
            </a:r>
            <a:r>
              <a:rPr lang="en-US" dirty="0" err="1"/>
              <a:t>kırık</a:t>
            </a:r>
            <a:r>
              <a:rPr lang="en-US" dirty="0"/>
              <a:t> </a:t>
            </a:r>
            <a:r>
              <a:rPr lang="en-US" dirty="0" err="1"/>
              <a:t>belirti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bulguları</a:t>
            </a:r>
            <a:r>
              <a:rPr lang="en-US" dirty="0"/>
              <a:t> </a:t>
            </a:r>
            <a:r>
              <a:rPr lang="en-US" dirty="0" err="1"/>
              <a:t>görülür</a:t>
            </a:r>
            <a:r>
              <a:rPr lang="en-US" dirty="0"/>
              <a:t>.</a:t>
            </a:r>
          </a:p>
          <a:p>
            <a:pPr lvl="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dirty="0"/>
              <a:t>Nasal </a:t>
            </a:r>
            <a:r>
              <a:rPr lang="en-US" dirty="0" err="1"/>
              <a:t>köprüde</a:t>
            </a:r>
            <a:r>
              <a:rPr lang="en-US" dirty="0"/>
              <a:t> </a:t>
            </a:r>
            <a:r>
              <a:rPr lang="en-US" dirty="0" err="1"/>
              <a:t>hissedilen</a:t>
            </a:r>
            <a:r>
              <a:rPr lang="en-US" dirty="0"/>
              <a:t> </a:t>
            </a:r>
            <a:r>
              <a:rPr lang="en-US" dirty="0" err="1"/>
              <a:t>basamak</a:t>
            </a:r>
            <a:r>
              <a:rPr lang="en-US" dirty="0"/>
              <a:t> </a:t>
            </a:r>
            <a:r>
              <a:rPr lang="en-US" dirty="0" err="1"/>
              <a:t>varlığı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çöküntü</a:t>
            </a:r>
            <a:endParaRPr lang="en-US" dirty="0"/>
          </a:p>
          <a:p>
            <a:pPr lvl="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dirty="0" err="1"/>
              <a:t>Ödemin</a:t>
            </a:r>
            <a:r>
              <a:rPr lang="en-US" dirty="0"/>
              <a:t> </a:t>
            </a:r>
            <a:r>
              <a:rPr lang="en-US" dirty="0" err="1"/>
              <a:t>ortadan</a:t>
            </a:r>
            <a:r>
              <a:rPr lang="en-US" dirty="0"/>
              <a:t> </a:t>
            </a:r>
            <a:r>
              <a:rPr lang="en-US" dirty="0" err="1"/>
              <a:t>kalkmasından</a:t>
            </a:r>
            <a:r>
              <a:rPr lang="en-US" dirty="0"/>
              <a:t> </a:t>
            </a:r>
            <a:r>
              <a:rPr lang="en-US" dirty="0" err="1"/>
              <a:t>sonra</a:t>
            </a:r>
            <a:r>
              <a:rPr lang="en-US" dirty="0"/>
              <a:t> </a:t>
            </a:r>
            <a:r>
              <a:rPr lang="en-US" dirty="0" err="1"/>
              <a:t>fasial</a:t>
            </a:r>
            <a:r>
              <a:rPr lang="en-US" dirty="0"/>
              <a:t> </a:t>
            </a:r>
            <a:r>
              <a:rPr lang="en-US" dirty="0" err="1"/>
              <a:t>alanda</a:t>
            </a:r>
            <a:r>
              <a:rPr lang="en-US" dirty="0"/>
              <a:t> </a:t>
            </a:r>
            <a:r>
              <a:rPr lang="en-US" dirty="0" err="1"/>
              <a:t>görülen</a:t>
            </a:r>
            <a:r>
              <a:rPr lang="en-US" dirty="0"/>
              <a:t> </a:t>
            </a:r>
            <a:r>
              <a:rPr lang="en-US" dirty="0" err="1"/>
              <a:t>çöküklük</a:t>
            </a:r>
            <a:endParaRPr lang="en-US" dirty="0"/>
          </a:p>
          <a:p>
            <a:pPr lvl="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dirty="0"/>
              <a:t>Bos </a:t>
            </a:r>
            <a:r>
              <a:rPr lang="en-US" dirty="0" err="1"/>
              <a:t>sızıntısı</a:t>
            </a:r>
            <a:r>
              <a:rPr lang="en-US" dirty="0"/>
              <a:t>, orbital </a:t>
            </a:r>
            <a:r>
              <a:rPr lang="en-US" dirty="0" err="1"/>
              <a:t>amfizem</a:t>
            </a:r>
            <a:endParaRPr lang="en-US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48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20000"/>
                <a:lumOff val="8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tr-TR" b="1"/>
              <a:t>Le fort II kırıklarında tedavi yöntemleri</a:t>
            </a:r>
            <a:endParaRPr lang="tr-TR" b="1" dirty="0"/>
          </a:p>
        </p:txBody>
      </p:sp>
      <p:graphicFrame>
        <p:nvGraphicFramePr>
          <p:cNvPr id="43" name="İçerik Yer Tutucusu 2">
            <a:extLst>
              <a:ext uri="{FF2B5EF4-FFF2-40B4-BE49-F238E27FC236}">
                <a16:creationId xmlns:a16="http://schemas.microsoft.com/office/drawing/2014/main" id="{54383C09-C613-40DD-8667-7CF55B9C27C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43257124"/>
              </p:ext>
            </p:extLst>
          </p:nvPr>
        </p:nvGraphicFramePr>
        <p:xfrm>
          <a:off x="636589" y="1674055"/>
          <a:ext cx="10956923" cy="4621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6057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>
            <a:normAutofit/>
          </a:bodyPr>
          <a:lstStyle/>
          <a:p>
            <a:r>
              <a:rPr lang="tr-TR" sz="6000" b="1" dirty="0"/>
              <a:t>Orta yüz bölgesi kırıkları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5961575" y="1596177"/>
            <a:ext cx="5316025" cy="4467460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tr-TR" sz="8000" dirty="0"/>
              <a:t>FRONTAL SİNÜS KIRIKLARI</a:t>
            </a:r>
          </a:p>
          <a:p>
            <a:r>
              <a:rPr lang="tr-TR" sz="8000" dirty="0"/>
              <a:t>NASAL KIRIKLAR</a:t>
            </a:r>
          </a:p>
          <a:p>
            <a:r>
              <a:rPr lang="tr-TR" sz="8000" dirty="0"/>
              <a:t>NASO-ORBİTAL-ETMOİDAL KOMPLEKS KIRIKLARI</a:t>
            </a:r>
          </a:p>
          <a:p>
            <a:r>
              <a:rPr lang="tr-TR" sz="8000" dirty="0" err="1"/>
              <a:t>ZiGOMA</a:t>
            </a:r>
            <a:r>
              <a:rPr lang="tr-TR" sz="8000" dirty="0"/>
              <a:t> KIRIKLARI</a:t>
            </a:r>
          </a:p>
          <a:p>
            <a:r>
              <a:rPr lang="tr-TR" sz="8000" dirty="0"/>
              <a:t>İZOLE ZİGOMATİK ARK KIRIKLARI</a:t>
            </a:r>
          </a:p>
          <a:p>
            <a:r>
              <a:rPr lang="tr-TR" sz="8000" dirty="0" err="1"/>
              <a:t>ZiGOMATİKOMAKSİLLER</a:t>
            </a:r>
            <a:r>
              <a:rPr lang="tr-TR" sz="8000" dirty="0"/>
              <a:t> KOMPLEKS KIRIKLARI</a:t>
            </a:r>
          </a:p>
          <a:p>
            <a:r>
              <a:rPr lang="tr-TR" sz="8000" dirty="0"/>
              <a:t>ORBİTA TABANI VE DUVAR KIRIKLARI</a:t>
            </a:r>
          </a:p>
          <a:p>
            <a:pPr marL="1371600" indent="-1371600">
              <a:buFont typeface="+mj-lt"/>
              <a:buAutoNum type="arabicPeriod"/>
            </a:pPr>
            <a:r>
              <a:rPr lang="tr-TR" sz="8000" dirty="0"/>
              <a:t>   BLOW İN</a:t>
            </a:r>
          </a:p>
          <a:p>
            <a:pPr marL="1371600" indent="-1371600">
              <a:buFont typeface="+mj-lt"/>
              <a:buAutoNum type="arabicPeriod"/>
            </a:pPr>
            <a:r>
              <a:rPr lang="tr-TR" sz="8000" dirty="0"/>
              <a:t>   BLOW OUT</a:t>
            </a:r>
          </a:p>
          <a:p>
            <a:pPr marL="0" indent="0">
              <a:buNone/>
            </a:pPr>
            <a:r>
              <a:rPr lang="tr-TR" dirty="0"/>
              <a:t>    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4"/>
          </p:nvPr>
        </p:nvSpPr>
        <p:spPr>
          <a:xfrm>
            <a:off x="636170" y="1596177"/>
            <a:ext cx="5105400" cy="4038600"/>
          </a:xfrm>
        </p:spPr>
        <p:txBody>
          <a:bodyPr>
            <a:normAutofit/>
          </a:bodyPr>
          <a:lstStyle/>
          <a:p>
            <a:r>
              <a:rPr lang="tr-TR" sz="2000" dirty="0"/>
              <a:t>MAKSİLLER SİNÜS DUVAR KIRIKLARI</a:t>
            </a:r>
          </a:p>
          <a:p>
            <a:r>
              <a:rPr lang="tr-TR" sz="2000" dirty="0"/>
              <a:t>MAKSİLLER ALVEOLER PROÇES KIRIKLARI</a:t>
            </a:r>
          </a:p>
          <a:p>
            <a:r>
              <a:rPr lang="tr-TR" sz="2000" dirty="0"/>
              <a:t>PALATAL KIRIKLAR</a:t>
            </a:r>
          </a:p>
          <a:p>
            <a:r>
              <a:rPr lang="tr-TR" sz="2000" dirty="0"/>
              <a:t>MAKSİLLER KIRIKLAR: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dirty="0"/>
              <a:t>       Le fort 1 </a:t>
            </a:r>
            <a:r>
              <a:rPr lang="tr-TR" sz="2000" dirty="0" err="1"/>
              <a:t>fraktür</a:t>
            </a:r>
            <a:endParaRPr lang="tr-TR" sz="2000" dirty="0"/>
          </a:p>
          <a:p>
            <a:pPr marL="457200" indent="-457200">
              <a:buFont typeface="+mj-lt"/>
              <a:buAutoNum type="arabicPeriod"/>
            </a:pPr>
            <a:r>
              <a:rPr lang="tr-TR" sz="2000" dirty="0"/>
              <a:t>       Le fort 2 </a:t>
            </a:r>
            <a:r>
              <a:rPr lang="tr-TR" sz="2000" dirty="0" err="1"/>
              <a:t>fraktür</a:t>
            </a:r>
            <a:endParaRPr lang="tr-TR" sz="2000" dirty="0"/>
          </a:p>
          <a:p>
            <a:pPr marL="457200" indent="-457200">
              <a:buFont typeface="+mj-lt"/>
              <a:buAutoNum type="arabicPeriod"/>
            </a:pPr>
            <a:r>
              <a:rPr lang="tr-TR" sz="2000" dirty="0"/>
              <a:t>       Le fort 3 </a:t>
            </a:r>
            <a:r>
              <a:rPr lang="tr-TR" sz="2000" dirty="0" err="1"/>
              <a:t>fraktür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392741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29790" t="7957" r="33846" b="18197"/>
          <a:stretch/>
        </p:blipFill>
        <p:spPr>
          <a:xfrm>
            <a:off x="3176954" y="94551"/>
            <a:ext cx="5838091" cy="666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45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376FE6E-3875-4BA3-BFD3-1C83AE033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F80DFC-0DAA-4D9C-8708-26E7744A4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7E93B5CF-DC1B-4064-90CA-0640ACCBB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487309AD-9F54-464C-9D5C-F9150E22C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BC9C62A-C653-4416-B29F-2B8637B75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8E22D742-5156-4D69-B462-2E99F39FF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D61B1907-60B8-4FC1-98EA-DEB3F1DAC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F14EF8A0-ED07-4B22-8F80-7513143E7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50E6AEB-8B09-481B-B233-A8D35A885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BC1C3702-CA3C-4D58-AA87-0A1981493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2B883B1C-B586-4A3F-9E1B-EF85AF6AF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9297B2A8-7568-46B9-ACCF-30568CF41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5C254FE3-EC1A-44F0-B752-2354791B6B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E16AC1BB-5503-4804-99EE-E958D42C3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60687E84-3245-4B30-9488-74D33E9E5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EDF0E227-412B-4AFB-952B-21EE1EC50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D0D51459-1816-4501-BFB8-11D89FCE7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EF2FE98-05EB-4725-ACCF-C52D5DF97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36AE0C8D-3882-4E4C-8B0A-D2BF187A0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FB5F9D-B512-421F-8071-88C359958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C6E4F7F4-DB5A-47A2-8745-C154D0E93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65AB87A9-8B9A-4793-87D4-AE126DAD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680" y="-6706"/>
            <a:ext cx="67490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17762" t="11935" r="25734" b="7506"/>
          <a:stretch/>
        </p:blipFill>
        <p:spPr>
          <a:xfrm>
            <a:off x="320574" y="986591"/>
            <a:ext cx="6106932" cy="4897569"/>
          </a:xfrm>
          <a:prstGeom prst="rect">
            <a:avLst/>
          </a:prstGeom>
          <a:ln w="9525">
            <a:noFill/>
          </a:ln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737607C9-4B59-4CB6-AE2D-C25102D55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62312" y="1186483"/>
            <a:ext cx="3822597" cy="4477933"/>
            <a:chOff x="807084" y="1186483"/>
            <a:chExt cx="3822597" cy="447793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1458B88-1946-4006-9355-59CDC73C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39">
              <a:extLst>
                <a:ext uri="{FF2B5EF4-FFF2-40B4-BE49-F238E27FC236}">
                  <a16:creationId xmlns:a16="http://schemas.microsoft.com/office/drawing/2014/main" id="{E93D5CDB-D8FE-4E91-A168-F8A5603DC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1EE5B02-AD0B-4340-AD50-196911128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650643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solidFill>
                  <a:srgbClr val="FFFEFF"/>
                </a:solidFill>
              </a:rPr>
              <a:t>Le fort III </a:t>
            </a:r>
            <a:r>
              <a:rPr lang="en-US" sz="5400" dirty="0" err="1">
                <a:solidFill>
                  <a:srgbClr val="FFFEFF"/>
                </a:solidFill>
              </a:rPr>
              <a:t>kırıkları</a:t>
            </a:r>
            <a:endParaRPr lang="en-US" sz="5400" dirty="0">
              <a:solidFill>
                <a:srgbClr val="FF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4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tr-TR" b="1" dirty="0"/>
              <a:t>Le fort III kırıkları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3590A6AB-474F-4B2B-B4FE-595C59BD988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00536387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8247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7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4687B-789E-453B-921F-7804CCA6B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495A546-1866-442A-8EF9-B683FCB3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0FC9B1F-EB6E-40D2-8261-0142E7326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8DB0E74-FB47-4298-AF40-FAC8939F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08813488-5B66-4FB7-A177-9B9B4658D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35E4BF3-25DA-41E9-B880-A0DC6C1EF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813C1F92-ED6B-4F19-9415-BFB5B5B5A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E40EF46-D7B9-447E-ACB4-D78972199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23CAE24-12FF-43D7-A6C0-6AA792E3A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372F5DB-BF3F-4325-85B0-CDCE7A6A6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25A9653-2959-449B-BA93-64D5656B1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683D52E0-024E-49EA-B58E-AFCB54B9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42DB067-C8BB-4763-B3AC-A1AFC1F94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BFADE60-883C-490B-8717-29178631E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276CDC4A-1010-43AB-BD13-E9BC487D6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E6DA892F-7AE7-4A83-9BFB-D5FDBA16D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2079130B-2394-449B-80DB-0B9946C7B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2F852A68-5FD2-4BD4-902A-37D580B79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1CD48066-FF17-425E-9EEC-795CD0CA4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374D862B-A8E1-4CB9-8529-077C6DBA5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5A3B1A83-9C72-4407-A5BF-A9EAA5C4D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C73AF399-B36E-419F-92C0-533EFBD93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88631" y="1477651"/>
            <a:ext cx="3756774" cy="4575659"/>
          </a:xfrm>
        </p:spPr>
        <p:txBody>
          <a:bodyPr anchor="t">
            <a:normAutofit/>
          </a:bodyPr>
          <a:lstStyle/>
          <a:p>
            <a:pPr algn="l"/>
            <a:r>
              <a:rPr lang="tr-TR" sz="5400" dirty="0">
                <a:solidFill>
                  <a:schemeClr val="accent1"/>
                </a:solidFill>
              </a:rPr>
              <a:t>Le fort III kırıklarında tedavi yöntemleri</a:t>
            </a: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27553" y="1375241"/>
            <a:ext cx="175681" cy="1665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5239764" y="1477651"/>
            <a:ext cx="6160555" cy="4575660"/>
          </a:xfrm>
        </p:spPr>
        <p:txBody>
          <a:bodyPr anchor="t">
            <a:normAutofit/>
          </a:bodyPr>
          <a:lstStyle/>
          <a:p>
            <a:pPr algn="just"/>
            <a:r>
              <a:rPr lang="tr-TR" dirty="0"/>
              <a:t>Diğer le fort kırıklarındaki gibi aynı redüksiyon ve </a:t>
            </a:r>
            <a:r>
              <a:rPr lang="tr-TR" dirty="0" err="1"/>
              <a:t>fiksasyon</a:t>
            </a:r>
            <a:r>
              <a:rPr lang="tr-TR" dirty="0"/>
              <a:t> sistemleri uygulanır.</a:t>
            </a:r>
          </a:p>
          <a:p>
            <a:pPr algn="just"/>
            <a:r>
              <a:rPr lang="tr-TR" dirty="0" err="1"/>
              <a:t>Koronal</a:t>
            </a:r>
            <a:r>
              <a:rPr lang="tr-TR" dirty="0"/>
              <a:t> yaklaşım tercih edilir</a:t>
            </a:r>
          </a:p>
          <a:p>
            <a:pPr algn="just"/>
            <a:r>
              <a:rPr lang="tr-TR" dirty="0"/>
              <a:t>Uygun </a:t>
            </a:r>
            <a:r>
              <a:rPr lang="tr-TR" dirty="0" err="1"/>
              <a:t>okluzyonun</a:t>
            </a:r>
            <a:r>
              <a:rPr lang="tr-TR" dirty="0"/>
              <a:t> sağlanması tedavinin </a:t>
            </a:r>
            <a:r>
              <a:rPr lang="tr-TR" dirty="0" err="1"/>
              <a:t>primer</a:t>
            </a:r>
            <a:r>
              <a:rPr lang="tr-TR" dirty="0"/>
              <a:t> şartlarından biridir.</a:t>
            </a:r>
          </a:p>
          <a:p>
            <a:pPr algn="just"/>
            <a:r>
              <a:rPr lang="tr-TR" dirty="0" err="1"/>
              <a:t>Zigomatik</a:t>
            </a:r>
            <a:r>
              <a:rPr lang="tr-TR" dirty="0"/>
              <a:t> arklara ve </a:t>
            </a:r>
            <a:r>
              <a:rPr lang="tr-TR" dirty="0" err="1"/>
              <a:t>superolateral</a:t>
            </a:r>
            <a:r>
              <a:rPr lang="tr-TR" dirty="0"/>
              <a:t> </a:t>
            </a:r>
            <a:r>
              <a:rPr lang="tr-TR" dirty="0" err="1"/>
              <a:t>orbital</a:t>
            </a:r>
            <a:r>
              <a:rPr lang="tr-TR" dirty="0"/>
              <a:t> kenarlara plak uygulanır.</a:t>
            </a:r>
          </a:p>
          <a:p>
            <a:pPr algn="just"/>
            <a:r>
              <a:rPr lang="tr-TR" dirty="0" err="1"/>
              <a:t>Frontonazal</a:t>
            </a:r>
            <a:r>
              <a:rPr lang="tr-TR" dirty="0"/>
              <a:t> bölgeye de plak uygulanması gerekebilir ancak bu bölgedeki kemiğin zayıf olması nedeniyle </a:t>
            </a:r>
            <a:r>
              <a:rPr lang="tr-TR" dirty="0" err="1"/>
              <a:t>nasoorbitoetmoid</a:t>
            </a:r>
            <a:r>
              <a:rPr lang="tr-TR" dirty="0"/>
              <a:t> komplekste parçalanmaya sebep olabilir.</a:t>
            </a:r>
          </a:p>
        </p:txBody>
      </p:sp>
    </p:spTree>
    <p:extLst>
      <p:ext uri="{BB962C8B-B14F-4D97-AF65-F5344CB8AC3E}">
        <p14:creationId xmlns:p14="http://schemas.microsoft.com/office/powerpoint/2010/main" val="79069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29510" t="9945" r="35385" b="12976"/>
          <a:stretch/>
        </p:blipFill>
        <p:spPr>
          <a:xfrm>
            <a:off x="3321269" y="91481"/>
            <a:ext cx="5415091" cy="668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0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E56CF3-26B9-4D5A-96C0-31E3E53BB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61D94F-EA5C-4330-8A35-483A7E589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BF6168A-9E65-4524-A92C-534967C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3494CE7-F2DE-46D5-AC7D-30071BCCB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1F5A2CE-439D-4922-961F-6A986BDF2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C9BAAB3-1FB8-4A81-863E-A05ED7828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FA50AFC3-F23E-4058-8D71-9BD07AEA2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82B2B33-19FD-402E-8E35-A8E867FB9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0FA38FB1-0238-4631-84CC-766DC76EE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4516460F-0122-450D-8257-E27F8E553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5CF39E3-8AA8-482D-9C7E-B472D289F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97A3F66-FF49-4C69-91A4-018DFDCA4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EF2CA154-6FAF-4F24-833A-C327B1030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45E949B0-6D59-4E0C-A2F6-6D9884204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AE77593D-3B3D-4BEC-9B83-C7556559C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FB8550CF-4B41-4509-9CBF-E0EEFEB94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50DA9124-2618-4DA7-AE4A-B228BD9CF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6741AAD5-45BA-4FDA-AEDF-3337296BC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BB56D020-0FBC-4705-9EF0-009EE9E7B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5DD03962-6BCE-4284-B97A-851C4BC69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BFC97152-3801-4E0D-B746-0F7DFBC6D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19FFD9BF-F64C-425B-8E0B-CA0F1B46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C6ED711B-36ED-4173-AB44-8C86ADF0F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256F45B4-234D-4F59-AF8D-9A8AFB94D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8E6E23-45CE-445A-904E-62F785DA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9557" y="0"/>
            <a:ext cx="4640799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48806" t="36877" r="6292" b="20812"/>
          <a:stretch/>
        </p:blipFill>
        <p:spPr>
          <a:xfrm>
            <a:off x="7866658" y="379999"/>
            <a:ext cx="4005608" cy="283085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9" name="Isosceles Triangle 22">
            <a:extLst>
              <a:ext uri="{FF2B5EF4-FFF2-40B4-BE49-F238E27FC236}">
                <a16:creationId xmlns:a16="http://schemas.microsoft.com/office/drawing/2014/main" id="{E5FE8003-E652-491E-9169-0097F83C8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DC66091-68FA-4006-8A27-640168146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718347" y="770111"/>
            <a:ext cx="5767566" cy="1072378"/>
          </a:xfrm>
        </p:spPr>
        <p:txBody>
          <a:bodyPr anchor="ctr">
            <a:normAutofit/>
          </a:bodyPr>
          <a:lstStyle/>
          <a:p>
            <a:r>
              <a:rPr lang="tr-TR" sz="3600" b="1" dirty="0" err="1"/>
              <a:t>Frontal</a:t>
            </a:r>
            <a:r>
              <a:rPr lang="tr-TR" sz="3600" b="1" dirty="0"/>
              <a:t> sinüs kırıkları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13"/>
          </p:nvPr>
        </p:nvSpPr>
        <p:spPr>
          <a:xfrm>
            <a:off x="784224" y="1855119"/>
            <a:ext cx="5768442" cy="3748716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tr-TR" sz="1400" b="1" dirty="0">
                <a:solidFill>
                  <a:srgbClr val="FFFFFE"/>
                </a:solidFill>
              </a:rPr>
              <a:t>KLİNİK BULGULAR</a:t>
            </a:r>
            <a:r>
              <a:rPr lang="tr-TR" sz="1400" dirty="0">
                <a:solidFill>
                  <a:srgbClr val="FFFFFE"/>
                </a:solidFill>
              </a:rPr>
              <a:t>;</a:t>
            </a:r>
          </a:p>
          <a:p>
            <a:pPr algn="just">
              <a:lnSpc>
                <a:spcPct val="110000"/>
              </a:lnSpc>
            </a:pPr>
            <a:r>
              <a:rPr lang="tr-TR" sz="1400" dirty="0">
                <a:solidFill>
                  <a:srgbClr val="FFFFFE"/>
                </a:solidFill>
              </a:rPr>
              <a:t>- </a:t>
            </a:r>
            <a:r>
              <a:rPr lang="tr-TR" sz="1400" dirty="0" err="1">
                <a:solidFill>
                  <a:srgbClr val="FFFFFE"/>
                </a:solidFill>
              </a:rPr>
              <a:t>Periorbital</a:t>
            </a:r>
            <a:r>
              <a:rPr lang="tr-TR" sz="1400" dirty="0">
                <a:solidFill>
                  <a:srgbClr val="FFFFFE"/>
                </a:solidFill>
              </a:rPr>
              <a:t> </a:t>
            </a:r>
            <a:r>
              <a:rPr lang="tr-TR" sz="1400" dirty="0" err="1">
                <a:solidFill>
                  <a:srgbClr val="FFFFFE"/>
                </a:solidFill>
              </a:rPr>
              <a:t>ekimoz</a:t>
            </a:r>
            <a:r>
              <a:rPr lang="tr-TR" sz="1400" dirty="0">
                <a:solidFill>
                  <a:srgbClr val="FFFFFE"/>
                </a:solidFill>
              </a:rPr>
              <a:t> ve ağrı </a:t>
            </a:r>
            <a:r>
              <a:rPr lang="tr-TR" sz="1400" dirty="0" err="1">
                <a:solidFill>
                  <a:srgbClr val="FFFFFE"/>
                </a:solidFill>
              </a:rPr>
              <a:t>frontal</a:t>
            </a:r>
            <a:r>
              <a:rPr lang="tr-TR" sz="1400" dirty="0">
                <a:solidFill>
                  <a:srgbClr val="FFFFFE"/>
                </a:solidFill>
              </a:rPr>
              <a:t> bölge kırıklarındaki en genel bulgudur. Kemik içi kanama nedeniyle meydana gelen bu durum aynı zamanda </a:t>
            </a:r>
            <a:r>
              <a:rPr lang="tr-TR" sz="1400" dirty="0" err="1">
                <a:solidFill>
                  <a:srgbClr val="FFFFFE"/>
                </a:solidFill>
              </a:rPr>
              <a:t>subkonjuktival</a:t>
            </a:r>
            <a:r>
              <a:rPr lang="tr-TR" sz="1400" dirty="0">
                <a:solidFill>
                  <a:srgbClr val="FFFFFE"/>
                </a:solidFill>
              </a:rPr>
              <a:t> </a:t>
            </a:r>
            <a:r>
              <a:rPr lang="tr-TR" sz="1400" dirty="0" err="1">
                <a:solidFill>
                  <a:srgbClr val="FFFFFE"/>
                </a:solidFill>
              </a:rPr>
              <a:t>hemorajiye</a:t>
            </a:r>
            <a:r>
              <a:rPr lang="tr-TR" sz="1400" dirty="0">
                <a:solidFill>
                  <a:srgbClr val="FFFFFE"/>
                </a:solidFill>
              </a:rPr>
              <a:t> de neden olabilir.</a:t>
            </a:r>
          </a:p>
          <a:p>
            <a:pPr algn="just">
              <a:lnSpc>
                <a:spcPct val="110000"/>
              </a:lnSpc>
            </a:pPr>
            <a:r>
              <a:rPr lang="tr-TR" sz="1400" dirty="0">
                <a:solidFill>
                  <a:srgbClr val="FFFFFE"/>
                </a:solidFill>
              </a:rPr>
              <a:t>- </a:t>
            </a:r>
            <a:r>
              <a:rPr lang="tr-TR" sz="1400" dirty="0" err="1">
                <a:solidFill>
                  <a:srgbClr val="FFFFFE"/>
                </a:solidFill>
              </a:rPr>
              <a:t>Epistaksis</a:t>
            </a:r>
            <a:r>
              <a:rPr lang="tr-TR" sz="1400" dirty="0">
                <a:solidFill>
                  <a:srgbClr val="FFFFFE"/>
                </a:solidFill>
              </a:rPr>
              <a:t>, </a:t>
            </a:r>
            <a:r>
              <a:rPr lang="tr-TR" sz="1400" dirty="0" err="1">
                <a:solidFill>
                  <a:srgbClr val="FFFFFE"/>
                </a:solidFill>
              </a:rPr>
              <a:t>anterior</a:t>
            </a:r>
            <a:r>
              <a:rPr lang="tr-TR" sz="1400" dirty="0">
                <a:solidFill>
                  <a:srgbClr val="FFFFFE"/>
                </a:solidFill>
              </a:rPr>
              <a:t> </a:t>
            </a:r>
            <a:r>
              <a:rPr lang="tr-TR" sz="1400" dirty="0" err="1">
                <a:solidFill>
                  <a:srgbClr val="FFFFFE"/>
                </a:solidFill>
              </a:rPr>
              <a:t>kranial</a:t>
            </a:r>
            <a:r>
              <a:rPr lang="tr-TR" sz="1400" dirty="0">
                <a:solidFill>
                  <a:srgbClr val="FFFFFE"/>
                </a:solidFill>
              </a:rPr>
              <a:t> bölgede </a:t>
            </a:r>
            <a:r>
              <a:rPr lang="tr-TR" sz="1400" dirty="0" err="1">
                <a:solidFill>
                  <a:srgbClr val="FFFFFE"/>
                </a:solidFill>
              </a:rPr>
              <a:t>kontüzyon</a:t>
            </a:r>
            <a:r>
              <a:rPr lang="tr-TR" sz="1400" dirty="0">
                <a:solidFill>
                  <a:srgbClr val="FFFFFE"/>
                </a:solidFill>
              </a:rPr>
              <a:t>, </a:t>
            </a:r>
            <a:r>
              <a:rPr lang="tr-TR" sz="1400" dirty="0" err="1">
                <a:solidFill>
                  <a:srgbClr val="FFFFFE"/>
                </a:solidFill>
              </a:rPr>
              <a:t>hematom</a:t>
            </a:r>
            <a:r>
              <a:rPr lang="tr-TR" sz="1400" dirty="0">
                <a:solidFill>
                  <a:srgbClr val="FFFFFE"/>
                </a:solidFill>
              </a:rPr>
              <a:t>, </a:t>
            </a:r>
            <a:r>
              <a:rPr lang="tr-TR" sz="1400" dirty="0" err="1">
                <a:solidFill>
                  <a:srgbClr val="FFFFFE"/>
                </a:solidFill>
              </a:rPr>
              <a:t>laserasyon</a:t>
            </a:r>
            <a:endParaRPr lang="tr-TR" sz="1400" dirty="0">
              <a:solidFill>
                <a:srgbClr val="FFFFFE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tr-TR" sz="1400" dirty="0">
                <a:solidFill>
                  <a:srgbClr val="FFFFFE"/>
                </a:solidFill>
              </a:rPr>
              <a:t>- </a:t>
            </a:r>
            <a:r>
              <a:rPr lang="tr-TR" sz="1400" dirty="0" err="1">
                <a:solidFill>
                  <a:srgbClr val="FFFFFE"/>
                </a:solidFill>
              </a:rPr>
              <a:t>Glabellar</a:t>
            </a:r>
            <a:r>
              <a:rPr lang="tr-TR" sz="1400" dirty="0">
                <a:solidFill>
                  <a:srgbClr val="FFFFFE"/>
                </a:solidFill>
              </a:rPr>
              <a:t> bölgede çöküntü</a:t>
            </a:r>
          </a:p>
          <a:p>
            <a:pPr algn="just">
              <a:lnSpc>
                <a:spcPct val="110000"/>
              </a:lnSpc>
            </a:pPr>
            <a:r>
              <a:rPr lang="tr-TR" sz="1400" dirty="0">
                <a:solidFill>
                  <a:srgbClr val="FFFFFE"/>
                </a:solidFill>
              </a:rPr>
              <a:t>**</a:t>
            </a:r>
            <a:r>
              <a:rPr lang="tr-TR" sz="1400" dirty="0" err="1">
                <a:solidFill>
                  <a:srgbClr val="FFFFFE"/>
                </a:solidFill>
              </a:rPr>
              <a:t>Frontal</a:t>
            </a:r>
            <a:r>
              <a:rPr lang="tr-TR" sz="1400" dirty="0">
                <a:solidFill>
                  <a:srgbClr val="FFFFFE"/>
                </a:solidFill>
              </a:rPr>
              <a:t> sinüs kırıklarını görüntülemede eskiden </a:t>
            </a:r>
            <a:r>
              <a:rPr lang="tr-TR" sz="1400" dirty="0" err="1">
                <a:solidFill>
                  <a:srgbClr val="FFFFFE"/>
                </a:solidFill>
              </a:rPr>
              <a:t>waters</a:t>
            </a:r>
            <a:r>
              <a:rPr lang="tr-TR" sz="1400" dirty="0">
                <a:solidFill>
                  <a:srgbClr val="FFFFFE"/>
                </a:solidFill>
              </a:rPr>
              <a:t> projeksiyonu, </a:t>
            </a:r>
            <a:r>
              <a:rPr lang="tr-TR" sz="1400" dirty="0" err="1">
                <a:solidFill>
                  <a:srgbClr val="FFFFFE"/>
                </a:solidFill>
              </a:rPr>
              <a:t>reverse</a:t>
            </a:r>
            <a:r>
              <a:rPr lang="tr-TR" sz="1400" dirty="0">
                <a:solidFill>
                  <a:srgbClr val="FFFFFE"/>
                </a:solidFill>
              </a:rPr>
              <a:t> </a:t>
            </a:r>
            <a:r>
              <a:rPr lang="tr-TR" sz="1400" dirty="0" err="1">
                <a:solidFill>
                  <a:srgbClr val="FFFFFE"/>
                </a:solidFill>
              </a:rPr>
              <a:t>towne</a:t>
            </a:r>
            <a:r>
              <a:rPr lang="tr-TR" sz="1400" dirty="0">
                <a:solidFill>
                  <a:srgbClr val="FFFFFE"/>
                </a:solidFill>
              </a:rPr>
              <a:t> projeksiyonu gibi yöntemler kullanılsa da günümüzde en geçerli görüntüleme yöntemi </a:t>
            </a:r>
            <a:r>
              <a:rPr lang="tr-TR" sz="1400" dirty="0" err="1">
                <a:solidFill>
                  <a:srgbClr val="FFFFFE"/>
                </a:solidFill>
              </a:rPr>
              <a:t>aksiyal</a:t>
            </a:r>
            <a:r>
              <a:rPr lang="tr-TR" sz="1400" dirty="0">
                <a:solidFill>
                  <a:srgbClr val="FFFFFE"/>
                </a:solidFill>
              </a:rPr>
              <a:t> kesitler alınarak yapılan bilgisayarlı tomografi görüntülemesidir.</a:t>
            </a:r>
          </a:p>
          <a:p>
            <a:pPr algn="just">
              <a:lnSpc>
                <a:spcPct val="110000"/>
              </a:lnSpc>
            </a:pPr>
            <a:endParaRPr lang="tr-TR" sz="1400" dirty="0">
              <a:solidFill>
                <a:srgbClr val="FFFFFE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/>
          <a:srcRect l="54964" t="28803" r="13322" b="12922"/>
          <a:stretch/>
        </p:blipFill>
        <p:spPr>
          <a:xfrm>
            <a:off x="8797252" y="3587191"/>
            <a:ext cx="2144113" cy="295487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81159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4687B-789E-453B-921F-7804CCA6B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495A546-1866-442A-8EF9-B683FCB3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0FC9B1F-EB6E-40D2-8261-0142E7326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8DB0E74-FB47-4298-AF40-FAC8939F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8813488-5B66-4FB7-A177-9B9B4658D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35E4BF3-25DA-41E9-B880-A0DC6C1EF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813C1F92-ED6B-4F19-9415-BFB5B5B5A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E40EF46-D7B9-447E-ACB4-D78972199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23CAE24-12FF-43D7-A6C0-6AA792E3A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372F5DB-BF3F-4325-85B0-CDCE7A6A6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25A9653-2959-449B-BA93-64D5656B1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683D52E0-024E-49EA-B58E-AFCB54B9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42DB067-C8BB-4763-B3AC-A1AFC1F94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BFADE60-883C-490B-8717-29178631E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276CDC4A-1010-43AB-BD13-E9BC487D6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E6DA892F-7AE7-4A83-9BFB-D5FDBA16D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2079130B-2394-449B-80DB-0B9946C7B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2F852A68-5FD2-4BD4-902A-37D580B79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1CD48066-FF17-425E-9EEC-795CD0CA4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374D862B-A8E1-4CB9-8529-077C6DBA5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5A3B1A83-9C72-4407-A5BF-A9EAA5C4D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C73AF399-B36E-419F-92C0-533EFBD93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88631" y="1477651"/>
            <a:ext cx="3756774" cy="4575659"/>
          </a:xfrm>
        </p:spPr>
        <p:txBody>
          <a:bodyPr anchor="t">
            <a:normAutofit/>
          </a:bodyPr>
          <a:lstStyle/>
          <a:p>
            <a:pPr algn="l"/>
            <a:r>
              <a:rPr lang="tr-TR" sz="5400" b="1" dirty="0" err="1">
                <a:solidFill>
                  <a:schemeClr val="accent1"/>
                </a:solidFill>
              </a:rPr>
              <a:t>Frontal</a:t>
            </a:r>
            <a:r>
              <a:rPr lang="tr-TR" sz="5400" b="1" dirty="0">
                <a:solidFill>
                  <a:schemeClr val="accent1"/>
                </a:solidFill>
              </a:rPr>
              <a:t> sinüs kırıklarında tedavi yaklaşımı</a:t>
            </a: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27553" y="1375241"/>
            <a:ext cx="175681" cy="1665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5142445" y="349559"/>
            <a:ext cx="6160555" cy="6494154"/>
          </a:xfrm>
        </p:spPr>
        <p:txBody>
          <a:bodyPr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tr-TR" sz="1400" dirty="0" err="1"/>
              <a:t>Frontal</a:t>
            </a:r>
            <a:r>
              <a:rPr lang="tr-TR" sz="1400" dirty="0"/>
              <a:t> sinüs kırıklarına yaklaşımda </a:t>
            </a:r>
            <a:r>
              <a:rPr lang="tr-TR" sz="1400" b="1" u="sng" dirty="0" err="1"/>
              <a:t>koronal</a:t>
            </a:r>
            <a:r>
              <a:rPr lang="tr-TR" sz="1400" b="1" u="sng" dirty="0"/>
              <a:t> </a:t>
            </a:r>
            <a:r>
              <a:rPr lang="tr-TR" sz="1400" b="1" u="sng" dirty="0" err="1"/>
              <a:t>flep</a:t>
            </a:r>
            <a:r>
              <a:rPr lang="tr-TR" sz="1400" b="1" u="sng" dirty="0"/>
              <a:t> </a:t>
            </a:r>
            <a:r>
              <a:rPr lang="tr-TR" sz="1400" dirty="0"/>
              <a:t>tercih edilir .Kırık bölgesinde </a:t>
            </a:r>
            <a:r>
              <a:rPr lang="tr-TR" sz="1400" dirty="0" err="1"/>
              <a:t>laserasyon</a:t>
            </a:r>
            <a:r>
              <a:rPr lang="tr-TR" sz="1400" dirty="0"/>
              <a:t> oluşmuşsa buradan da yaklaşılabilir.</a:t>
            </a:r>
          </a:p>
          <a:p>
            <a:pPr algn="just">
              <a:lnSpc>
                <a:spcPct val="110000"/>
              </a:lnSpc>
            </a:pPr>
            <a:r>
              <a:rPr lang="tr-TR" sz="1400" b="1" u="sng" dirty="0" err="1"/>
              <a:t>Anterior</a:t>
            </a:r>
            <a:r>
              <a:rPr lang="tr-TR" sz="1400" b="1" u="sng" dirty="0"/>
              <a:t> duvar kırıkları: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tr-TR" sz="1400" dirty="0" err="1"/>
              <a:t>Frontal</a:t>
            </a:r>
            <a:r>
              <a:rPr lang="tr-TR" sz="1400" dirty="0"/>
              <a:t> kemikteki en ince ve en kırılmaya meyilli bölge </a:t>
            </a:r>
            <a:r>
              <a:rPr lang="tr-TR" sz="1400" dirty="0" err="1"/>
              <a:t>frontal</a:t>
            </a:r>
            <a:r>
              <a:rPr lang="tr-TR" sz="1400" dirty="0"/>
              <a:t> sinüsün </a:t>
            </a:r>
            <a:r>
              <a:rPr lang="tr-TR" sz="1400" dirty="0" err="1"/>
              <a:t>anterior</a:t>
            </a:r>
            <a:r>
              <a:rPr lang="tr-TR" sz="1400" dirty="0"/>
              <a:t> duvarıdır. Bu bölgede meydana gelen kırıklar genellikle kozmetik </a:t>
            </a:r>
            <a:r>
              <a:rPr lang="tr-TR" sz="1400" dirty="0" err="1"/>
              <a:t>deformiteye</a:t>
            </a:r>
            <a:r>
              <a:rPr lang="tr-TR" sz="1400" dirty="0"/>
              <a:t> neden olur.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tr-TR" sz="1400" dirty="0"/>
              <a:t>Basit </a:t>
            </a:r>
            <a:r>
              <a:rPr lang="tr-TR" sz="1400" dirty="0" err="1"/>
              <a:t>yeşilağaç</a:t>
            </a:r>
            <a:r>
              <a:rPr lang="tr-TR" sz="1400" dirty="0"/>
              <a:t> kırığı şeklinde veya deplase olmamış bir kırık varlığında açık redüksiyona gerek yoktur. Deplase kırık varlığında ise açık redüksiyon gerekir. </a:t>
            </a:r>
            <a:r>
              <a:rPr lang="tr-TR" sz="1400" dirty="0" err="1"/>
              <a:t>Posterior</a:t>
            </a:r>
            <a:r>
              <a:rPr lang="tr-TR" sz="1400" dirty="0"/>
              <a:t> duvarda ve </a:t>
            </a:r>
            <a:r>
              <a:rPr lang="tr-TR" sz="1400" dirty="0" err="1"/>
              <a:t>nasofrontal</a:t>
            </a:r>
            <a:r>
              <a:rPr lang="tr-TR" sz="1400" dirty="0"/>
              <a:t> kanalda hasar yoksa </a:t>
            </a:r>
            <a:r>
              <a:rPr lang="tr-TR" sz="1400" dirty="0" err="1"/>
              <a:t>anterior</a:t>
            </a:r>
            <a:r>
              <a:rPr lang="tr-TR" sz="1400" dirty="0"/>
              <a:t> duvar </a:t>
            </a:r>
            <a:r>
              <a:rPr lang="tr-TR" sz="1400" dirty="0" err="1"/>
              <a:t>fikse</a:t>
            </a:r>
            <a:r>
              <a:rPr lang="tr-TR" sz="1400" dirty="0"/>
              <a:t> edilir. </a:t>
            </a:r>
            <a:r>
              <a:rPr lang="tr-TR" sz="1400" dirty="0" err="1"/>
              <a:t>Fiksasyon</a:t>
            </a:r>
            <a:r>
              <a:rPr lang="tr-TR" sz="1400" dirty="0"/>
              <a:t> amacıyla titanyum meshler kullanılabilir. </a:t>
            </a:r>
            <a:r>
              <a:rPr lang="tr-TR" sz="1400" dirty="0" err="1"/>
              <a:t>Fiksasyonun</a:t>
            </a:r>
            <a:r>
              <a:rPr lang="tr-TR" sz="1400" dirty="0"/>
              <a:t> ardından yumuşak dokudaki yaralanma tedavi edilir ve </a:t>
            </a:r>
            <a:r>
              <a:rPr lang="tr-TR" sz="1400" dirty="0" err="1"/>
              <a:t>flep</a:t>
            </a:r>
            <a:r>
              <a:rPr lang="tr-TR" sz="1400" dirty="0"/>
              <a:t> kapatılır.</a:t>
            </a:r>
          </a:p>
          <a:p>
            <a:pPr algn="just">
              <a:lnSpc>
                <a:spcPct val="110000"/>
              </a:lnSpc>
            </a:pPr>
            <a:r>
              <a:rPr lang="tr-TR" sz="1400" b="1" u="sng" dirty="0" err="1"/>
              <a:t>Posterior</a:t>
            </a:r>
            <a:r>
              <a:rPr lang="tr-TR" sz="1400" b="1" u="sng" dirty="0"/>
              <a:t> duvar kırıkları: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tr-TR" sz="1400" dirty="0" err="1"/>
              <a:t>Posterior</a:t>
            </a:r>
            <a:r>
              <a:rPr lang="tr-TR" sz="1400" dirty="0"/>
              <a:t> duvardaki kırıkları </a:t>
            </a:r>
            <a:r>
              <a:rPr lang="tr-TR" sz="1400" dirty="0" err="1"/>
              <a:t>anterior</a:t>
            </a:r>
            <a:r>
              <a:rPr lang="tr-TR" sz="1400" dirty="0"/>
              <a:t> </a:t>
            </a:r>
            <a:r>
              <a:rPr lang="tr-TR" sz="1400" dirty="0" err="1"/>
              <a:t>kranial</a:t>
            </a:r>
            <a:r>
              <a:rPr lang="tr-TR" sz="1400" dirty="0"/>
              <a:t> </a:t>
            </a:r>
            <a:r>
              <a:rPr lang="tr-TR" sz="1400" dirty="0" err="1"/>
              <a:t>fossaya</a:t>
            </a:r>
            <a:r>
              <a:rPr lang="tr-TR" sz="1400" dirty="0"/>
              <a:t> yakınlığı nedeniyle daha ciddiyet taşır.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tr-TR" sz="1400" dirty="0"/>
              <a:t>Kırığın deplase olup olmaması ve nörolojik dokulara hasar verme durumuna göre tedavi protokolü değişir. Her iki durumda da nöroloji konsültasyonu ve iş birliği gerekmektedir.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tr-TR" sz="1400" dirty="0"/>
              <a:t>Parçalı kırıklarda; nörolojik dokuları etkileyen kırıklarda </a:t>
            </a:r>
            <a:r>
              <a:rPr lang="tr-TR" sz="1400" dirty="0" err="1"/>
              <a:t>posterıor</a:t>
            </a:r>
            <a:r>
              <a:rPr lang="tr-TR" sz="1400" dirty="0"/>
              <a:t> duvar </a:t>
            </a:r>
            <a:r>
              <a:rPr lang="tr-TR" sz="1400" dirty="0" err="1"/>
              <a:t>tamamiyle</a:t>
            </a:r>
            <a:r>
              <a:rPr lang="tr-TR" sz="1400" dirty="0"/>
              <a:t> uzaklaştırılır. Kemiğin uzaklaştırılmasından sonra dura </a:t>
            </a:r>
            <a:r>
              <a:rPr lang="tr-TR" sz="1400" dirty="0" err="1"/>
              <a:t>primer</a:t>
            </a:r>
            <a:r>
              <a:rPr lang="tr-TR" sz="1400" dirty="0"/>
              <a:t> kapanmayı tamir etmektedir. </a:t>
            </a:r>
            <a:r>
              <a:rPr lang="tr-TR" sz="1400" dirty="0" err="1"/>
              <a:t>Galeal</a:t>
            </a:r>
            <a:r>
              <a:rPr lang="tr-TR" sz="1400" dirty="0"/>
              <a:t> veya </a:t>
            </a:r>
            <a:r>
              <a:rPr lang="tr-TR" sz="1400" dirty="0" err="1"/>
              <a:t>perikraniyal</a:t>
            </a:r>
            <a:r>
              <a:rPr lang="tr-TR" sz="1400" dirty="0"/>
              <a:t> </a:t>
            </a:r>
            <a:r>
              <a:rPr lang="tr-TR" sz="1400" dirty="0" err="1"/>
              <a:t>flep</a:t>
            </a:r>
            <a:r>
              <a:rPr lang="tr-TR" sz="1400" dirty="0"/>
              <a:t> de kullanılabilir.</a:t>
            </a:r>
          </a:p>
          <a:p>
            <a:pPr algn="just">
              <a:lnSpc>
                <a:spcPct val="110000"/>
              </a:lnSpc>
            </a:pP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1321866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334A2EF-69D9-41C1-9876-91D7FCF7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74C0C03-1202-4DC9-BA33-998DDFB3F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60BF984B-F4C1-4BF0-B296-72CAD881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2E887C16-A8CC-48BD-A34B-69B5D14BE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1194B805-0CE2-4FD6-804E-2771E18BB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96000EBD-113B-4BB5-94F2-B2C961094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C2C37892-BF6A-4DDB-BAA9-48B6A051E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B3A53A2B-EB9B-4318-A7F9-E371D211E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9001F5F-9338-43E1-BB4B-21C681CA2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24781ABE-347F-40E9-9BB2-3E35C8F15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6D8A7767-4D16-4AB7-8277-D66FEC7F7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1B7D649D-9559-4E1D-937A-351948350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45AA5D21-8C7B-4C77-815C-C3A8EA0A5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D7A46675-AA96-41DB-B9DB-CAA471A20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82090F8A-ECF2-423C-98D0-8EF226220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EA5DE46B-A4BE-407F-835A-693D3E979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429E4297-5489-465D-A6D7-03BD468E0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69A4CFA1-B603-453B-AC53-49E8A8DF7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7A997EDF-8927-490B-AD5F-046317B8B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3C91BE84-B1A4-4592-A942-2C72C86DD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A0AAA5CD-6E44-429A-91FA-D650BAF9E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550663" y="1455611"/>
            <a:ext cx="3849624" cy="2312521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>
                <a:solidFill>
                  <a:schemeClr val="tx2"/>
                </a:solidFill>
              </a:rPr>
              <a:t>Koronal flep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8CA0C52-5ACA-4F17-AA4A-312E0E110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25000" t="4744" r="26378" b="15714"/>
          <a:stretch/>
        </p:blipFill>
        <p:spPr>
          <a:xfrm>
            <a:off x="924909" y="778473"/>
            <a:ext cx="5722632" cy="5265901"/>
          </a:xfrm>
          <a:prstGeom prst="rect">
            <a:avLst/>
          </a:prstGeom>
          <a:ln w="12700">
            <a:noFill/>
          </a:ln>
        </p:spPr>
      </p:pic>
      <p:sp>
        <p:nvSpPr>
          <p:cNvPr id="60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50273" y="3291386"/>
            <a:ext cx="407233" cy="35106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51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1">
            <a:extLst>
              <a:ext uri="{FF2B5EF4-FFF2-40B4-BE49-F238E27FC236}">
                <a16:creationId xmlns:a16="http://schemas.microsoft.com/office/drawing/2014/main" id="{828D1E49-2A21-4A83-A0E0-FB1597B4B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13">
            <a:extLst>
              <a:ext uri="{FF2B5EF4-FFF2-40B4-BE49-F238E27FC236}">
                <a16:creationId xmlns:a16="http://schemas.microsoft.com/office/drawing/2014/main" id="{088B852E-5494-418B-A833-75CF016A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F31E3C1-1A46-4329-9F80-B576692F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294B4592-99CA-47B1-816F-CE2D44F65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F690E4C-72F8-4AC5-AF99-562763CC6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834CDD4-CAB8-4ACC-9AAC-5399C743D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1AEB045A-6821-475B-A28E-047437ABE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D9B790C0-3D34-4626-BAFB-6EB473F40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DA4D87F-91A4-4628-9A6E-F01820A7E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045DAB88-124C-459C-A889-DAE9C9BE2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85D44010-1DAA-4CAC-B83F-7E3E8C455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E8C01D66-5C93-4A2E-AA74-DE97574EA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E2E1A6E1-6C4A-47D3-81E2-9F8624F1B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3E849CB5-4526-49DC-B77B-A20FDB7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5A18C8A4-FB2A-44C1-93D3-26C6DDFE0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85D014FD-8C5A-4071-B19E-4910AAB61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A37D7262-3596-4026-9AD4-E94332E5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187E37E0-AAC3-4B33-AF36-334ACCBD3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409758BB-8A0E-4BEB-BC0C-F410AD98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97C4EFE2-9D25-4978-BD9A-873B49270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CCAF82A-A0E0-4B55-A97B-EFFAE79AF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4F800DD8-3954-4F73-8807-16F1CFAC1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84E1C91A-4B06-4852-918C-6380FA98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908115" y="385763"/>
            <a:ext cx="10488547" cy="1190912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chemeClr val="tx2"/>
                </a:solidFill>
              </a:rPr>
              <a:t>Nasal</a:t>
            </a:r>
            <a:r>
              <a:rPr lang="tr-TR" b="1" dirty="0">
                <a:solidFill>
                  <a:schemeClr val="tx2"/>
                </a:solidFill>
              </a:rPr>
              <a:t> kırıklar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41" name="Rectangle 36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030" y="2250281"/>
            <a:ext cx="4959318" cy="3678237"/>
          </a:xfrm>
          <a:prstGeom prst="rect">
            <a:avLst/>
          </a:prstGeom>
          <a:solidFill>
            <a:schemeClr val="bg1"/>
          </a:solidFill>
          <a:ln w="19050">
            <a:solidFill>
              <a:srgbClr val="E696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55252" t="29607" r="12307" b="11972"/>
          <a:stretch/>
        </p:blipFill>
        <p:spPr>
          <a:xfrm>
            <a:off x="1722439" y="1863464"/>
            <a:ext cx="3317876" cy="4481065"/>
          </a:xfrm>
          <a:prstGeom prst="rect">
            <a:avLst/>
          </a:prstGeom>
          <a:ln w="12700">
            <a:noFill/>
          </a:ln>
        </p:spPr>
      </p:pic>
      <p:sp>
        <p:nvSpPr>
          <p:cNvPr id="7" name="Unvan 3"/>
          <p:cNvSpPr>
            <a:spLocks noGrp="1"/>
          </p:cNvSpPr>
          <p:nvPr>
            <p:ph sz="quarter" idx="13"/>
          </p:nvPr>
        </p:nvSpPr>
        <p:spPr>
          <a:xfrm>
            <a:off x="6300044" y="1265944"/>
            <a:ext cx="5028928" cy="518089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rgbClr val="E69600"/>
              </a:buClr>
              <a:buFont typeface="Arial" panose="020B0604020202020204" pitchFamily="34" charset="0"/>
              <a:buChar char="•"/>
            </a:pPr>
            <a:br>
              <a:rPr lang="tr-TR" sz="1400" b="1" dirty="0"/>
            </a:br>
            <a:br>
              <a:rPr lang="tr-TR" sz="1400" b="1" dirty="0"/>
            </a:br>
            <a:r>
              <a:rPr lang="tr-TR" sz="1400" dirty="0"/>
              <a:t>VÜCUTTA EN SIK OLUŞAN KIRIK TİPİ NASAL KIRIKLARDIR.</a:t>
            </a:r>
            <a:br>
              <a:rPr lang="tr-TR" sz="1400" dirty="0"/>
            </a:br>
            <a:br>
              <a:rPr lang="tr-TR" sz="1400" dirty="0"/>
            </a:br>
            <a:r>
              <a:rPr lang="tr-TR" sz="1400" dirty="0"/>
              <a:t>KLİNİK BULGULAR;</a:t>
            </a:r>
            <a:br>
              <a:rPr lang="tr-TR" sz="1400" dirty="0"/>
            </a:br>
            <a:r>
              <a:rPr lang="tr-TR" sz="1400" dirty="0"/>
              <a:t>- ödem, </a:t>
            </a:r>
            <a:r>
              <a:rPr lang="tr-TR" sz="1400" dirty="0" err="1"/>
              <a:t>ekimoz</a:t>
            </a:r>
            <a:br>
              <a:rPr lang="tr-TR" sz="1400" dirty="0"/>
            </a:br>
            <a:r>
              <a:rPr lang="tr-TR" sz="1400" dirty="0"/>
              <a:t>- </a:t>
            </a:r>
            <a:r>
              <a:rPr lang="tr-TR" sz="1400" dirty="0" err="1"/>
              <a:t>epistaksis</a:t>
            </a:r>
            <a:br>
              <a:rPr lang="tr-TR" sz="1400" dirty="0"/>
            </a:br>
            <a:r>
              <a:rPr lang="tr-TR" sz="1400" dirty="0"/>
              <a:t>- </a:t>
            </a:r>
            <a:r>
              <a:rPr lang="tr-TR" sz="1400" dirty="0" err="1"/>
              <a:t>laserasyon</a:t>
            </a:r>
            <a:br>
              <a:rPr lang="tr-TR" sz="1400" dirty="0"/>
            </a:br>
            <a:r>
              <a:rPr lang="tr-TR" sz="1400" dirty="0"/>
              <a:t>- havayolu </a:t>
            </a:r>
            <a:r>
              <a:rPr lang="tr-TR" sz="1400" dirty="0" err="1"/>
              <a:t>tıkanıklıgı</a:t>
            </a:r>
            <a:br>
              <a:rPr lang="tr-TR" sz="1400" dirty="0"/>
            </a:br>
            <a:r>
              <a:rPr lang="tr-TR" sz="1400" dirty="0"/>
              <a:t>- </a:t>
            </a:r>
            <a:r>
              <a:rPr lang="tr-TR" sz="1400" dirty="0" err="1"/>
              <a:t>nasal</a:t>
            </a:r>
            <a:r>
              <a:rPr lang="tr-TR" sz="1400" dirty="0"/>
              <a:t> bölgede </a:t>
            </a:r>
            <a:r>
              <a:rPr lang="tr-TR" sz="1400" dirty="0" err="1"/>
              <a:t>deviasyon</a:t>
            </a:r>
            <a:r>
              <a:rPr lang="tr-TR" sz="1400" dirty="0"/>
              <a:t> veya çöküntü</a:t>
            </a:r>
            <a:br>
              <a:rPr lang="tr-TR" sz="1400" dirty="0"/>
            </a:br>
            <a:r>
              <a:rPr lang="tr-TR" sz="1400" dirty="0"/>
              <a:t>- </a:t>
            </a:r>
            <a:r>
              <a:rPr lang="tr-TR" sz="1400" dirty="0" err="1"/>
              <a:t>septal</a:t>
            </a:r>
            <a:r>
              <a:rPr lang="tr-TR" sz="1400" dirty="0"/>
              <a:t> </a:t>
            </a:r>
            <a:r>
              <a:rPr lang="tr-TR" sz="1400" dirty="0" err="1"/>
              <a:t>hematom</a:t>
            </a:r>
            <a:r>
              <a:rPr lang="tr-TR" sz="1400" dirty="0"/>
              <a:t>, </a:t>
            </a:r>
            <a:r>
              <a:rPr lang="tr-TR" sz="1400" dirty="0" err="1"/>
              <a:t>laserasyon,deviasyon</a:t>
            </a:r>
            <a:r>
              <a:rPr lang="tr-TR" sz="1400" dirty="0"/>
              <a:t> veya           </a:t>
            </a:r>
            <a:r>
              <a:rPr lang="tr-TR" sz="1400" dirty="0" err="1"/>
              <a:t>dislokasyon</a:t>
            </a:r>
            <a:r>
              <a:rPr lang="tr-TR" sz="1400" dirty="0"/>
              <a:t>				      - ağrı, </a:t>
            </a:r>
            <a:r>
              <a:rPr lang="tr-TR" sz="1400" dirty="0" err="1"/>
              <a:t>mobilite</a:t>
            </a:r>
            <a:r>
              <a:rPr lang="tr-TR" sz="1400" dirty="0"/>
              <a:t>, </a:t>
            </a:r>
            <a:r>
              <a:rPr lang="tr-TR" sz="1400" dirty="0" err="1"/>
              <a:t>krepitasyon</a:t>
            </a:r>
            <a:r>
              <a:rPr lang="tr-TR" sz="1400" dirty="0"/>
              <a:t> veya </a:t>
            </a:r>
            <a:r>
              <a:rPr lang="tr-TR" sz="1400" dirty="0" err="1"/>
              <a:t>palpasyon</a:t>
            </a:r>
            <a:endParaRPr lang="tr-TR" sz="1400" dirty="0"/>
          </a:p>
          <a:p>
            <a:pPr marL="0" indent="0" algn="just">
              <a:lnSpc>
                <a:spcPct val="110000"/>
              </a:lnSpc>
              <a:buClr>
                <a:srgbClr val="E69600"/>
              </a:buClr>
              <a:buNone/>
            </a:pPr>
            <a:r>
              <a:rPr lang="tr-TR" sz="1400" dirty="0"/>
              <a:t>Radyografik olarak </a:t>
            </a:r>
            <a:r>
              <a:rPr lang="tr-TR" sz="1400" dirty="0" err="1"/>
              <a:t>waters</a:t>
            </a:r>
            <a:r>
              <a:rPr lang="tr-TR" sz="1400" dirty="0"/>
              <a:t> </a:t>
            </a:r>
            <a:r>
              <a:rPr lang="tr-TR" sz="1400" dirty="0" err="1"/>
              <a:t>grafisi</a:t>
            </a:r>
            <a:r>
              <a:rPr lang="tr-TR" sz="1400" dirty="0"/>
              <a:t>, </a:t>
            </a:r>
            <a:r>
              <a:rPr lang="tr-TR" sz="1400" dirty="0" err="1"/>
              <a:t>aksiyal</a:t>
            </a:r>
            <a:r>
              <a:rPr lang="tr-TR" sz="1400" dirty="0"/>
              <a:t> kesitler ve </a:t>
            </a:r>
            <a:r>
              <a:rPr lang="tr-TR" sz="1400" dirty="0" err="1"/>
              <a:t>lateral</a:t>
            </a:r>
            <a:r>
              <a:rPr lang="tr-TR" sz="1400" dirty="0"/>
              <a:t> yumuşak doku incelemelerinde </a:t>
            </a:r>
            <a:r>
              <a:rPr lang="tr-TR" sz="1400" dirty="0" err="1"/>
              <a:t>nasal</a:t>
            </a:r>
            <a:r>
              <a:rPr lang="tr-TR" sz="1400" dirty="0"/>
              <a:t> piramidin görüntülenmesiyle teşhis edilebilir  Bazı vakalarda </a:t>
            </a:r>
            <a:r>
              <a:rPr lang="tr-TR" sz="1400" dirty="0" err="1"/>
              <a:t>nasal</a:t>
            </a:r>
            <a:r>
              <a:rPr lang="tr-TR" sz="1400" dirty="0"/>
              <a:t> kırıklar radyografik olarak normal görüntü verebilir bu nedenle fiziksel muayene ile birlikte değerlendirme yapılması gerekir.</a:t>
            </a:r>
            <a:br>
              <a:rPr lang="tr-TR" sz="1400" dirty="0">
                <a:latin typeface="Tw Cen MT"/>
              </a:rPr>
            </a:br>
            <a:br>
              <a:rPr lang="tr-TR" sz="1400" dirty="0">
                <a:latin typeface="Tw Cen MT"/>
              </a:rPr>
            </a:br>
            <a:endParaRPr lang="tr-TR" sz="1400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864232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1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tr-TR" b="1"/>
              <a:t>Nasal kırıklarda tedavi yaklaşımı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B872A918-DD24-425C-BA84-F6DEF871107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29562222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4897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9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5" name="Group 30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66" name="Rectangle 35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5">
            <a:extLst>
              <a:ext uri="{FF2B5EF4-FFF2-40B4-BE49-F238E27FC236}">
                <a16:creationId xmlns:a16="http://schemas.microsoft.com/office/drawing/2014/main" id="{B54A4D14-513F-4121-92D3-5CCB4689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6C3411F1-AD17-499D-AFEF-2F300F6DF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60BF2CBE-B1E9-4C42-89DC-C35E4E651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8">
            <a:extLst>
              <a:ext uri="{FF2B5EF4-FFF2-40B4-BE49-F238E27FC236}">
                <a16:creationId xmlns:a16="http://schemas.microsoft.com/office/drawing/2014/main" id="{72C95A87-DCDB-41C4-B774-744B3ECBE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9">
            <a:extLst>
              <a:ext uri="{FF2B5EF4-FFF2-40B4-BE49-F238E27FC236}">
                <a16:creationId xmlns:a16="http://schemas.microsoft.com/office/drawing/2014/main" id="{BCB97515-32FF-43A6-A51C-B140193AB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0">
            <a:extLst>
              <a:ext uri="{FF2B5EF4-FFF2-40B4-BE49-F238E27FC236}">
                <a16:creationId xmlns:a16="http://schemas.microsoft.com/office/drawing/2014/main" id="{9C6379D3-7045-4B76-9409-6D23D753D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12">
            <a:extLst>
              <a:ext uri="{FF2B5EF4-FFF2-40B4-BE49-F238E27FC236}">
                <a16:creationId xmlns:a16="http://schemas.microsoft.com/office/drawing/2014/main" id="{61B1C1DE-4201-4989-BE65-41ADC2472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14">
            <a:extLst>
              <a:ext uri="{FF2B5EF4-FFF2-40B4-BE49-F238E27FC236}">
                <a16:creationId xmlns:a16="http://schemas.microsoft.com/office/drawing/2014/main" id="{806398CC-D327-4E06-838C-31119BD56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16">
            <a:extLst>
              <a:ext uri="{FF2B5EF4-FFF2-40B4-BE49-F238E27FC236}">
                <a16:creationId xmlns:a16="http://schemas.microsoft.com/office/drawing/2014/main" id="{70A741CC-E736-448A-A94E-5C8BB9711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11">
            <a:extLst>
              <a:ext uri="{FF2B5EF4-FFF2-40B4-BE49-F238E27FC236}">
                <a16:creationId xmlns:a16="http://schemas.microsoft.com/office/drawing/2014/main" id="{7C324CDD-B30F-47DD-8627-E2171D5E8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21">
            <a:extLst>
              <a:ext uri="{FF2B5EF4-FFF2-40B4-BE49-F238E27FC236}">
                <a16:creationId xmlns:a16="http://schemas.microsoft.com/office/drawing/2014/main" id="{79C8D19E-E3D6-45A6-BCA2-5918A37D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823417" y="2461404"/>
            <a:ext cx="2929372" cy="2468207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dirty="0">
                <a:solidFill>
                  <a:schemeClr val="tx2"/>
                </a:solidFill>
              </a:rPr>
              <a:t>ÜST ÇENE KIRIKLARI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0" name="Freeform 22">
            <a:extLst>
              <a:ext uri="{FF2B5EF4-FFF2-40B4-BE49-F238E27FC236}">
                <a16:creationId xmlns:a16="http://schemas.microsoft.com/office/drawing/2014/main" id="{43280283-E04A-43CA-BFA1-F285486A2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38328CB6-0FC5-4AEA-BC7E-489267CB6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138AF5D2-3A9C-4E8F-B879-36865366A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t="5650" r="-1" b="1259"/>
          <a:stretch/>
        </p:blipFill>
        <p:spPr>
          <a:xfrm>
            <a:off x="932740" y="461405"/>
            <a:ext cx="7761924" cy="5343065"/>
          </a:xfrm>
          <a:custGeom>
            <a:avLst/>
            <a:gdLst>
              <a:gd name="connsiteX0" fmla="*/ 3025687 w 7761924"/>
              <a:gd name="connsiteY0" fmla="*/ 76 h 5343065"/>
              <a:gd name="connsiteX1" fmla="*/ 3372722 w 7761924"/>
              <a:gd name="connsiteY1" fmla="*/ 16088 h 5343065"/>
              <a:gd name="connsiteX2" fmla="*/ 7761924 w 7761924"/>
              <a:gd name="connsiteY2" fmla="*/ 3316816 h 5343065"/>
              <a:gd name="connsiteX3" fmla="*/ 3701109 w 7761924"/>
              <a:gd name="connsiteY3" fmla="*/ 5320611 h 5343065"/>
              <a:gd name="connsiteX4" fmla="*/ 36290 w 7761924"/>
              <a:gd name="connsiteY4" fmla="*/ 2696959 h 5343065"/>
              <a:gd name="connsiteX5" fmla="*/ 3025687 w 7761924"/>
              <a:gd name="connsiteY5" fmla="*/ 76 h 534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1488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308295"/>
          </a:xfrm>
        </p:spPr>
        <p:txBody>
          <a:bodyPr>
            <a:normAutofit fontScale="90000"/>
          </a:bodyPr>
          <a:lstStyle/>
          <a:p>
            <a:r>
              <a:rPr lang="tr-TR" b="1"/>
              <a:t>Naso-orbital-ethmoidal kompleks kırıkları</a:t>
            </a:r>
            <a:br>
              <a:rPr lang="tr-TR" b="1"/>
            </a:br>
            <a:endParaRPr lang="tr-TR" b="1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</a14:imgLayer>
                </a14:imgProps>
              </a:ext>
            </a:extLst>
          </a:blip>
          <a:srcRect l="28391" t="26107" r="27273" b="20187"/>
          <a:stretch/>
        </p:blipFill>
        <p:spPr>
          <a:xfrm>
            <a:off x="6265065" y="1308295"/>
            <a:ext cx="5800324" cy="3596278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6" name="İçerik Yer Tutucusu 5"/>
          <p:cNvSpPr>
            <a:spLocks noGrp="1"/>
          </p:cNvSpPr>
          <p:nvPr>
            <p:ph sz="quarter" idx="13"/>
          </p:nvPr>
        </p:nvSpPr>
        <p:spPr>
          <a:xfrm>
            <a:off x="0" y="858128"/>
            <a:ext cx="9875520" cy="586622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tr-TR" dirty="0"/>
              <a:t>Bu tip kırık sıklıkla </a:t>
            </a:r>
            <a:r>
              <a:rPr lang="tr-TR" dirty="0" err="1"/>
              <a:t>frontal</a:t>
            </a:r>
            <a:r>
              <a:rPr lang="tr-TR" dirty="0"/>
              <a:t> sinüs, </a:t>
            </a:r>
            <a:r>
              <a:rPr lang="tr-TR" dirty="0" err="1"/>
              <a:t>frontobasiller</a:t>
            </a:r>
            <a:r>
              <a:rPr lang="tr-TR" dirty="0"/>
              <a:t> ve yüksek le fort kırıklarıyla beraber görülür.</a:t>
            </a:r>
          </a:p>
          <a:p>
            <a:pPr algn="just"/>
            <a:r>
              <a:rPr lang="tr-TR" dirty="0"/>
              <a:t>Klinik bulgular;</a:t>
            </a:r>
          </a:p>
          <a:p>
            <a:pPr algn="just">
              <a:buFont typeface="Wingdings" pitchFamily="2" charset="2"/>
              <a:buChar char="ü"/>
            </a:pPr>
            <a:r>
              <a:rPr lang="tr-TR" dirty="0" err="1"/>
              <a:t>Periorbital</a:t>
            </a:r>
            <a:r>
              <a:rPr lang="tr-TR" dirty="0"/>
              <a:t> ödem veya </a:t>
            </a:r>
            <a:r>
              <a:rPr lang="tr-TR" dirty="0" err="1"/>
              <a:t>hematom</a:t>
            </a:r>
            <a:endParaRPr lang="tr-TR" dirty="0"/>
          </a:p>
          <a:p>
            <a:pPr algn="just">
              <a:buFont typeface="Wingdings" pitchFamily="2" charset="2"/>
              <a:buChar char="ü"/>
            </a:pPr>
            <a:r>
              <a:rPr lang="tr-TR" dirty="0" err="1"/>
              <a:t>Laserasyon</a:t>
            </a:r>
            <a:r>
              <a:rPr lang="tr-TR" dirty="0"/>
              <a:t>, </a:t>
            </a:r>
            <a:r>
              <a:rPr lang="tr-TR" dirty="0" err="1"/>
              <a:t>epistaksis</a:t>
            </a:r>
            <a:endParaRPr lang="tr-TR" dirty="0"/>
          </a:p>
          <a:p>
            <a:pPr algn="just">
              <a:buFont typeface="Wingdings" pitchFamily="2" charset="2"/>
              <a:buChar char="ü"/>
            </a:pPr>
            <a:r>
              <a:rPr lang="tr-TR" dirty="0"/>
              <a:t>BOS sızıntısı</a:t>
            </a:r>
          </a:p>
          <a:p>
            <a:pPr algn="just">
              <a:buFont typeface="Wingdings" pitchFamily="2" charset="2"/>
              <a:buChar char="ü"/>
            </a:pPr>
            <a:r>
              <a:rPr lang="tr-TR" dirty="0" err="1"/>
              <a:t>Subkonjuktival</a:t>
            </a:r>
            <a:r>
              <a:rPr lang="tr-TR" dirty="0"/>
              <a:t> </a:t>
            </a:r>
            <a:r>
              <a:rPr lang="tr-TR" dirty="0" err="1"/>
              <a:t>hemoraji</a:t>
            </a:r>
            <a:endParaRPr lang="tr-TR" dirty="0"/>
          </a:p>
          <a:p>
            <a:pPr algn="just">
              <a:buFont typeface="Wingdings" pitchFamily="2" charset="2"/>
              <a:buChar char="ü"/>
            </a:pPr>
            <a:r>
              <a:rPr lang="tr-TR" dirty="0"/>
              <a:t>Lakrimal kanal hasarı nedeniyle </a:t>
            </a:r>
            <a:r>
              <a:rPr lang="tr-TR" dirty="0" err="1"/>
              <a:t>epifora</a:t>
            </a:r>
            <a:endParaRPr lang="tr-TR" dirty="0"/>
          </a:p>
          <a:p>
            <a:pPr algn="just">
              <a:buFont typeface="Wingdings" pitchFamily="2" charset="2"/>
              <a:buChar char="ü"/>
            </a:pPr>
            <a:r>
              <a:rPr lang="tr-TR" dirty="0"/>
              <a:t>Deplase </a:t>
            </a:r>
            <a:r>
              <a:rPr lang="tr-TR" dirty="0" err="1"/>
              <a:t>nasal</a:t>
            </a:r>
            <a:r>
              <a:rPr lang="tr-TR" dirty="0"/>
              <a:t> </a:t>
            </a:r>
            <a:r>
              <a:rPr lang="tr-TR" dirty="0" err="1"/>
              <a:t>septum</a:t>
            </a:r>
            <a:endParaRPr lang="tr-TR" dirty="0"/>
          </a:p>
          <a:p>
            <a:pPr algn="just">
              <a:buFont typeface="Wingdings" pitchFamily="2" charset="2"/>
              <a:buChar char="ü"/>
            </a:pPr>
            <a:r>
              <a:rPr lang="tr-TR" dirty="0"/>
              <a:t>Genişlemiş ve yassılaşmış </a:t>
            </a:r>
            <a:r>
              <a:rPr lang="tr-TR" dirty="0" err="1"/>
              <a:t>nasal</a:t>
            </a:r>
            <a:r>
              <a:rPr lang="tr-TR" dirty="0"/>
              <a:t> </a:t>
            </a:r>
            <a:r>
              <a:rPr lang="tr-TR" dirty="0" err="1"/>
              <a:t>septum</a:t>
            </a:r>
            <a:r>
              <a:rPr lang="tr-TR" dirty="0"/>
              <a:t>, burun kökünde çöküntü ( meydana gelen ödem nedeniyle travmadan 1 saat sonra bu görüntü görülmeyebilir.)</a:t>
            </a:r>
          </a:p>
          <a:p>
            <a:pPr algn="just">
              <a:buFont typeface="Wingdings" pitchFamily="2" charset="2"/>
              <a:buChar char="ü"/>
            </a:pPr>
            <a:r>
              <a:rPr lang="tr-TR" dirty="0" err="1"/>
              <a:t>Nasoorbital</a:t>
            </a:r>
            <a:r>
              <a:rPr lang="tr-TR" dirty="0"/>
              <a:t> komplekste </a:t>
            </a:r>
            <a:r>
              <a:rPr lang="tr-TR" dirty="0" err="1"/>
              <a:t>palpasyonda</a:t>
            </a:r>
            <a:r>
              <a:rPr lang="tr-TR" dirty="0"/>
              <a:t> </a:t>
            </a:r>
            <a:r>
              <a:rPr lang="tr-TR" dirty="0" err="1"/>
              <a:t>krepitasyon</a:t>
            </a:r>
            <a:r>
              <a:rPr lang="tr-TR" dirty="0"/>
              <a:t> ve </a:t>
            </a:r>
            <a:r>
              <a:rPr lang="tr-TR" dirty="0" err="1"/>
              <a:t>mobilite</a:t>
            </a:r>
            <a:endParaRPr lang="tr-TR" dirty="0"/>
          </a:p>
          <a:p>
            <a:pPr algn="just"/>
            <a:r>
              <a:rPr lang="tr-TR" dirty="0" err="1"/>
              <a:t>Nasoorbitoetmoid</a:t>
            </a:r>
            <a:r>
              <a:rPr lang="tr-TR" dirty="0"/>
              <a:t> kırığa ek olarak </a:t>
            </a:r>
            <a:r>
              <a:rPr lang="tr-TR" dirty="0" err="1"/>
              <a:t>orbitanın</a:t>
            </a:r>
            <a:r>
              <a:rPr lang="tr-TR" dirty="0"/>
              <a:t> </a:t>
            </a:r>
            <a:r>
              <a:rPr lang="tr-TR" dirty="0" err="1"/>
              <a:t>medial</a:t>
            </a:r>
            <a:r>
              <a:rPr lang="tr-TR" dirty="0"/>
              <a:t> duvarında kırık meydana gelirse </a:t>
            </a:r>
            <a:r>
              <a:rPr lang="tr-TR" dirty="0" err="1"/>
              <a:t>enoftalmi</a:t>
            </a:r>
            <a:r>
              <a:rPr lang="tr-TR" dirty="0"/>
              <a:t> görülür.</a:t>
            </a:r>
          </a:p>
          <a:p>
            <a:pPr algn="just"/>
            <a:r>
              <a:rPr lang="tr-TR" dirty="0"/>
              <a:t>NASOORBİTOETMOİD KOMPLEKS KIRIKLARINDA EN İYİ GÖRÜNTÜLEME YÖNTEMİ AKSİYAL VE KORONAL BİLGİSAYARLI TOMOGRAFİDİR.</a:t>
            </a: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9121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68519" y="0"/>
            <a:ext cx="10364451" cy="1596177"/>
          </a:xfrm>
        </p:spPr>
        <p:txBody>
          <a:bodyPr/>
          <a:lstStyle/>
          <a:p>
            <a:r>
              <a:rPr lang="tr-TR" b="1" dirty="0"/>
              <a:t>NASO-ORBİTA-ETHMOİDAL KOMPLEKS KIRIKLARINDA TEDAVİ YÖNTEMLERİ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154746" y="1322363"/>
            <a:ext cx="7568418" cy="54019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tr-TR" dirty="0"/>
          </a:p>
          <a:p>
            <a:pPr algn="just"/>
            <a:r>
              <a:rPr lang="tr-TR" dirty="0" err="1"/>
              <a:t>NasoOrbitoEtmoid</a:t>
            </a:r>
            <a:r>
              <a:rPr lang="tr-TR" dirty="0"/>
              <a:t> KOMPLEKS KIRIKLARINA YAKLAŞIMDA KORONAL FLEP TERCİH EDİLİR. BUNUNLA BERABER TRANSKONJUKTİVAL, SUBSİLİAR VE MAKSİLLER VESTİBULER İNSİZYONLA DA İLGİLİ BÖLGEYE ULAŞILABİLİR.</a:t>
            </a:r>
          </a:p>
          <a:p>
            <a:pPr marL="0" indent="0" algn="just">
              <a:buNone/>
            </a:pPr>
            <a:endParaRPr lang="tr-TR" dirty="0"/>
          </a:p>
          <a:p>
            <a:pPr algn="just"/>
            <a:r>
              <a:rPr lang="tr-TR" dirty="0"/>
              <a:t> BASİT, PARÇALI OLMAYAN, DEPLASE OLMAMIŞ KIRIK TİPİNDE FİKSASYONA GEREK KALMADAN TRANSNASAL OLARAK KIRIK PARÇA YERINE YERLEŞTİRİLEBİLİR.</a:t>
            </a:r>
          </a:p>
          <a:p>
            <a:pPr marL="0" indent="0" algn="just">
              <a:buNone/>
            </a:pPr>
            <a:endParaRPr lang="tr-TR" dirty="0"/>
          </a:p>
          <a:p>
            <a:pPr algn="just"/>
            <a:r>
              <a:rPr lang="tr-TR" dirty="0"/>
              <a:t>PARÇALI KIRIKLARDA VEYA BAŞKA KEMİKLERDEKİ KIRIKLARA EŞLİK EDEN VAKALARDA PLAK VE VİDALARLA RİJİD FİKSASYON GEREKMEKTEDİR.</a:t>
            </a:r>
          </a:p>
          <a:p>
            <a:pPr algn="just"/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53627" t="28802" r="10029" b="11998"/>
          <a:stretch/>
        </p:blipFill>
        <p:spPr>
          <a:xfrm>
            <a:off x="8113469" y="1702191"/>
            <a:ext cx="3319501" cy="405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38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7255695" y="437592"/>
            <a:ext cx="4123738" cy="1433323"/>
          </a:xfrm>
        </p:spPr>
        <p:txBody>
          <a:bodyPr>
            <a:normAutofit/>
          </a:bodyPr>
          <a:lstStyle/>
          <a:p>
            <a:pPr algn="l"/>
            <a:r>
              <a:rPr lang="tr-TR" sz="3200" b="1" dirty="0" err="1">
                <a:solidFill>
                  <a:schemeClr val="tx2"/>
                </a:solidFill>
              </a:rPr>
              <a:t>Zigoma</a:t>
            </a:r>
            <a:r>
              <a:rPr lang="tr-TR" sz="3200" b="1" dirty="0">
                <a:solidFill>
                  <a:schemeClr val="tx2"/>
                </a:solidFill>
              </a:rPr>
              <a:t> kırıkları</a:t>
            </a:r>
            <a:br>
              <a:rPr lang="tr-TR" sz="3200" b="1" dirty="0">
                <a:solidFill>
                  <a:schemeClr val="tx2"/>
                </a:solidFill>
              </a:rPr>
            </a:br>
            <a:endParaRPr lang="tr-TR" sz="3200" dirty="0">
              <a:solidFill>
                <a:schemeClr val="tx2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8C88D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metin, beyaz tahta içeren bir resim&#10;&#10;Açıklama otomatik olarak oluşturuldu"/>
          <p:cNvPicPr>
            <a:picLocks noChangeAspect="1"/>
          </p:cNvPicPr>
          <p:nvPr/>
        </p:nvPicPr>
        <p:blipFill rotWithShape="1">
          <a:blip r:embed="rId3"/>
          <a:srcRect l="17892" r="17597" b="-1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4" name="Metin Yer Tutucusu 3"/>
          <p:cNvSpPr>
            <a:spLocks noGrp="1"/>
          </p:cNvSpPr>
          <p:nvPr>
            <p:ph sz="quarter" idx="13"/>
          </p:nvPr>
        </p:nvSpPr>
        <p:spPr>
          <a:xfrm>
            <a:off x="7195871" y="1454944"/>
            <a:ext cx="4099607" cy="4965464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10000"/>
              </a:lnSpc>
              <a:buClr>
                <a:srgbClr val="8C88D5"/>
              </a:buClr>
            </a:pPr>
            <a:r>
              <a:rPr lang="tr-TR" sz="1400" b="1" dirty="0"/>
              <a:t>KLİNİK BULGULAR;</a:t>
            </a:r>
          </a:p>
          <a:p>
            <a:pPr marL="0" indent="0" algn="just">
              <a:lnSpc>
                <a:spcPct val="110000"/>
              </a:lnSpc>
              <a:buClr>
                <a:srgbClr val="8C88D5"/>
              </a:buClr>
              <a:buNone/>
            </a:pPr>
            <a:endParaRPr lang="tr-TR" sz="1400" b="1" dirty="0"/>
          </a:p>
          <a:p>
            <a:pPr algn="just">
              <a:lnSpc>
                <a:spcPct val="110000"/>
              </a:lnSpc>
              <a:buClr>
                <a:srgbClr val="8C88D5"/>
              </a:buClr>
            </a:pPr>
            <a:r>
              <a:rPr lang="tr-TR" sz="1400" dirty="0" err="1"/>
              <a:t>Periorbital</a:t>
            </a:r>
            <a:r>
              <a:rPr lang="tr-TR" sz="1400" dirty="0"/>
              <a:t> ödem, </a:t>
            </a:r>
            <a:r>
              <a:rPr lang="tr-TR" sz="1400" dirty="0" err="1"/>
              <a:t>ekimoz</a:t>
            </a:r>
            <a:r>
              <a:rPr lang="tr-TR" sz="1400" dirty="0"/>
              <a:t> veya </a:t>
            </a:r>
            <a:r>
              <a:rPr lang="tr-TR" sz="1400" dirty="0" err="1"/>
              <a:t>laserasyon</a:t>
            </a:r>
            <a:endParaRPr lang="tr-TR" sz="1400" dirty="0"/>
          </a:p>
          <a:p>
            <a:pPr algn="just">
              <a:lnSpc>
                <a:spcPct val="110000"/>
              </a:lnSpc>
              <a:buClr>
                <a:srgbClr val="8C88D5"/>
              </a:buClr>
            </a:pPr>
            <a:r>
              <a:rPr lang="tr-TR" sz="1400" dirty="0" err="1"/>
              <a:t>Subkonjuktival</a:t>
            </a:r>
            <a:r>
              <a:rPr lang="tr-TR" sz="1400" dirty="0"/>
              <a:t> </a:t>
            </a:r>
            <a:r>
              <a:rPr lang="tr-TR" sz="1400" dirty="0" err="1"/>
              <a:t>hemoraji</a:t>
            </a:r>
            <a:endParaRPr lang="tr-TR" sz="1400" dirty="0"/>
          </a:p>
          <a:p>
            <a:pPr algn="just">
              <a:lnSpc>
                <a:spcPct val="110000"/>
              </a:lnSpc>
              <a:buClr>
                <a:srgbClr val="8C88D5"/>
              </a:buClr>
            </a:pPr>
            <a:r>
              <a:rPr lang="tr-TR" sz="1400" dirty="0" err="1"/>
              <a:t>Maksiller</a:t>
            </a:r>
            <a:r>
              <a:rPr lang="tr-TR" sz="1400" dirty="0"/>
              <a:t> </a:t>
            </a:r>
            <a:r>
              <a:rPr lang="tr-TR" sz="1400" dirty="0" err="1"/>
              <a:t>bukkal</a:t>
            </a:r>
            <a:r>
              <a:rPr lang="tr-TR" sz="1400" dirty="0"/>
              <a:t> </a:t>
            </a:r>
            <a:r>
              <a:rPr lang="tr-TR" sz="1400" dirty="0" err="1"/>
              <a:t>sulkus</a:t>
            </a:r>
            <a:r>
              <a:rPr lang="tr-TR" sz="1400" dirty="0"/>
              <a:t> bölgesinde </a:t>
            </a:r>
            <a:r>
              <a:rPr lang="tr-TR" sz="1400" dirty="0" err="1"/>
              <a:t>hemoraji</a:t>
            </a:r>
            <a:endParaRPr lang="tr-TR" sz="1400" dirty="0"/>
          </a:p>
          <a:p>
            <a:pPr algn="just">
              <a:lnSpc>
                <a:spcPct val="110000"/>
              </a:lnSpc>
              <a:buClr>
                <a:srgbClr val="8C88D5"/>
              </a:buClr>
            </a:pPr>
            <a:r>
              <a:rPr lang="tr-TR" sz="1400" dirty="0" err="1"/>
              <a:t>Unilateral</a:t>
            </a:r>
            <a:r>
              <a:rPr lang="tr-TR" sz="1400" dirty="0"/>
              <a:t> </a:t>
            </a:r>
            <a:r>
              <a:rPr lang="tr-TR" sz="1400" dirty="0" err="1"/>
              <a:t>epistaksis</a:t>
            </a:r>
            <a:endParaRPr lang="tr-TR" sz="1400" dirty="0"/>
          </a:p>
          <a:p>
            <a:pPr algn="just">
              <a:lnSpc>
                <a:spcPct val="110000"/>
              </a:lnSpc>
              <a:buClr>
                <a:srgbClr val="8C88D5"/>
              </a:buClr>
            </a:pPr>
            <a:r>
              <a:rPr lang="tr-TR" sz="1400" dirty="0" err="1"/>
              <a:t>Malar</a:t>
            </a:r>
            <a:r>
              <a:rPr lang="tr-TR" sz="1400" dirty="0"/>
              <a:t> bölgede çöküntü</a:t>
            </a:r>
          </a:p>
          <a:p>
            <a:pPr algn="just">
              <a:lnSpc>
                <a:spcPct val="110000"/>
              </a:lnSpc>
              <a:buClr>
                <a:srgbClr val="8C88D5"/>
              </a:buClr>
            </a:pPr>
            <a:r>
              <a:rPr lang="tr-TR" sz="1400" dirty="0" err="1"/>
              <a:t>Lateral</a:t>
            </a:r>
            <a:r>
              <a:rPr lang="tr-TR" sz="1400" dirty="0"/>
              <a:t> </a:t>
            </a:r>
            <a:r>
              <a:rPr lang="tr-TR" sz="1400" dirty="0" err="1"/>
              <a:t>kantus</a:t>
            </a:r>
            <a:r>
              <a:rPr lang="tr-TR" sz="1400" dirty="0"/>
              <a:t> bölgesinde çökme</a:t>
            </a:r>
          </a:p>
          <a:p>
            <a:pPr algn="just">
              <a:lnSpc>
                <a:spcPct val="110000"/>
              </a:lnSpc>
              <a:buClr>
                <a:srgbClr val="8C88D5"/>
              </a:buClr>
            </a:pPr>
            <a:r>
              <a:rPr lang="tr-TR" sz="1400" dirty="0" err="1"/>
              <a:t>Ekstraokuler</a:t>
            </a:r>
            <a:r>
              <a:rPr lang="tr-TR" sz="1400" dirty="0"/>
              <a:t> hareketlerde kısıtlılık</a:t>
            </a:r>
          </a:p>
          <a:p>
            <a:pPr algn="just">
              <a:lnSpc>
                <a:spcPct val="110000"/>
              </a:lnSpc>
              <a:buClr>
                <a:srgbClr val="8C88D5"/>
              </a:buClr>
            </a:pPr>
            <a:r>
              <a:rPr lang="tr-TR" sz="1400" dirty="0"/>
              <a:t>Ödemin çözülmesinden sonra </a:t>
            </a:r>
            <a:r>
              <a:rPr lang="tr-TR" sz="1400" dirty="0" err="1"/>
              <a:t>distopi</a:t>
            </a:r>
            <a:r>
              <a:rPr lang="tr-TR" sz="1400" dirty="0"/>
              <a:t> veya </a:t>
            </a:r>
            <a:r>
              <a:rPr lang="tr-TR" sz="1400" dirty="0" err="1"/>
              <a:t>enoftalmi</a:t>
            </a:r>
            <a:endParaRPr lang="tr-TR" sz="1400" dirty="0"/>
          </a:p>
          <a:p>
            <a:pPr algn="just">
              <a:lnSpc>
                <a:spcPct val="110000"/>
              </a:lnSpc>
              <a:buClr>
                <a:srgbClr val="8C88D5"/>
              </a:buClr>
            </a:pPr>
            <a:r>
              <a:rPr lang="tr-TR" sz="1400" dirty="0" err="1"/>
              <a:t>İnfraorbital</a:t>
            </a:r>
            <a:r>
              <a:rPr lang="tr-TR" sz="1400" dirty="0"/>
              <a:t> sinir anestezisi veya </a:t>
            </a:r>
            <a:r>
              <a:rPr lang="tr-TR" sz="1400" dirty="0" err="1"/>
              <a:t>parestezisi</a:t>
            </a:r>
            <a:endParaRPr lang="tr-TR" sz="1400" dirty="0"/>
          </a:p>
          <a:p>
            <a:pPr algn="just">
              <a:lnSpc>
                <a:spcPct val="110000"/>
              </a:lnSpc>
              <a:buClr>
                <a:srgbClr val="8C88D5"/>
              </a:buClr>
            </a:pPr>
            <a:r>
              <a:rPr lang="tr-TR" sz="1400" dirty="0" err="1"/>
              <a:t>Mandibula</a:t>
            </a:r>
            <a:r>
              <a:rPr lang="tr-TR" sz="1400" dirty="0"/>
              <a:t> hareketlerinde kısıtlılık</a:t>
            </a:r>
          </a:p>
        </p:txBody>
      </p:sp>
    </p:spTree>
    <p:extLst>
      <p:ext uri="{BB962C8B-B14F-4D97-AF65-F5344CB8AC3E}">
        <p14:creationId xmlns:p14="http://schemas.microsoft.com/office/powerpoint/2010/main" val="2408935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913774" y="203698"/>
            <a:ext cx="10364451" cy="1076462"/>
          </a:xfrm>
        </p:spPr>
        <p:txBody>
          <a:bodyPr>
            <a:normAutofit fontScale="90000"/>
          </a:bodyPr>
          <a:lstStyle/>
          <a:p>
            <a:r>
              <a:rPr lang="tr-TR" sz="4900" b="1" dirty="0"/>
              <a:t>İzole </a:t>
            </a:r>
            <a:r>
              <a:rPr lang="tr-TR" sz="4900" b="1" dirty="0" err="1"/>
              <a:t>zigomatik</a:t>
            </a:r>
            <a:r>
              <a:rPr lang="tr-TR" sz="4900" b="1" dirty="0"/>
              <a:t> ark kırıkları</a:t>
            </a:r>
            <a:br>
              <a:rPr lang="tr-TR" b="1" dirty="0"/>
            </a:b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0" y="942535"/>
            <a:ext cx="7934178" cy="5915465"/>
          </a:xfrm>
        </p:spPr>
        <p:txBody>
          <a:bodyPr>
            <a:normAutofit/>
          </a:bodyPr>
          <a:lstStyle/>
          <a:p>
            <a:pPr algn="just"/>
            <a:r>
              <a:rPr lang="tr-TR" dirty="0"/>
              <a:t>İZOLE ZYGOMATİK ARK KIRIĞI GÖRÜLMESİ NADİRDİR. GENELDE DİĞER TİP KIRIKLARLA BİRLİKTE GÖRÜLÜR.</a:t>
            </a:r>
          </a:p>
          <a:p>
            <a:pPr algn="just"/>
            <a:r>
              <a:rPr lang="tr-TR" dirty="0"/>
              <a:t>KUVVET DİREKT OLARAK LATERALDEN GELDİĞİNDE MEYDANA GELİR.</a:t>
            </a:r>
          </a:p>
          <a:p>
            <a:pPr algn="just"/>
            <a:r>
              <a:rPr lang="tr-TR" dirty="0"/>
              <a:t>KLİNİK BULGULAR;</a:t>
            </a:r>
          </a:p>
          <a:p>
            <a:pPr algn="just">
              <a:buFont typeface="Wingdings" pitchFamily="2" charset="2"/>
              <a:buChar char="ü"/>
            </a:pPr>
            <a:r>
              <a:rPr lang="tr-TR" dirty="0"/>
              <a:t>M şeklinde kırık ( MASSETER KAS ÇEKİŞİ NEDENİYLE FRAGMANLAR MEDİALE DEPLASE OLUR)</a:t>
            </a:r>
          </a:p>
          <a:p>
            <a:pPr algn="just">
              <a:buFont typeface="Wingdings" pitchFamily="2" charset="2"/>
              <a:buChar char="ü"/>
            </a:pPr>
            <a:r>
              <a:rPr lang="tr-TR" dirty="0"/>
              <a:t>Ödem veya </a:t>
            </a:r>
            <a:r>
              <a:rPr lang="tr-TR" dirty="0" err="1"/>
              <a:t>ekimoz</a:t>
            </a:r>
            <a:endParaRPr lang="tr-TR" dirty="0"/>
          </a:p>
          <a:p>
            <a:pPr algn="just">
              <a:buFont typeface="Wingdings" pitchFamily="2" charset="2"/>
              <a:buChar char="ü"/>
            </a:pPr>
            <a:r>
              <a:rPr lang="tr-TR" dirty="0" err="1"/>
              <a:t>Mandibula</a:t>
            </a:r>
            <a:r>
              <a:rPr lang="tr-TR" dirty="0"/>
              <a:t> hareketlerinde kısıtlanma</a:t>
            </a:r>
          </a:p>
          <a:p>
            <a:pPr algn="just">
              <a:buFont typeface="Wingdings" pitchFamily="2" charset="2"/>
              <a:buChar char="ü"/>
            </a:pPr>
            <a:r>
              <a:rPr lang="tr-TR" dirty="0" err="1"/>
              <a:t>Palpasyonda</a:t>
            </a:r>
            <a:r>
              <a:rPr lang="tr-TR" dirty="0"/>
              <a:t> </a:t>
            </a:r>
            <a:r>
              <a:rPr lang="tr-TR" dirty="0" err="1"/>
              <a:t>deformite</a:t>
            </a:r>
            <a:endParaRPr lang="tr-TR" dirty="0"/>
          </a:p>
          <a:p>
            <a:pPr algn="just">
              <a:buFont typeface="Wingdings" pitchFamily="2" charset="2"/>
              <a:buChar char="ü"/>
            </a:pPr>
            <a:r>
              <a:rPr lang="tr-TR" dirty="0"/>
              <a:t>Ödemin çözülmesinden sonra estetik </a:t>
            </a:r>
            <a:r>
              <a:rPr lang="tr-TR" dirty="0" err="1"/>
              <a:t>deformite</a:t>
            </a:r>
            <a:r>
              <a:rPr lang="tr-TR" dirty="0"/>
              <a:t> (YÜZÜN LATERALİNDE KONTUR KAYBI)</a:t>
            </a:r>
          </a:p>
          <a:p>
            <a:pPr marL="0" indent="0" algn="just">
              <a:buNone/>
            </a:pPr>
            <a:r>
              <a:rPr lang="tr-TR" dirty="0"/>
              <a:t>   ** Radyografik olarak </a:t>
            </a:r>
            <a:r>
              <a:rPr lang="tr-TR" dirty="0" err="1"/>
              <a:t>submentoverteks</a:t>
            </a:r>
            <a:r>
              <a:rPr lang="tr-TR" dirty="0"/>
              <a:t> görüntüleme veya bilgisayarlı tomografi ile görüntülenebilir.</a:t>
            </a:r>
          </a:p>
          <a:p>
            <a:pPr algn="just"/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17762" t="4973" r="26154" b="23667"/>
          <a:stretch/>
        </p:blipFill>
        <p:spPr>
          <a:xfrm>
            <a:off x="7934178" y="1786596"/>
            <a:ext cx="4198792" cy="37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99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1323" y="-126609"/>
            <a:ext cx="10364451" cy="1596177"/>
          </a:xfrm>
        </p:spPr>
        <p:txBody>
          <a:bodyPr/>
          <a:lstStyle/>
          <a:p>
            <a:r>
              <a:rPr lang="tr-TR" b="1" dirty="0"/>
              <a:t>İzole </a:t>
            </a:r>
            <a:r>
              <a:rPr lang="tr-TR" b="1" dirty="0" err="1"/>
              <a:t>zigomatik</a:t>
            </a:r>
            <a:r>
              <a:rPr lang="tr-TR" b="1" dirty="0"/>
              <a:t> ark kırıklarında tedavi yaklaşımı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221870" y="1235527"/>
            <a:ext cx="8145194" cy="5479366"/>
          </a:xfrm>
        </p:spPr>
        <p:txBody>
          <a:bodyPr>
            <a:normAutofit lnSpcReduction="10000"/>
          </a:bodyPr>
          <a:lstStyle/>
          <a:p>
            <a:pPr algn="just"/>
            <a:r>
              <a:rPr lang="tr-TR" dirty="0" err="1"/>
              <a:t>Nondeplase</a:t>
            </a:r>
            <a:r>
              <a:rPr lang="tr-TR" dirty="0"/>
              <a:t> kırıklarda tedaviye gerek yoktur.</a:t>
            </a:r>
          </a:p>
          <a:p>
            <a:pPr algn="just"/>
            <a:r>
              <a:rPr lang="tr-TR" dirty="0"/>
              <a:t>Deplase olmasına rağmen </a:t>
            </a:r>
            <a:r>
              <a:rPr lang="tr-TR" dirty="0" err="1"/>
              <a:t>koronoid</a:t>
            </a:r>
            <a:r>
              <a:rPr lang="tr-TR" dirty="0"/>
              <a:t>, hareketlerde kısıtlılığa sebep olmuyor ve estetik </a:t>
            </a:r>
            <a:r>
              <a:rPr lang="tr-TR" dirty="0" err="1"/>
              <a:t>deformiteye</a:t>
            </a:r>
            <a:r>
              <a:rPr lang="tr-TR" dirty="0"/>
              <a:t> sebep olmuyorsa tedaviye gerek yoktur.</a:t>
            </a:r>
          </a:p>
          <a:p>
            <a:pPr algn="just"/>
            <a:r>
              <a:rPr lang="tr-TR" dirty="0" err="1"/>
              <a:t>Koronoid</a:t>
            </a:r>
            <a:r>
              <a:rPr lang="tr-TR" dirty="0"/>
              <a:t> hareketlerde kısıtlılığa sebep olan veya estetik </a:t>
            </a:r>
            <a:r>
              <a:rPr lang="tr-TR" dirty="0" err="1"/>
              <a:t>deformiteye</a:t>
            </a:r>
            <a:r>
              <a:rPr lang="tr-TR" dirty="0"/>
              <a:t> neden olmuş vakalarda </a:t>
            </a:r>
            <a:r>
              <a:rPr lang="tr-TR" dirty="0" err="1"/>
              <a:t>operatif</a:t>
            </a:r>
            <a:r>
              <a:rPr lang="tr-TR" dirty="0"/>
              <a:t> tedaviye gerek vardır.</a:t>
            </a:r>
          </a:p>
          <a:p>
            <a:pPr algn="just"/>
            <a:r>
              <a:rPr lang="tr-TR" dirty="0"/>
              <a:t>Cerrahi olarak ilgili bölgeye </a:t>
            </a:r>
            <a:r>
              <a:rPr lang="tr-TR" dirty="0" err="1"/>
              <a:t>gillies</a:t>
            </a:r>
            <a:r>
              <a:rPr lang="tr-TR" dirty="0"/>
              <a:t> yöntemi veya </a:t>
            </a:r>
            <a:r>
              <a:rPr lang="tr-TR" dirty="0" err="1"/>
              <a:t>transoral</a:t>
            </a:r>
            <a:r>
              <a:rPr lang="tr-TR" dirty="0"/>
              <a:t> yaklaşımla ulaşılabilir. Nadiren kemik fragmanlarına </a:t>
            </a:r>
            <a:r>
              <a:rPr lang="tr-TR" dirty="0" err="1"/>
              <a:t>fiksasyon</a:t>
            </a:r>
            <a:r>
              <a:rPr lang="tr-TR" dirty="0"/>
              <a:t> gerekmektedir. Çoğu vakada </a:t>
            </a:r>
            <a:r>
              <a:rPr lang="tr-TR" dirty="0" err="1"/>
              <a:t>temporomasseterik</a:t>
            </a:r>
            <a:r>
              <a:rPr lang="tr-TR" dirty="0"/>
              <a:t> </a:t>
            </a:r>
            <a:r>
              <a:rPr lang="tr-TR" dirty="0" err="1"/>
              <a:t>fasya</a:t>
            </a:r>
            <a:r>
              <a:rPr lang="tr-TR" dirty="0"/>
              <a:t> yeterli </a:t>
            </a:r>
            <a:r>
              <a:rPr lang="tr-TR" dirty="0" err="1"/>
              <a:t>fiksasyonu</a:t>
            </a:r>
            <a:r>
              <a:rPr lang="tr-TR" dirty="0"/>
              <a:t> sağlar. </a:t>
            </a:r>
            <a:r>
              <a:rPr lang="tr-TR" dirty="0" err="1"/>
              <a:t>Fiksasyonun</a:t>
            </a:r>
            <a:r>
              <a:rPr lang="tr-TR" dirty="0"/>
              <a:t> gerekli olduğu vakalarda </a:t>
            </a:r>
            <a:r>
              <a:rPr lang="tr-TR" dirty="0" err="1"/>
              <a:t>transkutanöz</a:t>
            </a:r>
            <a:r>
              <a:rPr lang="tr-TR" dirty="0"/>
              <a:t> telleme ile fragmanlar orijinal konumuna getirilir ardından akrilik </a:t>
            </a:r>
            <a:r>
              <a:rPr lang="tr-TR" dirty="0" err="1"/>
              <a:t>resin</a:t>
            </a:r>
            <a:r>
              <a:rPr lang="tr-TR" dirty="0"/>
              <a:t> veya </a:t>
            </a:r>
            <a:r>
              <a:rPr lang="tr-TR" dirty="0" err="1"/>
              <a:t>aliminyum</a:t>
            </a:r>
            <a:r>
              <a:rPr lang="tr-TR" dirty="0"/>
              <a:t> </a:t>
            </a:r>
            <a:r>
              <a:rPr lang="tr-TR" dirty="0" err="1"/>
              <a:t>splint</a:t>
            </a:r>
            <a:r>
              <a:rPr lang="tr-TR" dirty="0"/>
              <a:t> ile </a:t>
            </a:r>
            <a:r>
              <a:rPr lang="tr-TR" dirty="0" err="1"/>
              <a:t>fikse</a:t>
            </a:r>
            <a:r>
              <a:rPr lang="tr-TR" dirty="0"/>
              <a:t> edilir.</a:t>
            </a:r>
          </a:p>
          <a:p>
            <a:pPr algn="just"/>
            <a:r>
              <a:rPr lang="tr-TR" b="1" dirty="0"/>
              <a:t>GİLLİES YÖNTEMİ : </a:t>
            </a:r>
            <a:r>
              <a:rPr lang="tr-TR" dirty="0" err="1"/>
              <a:t>ZiGOMA</a:t>
            </a:r>
            <a:r>
              <a:rPr lang="tr-TR" dirty="0"/>
              <a:t> KIRIKLARINA TEMPORAL ALANDAN ULAŞIM SAĞLAR. TEMPORAL BÖLGEDEN GERÇEKLEŞTİRİLEN OBLİK BİR İNSİZYONU TAKİBEN BÖLGEYE </a:t>
            </a:r>
            <a:r>
              <a:rPr lang="tr-TR" dirty="0" err="1"/>
              <a:t>YERLEŞTiRiLEN</a:t>
            </a:r>
            <a:r>
              <a:rPr lang="tr-TR" dirty="0"/>
              <a:t> BİR ALETLE KIRIK HATTI REPOZE EDİLİR.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48112" t="12930" r="22937" b="38337"/>
          <a:stretch/>
        </p:blipFill>
        <p:spPr>
          <a:xfrm>
            <a:off x="8847953" y="972759"/>
            <a:ext cx="2722724" cy="257803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l="30154" t="18396" r="31283" b="19975"/>
          <a:stretch/>
        </p:blipFill>
        <p:spPr>
          <a:xfrm rot="5400000">
            <a:off x="8688445" y="3860881"/>
            <a:ext cx="3156627" cy="28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98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913774" y="-287882"/>
            <a:ext cx="10364451" cy="1596177"/>
          </a:xfrm>
        </p:spPr>
        <p:txBody>
          <a:bodyPr>
            <a:normAutofit/>
          </a:bodyPr>
          <a:lstStyle/>
          <a:p>
            <a:r>
              <a:rPr lang="tr-TR" sz="4000" b="1" dirty="0" err="1"/>
              <a:t>Zigomatikomaksiller</a:t>
            </a:r>
            <a:r>
              <a:rPr lang="tr-TR" sz="4000" b="1" dirty="0"/>
              <a:t> kompleks kırıkları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13"/>
          </p:nvPr>
        </p:nvSpPr>
        <p:spPr>
          <a:xfrm>
            <a:off x="197060" y="1094848"/>
            <a:ext cx="7430427" cy="554970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tr-TR" dirty="0"/>
              <a:t>BU KIRIKLARDA ZYGOMA EKLEM YAPTIĞI 4 KEMİKTEN (TEMPORAL,SPHENOİD,FRONTAL,MAKSİLLER) AYRILABİLİR, DİSLOKE OLABİLİR VEYA YEŞİL AĞAÇ KIRIĞI MEYDANA GELEBİLİR.</a:t>
            </a:r>
          </a:p>
          <a:p>
            <a:pPr algn="just"/>
            <a:r>
              <a:rPr lang="tr-TR" dirty="0"/>
              <a:t>Klinik bulgular;</a:t>
            </a:r>
          </a:p>
          <a:p>
            <a:pPr algn="just">
              <a:buFont typeface="Wingdings" pitchFamily="2" charset="2"/>
              <a:buChar char="ü"/>
            </a:pPr>
            <a:r>
              <a:rPr lang="tr-TR" dirty="0"/>
              <a:t>Ödem; ödem ortadan kalktığında belirgin asimetri</a:t>
            </a:r>
          </a:p>
          <a:p>
            <a:pPr algn="just">
              <a:buFont typeface="Wingdings" pitchFamily="2" charset="2"/>
              <a:buChar char="ü"/>
            </a:pPr>
            <a:r>
              <a:rPr lang="tr-TR" dirty="0"/>
              <a:t>Ödemin ortadan kalkmasıyla beraber </a:t>
            </a:r>
            <a:r>
              <a:rPr lang="tr-TR" dirty="0" err="1"/>
              <a:t>enoftalmi</a:t>
            </a:r>
            <a:r>
              <a:rPr lang="tr-TR" dirty="0"/>
              <a:t>, </a:t>
            </a:r>
            <a:r>
              <a:rPr lang="tr-TR" dirty="0" err="1"/>
              <a:t>ekzoftalmi</a:t>
            </a:r>
            <a:r>
              <a:rPr lang="tr-TR" dirty="0"/>
              <a:t> veya </a:t>
            </a:r>
            <a:r>
              <a:rPr lang="tr-TR" dirty="0" err="1"/>
              <a:t>distopi</a:t>
            </a:r>
            <a:endParaRPr lang="tr-TR" dirty="0"/>
          </a:p>
          <a:p>
            <a:pPr algn="just">
              <a:buFont typeface="Wingdings" pitchFamily="2" charset="2"/>
              <a:buChar char="ü"/>
            </a:pPr>
            <a:r>
              <a:rPr lang="tr-TR" dirty="0"/>
              <a:t>Bölgede </a:t>
            </a:r>
            <a:r>
              <a:rPr lang="tr-TR" dirty="0" err="1"/>
              <a:t>palpasyonda</a:t>
            </a:r>
            <a:r>
              <a:rPr lang="tr-TR" dirty="0"/>
              <a:t> basamak varlığı</a:t>
            </a:r>
          </a:p>
          <a:p>
            <a:pPr algn="just">
              <a:buFont typeface="Wingdings" pitchFamily="2" charset="2"/>
              <a:buChar char="ü"/>
            </a:pPr>
            <a:r>
              <a:rPr lang="tr-TR" dirty="0" err="1"/>
              <a:t>Zigomatikofrontal</a:t>
            </a:r>
            <a:r>
              <a:rPr lang="tr-TR" dirty="0"/>
              <a:t> </a:t>
            </a:r>
            <a:r>
              <a:rPr lang="tr-TR" dirty="0" err="1"/>
              <a:t>süturda</a:t>
            </a:r>
            <a:r>
              <a:rPr lang="tr-TR" dirty="0"/>
              <a:t> açılma meydana gelirse </a:t>
            </a:r>
            <a:r>
              <a:rPr lang="tr-TR" dirty="0" err="1"/>
              <a:t>lateral</a:t>
            </a:r>
            <a:r>
              <a:rPr lang="tr-TR" dirty="0"/>
              <a:t> </a:t>
            </a:r>
            <a:r>
              <a:rPr lang="tr-TR" dirty="0" err="1"/>
              <a:t>palpebral</a:t>
            </a:r>
            <a:r>
              <a:rPr lang="tr-TR" dirty="0"/>
              <a:t> </a:t>
            </a:r>
            <a:r>
              <a:rPr lang="tr-TR" dirty="0" err="1"/>
              <a:t>kantus</a:t>
            </a:r>
            <a:r>
              <a:rPr lang="tr-TR" dirty="0"/>
              <a:t> aşağı doğru yer değiştirir.</a:t>
            </a:r>
          </a:p>
          <a:p>
            <a:pPr algn="just">
              <a:buFont typeface="Wingdings" pitchFamily="2" charset="2"/>
              <a:buChar char="ü"/>
            </a:pPr>
            <a:r>
              <a:rPr lang="tr-TR" dirty="0"/>
              <a:t>Kaslar etkilendiğinden </a:t>
            </a:r>
            <a:r>
              <a:rPr lang="tr-TR" dirty="0" err="1"/>
              <a:t>ekstraokuler</a:t>
            </a:r>
            <a:r>
              <a:rPr lang="tr-TR" dirty="0"/>
              <a:t> hareketlerde kısıtlanma</a:t>
            </a:r>
          </a:p>
          <a:p>
            <a:pPr algn="just">
              <a:buFont typeface="Wingdings" pitchFamily="2" charset="2"/>
              <a:buChar char="ü"/>
            </a:pPr>
            <a:r>
              <a:rPr lang="tr-TR" dirty="0"/>
              <a:t>Burun kanaması, </a:t>
            </a:r>
            <a:r>
              <a:rPr lang="tr-TR" dirty="0" err="1"/>
              <a:t>infraorbital</a:t>
            </a:r>
            <a:r>
              <a:rPr lang="tr-TR" dirty="0"/>
              <a:t> sinir </a:t>
            </a:r>
            <a:r>
              <a:rPr lang="tr-TR" dirty="0" err="1"/>
              <a:t>parestezisi</a:t>
            </a:r>
            <a:endParaRPr lang="tr-TR" dirty="0"/>
          </a:p>
          <a:p>
            <a:pPr algn="just">
              <a:buFont typeface="Wingdings" pitchFamily="2" charset="2"/>
              <a:buChar char="ü"/>
            </a:pPr>
            <a:r>
              <a:rPr lang="tr-TR" dirty="0" err="1"/>
              <a:t>Orbital</a:t>
            </a:r>
            <a:r>
              <a:rPr lang="tr-TR" dirty="0"/>
              <a:t> ödem, </a:t>
            </a:r>
            <a:r>
              <a:rPr lang="tr-TR" dirty="0" err="1"/>
              <a:t>subkonjuktival</a:t>
            </a:r>
            <a:r>
              <a:rPr lang="tr-TR" dirty="0"/>
              <a:t> kızarıklık</a:t>
            </a:r>
          </a:p>
          <a:p>
            <a:pPr algn="just">
              <a:buFont typeface="Wingdings" pitchFamily="2" charset="2"/>
              <a:buChar char="ü"/>
            </a:pPr>
            <a:r>
              <a:rPr lang="tr-TR" dirty="0" err="1"/>
              <a:t>Koronoid</a:t>
            </a:r>
            <a:r>
              <a:rPr lang="tr-TR" dirty="0"/>
              <a:t> </a:t>
            </a:r>
            <a:r>
              <a:rPr lang="tr-TR" dirty="0" err="1"/>
              <a:t>proçesin</a:t>
            </a:r>
            <a:r>
              <a:rPr lang="tr-TR" dirty="0"/>
              <a:t> sıkışması sebebiyle </a:t>
            </a:r>
            <a:r>
              <a:rPr lang="tr-TR" dirty="0" err="1"/>
              <a:t>mandibular</a:t>
            </a:r>
            <a:r>
              <a:rPr lang="tr-TR" dirty="0"/>
              <a:t> </a:t>
            </a:r>
            <a:r>
              <a:rPr lang="tr-TR" dirty="0" err="1"/>
              <a:t>hipomobilite</a:t>
            </a:r>
            <a:endParaRPr lang="tr-TR" dirty="0"/>
          </a:p>
          <a:p>
            <a:pPr algn="just"/>
            <a:r>
              <a:rPr lang="tr-TR" dirty="0"/>
              <a:t>Bu kırıkları görüntülemede en uygun yöntem </a:t>
            </a:r>
            <a:r>
              <a:rPr lang="tr-TR" dirty="0" err="1"/>
              <a:t>aksiyal</a:t>
            </a:r>
            <a:r>
              <a:rPr lang="tr-TR" dirty="0"/>
              <a:t> ve </a:t>
            </a:r>
            <a:r>
              <a:rPr lang="tr-TR" dirty="0" err="1"/>
              <a:t>koronal</a:t>
            </a:r>
            <a:r>
              <a:rPr lang="tr-TR" dirty="0"/>
              <a:t> bilgisayarlı tomografidir.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300" y="3586022"/>
            <a:ext cx="4071875" cy="318164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l="5328" t="1894" r="6302" b="5232"/>
          <a:stretch/>
        </p:blipFill>
        <p:spPr>
          <a:xfrm>
            <a:off x="7762300" y="849349"/>
            <a:ext cx="3851392" cy="273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42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16827" y="0"/>
            <a:ext cx="10364451" cy="1596177"/>
          </a:xfrm>
        </p:spPr>
        <p:txBody>
          <a:bodyPr/>
          <a:lstStyle/>
          <a:p>
            <a:r>
              <a:rPr lang="tr-TR" b="1" dirty="0" err="1"/>
              <a:t>Zigomatikomaksiller</a:t>
            </a:r>
            <a:r>
              <a:rPr lang="tr-TR" b="1" dirty="0"/>
              <a:t> kompleks kırıklarında tedavi yöntemleri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0" y="1336431"/>
            <a:ext cx="7976382" cy="5416061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tr-TR" dirty="0" err="1"/>
              <a:t>Orbita</a:t>
            </a:r>
            <a:r>
              <a:rPr lang="tr-TR" dirty="0"/>
              <a:t> tabanının etkilenmediği </a:t>
            </a:r>
            <a:r>
              <a:rPr lang="tr-TR" dirty="0" err="1"/>
              <a:t>nondeplase</a:t>
            </a:r>
            <a:r>
              <a:rPr lang="tr-TR" dirty="0"/>
              <a:t> </a:t>
            </a:r>
            <a:r>
              <a:rPr lang="tr-TR" dirty="0" err="1"/>
              <a:t>fraktürlerde</a:t>
            </a:r>
            <a:r>
              <a:rPr lang="tr-TR" dirty="0"/>
              <a:t> cerrahi tedaviye gerek yoktur.</a:t>
            </a:r>
          </a:p>
          <a:p>
            <a:pPr algn="just"/>
            <a:r>
              <a:rPr lang="tr-TR" dirty="0"/>
              <a:t>Yüzün </a:t>
            </a:r>
            <a:r>
              <a:rPr lang="tr-TR" dirty="0" err="1"/>
              <a:t>lateralinde</a:t>
            </a:r>
            <a:r>
              <a:rPr lang="tr-TR" dirty="0"/>
              <a:t> kontur kaybı, kırık hatlarında yer değiştirme, </a:t>
            </a:r>
            <a:r>
              <a:rPr lang="tr-TR" dirty="0" err="1"/>
              <a:t>enoftalmi</a:t>
            </a:r>
            <a:r>
              <a:rPr lang="tr-TR" dirty="0"/>
              <a:t>, </a:t>
            </a:r>
            <a:r>
              <a:rPr lang="tr-TR" dirty="0" err="1"/>
              <a:t>diplopi</a:t>
            </a:r>
            <a:r>
              <a:rPr lang="tr-TR" dirty="0"/>
              <a:t>, </a:t>
            </a:r>
            <a:r>
              <a:rPr lang="tr-TR" dirty="0" err="1"/>
              <a:t>distopi</a:t>
            </a:r>
            <a:r>
              <a:rPr lang="tr-TR" dirty="0"/>
              <a:t> veya </a:t>
            </a:r>
            <a:r>
              <a:rPr lang="tr-TR" dirty="0" err="1"/>
              <a:t>mandibula</a:t>
            </a:r>
            <a:r>
              <a:rPr lang="tr-TR" dirty="0"/>
              <a:t> hareketlerinde kısıtlılık gibi bulguların varlığında tedavi şarttır.</a:t>
            </a:r>
          </a:p>
          <a:p>
            <a:pPr algn="just"/>
            <a:r>
              <a:rPr lang="tr-TR" dirty="0" err="1"/>
              <a:t>Orbita</a:t>
            </a:r>
            <a:r>
              <a:rPr lang="tr-TR" dirty="0"/>
              <a:t> tabanının minimal etkilendiği vakalarda kapalı redüksiyon veya </a:t>
            </a:r>
            <a:r>
              <a:rPr lang="tr-TR" dirty="0" err="1"/>
              <a:t>fiksasyon</a:t>
            </a:r>
            <a:r>
              <a:rPr lang="tr-TR" dirty="0"/>
              <a:t> yapılmaksızın açık redüksiyon ( </a:t>
            </a:r>
            <a:r>
              <a:rPr lang="tr-TR" dirty="0" err="1"/>
              <a:t>gillies</a:t>
            </a:r>
            <a:r>
              <a:rPr lang="tr-TR" dirty="0"/>
              <a:t> veya </a:t>
            </a:r>
            <a:r>
              <a:rPr lang="tr-TR" dirty="0" err="1"/>
              <a:t>keen</a:t>
            </a:r>
            <a:r>
              <a:rPr lang="tr-TR" dirty="0"/>
              <a:t> tekniği) ile tedavi yapılır.</a:t>
            </a:r>
          </a:p>
          <a:p>
            <a:pPr algn="just"/>
            <a:r>
              <a:rPr lang="tr-TR" dirty="0"/>
              <a:t>Deplase kırık hatlarının varlığında;</a:t>
            </a:r>
          </a:p>
          <a:p>
            <a:pPr algn="just"/>
            <a:r>
              <a:rPr lang="tr-TR" dirty="0" err="1"/>
              <a:t>İntraoral</a:t>
            </a:r>
            <a:r>
              <a:rPr lang="tr-TR" dirty="0"/>
              <a:t> yaklaşımı takiben </a:t>
            </a:r>
            <a:r>
              <a:rPr lang="tr-TR" dirty="0" err="1"/>
              <a:t>zigomatikoalveoler</a:t>
            </a:r>
            <a:r>
              <a:rPr lang="tr-TR" dirty="0"/>
              <a:t> </a:t>
            </a:r>
            <a:r>
              <a:rPr lang="tr-TR" dirty="0" err="1"/>
              <a:t>krete</a:t>
            </a:r>
            <a:r>
              <a:rPr lang="tr-TR" dirty="0"/>
              <a:t> plaklarla </a:t>
            </a:r>
            <a:r>
              <a:rPr lang="tr-TR" dirty="0" err="1"/>
              <a:t>fiksasyon</a:t>
            </a:r>
            <a:r>
              <a:rPr lang="tr-TR" dirty="0"/>
              <a:t> sağlanabilir.</a:t>
            </a:r>
          </a:p>
          <a:p>
            <a:pPr algn="just"/>
            <a:r>
              <a:rPr lang="tr-TR" dirty="0" err="1"/>
              <a:t>İnfraorbital</a:t>
            </a:r>
            <a:r>
              <a:rPr lang="tr-TR" dirty="0"/>
              <a:t> kenarda şiddetli deplasman veya parçalı kırık varsa bu bölgeye ulaşımın kolay olması açısından </a:t>
            </a:r>
            <a:r>
              <a:rPr lang="tr-TR" dirty="0" err="1"/>
              <a:t>konjuktival</a:t>
            </a:r>
            <a:r>
              <a:rPr lang="tr-TR" dirty="0"/>
              <a:t> veya </a:t>
            </a:r>
            <a:r>
              <a:rPr lang="tr-TR" dirty="0" err="1"/>
              <a:t>subsiliyar</a:t>
            </a:r>
            <a:r>
              <a:rPr lang="tr-TR" dirty="0"/>
              <a:t> </a:t>
            </a:r>
            <a:r>
              <a:rPr lang="tr-TR" dirty="0" err="1"/>
              <a:t>insizyon</a:t>
            </a:r>
            <a:r>
              <a:rPr lang="tr-TR" dirty="0"/>
              <a:t> yapılabilir. </a:t>
            </a:r>
            <a:r>
              <a:rPr lang="tr-TR" dirty="0" err="1"/>
              <a:t>Orbita</a:t>
            </a:r>
            <a:r>
              <a:rPr lang="tr-TR" dirty="0"/>
              <a:t> tabanında meydana gelen kırıklarda kırık parçalar </a:t>
            </a:r>
            <a:r>
              <a:rPr lang="tr-TR" dirty="0" err="1"/>
              <a:t>maksiller</a:t>
            </a:r>
            <a:r>
              <a:rPr lang="tr-TR" dirty="0"/>
              <a:t> sinüse doğru yer değiştirebilir. Titanyum örgü yerleştirilerek veya </a:t>
            </a:r>
            <a:r>
              <a:rPr lang="tr-TR" dirty="0" err="1"/>
              <a:t>greft</a:t>
            </a:r>
            <a:r>
              <a:rPr lang="tr-TR" dirty="0"/>
              <a:t> uygulanarak rekonstrüksiyon sağlanabilir.</a:t>
            </a:r>
          </a:p>
          <a:p>
            <a:pPr algn="just"/>
            <a:r>
              <a:rPr lang="tr-TR" dirty="0" err="1"/>
              <a:t>Lateral</a:t>
            </a:r>
            <a:r>
              <a:rPr lang="tr-TR" dirty="0"/>
              <a:t> </a:t>
            </a:r>
            <a:r>
              <a:rPr lang="tr-TR" dirty="0" err="1"/>
              <a:t>orbital</a:t>
            </a:r>
            <a:r>
              <a:rPr lang="tr-TR" dirty="0"/>
              <a:t> duvarda meydana gelen kırıklar sıklıkla </a:t>
            </a:r>
            <a:r>
              <a:rPr lang="tr-TR" dirty="0" err="1"/>
              <a:t>zigoma</a:t>
            </a:r>
            <a:r>
              <a:rPr lang="tr-TR" dirty="0"/>
              <a:t> gövdesinin orijinal konumuna getirilmesi ile düzelir.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39161" t="22129" r="17762" b="18943"/>
          <a:stretch/>
        </p:blipFill>
        <p:spPr>
          <a:xfrm>
            <a:off x="7976382" y="1336431"/>
            <a:ext cx="4093698" cy="374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58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7243762" y="435702"/>
            <a:ext cx="4123738" cy="1433323"/>
          </a:xfrm>
        </p:spPr>
        <p:txBody>
          <a:bodyPr>
            <a:normAutofit/>
          </a:bodyPr>
          <a:lstStyle/>
          <a:p>
            <a:pPr algn="l"/>
            <a:r>
              <a:rPr lang="tr-TR" sz="3200" b="1" dirty="0" err="1">
                <a:solidFill>
                  <a:schemeClr val="tx2"/>
                </a:solidFill>
              </a:rPr>
              <a:t>Orbital</a:t>
            </a:r>
            <a:r>
              <a:rPr lang="tr-TR" sz="3200" b="1" dirty="0">
                <a:solidFill>
                  <a:schemeClr val="tx2"/>
                </a:solidFill>
              </a:rPr>
              <a:t> taban ve duvar kırıkları</a:t>
            </a:r>
            <a:endParaRPr lang="tr-TR" sz="3200" dirty="0">
              <a:solidFill>
                <a:schemeClr val="tx2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 descr="iç mekan, tablo, siyah içeren bir resim&#10;&#10;Açıklama otomatik olarak oluşturuldu"/>
          <p:cNvPicPr>
            <a:picLocks noChangeAspect="1"/>
          </p:cNvPicPr>
          <p:nvPr/>
        </p:nvPicPr>
        <p:blipFill rotWithShape="1">
          <a:blip r:embed="rId3"/>
          <a:srcRect t="24047" r="1" b="1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6" name="İçerik Yer Tutucusu 5"/>
          <p:cNvSpPr>
            <a:spLocks noGrp="1"/>
          </p:cNvSpPr>
          <p:nvPr>
            <p:ph sz="quarter" idx="13"/>
          </p:nvPr>
        </p:nvSpPr>
        <p:spPr>
          <a:xfrm>
            <a:off x="7213479" y="1399382"/>
            <a:ext cx="4099607" cy="524884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endParaRPr lang="tr-TR" sz="1400" dirty="0"/>
          </a:p>
          <a:p>
            <a:pPr marL="0" indent="0">
              <a:lnSpc>
                <a:spcPct val="110000"/>
              </a:lnSpc>
              <a:buNone/>
            </a:pPr>
            <a:br>
              <a:rPr lang="tr-TR" sz="1400" dirty="0"/>
            </a:br>
            <a:r>
              <a:rPr lang="tr-TR" sz="1400" dirty="0" err="1"/>
              <a:t>Orbita</a:t>
            </a:r>
            <a:r>
              <a:rPr lang="tr-TR" sz="1400" dirty="0"/>
              <a:t> kırıkları sıklıkla diğer kırıklarla birlikte görülür.</a:t>
            </a:r>
          </a:p>
          <a:p>
            <a:pPr>
              <a:lnSpc>
                <a:spcPct val="110000"/>
              </a:lnSpc>
            </a:pPr>
            <a:r>
              <a:rPr lang="tr-TR" sz="1400" dirty="0"/>
              <a:t>KLİNİK BULGULAR;</a:t>
            </a:r>
            <a:br>
              <a:rPr lang="tr-TR" sz="1400" dirty="0"/>
            </a:br>
            <a:r>
              <a:rPr lang="tr-TR" sz="1400" dirty="0"/>
              <a:t>-</a:t>
            </a:r>
            <a:r>
              <a:rPr lang="tr-TR" sz="1400" dirty="0" err="1"/>
              <a:t>periorbital</a:t>
            </a:r>
            <a:r>
              <a:rPr lang="tr-TR" sz="1400" dirty="0"/>
              <a:t> ödem veya </a:t>
            </a:r>
            <a:r>
              <a:rPr lang="tr-TR" sz="1400" dirty="0" err="1"/>
              <a:t>hematom</a:t>
            </a:r>
            <a:br>
              <a:rPr lang="tr-TR" sz="1400" dirty="0"/>
            </a:br>
            <a:r>
              <a:rPr lang="tr-TR" sz="1400" dirty="0"/>
              <a:t>-</a:t>
            </a:r>
            <a:r>
              <a:rPr lang="tr-TR" sz="1400" dirty="0" err="1"/>
              <a:t>subkonjuktival</a:t>
            </a:r>
            <a:r>
              <a:rPr lang="tr-TR" sz="1400" dirty="0"/>
              <a:t> ödem veya </a:t>
            </a:r>
            <a:r>
              <a:rPr lang="tr-TR" sz="1400" dirty="0" err="1"/>
              <a:t>hematom</a:t>
            </a:r>
            <a:br>
              <a:rPr lang="tr-TR" sz="1400" dirty="0"/>
            </a:br>
            <a:r>
              <a:rPr lang="tr-TR" sz="1400" dirty="0"/>
              <a:t>-</a:t>
            </a:r>
            <a:r>
              <a:rPr lang="tr-TR" sz="1400" dirty="0" err="1"/>
              <a:t>infraorbital</a:t>
            </a:r>
            <a:r>
              <a:rPr lang="tr-TR" sz="1400" dirty="0"/>
              <a:t> sinir </a:t>
            </a:r>
            <a:r>
              <a:rPr lang="tr-TR" sz="1400" dirty="0" err="1"/>
              <a:t>parestezisi</a:t>
            </a:r>
            <a:r>
              <a:rPr lang="tr-TR" sz="1400" dirty="0"/>
              <a:t> veya anestezisi</a:t>
            </a:r>
            <a:br>
              <a:rPr lang="tr-TR" sz="1400" dirty="0"/>
            </a:br>
            <a:r>
              <a:rPr lang="tr-TR" sz="1400" dirty="0"/>
              <a:t>-</a:t>
            </a:r>
            <a:r>
              <a:rPr lang="tr-TR" sz="1400" dirty="0" err="1"/>
              <a:t>diplopi</a:t>
            </a:r>
            <a:br>
              <a:rPr lang="tr-TR" sz="1400" dirty="0"/>
            </a:br>
            <a:r>
              <a:rPr lang="tr-TR" sz="1400" dirty="0"/>
              <a:t>-</a:t>
            </a:r>
            <a:r>
              <a:rPr lang="tr-TR" sz="1400" dirty="0" err="1"/>
              <a:t>ipsilateral</a:t>
            </a:r>
            <a:r>
              <a:rPr lang="tr-TR" sz="1400" dirty="0"/>
              <a:t> </a:t>
            </a:r>
            <a:r>
              <a:rPr lang="tr-TR" sz="1400" dirty="0" err="1"/>
              <a:t>epistaksis</a:t>
            </a:r>
            <a:endParaRPr lang="tr-TR" sz="1400" dirty="0"/>
          </a:p>
          <a:p>
            <a:pPr algn="just">
              <a:lnSpc>
                <a:spcPct val="110000"/>
              </a:lnSpc>
            </a:pPr>
            <a:r>
              <a:rPr lang="tr-TR" sz="1400" dirty="0" err="1"/>
              <a:t>Orbita</a:t>
            </a:r>
            <a:r>
              <a:rPr lang="tr-TR" sz="1400" dirty="0"/>
              <a:t> kırıklarında sıklıkla görme ile ilgili ortaya çıkan problemler tanıya YARDIMCI OLUR.( GÖRMEDE BOZUKLUK, EKSTRAOKÜLER HAREKETLERDE SORUN, PUPİL REAKSİYONUNDA SORUN…)</a:t>
            </a:r>
          </a:p>
          <a:p>
            <a:pPr algn="just">
              <a:lnSpc>
                <a:spcPct val="110000"/>
              </a:lnSpc>
            </a:pPr>
            <a:r>
              <a:rPr lang="tr-TR" sz="1400" dirty="0"/>
              <a:t>RADYOGRAFİK OLARAK AKSİYAL, KORONAL BT VE 3 BOYUTLU GÖRÜNTÜLEME İLE İNCELENEBİLİR.</a:t>
            </a:r>
          </a:p>
          <a:p>
            <a:pPr>
              <a:lnSpc>
                <a:spcPct val="110000"/>
              </a:lnSpc>
            </a:pP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830473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335088-38E0-4BED-9B90-622081DD6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8B63D1-EC4A-4B2D-B3B9-1C9B0A324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60397D2-D8A1-46B6-9FFB-48CFE9A60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88FB1F9-7468-4978-9C8D-19F659D79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9167CF5-57B6-4C07-BAFA-1434FD5F1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CE87F64-6250-42AD-9FB2-F90F2173D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3B88EC-48EE-437D-ABC3-694B488D1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43D5ADA3-8296-4C9A-A987-1E439823A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F4F6124-A15B-46BA-9A48-48E0A717F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8B3FB45-31F1-4ADA-9E98-F1F1B2985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0928EB5E-1BF5-4D83-B3CF-1F89803E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D4865624-901E-4C18-B0BF-72A0E2E32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894453C-5133-43C2-8194-07893E5EF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D82A78EE-9856-416E-93C6-FB1756F75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242D8FE9-9196-46C5-9C13-DA75AF8B9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B20D8928-9C98-4C27-9871-72012364B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1D64346F-B2C2-4D9F-B19D-8D3DB772C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530D21C0-FDF7-4394-A05A-0FDE31271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3903FF5E-E96A-4B5D-ADE2-523A2600F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14EABB4C-7966-4E0B-9DF3-93AEFA091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CD644A1B-5BC5-4910-9F1C-082D9EF53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B2FCC7E1-6243-4A1E-8824-EE99BC4B4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4DF45734-0A18-494D-A57B-DC5942A72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326AEFA-DAC4-4126-933D-90F30D236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E7A660A-E256-4F83-BB4B-A4FED9300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22">
              <a:extLst>
                <a:ext uri="{FF2B5EF4-FFF2-40B4-BE49-F238E27FC236}">
                  <a16:creationId xmlns:a16="http://schemas.microsoft.com/office/drawing/2014/main" id="{D404A46C-BCF1-4D06-B3EA-11489521F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76C12CB-4C47-41A3-AEAA-A5BB977E7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tr-TR" b="1"/>
              <a:t>BLOW OUT KIRIKLARI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5099563" y="144489"/>
            <a:ext cx="6284717" cy="2058020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tr-TR" sz="1200" dirty="0"/>
              <a:t>ORBİTA TABANINDA MEYDANA GELEN KIRIKLARDIR. </a:t>
            </a:r>
          </a:p>
          <a:p>
            <a:pPr algn="just">
              <a:lnSpc>
                <a:spcPct val="110000"/>
              </a:lnSpc>
            </a:pPr>
            <a:r>
              <a:rPr lang="tr-TR" sz="1200" dirty="0"/>
              <a:t>GÖZ KÜRESİNE DİREKT OLARAK GELEN KÜNT KUVVETİN ETKİSİYLE MEYDANA GELEN GERİLİM ORBİTANIN EN ZAYIF BÖLGESİ OLAN ORBİTA TABANINDA KIRIĞA SEBEP OLUR.</a:t>
            </a:r>
          </a:p>
          <a:p>
            <a:pPr algn="just">
              <a:lnSpc>
                <a:spcPct val="110000"/>
              </a:lnSpc>
            </a:pPr>
            <a:r>
              <a:rPr lang="tr-TR" sz="1200" dirty="0"/>
              <a:t>KIRIĞA BLOW OUT DENMESİNİN SEBEBİ FRAGMANLARIN GÖZ KAVİTESİ DIŞINA DEPLASE OLMASIDIR.</a:t>
            </a:r>
          </a:p>
          <a:p>
            <a:pPr algn="just">
              <a:lnSpc>
                <a:spcPct val="110000"/>
              </a:lnSpc>
            </a:pPr>
            <a:r>
              <a:rPr lang="tr-TR" sz="1200" dirty="0"/>
              <a:t>ORBİTA TABANINDA KIRIK MEYDANA GELDİĞİNDE ORBİTAL YUMUŞAK DOKULAR MAKSİLLER SİNÜSE DOĞRU SARKAR. HASTADA GÖZ KÜRESİNİN İÇİNE GÖÇMESİ (ENOFTALMİ) MEYDANA GELİR</a:t>
            </a:r>
          </a:p>
          <a:p>
            <a:pPr algn="just">
              <a:lnSpc>
                <a:spcPct val="110000"/>
              </a:lnSpc>
            </a:pPr>
            <a:r>
              <a:rPr lang="tr-TR" sz="1200" dirty="0"/>
              <a:t>SARKAN GÖZ İÇERİĞİ NEDENİYLE İKİ GÖZÜN GÖRÜŞ HİZASI AYNI OLMAZ VE HASTADA ÇİFT GÖRÜŞ (DİPLOPİ) MEYDANA GELİR.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4249563-BEA5-4169-A07E-28FCC61B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603" y="3099674"/>
            <a:ext cx="6268677" cy="295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938" y="3599863"/>
            <a:ext cx="2905663" cy="1946794"/>
          </a:xfrm>
          <a:prstGeom prst="rect">
            <a:avLst/>
          </a:prstGeom>
          <a:ln w="9525">
            <a:noFill/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l="50849" t="39286" r="7483" b="22173"/>
          <a:stretch/>
        </p:blipFill>
        <p:spPr>
          <a:xfrm>
            <a:off x="8335051" y="3571976"/>
            <a:ext cx="2891219" cy="2005684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27184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tr-TR" b="1"/>
              <a:t>BLOW İN KIRIKLARI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E7999CE9-BADF-418F-ABD8-527B79266A3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87643044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3017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7">
            <a:extLst>
              <a:ext uri="{FF2B5EF4-FFF2-40B4-BE49-F238E27FC236}">
                <a16:creationId xmlns:a16="http://schemas.microsoft.com/office/drawing/2014/main" id="{D75627FE-0AC5-4349-AC08-45A58BEC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F87AAF7B-2090-475D-9C3E-FDC03DD8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2DCEC33-4B31-44BC-99CB-9E4845DC4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204E0A10-D288-4B22-87A1-737B0A37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A3E042E-4911-425A-84BB-04BF90D0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3A49226D-3129-4C5A-9641-3D03BEEA7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9CC3C315-B515-4DD8-AC22-9D8417B37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1A961828-F78F-4D56-A98E-037806C63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39D4F9D-3728-42C1-8302-452D51321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B4D9647E-354D-4CA8-B4A7-39172E5EA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3EC74E0-5222-4ACC-BCEC-1AA189D3B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0AE72B4-084D-42E6-ABED-5FD4650D4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9D1F5DD-8D50-4098-8D2B-10E284752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D48F3941-C3C7-4589-AA46-067F6BB2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C16BBE9A-4BE3-4401-82C5-8041DB14E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06180330-CCD3-4D14-A652-D60C2825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616C90F6-4133-43A5-B47C-7750FE28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D7C03F90-E828-4414-8A53-92069FFB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6ADDE443-75AA-4F32-A2EE-272C4347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ACD281C1-1D59-453F-A33A-D83E39EB0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60217FAC-29FE-4D6B-9BB4-FF41AA75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0D3CC33A-6E36-4A72-9965-8E20FB05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F128F04E-05CD-4035-A32B-6E9ABAB9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5459" y="960120"/>
            <a:ext cx="3865695" cy="4171278"/>
          </a:xfrm>
        </p:spPr>
        <p:txBody>
          <a:bodyPr>
            <a:normAutofit/>
          </a:bodyPr>
          <a:lstStyle/>
          <a:p>
            <a:pPr algn="r"/>
            <a:r>
              <a:rPr lang="tr-TR" sz="4400" dirty="0"/>
              <a:t>MAKSİLLER SİNÜS KIRIKLARI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8B6AB33-DFE6-4FE4-94FE-C9E25424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4983164" y="376239"/>
            <a:ext cx="5511800" cy="5318124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tr-TR" sz="1600" dirty="0"/>
              <a:t>GENELDE DİREKT TRAVMAYI TAKİBEN MAKSİLLER SİNÜSÜN ÖN DUVARINDA KIRIK MEYDANA GELİR.</a:t>
            </a:r>
          </a:p>
          <a:p>
            <a:pPr algn="just">
              <a:lnSpc>
                <a:spcPct val="110000"/>
              </a:lnSpc>
            </a:pPr>
            <a:r>
              <a:rPr lang="tr-TR" sz="1600" dirty="0"/>
              <a:t>PARÇALI KIRIKLARDA KIRIK PARÇALAR MAKSİLLER SİNÜS İÇİNE GİREBİLİR. </a:t>
            </a:r>
          </a:p>
          <a:p>
            <a:pPr algn="just">
              <a:lnSpc>
                <a:spcPct val="110000"/>
              </a:lnSpc>
            </a:pPr>
            <a:r>
              <a:rPr lang="tr-TR" sz="1600" dirty="0"/>
              <a:t>KIRIK HATTI İNFRAORBİTAL KANALI ETKİLERSE İNFRAORBİTAL SİNİR PARESTEZİSİ MEYDANA GELEBİLİR.</a:t>
            </a:r>
          </a:p>
          <a:p>
            <a:pPr algn="just">
              <a:lnSpc>
                <a:spcPct val="110000"/>
              </a:lnSpc>
            </a:pPr>
            <a:r>
              <a:rPr lang="tr-TR" sz="1600" dirty="0"/>
              <a:t>KLİNİK BULGULAR;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tr-TR" sz="1600" dirty="0"/>
              <a:t>YANAKTA ÖDEM VE HEMATOM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tr-TR" sz="1600" dirty="0"/>
              <a:t>MAKSİLLER VESTİBULER SULKUSTA HEMATOM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tr-TR" sz="1600" dirty="0"/>
              <a:t>İNFRAORBİTAL SİNİR PARESTEZİSİ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tr-TR" sz="1600" dirty="0"/>
              <a:t>İNTRAORAL MUAYENEDE SİNÜS DUVARINDA KREPİTASYON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tr-TR" sz="1600" dirty="0"/>
              <a:t>MAKSİLLER SİNÜS İCİNDEKİ KANAMA NEDENİYLE BURUN KANAMASI</a:t>
            </a:r>
          </a:p>
          <a:p>
            <a:pPr algn="just">
              <a:lnSpc>
                <a:spcPct val="110000"/>
              </a:lnSpc>
            </a:pP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7473531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7572"/>
            <a:ext cx="12192000" cy="39904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7">
            <a:extLst>
              <a:ext uri="{FF2B5EF4-FFF2-40B4-BE49-F238E27FC236}">
                <a16:creationId xmlns:a16="http://schemas.microsoft.com/office/drawing/2014/main" id="{D75627FE-0AC5-4349-AC08-45A58BEC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9">
            <a:extLst>
              <a:ext uri="{FF2B5EF4-FFF2-40B4-BE49-F238E27FC236}">
                <a16:creationId xmlns:a16="http://schemas.microsoft.com/office/drawing/2014/main" id="{F87AAF7B-2090-475D-9C3E-FDC03DD8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2DCEC33-4B31-44BC-99CB-9E4845DC4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04E0A10-D288-4B22-87A1-737B0A37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A3E042E-4911-425A-84BB-04BF90D0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A49226D-3129-4C5A-9641-3D03BEEA7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9CC3C315-B515-4DD8-AC22-9D8417B37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A961828-F78F-4D56-A98E-037806C63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39D4F9D-3728-42C1-8302-452D51321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B4D9647E-354D-4CA8-B4A7-39172E5EA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3EC74E0-5222-4ACC-BCEC-1AA189D3B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0AE72B4-084D-42E6-ABED-5FD4650D4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9D1F5DD-8D50-4098-8D2B-10E284752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D48F3941-C3C7-4589-AA46-067F6BB2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C16BBE9A-4BE3-4401-82C5-8041DB14E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06180330-CCD3-4D14-A652-D60C2825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616C90F6-4133-43A5-B47C-7750FE28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D7C03F90-E828-4414-8A53-92069FFB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6ADDE443-75AA-4F32-A2EE-272C4347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ACD281C1-1D59-453F-A33A-D83E39EB0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60217FAC-29FE-4D6B-9BB4-FF41AA75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0D3CC33A-6E36-4A72-9965-8E20FB05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F128F04E-05CD-4035-A32B-6E9ABAB9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9" name="Rectangle 32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5459" y="960120"/>
            <a:ext cx="3865695" cy="4171278"/>
          </a:xfrm>
        </p:spPr>
        <p:txBody>
          <a:bodyPr>
            <a:normAutofit/>
          </a:bodyPr>
          <a:lstStyle/>
          <a:p>
            <a:pPr algn="r"/>
            <a:r>
              <a:rPr lang="tr-TR" sz="4400" dirty="0" err="1"/>
              <a:t>Maksiller</a:t>
            </a:r>
            <a:r>
              <a:rPr lang="tr-TR" sz="4400" dirty="0"/>
              <a:t> sinüs kırıklarında tedavi yöntemleri</a:t>
            </a:r>
          </a:p>
        </p:txBody>
      </p:sp>
      <p:cxnSp>
        <p:nvCxnSpPr>
          <p:cNvPr id="40" name="Straight Connector 34">
            <a:extLst>
              <a:ext uri="{FF2B5EF4-FFF2-40B4-BE49-F238E27FC236}">
                <a16:creationId xmlns:a16="http://schemas.microsoft.com/office/drawing/2014/main" id="{68B6AB33-DFE6-4FE4-94FE-C9E25424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5119859" y="1747890"/>
            <a:ext cx="5511800" cy="4171278"/>
          </a:xfrm>
        </p:spPr>
        <p:txBody>
          <a:bodyPr>
            <a:normAutofit/>
          </a:bodyPr>
          <a:lstStyle/>
          <a:p>
            <a:pPr algn="just"/>
            <a:r>
              <a:rPr lang="tr-TR" dirty="0"/>
              <a:t>Deplase olmamış kırıklarda tedaviye gerek yoktur.</a:t>
            </a:r>
          </a:p>
          <a:p>
            <a:pPr algn="just"/>
            <a:r>
              <a:rPr lang="tr-TR" dirty="0"/>
              <a:t>Deplase olmuş veya çok parçalı kırıklarda, kırık parçaların </a:t>
            </a:r>
            <a:r>
              <a:rPr lang="tr-TR" dirty="0" err="1"/>
              <a:t>maksiller</a:t>
            </a:r>
            <a:r>
              <a:rPr lang="tr-TR" dirty="0"/>
              <a:t> sinüse kaçtığı durumlarda </a:t>
            </a:r>
            <a:r>
              <a:rPr lang="tr-TR" dirty="0" err="1"/>
              <a:t>vestibüler</a:t>
            </a:r>
            <a:r>
              <a:rPr lang="tr-TR" dirty="0"/>
              <a:t> </a:t>
            </a:r>
            <a:r>
              <a:rPr lang="tr-TR" dirty="0" err="1"/>
              <a:t>insizyonla</a:t>
            </a:r>
            <a:r>
              <a:rPr lang="tr-TR" dirty="0"/>
              <a:t> kırık hattına ulaşılır.</a:t>
            </a:r>
          </a:p>
          <a:p>
            <a:pPr algn="just"/>
            <a:r>
              <a:rPr lang="tr-TR" dirty="0"/>
              <a:t>Kırık parça </a:t>
            </a:r>
            <a:r>
              <a:rPr lang="tr-TR" dirty="0" err="1"/>
              <a:t>repoze</a:t>
            </a:r>
            <a:r>
              <a:rPr lang="tr-TR" dirty="0"/>
              <a:t> edildikten sonra plaklar veya titanyum meshlerle </a:t>
            </a:r>
            <a:r>
              <a:rPr lang="tr-TR" dirty="0" err="1"/>
              <a:t>fiksasyon</a:t>
            </a:r>
            <a:r>
              <a:rPr lang="tr-TR" dirty="0"/>
              <a:t> sağlanır.</a:t>
            </a:r>
          </a:p>
        </p:txBody>
      </p:sp>
    </p:spTree>
    <p:extLst>
      <p:ext uri="{BB962C8B-B14F-4D97-AF65-F5344CB8AC3E}">
        <p14:creationId xmlns:p14="http://schemas.microsoft.com/office/powerpoint/2010/main" val="510023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8">
            <a:extLst>
              <a:ext uri="{FF2B5EF4-FFF2-40B4-BE49-F238E27FC236}">
                <a16:creationId xmlns:a16="http://schemas.microsoft.com/office/drawing/2014/main" id="{6CBB7C51-829B-4243-9A2F-5EA8A29D7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10">
            <a:extLst>
              <a:ext uri="{FF2B5EF4-FFF2-40B4-BE49-F238E27FC236}">
                <a16:creationId xmlns:a16="http://schemas.microsoft.com/office/drawing/2014/main" id="{5ECE0A17-721D-47DA-B462-427AB9C65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7B1C03F-70ED-4BE3-AFBC-CD51D4411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E84050F-F367-4A35-93F5-1397E3C66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D88F3A8-CDAB-4D08-8D47-096D7AA34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2BEFDF5-BD04-4DD8-9671-13817A4D8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ACA74E73-7B97-43C1-BC3B-89DED3F8A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11D94E0-EFF2-4934-97FD-3E424A25F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0D5352A-232D-40A3-8A72-4CB6B8277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E3B6EC6-9A43-43B8-BE95-D12BD1AF3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B71BA3B-3BFF-4756-B642-C00DA5F4A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6070AC7F-F9D6-4E73-A95C-9DA3846FD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9DDF2314-3F38-4664-B31D-AEB55882B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59AAAEA-0A38-490A-9CBF-F8C79B0A6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9AEF5CD7-59EB-48AC-BB37-3EB70C052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4602B28-B14A-4724-9665-D2CDC19C9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541E4D23-8098-43A1-9826-246EBF1BB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164F3ED-DB01-4823-852E-A99B4C264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05C52390-6376-4DB5-B289-6B1C5273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40ABB3F2-1D59-4F3E-921C-DD7B8D55B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88E0EE84-E054-424D-A93B-D6D23AFFF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F084CB4C-E741-4E13-AE65-BAB699C6C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AA5D2838-70AA-418B-87DF-83A903E79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Group 33">
            <a:extLst>
              <a:ext uri="{FF2B5EF4-FFF2-40B4-BE49-F238E27FC236}">
                <a16:creationId xmlns:a16="http://schemas.microsoft.com/office/drawing/2014/main" id="{908DA454-A7F1-451C-B515-495788249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96FE467-34A9-4910-A7C5-6B92891F2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01A2AF91-EF78-4611-8AF7-C1B45269F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7115C0-C409-41DC-96F1-B784C5E37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tr-TR" b="1" err="1"/>
              <a:t>Maksiller</a:t>
            </a:r>
            <a:r>
              <a:rPr lang="tr-TR" b="1"/>
              <a:t> </a:t>
            </a:r>
            <a:r>
              <a:rPr lang="tr-TR" b="1" err="1"/>
              <a:t>alveoler</a:t>
            </a:r>
            <a:r>
              <a:rPr lang="tr-TR" b="1"/>
              <a:t> </a:t>
            </a:r>
            <a:r>
              <a:rPr lang="tr-TR" b="1" err="1"/>
              <a:t>proçes</a:t>
            </a:r>
            <a:r>
              <a:rPr lang="tr-TR" b="1"/>
              <a:t> kırıkları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5118447" y="797594"/>
            <a:ext cx="6281873" cy="2393369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tr-TR" sz="1500" dirty="0"/>
              <a:t>Genellikle </a:t>
            </a:r>
            <a:r>
              <a:rPr lang="tr-TR" sz="1500" dirty="0" err="1"/>
              <a:t>dental</a:t>
            </a:r>
            <a:r>
              <a:rPr lang="tr-TR" sz="1500" dirty="0"/>
              <a:t> travmalarla beraber görülür. </a:t>
            </a:r>
          </a:p>
          <a:p>
            <a:pPr algn="just">
              <a:lnSpc>
                <a:spcPct val="110000"/>
              </a:lnSpc>
            </a:pPr>
            <a:r>
              <a:rPr lang="tr-TR" sz="1500" dirty="0" err="1"/>
              <a:t>Oklüzyonda</a:t>
            </a:r>
            <a:r>
              <a:rPr lang="tr-TR" sz="1500" dirty="0"/>
              <a:t> değişiklik meydana gelir</a:t>
            </a:r>
          </a:p>
          <a:p>
            <a:pPr algn="just">
              <a:lnSpc>
                <a:spcPct val="110000"/>
              </a:lnSpc>
            </a:pPr>
            <a:r>
              <a:rPr lang="tr-TR" sz="1500" dirty="0"/>
              <a:t>Kırık bölgesinde </a:t>
            </a:r>
            <a:r>
              <a:rPr lang="tr-TR" sz="1500" dirty="0" err="1"/>
              <a:t>vestibülde</a:t>
            </a:r>
            <a:r>
              <a:rPr lang="tr-TR" sz="1500" dirty="0"/>
              <a:t> </a:t>
            </a:r>
            <a:r>
              <a:rPr lang="tr-TR" sz="1500" dirty="0" err="1"/>
              <a:t>hematom</a:t>
            </a:r>
            <a:r>
              <a:rPr lang="tr-TR" sz="1500" dirty="0"/>
              <a:t> gelişir.</a:t>
            </a:r>
          </a:p>
          <a:p>
            <a:pPr algn="just">
              <a:lnSpc>
                <a:spcPct val="110000"/>
              </a:lnSpc>
            </a:pPr>
            <a:r>
              <a:rPr lang="tr-TR" sz="1500" dirty="0" err="1"/>
              <a:t>Bimanuel</a:t>
            </a:r>
            <a:r>
              <a:rPr lang="tr-TR" sz="1500" dirty="0"/>
              <a:t> </a:t>
            </a:r>
            <a:r>
              <a:rPr lang="tr-TR" sz="1500" dirty="0" err="1"/>
              <a:t>palpasyonla</a:t>
            </a:r>
            <a:r>
              <a:rPr lang="tr-TR" sz="1500" dirty="0"/>
              <a:t> </a:t>
            </a:r>
            <a:r>
              <a:rPr lang="tr-TR" sz="1500" dirty="0" err="1"/>
              <a:t>segmentin</a:t>
            </a:r>
            <a:r>
              <a:rPr lang="tr-TR" sz="1500" dirty="0"/>
              <a:t> hareketi </a:t>
            </a:r>
            <a:r>
              <a:rPr lang="tr-TR" sz="1500" dirty="0" err="1"/>
              <a:t>farkedilebilir</a:t>
            </a:r>
            <a:r>
              <a:rPr lang="tr-TR" sz="1500" dirty="0"/>
              <a:t>.</a:t>
            </a:r>
          </a:p>
          <a:p>
            <a:pPr algn="just">
              <a:lnSpc>
                <a:spcPct val="110000"/>
              </a:lnSpc>
            </a:pPr>
            <a:r>
              <a:rPr lang="tr-TR" sz="1500" dirty="0"/>
              <a:t>Tedavisinde dişlerin </a:t>
            </a:r>
            <a:r>
              <a:rPr lang="tr-TR" sz="1500" dirty="0" err="1"/>
              <a:t>repozisyonu</a:t>
            </a:r>
            <a:r>
              <a:rPr lang="tr-TR" sz="1500" dirty="0"/>
              <a:t> yapıldıktan sonra komşu dişlere </a:t>
            </a:r>
            <a:r>
              <a:rPr lang="tr-TR" sz="1500" dirty="0" err="1"/>
              <a:t>splintlenir</a:t>
            </a:r>
            <a:r>
              <a:rPr lang="tr-TR" sz="1500" dirty="0"/>
              <a:t>. Dişlere yapılan </a:t>
            </a:r>
            <a:r>
              <a:rPr lang="tr-TR" sz="1500" dirty="0" err="1"/>
              <a:t>splintleme</a:t>
            </a:r>
            <a:r>
              <a:rPr lang="tr-TR" sz="1500" dirty="0"/>
              <a:t> alveol kırığı tedavi etmede yeterlidir.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E4A42E0-EF5F-4494-B39B-3DB7D0475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265" y="3667039"/>
            <a:ext cx="6269016" cy="23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53" y="3838822"/>
            <a:ext cx="3034007" cy="2059785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54997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301206" y="287337"/>
            <a:ext cx="4123738" cy="1433323"/>
          </a:xfrm>
        </p:spPr>
        <p:txBody>
          <a:bodyPr>
            <a:normAutofit/>
          </a:bodyPr>
          <a:lstStyle/>
          <a:p>
            <a:pPr algn="l"/>
            <a:r>
              <a:rPr lang="tr-TR" sz="3200" b="1" dirty="0" err="1">
                <a:solidFill>
                  <a:schemeClr val="tx2"/>
                </a:solidFill>
              </a:rPr>
              <a:t>Palatal</a:t>
            </a:r>
            <a:r>
              <a:rPr lang="tr-TR" sz="3200" b="1" dirty="0">
                <a:solidFill>
                  <a:schemeClr val="tx2"/>
                </a:solidFill>
              </a:rPr>
              <a:t> kırıklar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FEFC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6510" r="8541" b="3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7228793" y="1454944"/>
            <a:ext cx="4099607" cy="3678237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buClr>
                <a:srgbClr val="FEFC00"/>
              </a:buClr>
            </a:pPr>
            <a:r>
              <a:rPr lang="tr-TR" sz="1400" dirty="0"/>
              <a:t>İzole sert damak kırığı nadir görülmekle beraber sıklıkla diğer </a:t>
            </a:r>
            <a:r>
              <a:rPr lang="tr-TR" sz="1400" dirty="0" err="1"/>
              <a:t>ortayüz</a:t>
            </a:r>
            <a:r>
              <a:rPr lang="tr-TR" sz="1400" dirty="0"/>
              <a:t> kırıklarına eşlik eder.</a:t>
            </a:r>
          </a:p>
          <a:p>
            <a:pPr algn="just">
              <a:lnSpc>
                <a:spcPct val="110000"/>
              </a:lnSpc>
              <a:buClr>
                <a:srgbClr val="FEFC00"/>
              </a:buClr>
            </a:pPr>
            <a:r>
              <a:rPr lang="tr-TR" sz="1400" dirty="0"/>
              <a:t>Alveol </a:t>
            </a:r>
            <a:r>
              <a:rPr lang="tr-TR" sz="1400" dirty="0" err="1"/>
              <a:t>proçeste</a:t>
            </a:r>
            <a:r>
              <a:rPr lang="tr-TR" sz="1400" dirty="0"/>
              <a:t> meydana gelen kırık hattının devamı olarak görülür.</a:t>
            </a:r>
          </a:p>
          <a:p>
            <a:pPr algn="just">
              <a:lnSpc>
                <a:spcPct val="110000"/>
              </a:lnSpc>
              <a:buClr>
                <a:srgbClr val="FEFC00"/>
              </a:buClr>
            </a:pPr>
            <a:r>
              <a:rPr lang="tr-TR" sz="1400" dirty="0" err="1"/>
              <a:t>Midpalatal</a:t>
            </a:r>
            <a:r>
              <a:rPr lang="tr-TR" sz="1400" dirty="0"/>
              <a:t> </a:t>
            </a:r>
            <a:r>
              <a:rPr lang="tr-TR" sz="1400" dirty="0" err="1"/>
              <a:t>süturun</a:t>
            </a:r>
            <a:r>
              <a:rPr lang="tr-TR" sz="1400" dirty="0"/>
              <a:t> tam </a:t>
            </a:r>
            <a:r>
              <a:rPr lang="tr-TR" sz="1400" dirty="0" err="1"/>
              <a:t>ossifiye</a:t>
            </a:r>
            <a:r>
              <a:rPr lang="tr-TR" sz="1400" dirty="0"/>
              <a:t> olmadığı çocuk ve </a:t>
            </a:r>
            <a:r>
              <a:rPr lang="tr-TR" sz="1400" dirty="0" err="1"/>
              <a:t>adolesanlarda</a:t>
            </a:r>
            <a:r>
              <a:rPr lang="tr-TR" sz="1400" dirty="0"/>
              <a:t> sert damağı ortadan ikiye ayıran </a:t>
            </a:r>
            <a:r>
              <a:rPr lang="tr-TR" sz="1400" dirty="0" err="1"/>
              <a:t>sagittal</a:t>
            </a:r>
            <a:r>
              <a:rPr lang="tr-TR" sz="1400" dirty="0"/>
              <a:t> kırık hattı görülebilir.</a:t>
            </a:r>
          </a:p>
          <a:p>
            <a:pPr algn="just">
              <a:lnSpc>
                <a:spcPct val="110000"/>
              </a:lnSpc>
              <a:buClr>
                <a:srgbClr val="FEFC00"/>
              </a:buClr>
            </a:pPr>
            <a:r>
              <a:rPr lang="tr-TR" sz="1400" dirty="0"/>
              <a:t>Erişkinlerde sıklıkla </a:t>
            </a:r>
            <a:r>
              <a:rPr lang="tr-TR" sz="1400" dirty="0" err="1"/>
              <a:t>parasagittal</a:t>
            </a:r>
            <a:r>
              <a:rPr lang="tr-TR" sz="1400" dirty="0"/>
              <a:t> kırık meydana gelir.</a:t>
            </a:r>
          </a:p>
          <a:p>
            <a:pPr algn="just">
              <a:lnSpc>
                <a:spcPct val="110000"/>
              </a:lnSpc>
              <a:buClr>
                <a:srgbClr val="FEFC00"/>
              </a:buClr>
            </a:pPr>
            <a:r>
              <a:rPr lang="tr-TR" sz="1400" dirty="0"/>
              <a:t>Klinik bulgular;</a:t>
            </a:r>
          </a:p>
          <a:p>
            <a:pPr algn="just">
              <a:lnSpc>
                <a:spcPct val="110000"/>
              </a:lnSpc>
              <a:buClr>
                <a:srgbClr val="FEFC00"/>
              </a:buClr>
              <a:buFont typeface="Wingdings" pitchFamily="2" charset="2"/>
              <a:buChar char="ü"/>
            </a:pPr>
            <a:r>
              <a:rPr lang="tr-TR" sz="1400" dirty="0" err="1"/>
              <a:t>Palatal</a:t>
            </a:r>
            <a:r>
              <a:rPr lang="tr-TR" sz="1400" dirty="0"/>
              <a:t> yumuşak dokuda </a:t>
            </a:r>
            <a:r>
              <a:rPr lang="tr-TR" sz="1400" dirty="0" err="1"/>
              <a:t>ekimoz</a:t>
            </a:r>
            <a:endParaRPr lang="tr-TR" sz="1400" dirty="0"/>
          </a:p>
          <a:p>
            <a:pPr algn="just">
              <a:lnSpc>
                <a:spcPct val="110000"/>
              </a:lnSpc>
              <a:buClr>
                <a:srgbClr val="FEFC00"/>
              </a:buClr>
              <a:buFont typeface="Wingdings" pitchFamily="2" charset="2"/>
              <a:buChar char="ü"/>
            </a:pPr>
            <a:r>
              <a:rPr lang="tr-TR" sz="1400" dirty="0"/>
              <a:t>Sert damak mukozasında </a:t>
            </a:r>
            <a:r>
              <a:rPr lang="tr-TR" sz="1400" dirty="0" err="1"/>
              <a:t>laserasyon</a:t>
            </a:r>
            <a:endParaRPr lang="tr-TR" sz="1400" dirty="0"/>
          </a:p>
          <a:p>
            <a:pPr algn="just">
              <a:lnSpc>
                <a:spcPct val="110000"/>
              </a:lnSpc>
              <a:buClr>
                <a:srgbClr val="FEFC00"/>
              </a:buClr>
              <a:buFont typeface="Wingdings" pitchFamily="2" charset="2"/>
              <a:buChar char="ü"/>
            </a:pPr>
            <a:r>
              <a:rPr lang="tr-TR" sz="1400" dirty="0"/>
              <a:t>Kesici dişlerde </a:t>
            </a:r>
            <a:r>
              <a:rPr lang="tr-TR" sz="1400" dirty="0" err="1"/>
              <a:t>lüksasyon</a:t>
            </a:r>
            <a:endParaRPr lang="tr-TR" sz="1400" dirty="0"/>
          </a:p>
          <a:p>
            <a:pPr algn="just">
              <a:lnSpc>
                <a:spcPct val="110000"/>
              </a:lnSpc>
              <a:buClr>
                <a:srgbClr val="FEFC00"/>
              </a:buClr>
              <a:buFont typeface="Wingdings" pitchFamily="2" charset="2"/>
              <a:buChar char="ü"/>
            </a:pPr>
            <a:r>
              <a:rPr lang="tr-TR" sz="1400" dirty="0"/>
              <a:t>Dişlerde </a:t>
            </a:r>
            <a:r>
              <a:rPr lang="tr-TR" sz="1400" dirty="0" err="1"/>
              <a:t>diastema</a:t>
            </a:r>
            <a:r>
              <a:rPr lang="tr-TR" sz="1400" dirty="0"/>
              <a:t> görülebilir.</a:t>
            </a:r>
          </a:p>
        </p:txBody>
      </p:sp>
    </p:spTree>
    <p:extLst>
      <p:ext uri="{BB962C8B-B14F-4D97-AF65-F5344CB8AC3E}">
        <p14:creationId xmlns:p14="http://schemas.microsoft.com/office/powerpoint/2010/main" val="3108905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874928" y="1124998"/>
            <a:ext cx="3456122" cy="4589717"/>
          </a:xfrm>
        </p:spPr>
        <p:txBody>
          <a:bodyPr>
            <a:normAutofit/>
          </a:bodyPr>
          <a:lstStyle/>
          <a:p>
            <a:pPr algn="l"/>
            <a:r>
              <a:rPr lang="tr-TR" sz="4800"/>
              <a:t>Palatal kırıklarda tedavi yöntemleri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798577" y="794042"/>
            <a:ext cx="5427137" cy="5248622"/>
          </a:xfrm>
        </p:spPr>
        <p:txBody>
          <a:bodyPr>
            <a:normAutofit/>
          </a:bodyPr>
          <a:lstStyle/>
          <a:p>
            <a:pPr algn="just"/>
            <a:r>
              <a:rPr lang="tr-TR" sz="1600" dirty="0"/>
              <a:t>Yalnızca </a:t>
            </a:r>
            <a:r>
              <a:rPr lang="tr-TR" sz="1600" dirty="0" err="1"/>
              <a:t>alveoler</a:t>
            </a:r>
            <a:r>
              <a:rPr lang="tr-TR" sz="1600" dirty="0"/>
              <a:t> </a:t>
            </a:r>
            <a:r>
              <a:rPr lang="tr-TR" sz="1600" dirty="0" err="1"/>
              <a:t>proçes</a:t>
            </a:r>
            <a:r>
              <a:rPr lang="tr-TR" sz="1600" dirty="0"/>
              <a:t> bölgesinde kırık meydana gelmişse dişler doğru </a:t>
            </a:r>
            <a:r>
              <a:rPr lang="tr-TR" sz="1600" dirty="0" err="1"/>
              <a:t>okluzal</a:t>
            </a:r>
            <a:r>
              <a:rPr lang="tr-TR" sz="1600" dirty="0"/>
              <a:t> konuma getirilir daha sonra ark barlar ve </a:t>
            </a:r>
            <a:r>
              <a:rPr lang="tr-TR" sz="1600" dirty="0" err="1"/>
              <a:t>sirkümdental</a:t>
            </a:r>
            <a:r>
              <a:rPr lang="tr-TR" sz="1600" dirty="0"/>
              <a:t> tellerle bağlama yapılıp </a:t>
            </a:r>
            <a:r>
              <a:rPr lang="tr-TR" sz="1600" dirty="0" err="1"/>
              <a:t>fiksasyon</a:t>
            </a:r>
            <a:r>
              <a:rPr lang="tr-TR" sz="1600" dirty="0"/>
              <a:t> sağlanır. Eğer kırık hattına başka bölge kırıkları eşlik ediyorsa bu yöntem tek başına yeterli gelmeyebilir plak ve vidalarla ek </a:t>
            </a:r>
            <a:r>
              <a:rPr lang="tr-TR" sz="1600" dirty="0" err="1"/>
              <a:t>fiksasyon</a:t>
            </a:r>
            <a:r>
              <a:rPr lang="tr-TR" sz="1600" dirty="0"/>
              <a:t> sağlanmalıdır.</a:t>
            </a:r>
          </a:p>
          <a:p>
            <a:pPr algn="just"/>
            <a:r>
              <a:rPr lang="tr-TR" sz="1600" dirty="0" err="1"/>
              <a:t>Anteriora</a:t>
            </a:r>
            <a:r>
              <a:rPr lang="tr-TR" sz="1600" dirty="0"/>
              <a:t> doğru genişlemeye neden olan </a:t>
            </a:r>
            <a:r>
              <a:rPr lang="tr-TR" sz="1600" dirty="0" err="1"/>
              <a:t>palatal</a:t>
            </a:r>
            <a:r>
              <a:rPr lang="tr-TR" sz="1600" dirty="0"/>
              <a:t> kırıklarda ark barlarla doğru </a:t>
            </a:r>
            <a:r>
              <a:rPr lang="tr-TR" sz="1600" dirty="0" err="1"/>
              <a:t>oklüzal</a:t>
            </a:r>
            <a:r>
              <a:rPr lang="tr-TR" sz="1600" dirty="0"/>
              <a:t> konum sağlandıktan sonra </a:t>
            </a:r>
            <a:r>
              <a:rPr lang="tr-TR" sz="1600" dirty="0" err="1"/>
              <a:t>apertura</a:t>
            </a:r>
            <a:r>
              <a:rPr lang="tr-TR" sz="1600" dirty="0"/>
              <a:t> </a:t>
            </a:r>
            <a:r>
              <a:rPr lang="tr-TR" sz="1600" dirty="0" err="1"/>
              <a:t>piriformis</a:t>
            </a:r>
            <a:r>
              <a:rPr lang="tr-TR" sz="1600" dirty="0"/>
              <a:t> altına </a:t>
            </a:r>
            <a:r>
              <a:rPr lang="tr-TR" sz="1600" dirty="0" err="1"/>
              <a:t>miniplak</a:t>
            </a:r>
            <a:r>
              <a:rPr lang="tr-TR" sz="1600" dirty="0"/>
              <a:t> uygulanır</a:t>
            </a:r>
          </a:p>
          <a:p>
            <a:pPr algn="just"/>
            <a:r>
              <a:rPr lang="tr-TR" sz="1600" dirty="0" err="1"/>
              <a:t>Posteriora</a:t>
            </a:r>
            <a:r>
              <a:rPr lang="tr-TR" sz="1600" dirty="0"/>
              <a:t> doğru genişleme gösteren kırıklarda manuel olarak kırık hatlarını yaklaştırmak mümkün değilse özel forsepslerle kırık hatları yaklaştırılır. Yumuşak dokuda meydana gelen </a:t>
            </a:r>
            <a:r>
              <a:rPr lang="tr-TR" sz="1600" dirty="0" err="1"/>
              <a:t>laserasyon</a:t>
            </a:r>
            <a:r>
              <a:rPr lang="tr-TR" sz="1600" dirty="0"/>
              <a:t> bölgesinden girilerek </a:t>
            </a:r>
            <a:r>
              <a:rPr lang="tr-TR" sz="1600" dirty="0" err="1"/>
              <a:t>miniplak</a:t>
            </a:r>
            <a:r>
              <a:rPr lang="tr-TR" sz="1600" dirty="0"/>
              <a:t> uygulanabilir.</a:t>
            </a:r>
          </a:p>
          <a:p>
            <a:pPr algn="just"/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691824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B94C19D-E7A2-4CDE-A897-35F2BC959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E99E3F-7A89-4769-AAB0-DC0E42BE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E9129042-28FB-49B3-BF09-C0FC7041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C857079D-69FB-4AAE-939D-50320676C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4E06FFE-2B6E-451F-8584-36CB56B92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A9C3EAA-1C7F-4CBB-80F3-40FAD9629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3289920A-A485-4023-84F5-973CB3AF1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B258C87-5B91-45CB-BEAD-B9CD515B3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E8F853B-7045-4974-ADFB-592F01B4C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4307ABD8-4121-4188-A6A8-BF0841F5B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2E660CAF-84FD-4236-8BD1-570BEBF0D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C67DCC6D-C589-411A-83EF-249E925FA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EF00B7C0-9045-4017-A91E-6129702F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25806466-98F7-4333-9BC7-BB44F5E9C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9E23BC68-3437-491F-BBEA-2DC61316A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36B9FD89-406D-41F1-ADEF-F74A9B1DF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CC0948A3-F3F2-4AA7-B558-4F1E0EBED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277408B3-EE29-4600-9011-F83CA3FEAF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2E4DE87A-3195-410F-A185-3E41350B5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4372AC40-5D77-44AE-A395-853703161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74BF19D7-D76B-41DB-8E7B-644E15863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18141" r="26534"/>
          <a:stretch/>
        </p:blipFill>
        <p:spPr>
          <a:xfrm>
            <a:off x="20" y="10"/>
            <a:ext cx="6745008" cy="6857763"/>
          </a:xfrm>
          <a:prstGeom prst="rect">
            <a:avLst/>
          </a:prstGeom>
          <a:ln w="9525">
            <a:noFill/>
          </a:ln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21B67326-1D79-49D3-9B25-28080FDF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62312" y="1186483"/>
            <a:ext cx="3822597" cy="4477933"/>
            <a:chOff x="807084" y="1186483"/>
            <a:chExt cx="3822597" cy="447793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9FBAF07-4DBD-469A-AA51-A4A5E73F9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Isosceles Triangle 39">
              <a:extLst>
                <a:ext uri="{FF2B5EF4-FFF2-40B4-BE49-F238E27FC236}">
                  <a16:creationId xmlns:a16="http://schemas.microsoft.com/office/drawing/2014/main" id="{B5B72DC2-A0AE-4085-87CB-F3401BB33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406CCDB-6E4B-4E06-9660-473F64643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650643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solidFill>
                  <a:srgbClr val="FFFEFF"/>
                </a:solidFill>
              </a:rPr>
              <a:t>Le fort I </a:t>
            </a:r>
            <a:r>
              <a:rPr lang="en-US" sz="5400" dirty="0" err="1">
                <a:solidFill>
                  <a:srgbClr val="FFFEFF"/>
                </a:solidFill>
              </a:rPr>
              <a:t>kırıkları</a:t>
            </a:r>
            <a:endParaRPr lang="en-US" sz="5400" dirty="0">
              <a:solidFill>
                <a:srgbClr val="FF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69460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2376</Words>
  <Application>Microsoft Macintosh PowerPoint</Application>
  <PresentationFormat>Geniş ekran</PresentationFormat>
  <Paragraphs>263</Paragraphs>
  <Slides>40</Slides>
  <Notes>38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Rockwell</vt:lpstr>
      <vt:lpstr>Tw Cen MT</vt:lpstr>
      <vt:lpstr>Wingdings</vt:lpstr>
      <vt:lpstr>Atlas</vt:lpstr>
      <vt:lpstr>ORTA YÜZ BÖLGESİ KIRIKLARI </vt:lpstr>
      <vt:lpstr>Orta yüz bölgesi kırıkları</vt:lpstr>
      <vt:lpstr>ÜST ÇENE KIRIKLARI </vt:lpstr>
      <vt:lpstr>MAKSİLLER SİNÜS KIRIKLARI</vt:lpstr>
      <vt:lpstr>Maksiller sinüs kırıklarında tedavi yöntemleri</vt:lpstr>
      <vt:lpstr>Maksiller alveoler proçes kırıkları</vt:lpstr>
      <vt:lpstr>Palatal kırıklar</vt:lpstr>
      <vt:lpstr>Palatal kırıklarda tedavi yöntemleri</vt:lpstr>
      <vt:lpstr>Le fort I kırıkları</vt:lpstr>
      <vt:lpstr>Le fort I kırıkları</vt:lpstr>
      <vt:lpstr>PowerPoint Sunusu</vt:lpstr>
      <vt:lpstr>Le fort I kırıklarında tedavi yöntemleri</vt:lpstr>
      <vt:lpstr>PowerPoint Sunusu</vt:lpstr>
      <vt:lpstr>PowerPoint Sunusu</vt:lpstr>
      <vt:lpstr>PowerPoint Sunusu</vt:lpstr>
      <vt:lpstr>Le fort II kırıkları</vt:lpstr>
      <vt:lpstr>Le fort II kırıkları</vt:lpstr>
      <vt:lpstr>PowerPoint Sunusu</vt:lpstr>
      <vt:lpstr>Le fort II kırıklarında tedavi yöntemleri</vt:lpstr>
      <vt:lpstr>PowerPoint Sunusu</vt:lpstr>
      <vt:lpstr>Le fort III kırıkları</vt:lpstr>
      <vt:lpstr>Le fort III kırıkları</vt:lpstr>
      <vt:lpstr>Le fort III kırıklarında tedavi yöntemleri</vt:lpstr>
      <vt:lpstr>PowerPoint Sunusu</vt:lpstr>
      <vt:lpstr>Frontal sinüs kırıkları</vt:lpstr>
      <vt:lpstr>Frontal sinüs kırıklarında tedavi yaklaşımı</vt:lpstr>
      <vt:lpstr>Koronal flep</vt:lpstr>
      <vt:lpstr>Nasal kırıklar</vt:lpstr>
      <vt:lpstr>Nasal kırıklarda tedavi yaklaşımı</vt:lpstr>
      <vt:lpstr>Naso-orbital-ethmoidal kompleks kırıkları </vt:lpstr>
      <vt:lpstr>NASO-ORBİTA-ETHMOİDAL KOMPLEKS KIRIKLARINDA TEDAVİ YÖNTEMLERİ</vt:lpstr>
      <vt:lpstr>Zigoma kırıkları </vt:lpstr>
      <vt:lpstr>İzole zigomatik ark kırıkları </vt:lpstr>
      <vt:lpstr>İzole zigomatik ark kırıklarında tedavi yaklaşımı</vt:lpstr>
      <vt:lpstr>Zigomatikomaksiller kompleks kırıkları</vt:lpstr>
      <vt:lpstr>Zigomatikomaksiller kompleks kırıklarında tedavi yöntemleri</vt:lpstr>
      <vt:lpstr>Orbital taban ve duvar kırıkları</vt:lpstr>
      <vt:lpstr>BLOW OUT KIRIKLARI</vt:lpstr>
      <vt:lpstr>BLOW İN KIRIKLARI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ORTA YÜZ BÖLGESİ KIRIKLARI </dc:title>
  <dc:creator>irem alan</dc:creator>
  <cp:lastModifiedBy>irem alan</cp:lastModifiedBy>
  <cp:revision>2</cp:revision>
  <dcterms:created xsi:type="dcterms:W3CDTF">2019-12-17T05:48:53Z</dcterms:created>
  <dcterms:modified xsi:type="dcterms:W3CDTF">2019-12-17T08:12:46Z</dcterms:modified>
</cp:coreProperties>
</file>