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0" r:id="rId2"/>
    <p:sldId id="291" r:id="rId3"/>
    <p:sldId id="293" r:id="rId4"/>
    <p:sldId id="289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14" r:id="rId18"/>
    <p:sldId id="316" r:id="rId19"/>
    <p:sldId id="317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t>14.04.2018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475656" y="90872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0951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SİNTAKTİK AÝRATYNLYKLARY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043608" y="2204864"/>
            <a:ext cx="6480720" cy="34778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sözlemde,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esasan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atlaryň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öňünden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gelip,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aýyrgyjy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bolýarlar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aýyklaýan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sözlerine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sintaktik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baglanyşygyň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ysnyşma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ýanaşma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täri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baglanýarlar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Şonuň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baglanyşykda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sözler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baglanyşmaýar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tertip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baglanyşýarlar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mähnet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haýwan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arassa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jaý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gök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guşak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ş.m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0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475656" y="90872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0951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SİNTAKTİK AÝRATYNLYKLARY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71600" y="2420888"/>
            <a:ext cx="6408712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sözlemde at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ornunda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gelip,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atlaşmaga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ukyply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toparydyr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süri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ilerki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beýikden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aňyrda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otlap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ýör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Ýamanyň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ýamanlygyny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pikir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etsin,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ýagşynyň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ýagşylygyny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şükür etsin.</a:t>
            </a:r>
          </a:p>
        </p:txBody>
      </p:sp>
    </p:spTree>
    <p:extLst>
      <p:ext uri="{BB962C8B-B14F-4D97-AF65-F5344CB8AC3E}">
        <p14:creationId xmlns:p14="http://schemas.microsoft.com/office/powerpoint/2010/main" val="15474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475656" y="90872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0951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SİNTAKTİK AÝRATYNLYKLARY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755576" y="2256454"/>
            <a:ext cx="6768752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ypatlar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köplenç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öz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hyzmatynda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ulanylýar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sözlemde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aýyrgyjy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wagt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aýyrgyjy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barlyk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aýyrgyjy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ýokluk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aýyrgyjy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gelýärler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Ýagty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jaý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gönümel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adam,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düýnki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howa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çagasyz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öý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4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475656" y="90872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0951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SİNTAKTİK AÝRATYNLYKLARY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99592" y="2103439"/>
            <a:ext cx="6408712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ornunda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gelip,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işlige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baglanmaga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ukyplydyr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Köp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wagta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çenli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şeýle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sözleri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baglansa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işlige</a:t>
            </a:r>
            <a:r>
              <a:rPr lang="tr-T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baglansa</a:t>
            </a:r>
            <a:r>
              <a:rPr lang="tr-T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endParaRPr lang="tr-TR" sz="2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diýip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kabul etmeli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ýörelge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öňe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sürüldi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7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475656" y="90872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0951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SİNTAKTİK AÝRATYNLYKLARY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971600" y="3119092"/>
            <a:ext cx="624644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-çe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aslynda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rusça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gepleýär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– hal,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rusça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sözlük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mysalda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däl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-de,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hyzmatynda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ulanylan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hem şekil,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taýdan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durýarlar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312876" y="23643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>
                <a:solidFill>
                  <a:srgbClr val="00B0F0"/>
                </a:solidFill>
                <a:latin typeface="Algerian" panose="04020705040A02060702" pitchFamily="82" charset="0"/>
              </a:rPr>
              <a:t>rusça</a:t>
            </a:r>
            <a:r>
              <a:rPr lang="tr-TR" dirty="0" smtClean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tr-TR" dirty="0" err="1">
                <a:solidFill>
                  <a:srgbClr val="00B0F0"/>
                </a:solidFill>
                <a:latin typeface="Algerian" panose="04020705040A02060702" pitchFamily="82" charset="0"/>
              </a:rPr>
              <a:t>gepleýär</a:t>
            </a:r>
            <a:r>
              <a:rPr lang="tr-TR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tr-TR" dirty="0" smtClean="0">
                <a:solidFill>
                  <a:srgbClr val="00B0F0"/>
                </a:solidFill>
                <a:latin typeface="Algerian" panose="04020705040A02060702" pitchFamily="82" charset="0"/>
              </a:rPr>
              <a:t>/ </a:t>
            </a:r>
            <a:r>
              <a:rPr lang="tr-TR" dirty="0" err="1">
                <a:solidFill>
                  <a:srgbClr val="00B0F0"/>
                </a:solidFill>
                <a:latin typeface="Algerian" panose="04020705040A02060702" pitchFamily="82" charset="0"/>
              </a:rPr>
              <a:t>rusça</a:t>
            </a:r>
            <a:r>
              <a:rPr lang="tr-TR" dirty="0">
                <a:solidFill>
                  <a:srgbClr val="00B0F0"/>
                </a:solidFill>
                <a:latin typeface="Algerian" panose="04020705040A02060702" pitchFamily="82" charset="0"/>
              </a:rPr>
              <a:t> sözlük </a:t>
            </a:r>
          </a:p>
        </p:txBody>
      </p:sp>
    </p:spTree>
    <p:extLst>
      <p:ext uri="{BB962C8B-B14F-4D97-AF65-F5344CB8AC3E}">
        <p14:creationId xmlns:p14="http://schemas.microsoft.com/office/powerpoint/2010/main" val="25347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475656" y="90872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0951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SİNTAKTİK AÝRATYNLYKLARY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35678" y="2117954"/>
            <a:ext cx="6696744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güler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ýüz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akar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dolmuş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adam,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dogduk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mekan,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guýma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gursak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dürtme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gursak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dürli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işlik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görnüşleriniň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iş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atlarynyň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leksikalizasiýalaşmagy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bilen emele gelen sözleri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ýasama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sypatlara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goşýar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2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475656" y="90872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0951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SİNTAKTİK AÝRATYNLYKLARY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827584" y="2204864"/>
            <a:ext cx="6534472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Häzirki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türkmen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edebi dilinde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pars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dillerinden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geçen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alynma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hasabyna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baýlaşypdyr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50068" y="188640"/>
            <a:ext cx="68368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832017"/>
            <a:ext cx="7331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440160" cy="194421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411760" y="2636912"/>
            <a:ext cx="5040560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Doly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derňew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etmeli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Myhman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birinji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gün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gyzyl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ikinji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gün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kümüş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üçünji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gün mis,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dördünji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gün pis.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Pyýada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görkezme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dula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aýal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ýatsa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syrkaw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gezse.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Sabyr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edenler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garadagy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eder,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bisabyrlar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haýyr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işi şer eder.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Ýalançy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ýarymaz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ogry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baýamaz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Ýuwaş-bimaza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Ýabyň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bolmasyn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biziň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çal.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Ýalaňaç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dyzy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ýyrtyga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güler.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Bidöwlet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ynanjaň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käsip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käýinjeň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Baý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halky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ýaňra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bor,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garry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öwünjeň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067944" y="1628800"/>
            <a:ext cx="1261884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tr-TR" dirty="0" smtClean="0"/>
              <a:t>GÖNÜKME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83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8368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933056"/>
            <a:ext cx="1440160" cy="194421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83768" y="1700808"/>
            <a:ext cx="56886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</a:t>
            </a:r>
            <a:r>
              <a:rPr lang="tr-TR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Gönükme</a:t>
            </a:r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: </a:t>
            </a:r>
            <a:endParaRPr lang="tr-TR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  </a:t>
            </a:r>
            <a:r>
              <a:rPr lang="tr-TR" sz="2000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Seresap</a:t>
            </a:r>
            <a:r>
              <a:rPr lang="tr-TR" sz="20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gepleseň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, dildir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daşyň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galasy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biseresap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gepleseň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, dildir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başyň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belasy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. </a:t>
            </a:r>
            <a:endParaRPr lang="tr-TR" sz="2000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  </a:t>
            </a:r>
            <a:r>
              <a:rPr lang="tr-TR" sz="20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Durmuşy</a:t>
            </a:r>
            <a:r>
              <a:rPr lang="tr-TR" sz="2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hadysa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bolan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sözi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ulanmakda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halk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döredijilik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eserlerinde,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beýik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söz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ussatlarynyň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döredijiliginde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nusgawylyk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aýratynlygy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görmek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bolýar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. </a:t>
            </a:r>
            <a:endParaRPr lang="tr-TR" sz="2000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Öz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ýaşan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döwrüniň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hatda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özünden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öňki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hem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soňky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asyrlaryň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-da dil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hazynasy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hasaplanýan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şahyrlarymyzyň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eserlerinde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işjeň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ulanylýan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umumyhalky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sözleriň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, her bir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sözüň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öz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aýratyn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orny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bar. </a:t>
            </a:r>
            <a:endParaRPr lang="tr-T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400800" cy="762000"/>
          </a:xfrm>
        </p:spPr>
        <p:txBody>
          <a:bodyPr/>
          <a:lstStyle/>
          <a:p>
            <a:r>
              <a:rPr lang="tr-TR" dirty="0" smtClean="0"/>
              <a:t>TEMEL KAYNAKLAR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27" y="1988840"/>
            <a:ext cx="5328593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71600" y="1698193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öğrenciye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türlerini; sayı ve sayı türlerini zarfları, zarfların sınıflandırılmasını, zarf yapımını ve zarf türlerini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öğretmek.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3015 TÜRKMEN TÜRKÇESİ V</a:t>
            </a:r>
            <a:endParaRPr lang="tr-TR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65" y="4077072"/>
            <a:ext cx="223242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400800" cy="762000"/>
          </a:xfrm>
        </p:spPr>
        <p:txBody>
          <a:bodyPr/>
          <a:lstStyle/>
          <a:p>
            <a:r>
              <a:rPr lang="tr-TR" dirty="0" smtClean="0"/>
              <a:t>TEMEL KAYNAKLAR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7200799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250057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525960" y="89812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52836" y="1980809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LEKSIKA-GRAMMATIK AÝRATYNLYKLARY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71600" y="2357879"/>
            <a:ext cx="6480720" cy="34778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Türkmen dilinde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zatlaryň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düşünjeleriň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hil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häsiýet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alamat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aýratynlygyny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görkezilýän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sözlere </a:t>
            </a:r>
            <a:r>
              <a:rPr lang="tr-TR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sypat</a:t>
            </a:r>
            <a:r>
              <a:rPr lang="tr-T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diýilýär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tr-TR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Sypatlar</a:t>
            </a: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atlary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atlaşan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sözleri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aýyklaýarlar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olaryň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aýratynlyklaryny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görkezýärler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uzyn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agaç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alçak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gyz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aglak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çaga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sary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ýüpek</a:t>
            </a: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...</a:t>
            </a:r>
          </a:p>
          <a:p>
            <a:pPr algn="just"/>
            <a:endParaRPr lang="tr-TR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Sypatlar</a:t>
            </a: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beýleki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toparlaryndan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leksika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-semantik,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morfologik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sintaktik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aýratynlyklary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tapawutlanýan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toparydyr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619672" y="87752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15477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LEKSIKA-GRAMMATIK AÝRATYNLYKLARY</a:t>
            </a:r>
          </a:p>
        </p:txBody>
      </p:sp>
      <p:sp>
        <p:nvSpPr>
          <p:cNvPr id="3" name="Dikdörtgen 2"/>
          <p:cNvSpPr/>
          <p:nvPr/>
        </p:nvSpPr>
        <p:spPr>
          <a:xfrm>
            <a:off x="971600" y="2041057"/>
            <a:ext cx="6336704" cy="36933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I.Sypatlaryň</a:t>
            </a:r>
            <a:r>
              <a:rPr lang="tr-TR" dirty="0"/>
              <a:t> </a:t>
            </a:r>
            <a:r>
              <a:rPr lang="tr-TR" dirty="0" err="1"/>
              <a:t>leksika</a:t>
            </a:r>
            <a:r>
              <a:rPr lang="tr-TR" dirty="0"/>
              <a:t>-semantik </a:t>
            </a:r>
            <a:r>
              <a:rPr lang="tr-TR" dirty="0" err="1"/>
              <a:t>aýratynlyklary</a:t>
            </a:r>
            <a:r>
              <a:rPr lang="tr-TR" dirty="0"/>
              <a:t>: </a:t>
            </a:r>
            <a:r>
              <a:rPr lang="tr-TR" dirty="0" err="1"/>
              <a:t>Olar</a:t>
            </a:r>
            <a:r>
              <a:rPr lang="tr-TR" dirty="0"/>
              <a:t> </a:t>
            </a:r>
            <a:r>
              <a:rPr lang="tr-TR" dirty="0" err="1"/>
              <a:t>atlaryň</a:t>
            </a:r>
            <a:r>
              <a:rPr lang="tr-TR" dirty="0"/>
              <a:t> </a:t>
            </a:r>
            <a:r>
              <a:rPr lang="tr-TR" dirty="0" err="1"/>
              <a:t>dürli</a:t>
            </a:r>
            <a:r>
              <a:rPr lang="tr-TR" dirty="0"/>
              <a:t> </a:t>
            </a:r>
            <a:r>
              <a:rPr lang="tr-TR" dirty="0" err="1"/>
              <a:t>aýratynlyklaryny</a:t>
            </a:r>
            <a:r>
              <a:rPr lang="tr-TR" dirty="0"/>
              <a:t> </a:t>
            </a:r>
            <a:r>
              <a:rPr lang="tr-TR" dirty="0" err="1"/>
              <a:t>görkezip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C00000"/>
                </a:solidFill>
              </a:rPr>
              <a:t>nähili</a:t>
            </a:r>
            <a:r>
              <a:rPr lang="tr-TR" dirty="0">
                <a:solidFill>
                  <a:srgbClr val="C00000"/>
                </a:solidFill>
              </a:rPr>
              <a:t>? </a:t>
            </a:r>
            <a:endParaRPr lang="tr-TR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chemeClr val="accent3"/>
                </a:solidFill>
              </a:rPr>
              <a:t>neneňsi</a:t>
            </a:r>
            <a:r>
              <a:rPr lang="tr-TR" dirty="0">
                <a:solidFill>
                  <a:schemeClr val="accent3"/>
                </a:solidFill>
              </a:rPr>
              <a:t>? </a:t>
            </a:r>
            <a:endParaRPr lang="tr-TR" dirty="0" smtClean="0">
              <a:solidFill>
                <a:schemeClr val="accent3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C00000"/>
                </a:solidFill>
              </a:rPr>
              <a:t>niçiksi</a:t>
            </a:r>
            <a:r>
              <a:rPr lang="tr-TR" dirty="0">
                <a:solidFill>
                  <a:srgbClr val="C00000"/>
                </a:solidFill>
              </a:rPr>
              <a:t>? </a:t>
            </a:r>
            <a:endParaRPr lang="tr-TR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chemeClr val="accent3"/>
                </a:solidFill>
              </a:rPr>
              <a:t>haýsy</a:t>
            </a:r>
            <a:r>
              <a:rPr lang="tr-TR" dirty="0">
                <a:solidFill>
                  <a:schemeClr val="accent3"/>
                </a:solidFill>
              </a:rPr>
              <a:t>? </a:t>
            </a:r>
            <a:endParaRPr lang="tr-TR" dirty="0" smtClean="0">
              <a:solidFill>
                <a:schemeClr val="accent3"/>
              </a:solidFill>
            </a:endParaRPr>
          </a:p>
          <a:p>
            <a:pPr algn="just"/>
            <a:r>
              <a:rPr lang="tr-TR" dirty="0" err="1" smtClean="0"/>
              <a:t>ýaly</a:t>
            </a:r>
            <a:r>
              <a:rPr lang="tr-TR" dirty="0" smtClean="0"/>
              <a:t> </a:t>
            </a:r>
            <a:r>
              <a:rPr lang="tr-TR" dirty="0" err="1"/>
              <a:t>soraglara</a:t>
            </a:r>
            <a:r>
              <a:rPr lang="tr-TR" dirty="0"/>
              <a:t> </a:t>
            </a:r>
            <a:r>
              <a:rPr lang="tr-TR" dirty="0" err="1"/>
              <a:t>jogap</a:t>
            </a:r>
            <a:r>
              <a:rPr lang="tr-TR" dirty="0"/>
              <a:t> </a:t>
            </a:r>
            <a:r>
              <a:rPr lang="tr-TR" dirty="0" err="1"/>
              <a:t>bolýarlar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/>
              <a:t>öňünden</a:t>
            </a:r>
            <a:r>
              <a:rPr lang="tr-TR" dirty="0"/>
              <a:t> gelip, </a:t>
            </a:r>
            <a:r>
              <a:rPr lang="tr-TR" dirty="0" err="1"/>
              <a:t>olara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taýdan</a:t>
            </a:r>
            <a:r>
              <a:rPr lang="tr-TR" dirty="0"/>
              <a:t> </a:t>
            </a:r>
            <a:r>
              <a:rPr lang="tr-TR" dirty="0" err="1"/>
              <a:t>baglanyşmak</a:t>
            </a:r>
            <a:r>
              <a:rPr lang="tr-TR" dirty="0"/>
              <a:t> bilen </a:t>
            </a:r>
            <a:r>
              <a:rPr lang="tr-TR" dirty="0" err="1"/>
              <a:t>sypatlar</a:t>
            </a:r>
            <a:r>
              <a:rPr lang="tr-TR" dirty="0"/>
              <a:t> </a:t>
            </a:r>
            <a:r>
              <a:rPr lang="tr-TR" dirty="0" err="1"/>
              <a:t>baglanýan</a:t>
            </a:r>
            <a:r>
              <a:rPr lang="tr-TR" dirty="0"/>
              <a:t> </a:t>
            </a:r>
            <a:r>
              <a:rPr lang="tr-TR" dirty="0" err="1"/>
              <a:t>adynyň</a:t>
            </a:r>
            <a:r>
              <a:rPr lang="tr-TR" dirty="0"/>
              <a:t> </a:t>
            </a:r>
            <a:r>
              <a:rPr lang="tr-TR" dirty="0" err="1"/>
              <a:t>manysynyň</a:t>
            </a:r>
            <a:r>
              <a:rPr lang="tr-TR" dirty="0"/>
              <a:t> </a:t>
            </a:r>
            <a:r>
              <a:rPr lang="tr-TR" dirty="0" err="1"/>
              <a:t>hil</a:t>
            </a:r>
            <a:r>
              <a:rPr lang="tr-TR" dirty="0"/>
              <a:t>, </a:t>
            </a:r>
            <a:r>
              <a:rPr lang="tr-TR" dirty="0" err="1"/>
              <a:t>reňk</a:t>
            </a:r>
            <a:r>
              <a:rPr lang="tr-TR" dirty="0"/>
              <a:t>, </a:t>
            </a:r>
            <a:r>
              <a:rPr lang="tr-TR" dirty="0" err="1"/>
              <a:t>ýagdaý</a:t>
            </a:r>
            <a:r>
              <a:rPr lang="tr-TR" dirty="0"/>
              <a:t>, </a:t>
            </a:r>
            <a:r>
              <a:rPr lang="tr-TR" dirty="0" err="1"/>
              <a:t>gylyk-häsiýet</a:t>
            </a:r>
            <a:r>
              <a:rPr lang="tr-TR" dirty="0"/>
              <a:t>, orun, </a:t>
            </a:r>
            <a:r>
              <a:rPr lang="tr-TR" dirty="0" err="1"/>
              <a:t>tagam</a:t>
            </a:r>
            <a:r>
              <a:rPr lang="tr-TR" dirty="0"/>
              <a:t>, </a:t>
            </a:r>
            <a:r>
              <a:rPr lang="tr-TR" dirty="0" err="1"/>
              <a:t>daşky</a:t>
            </a:r>
            <a:r>
              <a:rPr lang="tr-TR" dirty="0"/>
              <a:t> </a:t>
            </a:r>
            <a:r>
              <a:rPr lang="tr-TR" dirty="0" err="1"/>
              <a:t>görnüş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ş.m</a:t>
            </a:r>
            <a:r>
              <a:rPr lang="tr-TR" dirty="0"/>
              <a:t>. </a:t>
            </a:r>
            <a:r>
              <a:rPr lang="tr-TR" dirty="0" err="1"/>
              <a:t>aýratynlyklaryny</a:t>
            </a:r>
            <a:r>
              <a:rPr lang="tr-TR" dirty="0"/>
              <a:t> </a:t>
            </a:r>
            <a:r>
              <a:rPr lang="tr-TR" dirty="0" err="1"/>
              <a:t>bildirýärler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smtClean="0"/>
              <a:t>Meselem</a:t>
            </a:r>
            <a:r>
              <a:rPr lang="tr-TR" dirty="0"/>
              <a:t>: </a:t>
            </a:r>
            <a:r>
              <a:rPr lang="tr-TR" dirty="0" err="1"/>
              <a:t>giň</a:t>
            </a:r>
            <a:r>
              <a:rPr lang="tr-TR" dirty="0"/>
              <a:t> </a:t>
            </a:r>
            <a:r>
              <a:rPr lang="tr-TR" dirty="0" err="1"/>
              <a:t>otag</a:t>
            </a:r>
            <a:r>
              <a:rPr lang="tr-TR" dirty="0"/>
              <a:t>, </a:t>
            </a:r>
            <a:r>
              <a:rPr lang="tr-TR" dirty="0" err="1"/>
              <a:t>kanagatly</a:t>
            </a:r>
            <a:r>
              <a:rPr lang="tr-TR" dirty="0"/>
              <a:t> adam, </a:t>
            </a:r>
            <a:r>
              <a:rPr lang="tr-TR" dirty="0" err="1"/>
              <a:t>dury</a:t>
            </a:r>
            <a:r>
              <a:rPr lang="tr-TR" dirty="0"/>
              <a:t> asman, </a:t>
            </a:r>
            <a:r>
              <a:rPr lang="tr-TR" dirty="0" err="1"/>
              <a:t>suwsuz</a:t>
            </a:r>
            <a:r>
              <a:rPr lang="tr-TR" dirty="0"/>
              <a:t> </a:t>
            </a:r>
            <a:r>
              <a:rPr lang="tr-TR" dirty="0" err="1"/>
              <a:t>ýap</a:t>
            </a:r>
            <a:r>
              <a:rPr lang="tr-TR" dirty="0"/>
              <a:t>, </a:t>
            </a:r>
            <a:r>
              <a:rPr lang="tr-TR" dirty="0" err="1"/>
              <a:t>mekir</a:t>
            </a:r>
            <a:r>
              <a:rPr lang="tr-TR" dirty="0"/>
              <a:t> </a:t>
            </a:r>
            <a:r>
              <a:rPr lang="tr-TR" dirty="0" err="1"/>
              <a:t>gyz</a:t>
            </a:r>
            <a:r>
              <a:rPr lang="tr-TR" dirty="0"/>
              <a:t>, </a:t>
            </a:r>
            <a:r>
              <a:rPr lang="tr-TR" dirty="0" err="1"/>
              <a:t>sandyrawuk</a:t>
            </a:r>
            <a:r>
              <a:rPr lang="tr-TR" dirty="0"/>
              <a:t> ses.</a:t>
            </a:r>
          </a:p>
        </p:txBody>
      </p:sp>
    </p:spTree>
    <p:extLst>
      <p:ext uri="{BB962C8B-B14F-4D97-AF65-F5344CB8AC3E}">
        <p14:creationId xmlns:p14="http://schemas.microsoft.com/office/powerpoint/2010/main" val="34344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475656" y="90872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0951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LEKSIKA-GRAMMATIK AÝRATYNLYKLARY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71600" y="1978850"/>
            <a:ext cx="6552728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aýratynlyklary-alamatlary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tr-TR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üýtgediji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goşulmalara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gatnaşygynda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ýüze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çykýar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ýasalyşyndaky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aýratynlyk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diňe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ýasamaga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hyzmat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edýän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ýörite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bardyr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isimlerden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işliklerden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ýasaýarlar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57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475656" y="90872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0951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LEKSIKA-GRAMMATIK AÝRATYNLYKLARY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43608" y="2204864"/>
            <a:ext cx="6336704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goşulmalara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/-ki,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daky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däki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syz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/-siz;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jaň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jeň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gadymy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hem-de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türki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dilleriň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köpüsinde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öndümli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hasaplanýan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degişlidir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0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475656" y="90872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0951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LEKSIKA-GRAMMATIK AÝRATYNLYKLARY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27584" y="2634878"/>
            <a:ext cx="6552728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isim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birnäçesi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dürli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ýasamaga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gatnaşýarlar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çy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gara-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mal,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gybat-çy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jedel-çi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/-ek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gork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-ak, ürk-ek,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gyz-gyn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çaý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ş.m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8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59632" y="17566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475656" y="90872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ve sıfat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türleri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60951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SYPATLARYŇ LEKSIKA-GRAMMATIK AÝRATYNLYKLARY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348880"/>
            <a:ext cx="6552728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Ýörite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sintaktik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ýol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derejeleri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derejeleri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sypatlandyrýan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zadynyň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adaty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aýratynlygyndan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artyklygyny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kemdigini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sözleýjiniň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aýratynlygyna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bolşuna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hiline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hususy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garaýşyny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söýgüsini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guwanjyny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akja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gar,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agymtyl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mata,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-ak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diwar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gara saç, garaja saç,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-gara saç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ş.m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4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632</TotalTime>
  <Words>919</Words>
  <Application>Microsoft Office PowerPoint</Application>
  <PresentationFormat>Ekran Gösterisi (4:3)</PresentationFormat>
  <Paragraphs>147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102</cp:revision>
  <dcterms:created xsi:type="dcterms:W3CDTF">2016-09-19T14:10:52Z</dcterms:created>
  <dcterms:modified xsi:type="dcterms:W3CDTF">2018-04-14T06:54:31Z</dcterms:modified>
</cp:coreProperties>
</file>