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316" r:id="rId2"/>
    <p:sldId id="317" r:id="rId3"/>
    <p:sldId id="318" r:id="rId4"/>
    <p:sldId id="319" r:id="rId5"/>
    <p:sldId id="320" r:id="rId6"/>
    <p:sldId id="321" r:id="rId7"/>
    <p:sldId id="322" r:id="rId8"/>
    <p:sldId id="323" r:id="rId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595" autoAdjust="0"/>
  </p:normalViewPr>
  <p:slideViewPr>
    <p:cSldViewPr snapToGrid="0">
      <p:cViewPr varScale="1">
        <p:scale>
          <a:sx n="83" d="100"/>
          <a:sy n="83" d="100"/>
        </p:scale>
        <p:origin x="658" y="67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 dirty="0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593DAD9-0A1F-44FC-8778-8C325C584968}" type="datetimeFigureOut">
              <a:rPr lang="tr-TR" smtClean="0"/>
              <a:t>4.05.2020</a:t>
            </a:fld>
            <a:endParaRPr lang="tr-TR" dirty="0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 dirty="0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 dirty="0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BA3DA32-96F6-4492-97E3-D23EE97CA139}" type="slidenum">
              <a:rPr lang="tr-TR" smtClean="0"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3136806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EF3A00-8B77-471C-BE58-3C2AEA9FBCA4}" type="datetimeFigureOut">
              <a:rPr lang="tr-TR" smtClean="0"/>
              <a:t>4.05.2020</a:t>
            </a:fld>
            <a:endParaRPr lang="tr-TR" dirty="0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2B90B-EFC3-4125-ACDE-90659C3F6777}" type="slidenum">
              <a:rPr lang="tr-TR" smtClean="0"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787314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EF3A00-8B77-471C-BE58-3C2AEA9FBCA4}" type="datetimeFigureOut">
              <a:rPr lang="tr-TR" smtClean="0"/>
              <a:t>4.05.2020</a:t>
            </a:fld>
            <a:endParaRPr lang="tr-TR" dirty="0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2B90B-EFC3-4125-ACDE-90659C3F6777}" type="slidenum">
              <a:rPr lang="tr-TR" smtClean="0"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903237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EF3A00-8B77-471C-BE58-3C2AEA9FBCA4}" type="datetimeFigureOut">
              <a:rPr lang="tr-TR" smtClean="0"/>
              <a:t>4.05.2020</a:t>
            </a:fld>
            <a:endParaRPr lang="tr-TR" dirty="0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2B90B-EFC3-4125-ACDE-90659C3F6777}" type="slidenum">
              <a:rPr lang="tr-TR" smtClean="0"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226078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EF3A00-8B77-471C-BE58-3C2AEA9FBCA4}" type="datetimeFigureOut">
              <a:rPr lang="tr-TR" smtClean="0"/>
              <a:t>4.05.2020</a:t>
            </a:fld>
            <a:endParaRPr lang="tr-TR" dirty="0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2B90B-EFC3-4125-ACDE-90659C3F6777}" type="slidenum">
              <a:rPr lang="tr-TR" smtClean="0"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858386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EF3A00-8B77-471C-BE58-3C2AEA9FBCA4}" type="datetimeFigureOut">
              <a:rPr lang="tr-TR" smtClean="0"/>
              <a:t>4.05.2020</a:t>
            </a:fld>
            <a:endParaRPr lang="tr-TR" dirty="0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2B90B-EFC3-4125-ACDE-90659C3F6777}" type="slidenum">
              <a:rPr lang="tr-TR" smtClean="0"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020455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EF3A00-8B77-471C-BE58-3C2AEA9FBCA4}" type="datetimeFigureOut">
              <a:rPr lang="tr-TR" smtClean="0"/>
              <a:t>4.05.2020</a:t>
            </a:fld>
            <a:endParaRPr lang="tr-TR" dirty="0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2B90B-EFC3-4125-ACDE-90659C3F6777}" type="slidenum">
              <a:rPr lang="tr-TR" smtClean="0"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188611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EF3A00-8B77-471C-BE58-3C2AEA9FBCA4}" type="datetimeFigureOut">
              <a:rPr lang="tr-TR" smtClean="0"/>
              <a:t>4.05.2020</a:t>
            </a:fld>
            <a:endParaRPr lang="tr-TR" dirty="0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2B90B-EFC3-4125-ACDE-90659C3F6777}" type="slidenum">
              <a:rPr lang="tr-TR" smtClean="0"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1835138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EF3A00-8B77-471C-BE58-3C2AEA9FBCA4}" type="datetimeFigureOut">
              <a:rPr lang="tr-TR" smtClean="0"/>
              <a:t>4.05.2020</a:t>
            </a:fld>
            <a:endParaRPr lang="tr-TR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2B90B-EFC3-4125-ACDE-90659C3F6777}" type="slidenum">
              <a:rPr lang="tr-TR" smtClean="0"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095088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EF3A00-8B77-471C-BE58-3C2AEA9FBCA4}" type="datetimeFigureOut">
              <a:rPr lang="tr-TR" smtClean="0"/>
              <a:t>4.05.2020</a:t>
            </a:fld>
            <a:endParaRPr lang="tr-TR" dirty="0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2B90B-EFC3-4125-ACDE-90659C3F6777}" type="slidenum">
              <a:rPr lang="tr-TR" smtClean="0"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386018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EF3A00-8B77-471C-BE58-3C2AEA9FBCA4}" type="datetimeFigureOut">
              <a:rPr lang="tr-TR" smtClean="0"/>
              <a:t>4.05.2020</a:t>
            </a:fld>
            <a:endParaRPr lang="tr-TR" dirty="0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2B90B-EFC3-4125-ACDE-90659C3F6777}" type="slidenum">
              <a:rPr lang="tr-TR" smtClean="0"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12663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 dirty="0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EF3A00-8B77-471C-BE58-3C2AEA9FBCA4}" type="datetimeFigureOut">
              <a:rPr lang="tr-TR" smtClean="0"/>
              <a:t>4.05.2020</a:t>
            </a:fld>
            <a:endParaRPr lang="tr-TR" dirty="0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2B90B-EFC3-4125-ACDE-90659C3F6777}" type="slidenum">
              <a:rPr lang="tr-TR" smtClean="0"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902688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EF3A00-8B77-471C-BE58-3C2AEA9FBCA4}" type="datetimeFigureOut">
              <a:rPr lang="tr-TR" smtClean="0"/>
              <a:t>4.05.2020</a:t>
            </a:fld>
            <a:endParaRPr lang="tr-TR" dirty="0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 dirty="0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42B90B-EFC3-4125-ACDE-90659C3F6777}" type="slidenum">
              <a:rPr lang="tr-TR" smtClean="0"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3191625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MUSICAL DEVICES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tr-TR" dirty="0"/>
          </a:p>
          <a:p>
            <a:pPr marL="0" indent="0" algn="just">
              <a:buNone/>
            </a:pPr>
            <a:r>
              <a:rPr lang="en-GB" dirty="0"/>
              <a:t>A syllable consists of a </a:t>
            </a:r>
            <a:r>
              <a:rPr lang="en-GB" b="1" dirty="0"/>
              <a:t>vowel</a:t>
            </a:r>
            <a:r>
              <a:rPr lang="en-GB" dirty="0"/>
              <a:t> sound that may be preceded or followed by </a:t>
            </a:r>
            <a:r>
              <a:rPr lang="en-GB" b="1" dirty="0"/>
              <a:t>consonant </a:t>
            </a:r>
            <a:r>
              <a:rPr lang="en-GB" dirty="0"/>
              <a:t>sounds. Any of these sounds may be repeated. The repetition of </a:t>
            </a:r>
            <a:r>
              <a:rPr lang="en-GB" b="1" dirty="0"/>
              <a:t>initial consonant sounds</a:t>
            </a:r>
            <a:r>
              <a:rPr lang="en-GB" dirty="0"/>
              <a:t> is </a:t>
            </a:r>
            <a:r>
              <a:rPr lang="en-GB" b="1" dirty="0"/>
              <a:t>alliteration</a:t>
            </a:r>
            <a:r>
              <a:rPr lang="en-GB" dirty="0"/>
              <a:t>. </a:t>
            </a:r>
          </a:p>
          <a:p>
            <a:pPr marL="0" indent="0">
              <a:buNone/>
            </a:pPr>
            <a: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GB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</a:t>
            </a:r>
            <a:r>
              <a:rPr lang="en-GB" dirty="0"/>
              <a:t>ried and </a:t>
            </a:r>
            <a:r>
              <a:rPr lang="en-GB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</a:t>
            </a:r>
            <a:r>
              <a:rPr lang="en-GB" dirty="0"/>
              <a:t>rue</a:t>
            </a:r>
          </a:p>
          <a:p>
            <a:pPr marL="0" indent="0">
              <a:buNone/>
            </a:pPr>
            <a: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GB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</a:t>
            </a:r>
            <a:r>
              <a:rPr lang="en-GB" dirty="0"/>
              <a:t>afe and </a:t>
            </a:r>
            <a:r>
              <a:rPr lang="en-GB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</a:t>
            </a:r>
            <a:r>
              <a:rPr lang="en-GB" dirty="0"/>
              <a:t>ound</a:t>
            </a:r>
          </a:p>
          <a:p>
            <a:pPr marL="0" indent="0">
              <a:buNone/>
            </a:pPr>
            <a: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GB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</a:t>
            </a:r>
            <a:r>
              <a:rPr lang="en-GB" dirty="0"/>
              <a:t>ish or </a:t>
            </a:r>
            <a:r>
              <a:rPr lang="en-GB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</a:t>
            </a:r>
            <a:r>
              <a:rPr lang="en-GB" dirty="0"/>
              <a:t>owl</a:t>
            </a:r>
          </a:p>
          <a:p>
            <a:pPr marL="0" indent="0">
              <a:buNone/>
            </a:pPr>
            <a: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GB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</a:t>
            </a:r>
            <a:r>
              <a:rPr lang="en-GB" dirty="0"/>
              <a:t>hyme or </a:t>
            </a:r>
            <a:r>
              <a:rPr lang="en-GB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</a:t>
            </a:r>
            <a:r>
              <a:rPr lang="en-GB" dirty="0"/>
              <a:t>eason  </a:t>
            </a:r>
          </a:p>
        </p:txBody>
      </p:sp>
    </p:spTree>
    <p:extLst>
      <p:ext uri="{BB962C8B-B14F-4D97-AF65-F5344CB8AC3E}">
        <p14:creationId xmlns:p14="http://schemas.microsoft.com/office/powerpoint/2010/main" val="26697233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The </a:t>
            </a:r>
            <a:r>
              <a:rPr lang="en-GB" b="1" dirty="0"/>
              <a:t>repetition of vowel sounds </a:t>
            </a:r>
            <a:r>
              <a:rPr lang="en-GB" dirty="0"/>
              <a:t>is </a:t>
            </a:r>
            <a:r>
              <a:rPr lang="en-GB" b="1" dirty="0"/>
              <a:t>assonance</a:t>
            </a:r>
            <a:r>
              <a:rPr lang="en-GB" dirty="0"/>
              <a:t>.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 m</a:t>
            </a:r>
            <a:r>
              <a:rPr lang="en-GB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</a:t>
            </a:r>
            <a:r>
              <a:rPr lang="en-GB" dirty="0"/>
              <a:t>d </a:t>
            </a:r>
            <a:r>
              <a:rPr lang="en-GB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</a:t>
            </a:r>
            <a:r>
              <a:rPr lang="en-GB" dirty="0"/>
              <a:t>s </a:t>
            </a:r>
            <a:r>
              <a:rPr lang="en-GB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</a:t>
            </a:r>
            <a:r>
              <a:rPr lang="en-GB" dirty="0"/>
              <a:t> h</a:t>
            </a:r>
            <a:r>
              <a:rPr lang="en-GB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</a:t>
            </a:r>
            <a:r>
              <a:rPr lang="en-GB" dirty="0"/>
              <a:t>tter</a:t>
            </a:r>
          </a:p>
          <a:p>
            <a:pPr marL="0" indent="0">
              <a:buNone/>
            </a:pPr>
            <a:r>
              <a:rPr lang="en-GB" dirty="0"/>
              <a:t> t</a:t>
            </a:r>
            <a:r>
              <a:rPr lang="en-GB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</a:t>
            </a:r>
            <a:r>
              <a:rPr lang="en-GB" dirty="0"/>
              <a:t>me </a:t>
            </a:r>
            <a:r>
              <a:rPr lang="en-GB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</a:t>
            </a:r>
            <a:r>
              <a:rPr lang="en-GB" dirty="0"/>
              <a:t>ut of m</a:t>
            </a:r>
            <a:r>
              <a:rPr lang="en-GB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</a:t>
            </a:r>
            <a:r>
              <a:rPr lang="en-GB" dirty="0"/>
              <a:t>nd</a:t>
            </a:r>
          </a:p>
          <a:p>
            <a:pPr marL="0" indent="0">
              <a:buNone/>
            </a:pPr>
            <a:r>
              <a:rPr lang="en-GB" dirty="0"/>
              <a:t> fr</a:t>
            </a:r>
            <a:r>
              <a:rPr lang="en-GB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ee</a:t>
            </a:r>
            <a:r>
              <a:rPr lang="en-GB" dirty="0"/>
              <a:t> and </a:t>
            </a:r>
            <a:r>
              <a:rPr lang="en-GB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</a:t>
            </a:r>
            <a:r>
              <a:rPr lang="en-GB" dirty="0"/>
              <a:t>asy</a:t>
            </a:r>
          </a:p>
          <a:p>
            <a:pPr marL="0" indent="0">
              <a:buNone/>
            </a:pPr>
            <a:r>
              <a:rPr lang="en-GB" dirty="0"/>
              <a:t> sl</a:t>
            </a:r>
            <a:r>
              <a:rPr lang="en-GB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</a:t>
            </a:r>
            <a:r>
              <a:rPr lang="en-GB" dirty="0"/>
              <a:t>pd</a:t>
            </a:r>
            <a:r>
              <a:rPr lang="en-GB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</a:t>
            </a:r>
            <a:r>
              <a:rPr lang="en-GB" dirty="0"/>
              <a:t>sh</a:t>
            </a:r>
          </a:p>
        </p:txBody>
      </p:sp>
    </p:spTree>
    <p:extLst>
      <p:ext uri="{BB962C8B-B14F-4D97-AF65-F5344CB8AC3E}">
        <p14:creationId xmlns:p14="http://schemas.microsoft.com/office/powerpoint/2010/main" val="27842219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The </a:t>
            </a:r>
            <a:r>
              <a:rPr lang="en-GB" b="1" dirty="0"/>
              <a:t>repetition of final consonant sounds </a:t>
            </a:r>
            <a:r>
              <a:rPr lang="en-GB" dirty="0"/>
              <a:t>is </a:t>
            </a:r>
            <a:r>
              <a:rPr lang="en-GB" b="1" dirty="0"/>
              <a:t>consonance</a:t>
            </a:r>
            <a:r>
              <a:rPr lang="en-GB" dirty="0"/>
              <a:t>.</a:t>
            </a:r>
          </a:p>
          <a:p>
            <a:pPr marL="0" indent="0">
              <a:buNone/>
            </a:pPr>
            <a:r>
              <a:rPr lang="en-GB" dirty="0"/>
              <a:t> fir</a:t>
            </a:r>
            <a:r>
              <a:rPr lang="en-GB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</a:t>
            </a:r>
            <a:r>
              <a:rPr lang="en-GB" dirty="0"/>
              <a:t> and la</a:t>
            </a:r>
            <a:r>
              <a:rPr lang="en-GB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</a:t>
            </a:r>
          </a:p>
          <a:p>
            <a:pPr marL="0" indent="0">
              <a:buNone/>
            </a:pPr>
            <a:r>
              <a:rPr lang="en-GB" dirty="0"/>
              <a:t> odd</a:t>
            </a:r>
            <a:r>
              <a:rPr lang="en-GB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</a:t>
            </a:r>
            <a:r>
              <a:rPr lang="en-GB" dirty="0"/>
              <a:t> and end</a:t>
            </a:r>
            <a:r>
              <a:rPr lang="en-GB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</a:t>
            </a:r>
          </a:p>
          <a:p>
            <a:pPr marL="0" indent="0">
              <a:buNone/>
            </a:pPr>
            <a:r>
              <a:rPr lang="en-GB" dirty="0"/>
              <a:t> shor</a:t>
            </a:r>
            <a:r>
              <a:rPr lang="en-GB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</a:t>
            </a:r>
            <a:r>
              <a:rPr lang="en-GB" dirty="0"/>
              <a:t> and swee</a:t>
            </a:r>
            <a:r>
              <a:rPr lang="en-GB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</a:t>
            </a:r>
          </a:p>
          <a:p>
            <a:pPr marL="0" indent="0">
              <a:buNone/>
            </a:pPr>
            <a:r>
              <a:rPr lang="en-GB" dirty="0"/>
              <a:t> </a:t>
            </a:r>
            <a:endParaRPr lang="en-GB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0164124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en-GB" b="1" dirty="0"/>
              <a:t>Rhyme</a:t>
            </a:r>
            <a:r>
              <a:rPr lang="en-GB" dirty="0"/>
              <a:t> is the repetition of the accented vowel sound and any succeeding consonant sounds. It is called </a:t>
            </a:r>
            <a:r>
              <a:rPr lang="en-GB" b="1" dirty="0"/>
              <a:t>masculine when the rhyme sounds involve only one syllable</a:t>
            </a:r>
            <a:r>
              <a:rPr lang="en-GB" dirty="0"/>
              <a:t> such as:</a:t>
            </a:r>
          </a:p>
          <a:p>
            <a:pPr marL="0" indent="0">
              <a:buNone/>
            </a:pPr>
            <a:r>
              <a:rPr lang="en-GB" dirty="0"/>
              <a:t> </a:t>
            </a:r>
            <a:endParaRPr lang="tr-TR" dirty="0"/>
          </a:p>
          <a:p>
            <a:pPr marL="0" indent="0">
              <a:buNone/>
            </a:pPr>
            <a:r>
              <a:rPr lang="tr-TR" dirty="0"/>
              <a:t> </a:t>
            </a:r>
            <a:r>
              <a:rPr lang="en-GB" dirty="0"/>
              <a:t>sup</a:t>
            </a:r>
            <a:r>
              <a:rPr lang="en-GB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port</a:t>
            </a:r>
            <a:r>
              <a:rPr lang="en-GB" dirty="0"/>
              <a:t> and re</a:t>
            </a:r>
            <a:r>
              <a:rPr lang="en-GB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tort</a:t>
            </a:r>
            <a:r>
              <a:rPr lang="en-GB" dirty="0"/>
              <a:t> </a:t>
            </a:r>
          </a:p>
          <a:p>
            <a:pPr marL="0" indent="0">
              <a:buNone/>
            </a:pPr>
            <a:r>
              <a:rPr lang="en-GB" dirty="0"/>
              <a:t> </a:t>
            </a:r>
            <a:r>
              <a:rPr lang="en-GB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claims</a:t>
            </a:r>
            <a:r>
              <a:rPr lang="en-GB" dirty="0"/>
              <a:t> and </a:t>
            </a:r>
            <a:r>
              <a:rPr lang="en-GB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flames</a:t>
            </a:r>
          </a:p>
        </p:txBody>
      </p:sp>
    </p:spTree>
    <p:extLst>
      <p:ext uri="{BB962C8B-B14F-4D97-AF65-F5344CB8AC3E}">
        <p14:creationId xmlns:p14="http://schemas.microsoft.com/office/powerpoint/2010/main" val="38733202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It is </a:t>
            </a:r>
            <a:r>
              <a:rPr lang="en-GB" b="1" dirty="0"/>
              <a:t>feminine</a:t>
            </a:r>
            <a:r>
              <a:rPr lang="en-GB" dirty="0"/>
              <a:t> when the rhyme sounds </a:t>
            </a:r>
            <a:r>
              <a:rPr lang="en-GB" b="1" dirty="0"/>
              <a:t>involve two or more syllables </a:t>
            </a:r>
            <a:r>
              <a:rPr lang="en-GB" dirty="0"/>
              <a:t>such as: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 </a:t>
            </a:r>
            <a:r>
              <a:rPr lang="en-GB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</a:t>
            </a:r>
            <a:r>
              <a:rPr lang="en-GB" i="1" dirty="0"/>
              <a:t>tion</a:t>
            </a:r>
            <a:r>
              <a:rPr lang="en-GB" dirty="0"/>
              <a:t> and </a:t>
            </a:r>
            <a:r>
              <a:rPr lang="en-GB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</a:t>
            </a:r>
            <a:r>
              <a:rPr lang="en-GB" i="1" dirty="0"/>
              <a:t>cean</a:t>
            </a:r>
          </a:p>
          <a:p>
            <a:pPr marL="0" indent="0">
              <a:buNone/>
            </a:pPr>
            <a:r>
              <a:rPr lang="en-GB" dirty="0"/>
              <a:t> </a:t>
            </a:r>
            <a:r>
              <a:rPr lang="en-GB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wil</a:t>
            </a:r>
            <a:r>
              <a:rPr lang="en-GB" i="1" dirty="0"/>
              <a:t>low</a:t>
            </a:r>
            <a:r>
              <a:rPr lang="en-GB" dirty="0"/>
              <a:t> and </a:t>
            </a:r>
            <a:r>
              <a:rPr lang="en-GB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bil</a:t>
            </a:r>
            <a:r>
              <a:rPr lang="en-GB" i="1" dirty="0"/>
              <a:t>low</a:t>
            </a:r>
          </a:p>
          <a:p>
            <a:pPr marL="0" indent="0">
              <a:buNone/>
            </a:pPr>
            <a:r>
              <a:rPr lang="en-GB" dirty="0"/>
              <a:t> </a:t>
            </a:r>
            <a:r>
              <a:rPr lang="en-GB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ex</a:t>
            </a:r>
            <a:r>
              <a:rPr lang="en-GB" i="1" dirty="0"/>
              <a:t>ci</a:t>
            </a:r>
            <a:r>
              <a:rPr lang="en-GB" u="sng" dirty="0"/>
              <a:t>ting</a:t>
            </a:r>
            <a:r>
              <a:rPr lang="en-GB" dirty="0"/>
              <a:t> and </a:t>
            </a:r>
            <a:r>
              <a:rPr lang="en-GB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</a:t>
            </a:r>
            <a:r>
              <a:rPr lang="en-GB" i="1" dirty="0"/>
              <a:t>vi</a:t>
            </a:r>
            <a:r>
              <a:rPr lang="en-GB" u="sng" dirty="0"/>
              <a:t>ting</a:t>
            </a:r>
          </a:p>
        </p:txBody>
      </p:sp>
    </p:spTree>
    <p:extLst>
      <p:ext uri="{BB962C8B-B14F-4D97-AF65-F5344CB8AC3E}">
        <p14:creationId xmlns:p14="http://schemas.microsoft.com/office/powerpoint/2010/main" val="33337086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It is called </a:t>
            </a:r>
            <a:r>
              <a:rPr lang="en-GB" b="1" dirty="0"/>
              <a:t>internal rhyme </a:t>
            </a:r>
            <a:r>
              <a:rPr lang="en-GB" dirty="0"/>
              <a:t>when there are </a:t>
            </a:r>
            <a:r>
              <a:rPr lang="en-GB" b="1" dirty="0"/>
              <a:t>rhyming words within the single line</a:t>
            </a:r>
            <a:r>
              <a:rPr lang="en-GB" dirty="0"/>
              <a:t>; and </a:t>
            </a:r>
            <a:r>
              <a:rPr lang="en-GB" b="1" dirty="0"/>
              <a:t>end rhyme </a:t>
            </a:r>
            <a:r>
              <a:rPr lang="en-GB" dirty="0"/>
              <a:t>when the </a:t>
            </a:r>
            <a:r>
              <a:rPr lang="en-GB" b="1" dirty="0"/>
              <a:t>rhyming words</a:t>
            </a:r>
            <a:r>
              <a:rPr lang="tr-TR" b="1" dirty="0"/>
              <a:t> </a:t>
            </a:r>
            <a:r>
              <a:rPr lang="en-GB" b="1" dirty="0"/>
              <a:t>are at the ends of lines</a:t>
            </a:r>
            <a:r>
              <a:rPr lang="en-GB" dirty="0"/>
              <a:t>. </a:t>
            </a:r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en-US" dirty="0"/>
              <a:t>Once upon a midnight 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dreary</a:t>
            </a:r>
            <a:r>
              <a:rPr lang="en-US" dirty="0"/>
              <a:t>, while I pondered, weak and 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weary</a:t>
            </a:r>
            <a:endParaRPr lang="tr-TR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>
              <a:buNone/>
            </a:pPr>
            <a:endParaRPr lang="tr-TR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>
              <a:buNone/>
            </a:pPr>
            <a:r>
              <a:rPr lang="en-US" dirty="0"/>
              <a:t>While I nodded, nearly 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napping</a:t>
            </a:r>
            <a:r>
              <a:rPr lang="en-US" dirty="0"/>
              <a:t>, suddenly there came a 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tapping</a:t>
            </a:r>
            <a:endParaRPr lang="tr-TR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>
              <a:buNone/>
            </a:pPr>
            <a: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(from «The Raven» by Edgar Allen Poe)</a:t>
            </a: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538691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b="1" dirty="0"/>
              <a:t>Approximate rhymes </a:t>
            </a:r>
            <a:r>
              <a:rPr lang="tr-TR" dirty="0"/>
              <a:t>(also called </a:t>
            </a:r>
            <a:r>
              <a:rPr lang="tr-TR" b="1" dirty="0"/>
              <a:t>slant rhymes</a:t>
            </a:r>
            <a:r>
              <a:rPr lang="tr-TR" dirty="0"/>
              <a:t>, </a:t>
            </a:r>
            <a:r>
              <a:rPr lang="tr-TR" b="1" dirty="0"/>
              <a:t>imperfect rhymes</a:t>
            </a:r>
            <a:r>
              <a:rPr lang="tr-TR" dirty="0"/>
              <a:t>, or </a:t>
            </a:r>
            <a:r>
              <a:rPr lang="tr-TR" b="1" dirty="0"/>
              <a:t>half rhymes</a:t>
            </a:r>
            <a:r>
              <a:rPr lang="tr-TR" dirty="0"/>
              <a:t>) c</a:t>
            </a:r>
            <a:r>
              <a:rPr lang="en-US" dirty="0"/>
              <a:t>an be defined as a rhyme in which </a:t>
            </a:r>
            <a:r>
              <a:rPr lang="tr-TR" dirty="0"/>
              <a:t>only half of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word</a:t>
            </a:r>
            <a:r>
              <a:rPr lang="tr-TR" dirty="0"/>
              <a:t> rhymes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/>
              <a:t> sh</a:t>
            </a:r>
            <a: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ape</a:t>
            </a:r>
            <a:r>
              <a:rPr lang="tr-TR" dirty="0"/>
              <a:t> and ke</a:t>
            </a:r>
            <a: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ep</a:t>
            </a:r>
            <a:r>
              <a:rPr lang="tr-TR" dirty="0"/>
              <a:t>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/>
              <a:t> </a:t>
            </a:r>
            <a: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light</a:t>
            </a:r>
            <a:r>
              <a:rPr lang="tr-TR" dirty="0"/>
              <a:t>ly and </a:t>
            </a:r>
            <a: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fright</a:t>
            </a:r>
            <a:r>
              <a:rPr lang="tr-TR" dirty="0"/>
              <a:t>ful</a:t>
            </a:r>
          </a:p>
        </p:txBody>
      </p:sp>
    </p:spTree>
    <p:extLst>
      <p:ext uri="{BB962C8B-B14F-4D97-AF65-F5344CB8AC3E}">
        <p14:creationId xmlns:p14="http://schemas.microsoft.com/office/powerpoint/2010/main" val="368079712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List </a:t>
            </a:r>
            <a:r>
              <a:rPr lang="en-GB" dirty="0"/>
              <a:t>the use of alliteration, assonance, consonance, half-rhyme, internal rhyme, and word repetition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b="1" dirty="0"/>
              <a:t>Counting-Out Rhyme</a:t>
            </a:r>
            <a:r>
              <a:rPr lang="tr-TR" b="1" dirty="0"/>
              <a:t> </a:t>
            </a:r>
            <a:r>
              <a:rPr lang="tr-TR" dirty="0"/>
              <a:t>by </a:t>
            </a:r>
            <a:r>
              <a:rPr lang="en-US" dirty="0"/>
              <a:t>Edna St. Vincent Millay</a:t>
            </a:r>
          </a:p>
          <a:p>
            <a:pPr marL="0" indent="0">
              <a:buNone/>
            </a:pPr>
            <a:r>
              <a:rPr lang="en-US" dirty="0"/>
              <a:t>Silver bark of beech, and sallow </a:t>
            </a:r>
            <a:br>
              <a:rPr lang="en-US" dirty="0"/>
            </a:br>
            <a:r>
              <a:rPr lang="en-US" dirty="0"/>
              <a:t>Bark of yellow birch and yellow </a:t>
            </a:r>
            <a:br>
              <a:rPr lang="en-US" dirty="0"/>
            </a:br>
            <a:r>
              <a:rPr lang="en-US" dirty="0"/>
              <a:t>Twig of willow. </a:t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/>
              <a:t>Stripe of green in moosewood maple, </a:t>
            </a:r>
            <a:br>
              <a:rPr lang="en-US" dirty="0"/>
            </a:br>
            <a:r>
              <a:rPr lang="en-US" dirty="0" err="1"/>
              <a:t>Colour</a:t>
            </a:r>
            <a:r>
              <a:rPr lang="en-US" dirty="0"/>
              <a:t> seen in leaf of apple, </a:t>
            </a:r>
            <a:br>
              <a:rPr lang="en-US" dirty="0"/>
            </a:br>
            <a:r>
              <a:rPr lang="en-US" dirty="0"/>
              <a:t>Bark of </a:t>
            </a:r>
            <a:r>
              <a:rPr lang="en-US" dirty="0" err="1"/>
              <a:t>popple</a:t>
            </a:r>
            <a:r>
              <a:rPr lang="en-US" dirty="0"/>
              <a:t>. </a:t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/>
              <a:t>Wood of </a:t>
            </a:r>
            <a:r>
              <a:rPr lang="en-US" dirty="0" err="1"/>
              <a:t>popple</a:t>
            </a:r>
            <a:r>
              <a:rPr lang="en-US" dirty="0"/>
              <a:t> pale as moonbeam, </a:t>
            </a:r>
            <a:br>
              <a:rPr lang="en-US" dirty="0"/>
            </a:br>
            <a:r>
              <a:rPr lang="en-US" dirty="0"/>
              <a:t>Wood of oak for yoke and barn-beam, </a:t>
            </a:r>
            <a:br>
              <a:rPr lang="en-US" dirty="0"/>
            </a:br>
            <a:r>
              <a:rPr lang="en-US" dirty="0"/>
              <a:t>Wood of hornbeam. </a:t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/>
              <a:t>Silver bark of beech, and hollow </a:t>
            </a:r>
            <a:br>
              <a:rPr lang="en-US" dirty="0"/>
            </a:br>
            <a:r>
              <a:rPr lang="en-US" dirty="0"/>
              <a:t>Stem of elder, tall and yellow </a:t>
            </a:r>
            <a:br>
              <a:rPr lang="en-US" dirty="0"/>
            </a:br>
            <a:r>
              <a:rPr lang="en-US" dirty="0"/>
              <a:t>Twig of willow.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36396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1425</TotalTime>
  <Words>300</Words>
  <Application>Microsoft Office PowerPoint</Application>
  <PresentationFormat>Geniş ekran</PresentationFormat>
  <Paragraphs>41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Teması</vt:lpstr>
      <vt:lpstr>MUSICAL DEVICES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List the use of alliteration, assonance, consonance, half-rhyme, internal rhyme, and word repetition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Windows Kullanıcısı</dc:creator>
  <cp:lastModifiedBy>Windows Kullanıcısı</cp:lastModifiedBy>
  <cp:revision>93</cp:revision>
  <dcterms:created xsi:type="dcterms:W3CDTF">2018-11-27T06:15:09Z</dcterms:created>
  <dcterms:modified xsi:type="dcterms:W3CDTF">2020-05-03T23:34:48Z</dcterms:modified>
</cp:coreProperties>
</file>