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57" r:id="rId5"/>
    <p:sldId id="261" r:id="rId6"/>
    <p:sldId id="258"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BC0FBFA-F343-4425-8874-22D38582ABD2}"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3510704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BC0FBFA-F343-4425-8874-22D38582ABD2}"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2779733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BC0FBFA-F343-4425-8874-22D38582ABD2}"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3352080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BC0FBFA-F343-4425-8874-22D38582ABD2}"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1936161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BC0FBFA-F343-4425-8874-22D38582ABD2}"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3481570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BC0FBFA-F343-4425-8874-22D38582ABD2}" type="datetimeFigureOut">
              <a:rPr lang="tr-TR" smtClean="0"/>
              <a:t>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35442196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BC0FBFA-F343-4425-8874-22D38582ABD2}" type="datetimeFigureOut">
              <a:rPr lang="tr-TR" smtClean="0"/>
              <a:t>1.02.2020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1064246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BC0FBFA-F343-4425-8874-22D38582ABD2}" type="datetimeFigureOut">
              <a:rPr lang="tr-TR" smtClean="0"/>
              <a:t>1.02.2020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2645224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BC0FBFA-F343-4425-8874-22D38582ABD2}" type="datetimeFigureOut">
              <a:rPr lang="tr-TR" smtClean="0"/>
              <a:t>1.02.2020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4035469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BC0FBFA-F343-4425-8874-22D38582ABD2}" type="datetimeFigureOut">
              <a:rPr lang="tr-TR" smtClean="0"/>
              <a:t>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2234963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BC0FBFA-F343-4425-8874-22D38582ABD2}" type="datetimeFigureOut">
              <a:rPr lang="tr-TR" smtClean="0"/>
              <a:t>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929A13-112C-4E72-A751-3E1EDA7BA696}" type="slidenum">
              <a:rPr lang="tr-TR" smtClean="0"/>
              <a:t>‹#›</a:t>
            </a:fld>
            <a:endParaRPr lang="tr-TR"/>
          </a:p>
        </p:txBody>
      </p:sp>
    </p:spTree>
    <p:extLst>
      <p:ext uri="{BB962C8B-B14F-4D97-AF65-F5344CB8AC3E}">
        <p14:creationId xmlns:p14="http://schemas.microsoft.com/office/powerpoint/2010/main" val="4191923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C0FBFA-F343-4425-8874-22D38582ABD2}" type="datetimeFigureOut">
              <a:rPr lang="tr-TR" smtClean="0"/>
              <a:t>1.02.2020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929A13-112C-4E72-A751-3E1EDA7BA696}" type="slidenum">
              <a:rPr lang="tr-TR" smtClean="0"/>
              <a:t>‹#›</a:t>
            </a:fld>
            <a:endParaRPr lang="tr-TR"/>
          </a:p>
        </p:txBody>
      </p:sp>
    </p:spTree>
    <p:extLst>
      <p:ext uri="{BB962C8B-B14F-4D97-AF65-F5344CB8AC3E}">
        <p14:creationId xmlns:p14="http://schemas.microsoft.com/office/powerpoint/2010/main" val="3838374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904775"/>
            <a:ext cx="11867949" cy="6160168"/>
          </a:xfrm>
        </p:spPr>
        <p:txBody>
          <a:bodyPr>
            <a:normAutofit/>
          </a:bodyPr>
          <a:lstStyle/>
          <a:p>
            <a:pPr algn="l">
              <a:lnSpc>
                <a:spcPct val="114000"/>
              </a:lnSpc>
            </a:pPr>
            <a:endParaRPr lang="tr-TR" dirty="0" smtClean="0"/>
          </a:p>
          <a:p>
            <a:pPr algn="l">
              <a:lnSpc>
                <a:spcPct val="114000"/>
              </a:lnSpc>
            </a:pPr>
            <a:endParaRPr lang="tr-TR" dirty="0"/>
          </a:p>
          <a:p>
            <a:pPr algn="l">
              <a:lnSpc>
                <a:spcPct val="114000"/>
              </a:lnSpc>
            </a:pPr>
            <a:r>
              <a:rPr lang="tr-TR" dirty="0" smtClean="0"/>
              <a:t>Maddi </a:t>
            </a:r>
            <a:r>
              <a:rPr lang="tr-TR" dirty="0" smtClean="0"/>
              <a:t>üretim ilişkileri, insan toplumlarının altında yatan temel unsurdur. </a:t>
            </a:r>
          </a:p>
          <a:p>
            <a:pPr algn="l">
              <a:lnSpc>
                <a:spcPct val="114000"/>
              </a:lnSpc>
            </a:pPr>
            <a:r>
              <a:rPr lang="tr-TR" dirty="0" smtClean="0"/>
              <a:t>Hayatın </a:t>
            </a:r>
            <a:r>
              <a:rPr lang="tr-TR" dirty="0"/>
              <a:t>nasıl üretildiği, kimler tarafından üretildiği, o hayata ilişkin tüm düşünsel çerçeveyi de koşullandırır. </a:t>
            </a:r>
          </a:p>
          <a:p>
            <a:pPr algn="l">
              <a:lnSpc>
                <a:spcPct val="114000"/>
              </a:lnSpc>
            </a:pPr>
            <a:r>
              <a:rPr lang="tr-TR" dirty="0"/>
              <a:t> </a:t>
            </a:r>
          </a:p>
          <a:p>
            <a:pPr algn="l">
              <a:lnSpc>
                <a:spcPct val="114000"/>
              </a:lnSpc>
            </a:pPr>
            <a:endParaRPr lang="tr-TR" dirty="0"/>
          </a:p>
          <a:p>
            <a:pPr algn="l">
              <a:lnSpc>
                <a:spcPct val="114000"/>
              </a:lnSpc>
            </a:pPr>
            <a:endParaRPr lang="tr-TR" dirty="0"/>
          </a:p>
          <a:p>
            <a:pPr algn="l">
              <a:lnSpc>
                <a:spcPct val="114000"/>
              </a:lnSpc>
            </a:pPr>
            <a:r>
              <a:rPr lang="tr-TR" dirty="0" smtClean="0"/>
              <a:t> </a:t>
            </a:r>
            <a:endParaRPr lang="tr-TR" dirty="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1859717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904775"/>
            <a:ext cx="11867949" cy="6160168"/>
          </a:xfrm>
        </p:spPr>
        <p:txBody>
          <a:bodyPr>
            <a:normAutofit/>
          </a:bodyPr>
          <a:lstStyle/>
          <a:p>
            <a:pPr algn="l">
              <a:lnSpc>
                <a:spcPct val="114000"/>
              </a:lnSpc>
            </a:pPr>
            <a:r>
              <a:rPr lang="tr-TR" dirty="0" smtClean="0"/>
              <a:t> </a:t>
            </a:r>
            <a:endParaRPr lang="tr-TR" dirty="0"/>
          </a:p>
          <a:p>
            <a:pPr algn="l">
              <a:lnSpc>
                <a:spcPct val="114000"/>
              </a:lnSpc>
            </a:pPr>
            <a:r>
              <a:rPr lang="tr-TR" dirty="0" smtClean="0"/>
              <a:t>İnsanların </a:t>
            </a:r>
            <a:r>
              <a:rPr lang="tr-TR" dirty="0"/>
              <a:t>tarihsel olarak ortaya çıkan ihtiyaçları ve bu ihtiyaçları gidermek için geliştirdikleri maddi ve düşünsel araçlar, onların toplumsal kurumlarının, ahlaki yargılarının, düşüncelerinin, kültürlerinin temelini oluşturur. </a:t>
            </a:r>
          </a:p>
          <a:p>
            <a:pPr algn="l">
              <a:lnSpc>
                <a:spcPct val="114000"/>
              </a:lnSpc>
            </a:pPr>
            <a:endParaRPr lang="tr-TR" dirty="0" smtClean="0"/>
          </a:p>
          <a:p>
            <a:pPr algn="l">
              <a:lnSpc>
                <a:spcPct val="114000"/>
              </a:lnSpc>
            </a:pPr>
            <a:endParaRPr lang="tr-TR" dirty="0"/>
          </a:p>
          <a:p>
            <a:pPr algn="l">
              <a:lnSpc>
                <a:spcPct val="114000"/>
              </a:lnSpc>
            </a:pPr>
            <a:endParaRPr lang="tr-TR" dirty="0"/>
          </a:p>
          <a:p>
            <a:pPr algn="l">
              <a:lnSpc>
                <a:spcPct val="114000"/>
              </a:lnSpc>
            </a:pPr>
            <a:r>
              <a:rPr lang="tr-TR" dirty="0" smtClean="0"/>
              <a:t> </a:t>
            </a:r>
            <a:endParaRPr lang="tr-TR" dirty="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2988918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904775"/>
            <a:ext cx="11867949" cy="6160168"/>
          </a:xfrm>
        </p:spPr>
        <p:txBody>
          <a:bodyPr>
            <a:normAutofit/>
          </a:bodyPr>
          <a:lstStyle/>
          <a:p>
            <a:pPr algn="l">
              <a:lnSpc>
                <a:spcPct val="114000"/>
              </a:lnSpc>
            </a:pPr>
            <a:r>
              <a:rPr lang="tr-TR" dirty="0" smtClean="0"/>
              <a:t> </a:t>
            </a:r>
            <a:endParaRPr lang="tr-TR" dirty="0"/>
          </a:p>
          <a:p>
            <a:pPr algn="l">
              <a:lnSpc>
                <a:spcPct val="114000"/>
              </a:lnSpc>
            </a:pPr>
            <a:endParaRPr lang="tr-TR" dirty="0" smtClean="0"/>
          </a:p>
          <a:p>
            <a:pPr algn="l">
              <a:lnSpc>
                <a:spcPct val="114000"/>
              </a:lnSpc>
            </a:pPr>
            <a:r>
              <a:rPr lang="tr-TR" dirty="0"/>
              <a:t>Örneğin tarihin bir döneminde öne çıkan bir sanat akımı, yalnızca o sanat akımını icra eden sanatçıların yaratıcı ruhları veya yetenekleriyle açıklanamaz. Bilhassa sanatçıların yaratıcı ruhları ve yetenekleri ile mevcut dönemin toplumunun ekonomik ve politik yaşamının güçlü bir bağı vardır. Düşünsel ihtiyaçların, yaratıcı ruhun, yeteneklerin, görsel zevklerin değişimi ve gelişiminin belirleyici nedenleri doğrudan toplumun maddi yaşamının temelinde bulunur</a:t>
            </a:r>
            <a:r>
              <a:rPr lang="tr-TR" dirty="0" smtClean="0"/>
              <a:t>.</a:t>
            </a:r>
          </a:p>
          <a:p>
            <a:pPr algn="l">
              <a:lnSpc>
                <a:spcPct val="114000"/>
              </a:lnSpc>
            </a:pPr>
            <a:endParaRPr lang="tr-TR" dirty="0"/>
          </a:p>
          <a:p>
            <a:pPr algn="l">
              <a:lnSpc>
                <a:spcPct val="114000"/>
              </a:lnSpc>
            </a:pPr>
            <a:endParaRPr lang="tr-TR" dirty="0"/>
          </a:p>
          <a:p>
            <a:pPr algn="l">
              <a:lnSpc>
                <a:spcPct val="114000"/>
              </a:lnSpc>
            </a:pPr>
            <a:r>
              <a:rPr lang="tr-TR" dirty="0" smtClean="0"/>
              <a:t> </a:t>
            </a:r>
            <a:endParaRPr lang="tr-TR" dirty="0"/>
          </a:p>
          <a:p>
            <a:pPr algn="l"/>
            <a:endParaRPr lang="tr-TR" dirty="0" smtClean="0"/>
          </a:p>
          <a:p>
            <a:pPr algn="l"/>
            <a:endParaRPr lang="tr-TR" dirty="0"/>
          </a:p>
          <a:p>
            <a:pPr algn="l"/>
            <a:endParaRPr lang="tr-TR" dirty="0"/>
          </a:p>
          <a:p>
            <a:pPr algn="l"/>
            <a:endParaRPr lang="tr-TR" dirty="0" smtClean="0"/>
          </a:p>
        </p:txBody>
      </p:sp>
    </p:spTree>
    <p:extLst>
      <p:ext uri="{BB962C8B-B14F-4D97-AF65-F5344CB8AC3E}">
        <p14:creationId xmlns:p14="http://schemas.microsoft.com/office/powerpoint/2010/main" val="1692925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616017"/>
            <a:ext cx="11867949" cy="5852159"/>
          </a:xfrm>
        </p:spPr>
        <p:txBody>
          <a:bodyPr>
            <a:normAutofit/>
          </a:bodyPr>
          <a:lstStyle/>
          <a:p>
            <a:pPr algn="l">
              <a:lnSpc>
                <a:spcPct val="114000"/>
              </a:lnSpc>
            </a:pPr>
            <a:endParaRPr lang="tr-TR" b="1" dirty="0" smtClean="0"/>
          </a:p>
          <a:p>
            <a:pPr algn="l">
              <a:lnSpc>
                <a:spcPct val="114000"/>
              </a:lnSpc>
            </a:pPr>
            <a:r>
              <a:rPr lang="tr-TR" b="1" dirty="0" smtClean="0"/>
              <a:t>Diyalektik</a:t>
            </a:r>
          </a:p>
          <a:p>
            <a:pPr algn="l">
              <a:lnSpc>
                <a:spcPct val="114000"/>
              </a:lnSpc>
            </a:pPr>
            <a:endParaRPr lang="tr-TR" dirty="0" smtClean="0"/>
          </a:p>
          <a:p>
            <a:pPr algn="l">
              <a:lnSpc>
                <a:spcPct val="114000"/>
              </a:lnSpc>
            </a:pPr>
            <a:r>
              <a:rPr lang="tr-TR" dirty="0" err="1" smtClean="0"/>
              <a:t>Marx</a:t>
            </a:r>
            <a:r>
              <a:rPr lang="tr-TR" dirty="0"/>
              <a:t>, </a:t>
            </a:r>
            <a:r>
              <a:rPr lang="tr-TR" dirty="0" smtClean="0"/>
              <a:t>bu yöntemi </a:t>
            </a:r>
            <a:r>
              <a:rPr lang="tr-TR" dirty="0" err="1" smtClean="0"/>
              <a:t>Hegel’den</a:t>
            </a:r>
            <a:r>
              <a:rPr lang="tr-TR" dirty="0" smtClean="0"/>
              <a:t> devralmıştır. </a:t>
            </a:r>
            <a:r>
              <a:rPr lang="tr-TR" dirty="0" smtClean="0"/>
              <a:t>(«</a:t>
            </a:r>
            <a:r>
              <a:rPr lang="tr-TR" dirty="0" err="1" smtClean="0"/>
              <a:t>Hegel’in</a:t>
            </a:r>
            <a:r>
              <a:rPr lang="tr-TR" dirty="0" smtClean="0"/>
              <a:t> keşfedip </a:t>
            </a:r>
            <a:r>
              <a:rPr lang="tr-TR" dirty="0" err="1" smtClean="0"/>
              <a:t>mistifikasyona</a:t>
            </a:r>
            <a:r>
              <a:rPr lang="tr-TR" dirty="0" smtClean="0"/>
              <a:t> uğrattığı yöntem»)</a:t>
            </a:r>
            <a:endParaRPr lang="tr-TR" b="1" dirty="0" smtClean="0"/>
          </a:p>
          <a:p>
            <a:pPr algn="l">
              <a:lnSpc>
                <a:spcPct val="114000"/>
              </a:lnSpc>
            </a:pPr>
            <a:endParaRPr lang="tr-TR" dirty="0" smtClean="0"/>
          </a:p>
          <a:p>
            <a:pPr algn="l">
              <a:lnSpc>
                <a:spcPct val="114000"/>
              </a:lnSpc>
            </a:pPr>
            <a:r>
              <a:rPr lang="tr-TR" dirty="0" smtClean="0"/>
              <a:t>Diyalektiği gerçekliğin </a:t>
            </a:r>
            <a:r>
              <a:rPr lang="tr-TR" dirty="0"/>
              <a:t>oluş halini kavramakta temel </a:t>
            </a:r>
            <a:r>
              <a:rPr lang="tr-TR" dirty="0" smtClean="0"/>
              <a:t>mantık olarak görür.</a:t>
            </a:r>
            <a:endParaRPr lang="tr-TR" dirty="0" smtClean="0"/>
          </a:p>
          <a:p>
            <a:pPr algn="l">
              <a:lnSpc>
                <a:spcPct val="114000"/>
              </a:lnSpc>
            </a:pPr>
            <a:endParaRPr lang="tr-TR" dirty="0"/>
          </a:p>
          <a:p>
            <a:pPr algn="l"/>
            <a:endParaRPr lang="tr-TR" dirty="0"/>
          </a:p>
          <a:p>
            <a:pPr algn="l"/>
            <a:endParaRPr lang="tr-TR" dirty="0" smtClean="0"/>
          </a:p>
        </p:txBody>
      </p:sp>
    </p:spTree>
    <p:extLst>
      <p:ext uri="{BB962C8B-B14F-4D97-AF65-F5344CB8AC3E}">
        <p14:creationId xmlns:p14="http://schemas.microsoft.com/office/powerpoint/2010/main" val="4026968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616017"/>
            <a:ext cx="11867949" cy="5852159"/>
          </a:xfrm>
        </p:spPr>
        <p:txBody>
          <a:bodyPr>
            <a:normAutofit/>
          </a:bodyPr>
          <a:lstStyle/>
          <a:p>
            <a:pPr algn="l">
              <a:lnSpc>
                <a:spcPct val="114000"/>
              </a:lnSpc>
            </a:pPr>
            <a:endParaRPr lang="tr-TR" b="1" dirty="0" smtClean="0"/>
          </a:p>
          <a:p>
            <a:pPr algn="l">
              <a:lnSpc>
                <a:spcPct val="114000"/>
              </a:lnSpc>
            </a:pPr>
            <a:endParaRPr lang="tr-TR" dirty="0"/>
          </a:p>
          <a:p>
            <a:pPr algn="l">
              <a:lnSpc>
                <a:spcPct val="114000"/>
              </a:lnSpc>
            </a:pPr>
            <a:r>
              <a:rPr lang="tr-TR" dirty="0"/>
              <a:t>Diyalektiğin temel önermesi her şeyin </a:t>
            </a:r>
            <a:r>
              <a:rPr lang="tr-TR" dirty="0" smtClean="0"/>
              <a:t>sürekli bir değişim, hareket ve gelişme süreci içinde olduğudur. Var olan hareketi, değişimi ve </a:t>
            </a:r>
            <a:r>
              <a:rPr lang="tr-TR" dirty="0" err="1" smtClean="0"/>
              <a:t>ilişkiselliği</a:t>
            </a:r>
            <a:r>
              <a:rPr lang="tr-TR" dirty="0" smtClean="0"/>
              <a:t> kavrama, yakalama yöntemidir diyalektik</a:t>
            </a:r>
            <a:r>
              <a:rPr lang="tr-TR" dirty="0"/>
              <a:t>. </a:t>
            </a:r>
            <a:endParaRPr lang="tr-TR" dirty="0" smtClean="0"/>
          </a:p>
          <a:p>
            <a:pPr algn="l">
              <a:lnSpc>
                <a:spcPct val="114000"/>
              </a:lnSpc>
            </a:pPr>
            <a:endParaRPr lang="tr-TR" dirty="0"/>
          </a:p>
          <a:p>
            <a:pPr algn="l">
              <a:lnSpc>
                <a:spcPct val="114000"/>
              </a:lnSpc>
            </a:pPr>
            <a:r>
              <a:rPr lang="tr-TR" dirty="0"/>
              <a:t>Diyalektik, klasik bilimin formel mantığının karşıtlıklar, ikilikler üzerinden görüp, durağan, sabit olgular olarak ele aldığı gerçekliği, kendi maddi oluşu içinde ele almaya çalışır. Bunları ancak birbirleriyle ilişkileri içinde kavranabilir bir bütünlük olarak görür. </a:t>
            </a:r>
          </a:p>
          <a:p>
            <a:pPr algn="l"/>
            <a:endParaRPr lang="tr-TR" dirty="0"/>
          </a:p>
          <a:p>
            <a:pPr algn="l"/>
            <a:endParaRPr lang="tr-TR" dirty="0" smtClean="0"/>
          </a:p>
        </p:txBody>
      </p:sp>
    </p:spTree>
    <p:extLst>
      <p:ext uri="{BB962C8B-B14F-4D97-AF65-F5344CB8AC3E}">
        <p14:creationId xmlns:p14="http://schemas.microsoft.com/office/powerpoint/2010/main" val="3386111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60395" y="182880"/>
            <a:ext cx="10671209" cy="721895"/>
          </a:xfrm>
        </p:spPr>
        <p:txBody>
          <a:bodyPr>
            <a:normAutofit fontScale="90000"/>
          </a:bodyPr>
          <a:lstStyle/>
          <a:p>
            <a:r>
              <a:rPr lang="tr-TR" dirty="0" smtClean="0">
                <a:solidFill>
                  <a:srgbClr val="FF0000"/>
                </a:solidFill>
              </a:rPr>
              <a:t>Tarihsel Maddecilik</a:t>
            </a:r>
            <a:endParaRPr lang="tr-TR" dirty="0">
              <a:solidFill>
                <a:srgbClr val="FF0000"/>
              </a:solidFill>
            </a:endParaRPr>
          </a:p>
        </p:txBody>
      </p:sp>
      <p:sp>
        <p:nvSpPr>
          <p:cNvPr id="3" name="Alt Başlık 2"/>
          <p:cNvSpPr>
            <a:spLocks noGrp="1"/>
          </p:cNvSpPr>
          <p:nvPr>
            <p:ph type="subTitle" idx="1"/>
          </p:nvPr>
        </p:nvSpPr>
        <p:spPr>
          <a:xfrm>
            <a:off x="173255" y="616017"/>
            <a:ext cx="11867949" cy="5852159"/>
          </a:xfrm>
        </p:spPr>
        <p:txBody>
          <a:bodyPr>
            <a:normAutofit fontScale="92500" lnSpcReduction="20000"/>
          </a:bodyPr>
          <a:lstStyle/>
          <a:p>
            <a:pPr algn="l">
              <a:lnSpc>
                <a:spcPct val="114000"/>
              </a:lnSpc>
            </a:pPr>
            <a:endParaRPr lang="tr-TR" dirty="0" smtClean="0"/>
          </a:p>
          <a:p>
            <a:pPr algn="l">
              <a:lnSpc>
                <a:spcPct val="114000"/>
              </a:lnSpc>
            </a:pPr>
            <a:r>
              <a:rPr lang="tr-TR" dirty="0" smtClean="0"/>
              <a:t>Bir şeye diyalektik mantıkla eğilmek demek, değişimin dışında hiçbir şeyin ölümsüz, mutlak ve </a:t>
            </a:r>
            <a:r>
              <a:rPr lang="tr-TR" dirty="0"/>
              <a:t>sonsuz olarak </a:t>
            </a:r>
            <a:r>
              <a:rPr lang="tr-TR" dirty="0" smtClean="0"/>
              <a:t>ele alınamayacağıdır.  Hareket, ilişki, oluş.</a:t>
            </a:r>
          </a:p>
          <a:p>
            <a:pPr algn="l">
              <a:lnSpc>
                <a:spcPct val="114000"/>
              </a:lnSpc>
            </a:pPr>
            <a:endParaRPr lang="tr-TR" b="1" dirty="0"/>
          </a:p>
          <a:p>
            <a:pPr algn="l">
              <a:lnSpc>
                <a:spcPct val="114000"/>
              </a:lnSpc>
            </a:pPr>
            <a:r>
              <a:rPr lang="tr-TR" dirty="0" smtClean="0"/>
              <a:t>Diyalektik düşünme, mevcut karşıtlıkların ve ikiliklerin üstünde, bunları birbirleriyle ilişkisi ve tarihselliği içinde düşünebilme yetisidir. </a:t>
            </a:r>
          </a:p>
          <a:p>
            <a:pPr algn="l">
              <a:lnSpc>
                <a:spcPct val="114000"/>
              </a:lnSpc>
            </a:pPr>
            <a:endParaRPr lang="tr-TR" b="1" dirty="0"/>
          </a:p>
          <a:p>
            <a:pPr algn="l">
              <a:lnSpc>
                <a:spcPct val="114000"/>
              </a:lnSpc>
            </a:pPr>
            <a:r>
              <a:rPr lang="tr-TR" b="1" dirty="0" smtClean="0"/>
              <a:t>Diyalektiğin unsurları (gerçekliğin işleyiş biçimi)</a:t>
            </a:r>
          </a:p>
          <a:p>
            <a:pPr algn="l">
              <a:lnSpc>
                <a:spcPct val="114000"/>
              </a:lnSpc>
            </a:pPr>
            <a:r>
              <a:rPr lang="tr-TR" dirty="0" smtClean="0"/>
              <a:t>-    özdeşlik-farklılık ilişkisi</a:t>
            </a:r>
          </a:p>
          <a:p>
            <a:pPr algn="l">
              <a:lnSpc>
                <a:spcPct val="114000"/>
              </a:lnSpc>
            </a:pPr>
            <a:r>
              <a:rPr lang="tr-TR" dirty="0" smtClean="0"/>
              <a:t>-    niceliğin </a:t>
            </a:r>
            <a:r>
              <a:rPr lang="tr-TR" dirty="0"/>
              <a:t>niteliğe dönüşümü </a:t>
            </a:r>
            <a:r>
              <a:rPr lang="tr-TR" dirty="0" smtClean="0"/>
              <a:t>ilişkisi</a:t>
            </a:r>
          </a:p>
          <a:p>
            <a:pPr marL="342900" indent="-342900" algn="l">
              <a:lnSpc>
                <a:spcPct val="114000"/>
              </a:lnSpc>
              <a:buFontTx/>
              <a:buChar char="-"/>
            </a:pPr>
            <a:r>
              <a:rPr lang="tr-TR" dirty="0" smtClean="0"/>
              <a:t>karşıtların </a:t>
            </a:r>
            <a:r>
              <a:rPr lang="tr-TR" dirty="0"/>
              <a:t>birliği ilişkisi </a:t>
            </a:r>
            <a:endParaRPr lang="tr-TR" dirty="0" smtClean="0"/>
          </a:p>
          <a:p>
            <a:pPr marL="342900" indent="-342900" algn="l">
              <a:lnSpc>
                <a:spcPct val="114000"/>
              </a:lnSpc>
              <a:buFontTx/>
              <a:buChar char="-"/>
            </a:pPr>
            <a:r>
              <a:rPr lang="tr-TR" dirty="0"/>
              <a:t>y</a:t>
            </a:r>
            <a:r>
              <a:rPr lang="tr-TR" dirty="0" smtClean="0"/>
              <a:t>adsımanın yadsınması</a:t>
            </a:r>
            <a:endParaRPr lang="tr-TR" dirty="0"/>
          </a:p>
          <a:p>
            <a:pPr algn="l">
              <a:lnSpc>
                <a:spcPct val="114000"/>
              </a:lnSpc>
            </a:pPr>
            <a:r>
              <a:rPr lang="tr-TR" dirty="0" smtClean="0"/>
              <a:t>-    çelişki</a:t>
            </a:r>
            <a:endParaRPr lang="tr-TR" b="1" dirty="0" smtClean="0"/>
          </a:p>
          <a:p>
            <a:pPr algn="l">
              <a:lnSpc>
                <a:spcPct val="114000"/>
              </a:lnSpc>
            </a:pPr>
            <a:endParaRPr lang="tr-TR" dirty="0"/>
          </a:p>
          <a:p>
            <a:pPr algn="l"/>
            <a:endParaRPr lang="tr-TR" dirty="0"/>
          </a:p>
          <a:p>
            <a:pPr algn="l"/>
            <a:endParaRPr lang="tr-TR" dirty="0" smtClean="0"/>
          </a:p>
        </p:txBody>
      </p:sp>
    </p:spTree>
    <p:extLst>
      <p:ext uri="{BB962C8B-B14F-4D97-AF65-F5344CB8AC3E}">
        <p14:creationId xmlns:p14="http://schemas.microsoft.com/office/powerpoint/2010/main" val="263773412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300</Words>
  <Application>Microsoft Office PowerPoint</Application>
  <PresentationFormat>Geniş ekran</PresentationFormat>
  <Paragraphs>56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Tarihsel Maddecilik</vt:lpstr>
      <vt:lpstr>Tarihsel Maddecilik</vt:lpstr>
      <vt:lpstr>Tarihsel Maddecilik</vt:lpstr>
      <vt:lpstr>Tarihsel Maddecilik</vt:lpstr>
      <vt:lpstr>Tarihsel Maddecilik</vt:lpstr>
      <vt:lpstr>Tarihsel Maddecilik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Tarihsel Maddecilik</dc:title>
  <dc:creator>Asus</dc:creator>
  <cp:lastModifiedBy>Asus</cp:lastModifiedBy>
  <cp:revision>1</cp:revision>
  <dcterms:created xsi:type="dcterms:W3CDTF">2020-02-01T00:01:30Z</dcterms:created>
  <dcterms:modified xsi:type="dcterms:W3CDTF">2020-02-01T00:04:41Z</dcterms:modified>
</cp:coreProperties>
</file>