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91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23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57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47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0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66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89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73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35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32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4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3251B-2D74-42B4-A783-69E44748130C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CD6AC-4933-4B43-A686-8466192902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95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iki/Klorofil" TargetMode="External"/><Relationship Id="rId7" Type="http://schemas.openxmlformats.org/officeDocument/2006/relationships/hyperlink" Target="http://tr.wikipedia.org/wiki/Protein" TargetMode="External"/><Relationship Id="rId2" Type="http://schemas.openxmlformats.org/officeDocument/2006/relationships/hyperlink" Target="http://tr.wikipedia.org/w/index.php?title=Tilakoit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.wikipedia.org/wiki/H%C3%BCcre_%C3%A7ekirde%C4%9Fi" TargetMode="External"/><Relationship Id="rId5" Type="http://schemas.openxmlformats.org/officeDocument/2006/relationships/hyperlink" Target="http://tr.wikipedia.org/wiki/Filogeni" TargetMode="External"/><Relationship Id="rId4" Type="http://schemas.openxmlformats.org/officeDocument/2006/relationships/hyperlink" Target="http://tr.wikipedia.org/wiki/Geno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İçin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474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>
          <a:xfrm>
            <a:off x="2495551" y="457200"/>
            <a:ext cx="7974013" cy="1143000"/>
          </a:xfrm>
        </p:spPr>
        <p:txBody>
          <a:bodyPr/>
          <a:lstStyle/>
          <a:p>
            <a:r>
              <a:rPr lang="tr-TR" altLang="tr-TR" sz="3600">
                <a:latin typeface="Calibri" panose="020F0502020204030204" pitchFamily="34" charset="0"/>
                <a:cs typeface="Calibri" panose="020F0502020204030204" pitchFamily="34" charset="0"/>
              </a:rPr>
              <a:t>2.4 Mikroorganizmaların Fizyolojik Çeşitliliği</a:t>
            </a:r>
            <a:endParaRPr lang="en-US" altLang="tr-TR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>
          <a:xfrm>
            <a:off x="2495550" y="1916113"/>
            <a:ext cx="7772400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Hücreler doğada enerjiyi 3 yolla elde edebilirler: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Organik kimyasallar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İnorganik kimyasallar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Işık</a:t>
            </a:r>
          </a:p>
        </p:txBody>
      </p:sp>
    </p:spTree>
    <p:extLst>
      <p:ext uri="{BB962C8B-B14F-4D97-AF65-F5344CB8AC3E}">
        <p14:creationId xmlns:p14="http://schemas.microsoft.com/office/powerpoint/2010/main" val="23882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>
          <a:xfrm>
            <a:off x="2424113" y="692150"/>
            <a:ext cx="7993062" cy="908050"/>
          </a:xfrm>
        </p:spPr>
        <p:txBody>
          <a:bodyPr>
            <a:normAutofit fontScale="90000"/>
          </a:bodyPr>
          <a:lstStyle/>
          <a:p>
            <a:r>
              <a:rPr lang="tr-TR" altLang="tr-TR" smtClean="0">
                <a:solidFill>
                  <a:srgbClr val="007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Kemoorganotroflar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tr-TR" altLang="tr-TR" sz="3200">
                <a:latin typeface="Calibri" panose="020F0502020204030204" pitchFamily="34" charset="0"/>
                <a:cs typeface="Calibri" panose="020F0502020204030204" pitchFamily="34" charset="0"/>
              </a:rPr>
              <a:t> Enerjilerini organik bileşiklerin oksidasyonu ile elde eden organizmalar </a:t>
            </a:r>
            <a:endParaRPr lang="en-US" altLang="tr-TR" sz="3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>
          <a:xfrm>
            <a:off x="2640013" y="2349500"/>
            <a:ext cx="7772400" cy="4114800"/>
          </a:xfrm>
        </p:spPr>
        <p:txBody>
          <a:bodyPr/>
          <a:lstStyle/>
          <a:p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Binlerce farklı kimyasal mikroorganizmalar tarafından enerji elde etmek için kullanılır.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Bütün doğal ve pek çok sentetik  organik bileşik mikroorganizmalar tarafından parçalanır.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Organik bileşikler oksitlenerek enerjice zengin </a:t>
            </a:r>
            <a:r>
              <a:rPr lang="tr-TR" altLang="tr-TR" b="1">
                <a:latin typeface="Calibri" panose="020F0502020204030204" pitchFamily="34" charset="0"/>
                <a:cs typeface="Calibri" panose="020F0502020204030204" pitchFamily="34" charset="0"/>
              </a:rPr>
              <a:t>ATP</a:t>
            </a: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 olarak muhafaza ederler.</a:t>
            </a:r>
            <a:endParaRPr lang="en-US" altLang="tr-TR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31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>
          <a:xfrm>
            <a:off x="2640013" y="260350"/>
            <a:ext cx="7772400" cy="1143000"/>
          </a:xfrm>
        </p:spPr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Hatırlatma </a:t>
            </a:r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US" altLang="tr-TR" smtClean="0">
              <a:solidFill>
                <a:srgbClr val="FF0000"/>
              </a:solidFill>
            </a:endParaRPr>
          </a:p>
        </p:txBody>
      </p:sp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>
          <a:xfrm>
            <a:off x="2495550" y="1196975"/>
            <a:ext cx="7772400" cy="5327650"/>
          </a:xfrm>
        </p:spPr>
        <p:txBody>
          <a:bodyPr/>
          <a:lstStyle/>
          <a:p>
            <a:r>
              <a:rPr lang="tr-TR" altLang="tr-TR" sz="2600">
                <a:latin typeface="Calibri" panose="020F0502020204030204" pitchFamily="34" charset="0"/>
                <a:cs typeface="Calibri" panose="020F0502020204030204" pitchFamily="34" charset="0"/>
              </a:rPr>
              <a:t>Tüm hücreler karbon ve enerji kaynaklarına ihtiyaç duyarlar.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sz="2600" b="1" i="1">
                <a:latin typeface="Calibri" panose="020F0502020204030204" pitchFamily="34" charset="0"/>
                <a:cs typeface="Calibri" panose="020F0502020204030204" pitchFamily="34" charset="0"/>
              </a:rPr>
              <a:t>Kemoorganotrof, kemolitotrof ve fototrof </a:t>
            </a:r>
            <a:r>
              <a:rPr lang="tr-TR" altLang="tr-TR" sz="2600">
                <a:latin typeface="Calibri" panose="020F0502020204030204" pitchFamily="34" charset="0"/>
                <a:cs typeface="Calibri" panose="020F0502020204030204" pitchFamily="34" charset="0"/>
              </a:rPr>
              <a:t>terimleri sırasıyla: organik kimyasalları, inorganik kimyasalları ve ışığı kullanan hücreleri belirtir.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sz="26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Ototrofik</a:t>
            </a:r>
            <a:r>
              <a:rPr lang="tr-TR" altLang="tr-TR" sz="2600">
                <a:latin typeface="Calibri" panose="020F0502020204030204" pitchFamily="34" charset="0"/>
                <a:cs typeface="Calibri" panose="020F0502020204030204" pitchFamily="34" charset="0"/>
              </a:rPr>
              <a:t> organizmalar enerji kaynağı olaran </a:t>
            </a:r>
            <a:r>
              <a:rPr lang="tr-TR" altLang="tr-TR" sz="26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</a:t>
            </a:r>
            <a:r>
              <a:rPr lang="tr-TR" altLang="tr-TR" sz="2600" baseline="-25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tr-TR" altLang="tr-TR" sz="2600">
                <a:latin typeface="Calibri" panose="020F0502020204030204" pitchFamily="34" charset="0"/>
                <a:cs typeface="Calibri" panose="020F0502020204030204" pitchFamily="34" charset="0"/>
              </a:rPr>
              <a:t>’yi kullanırken, heterotroflar organik karbonları kullanırlar.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sz="2600" b="1">
                <a:latin typeface="Calibri" panose="020F0502020204030204" pitchFamily="34" charset="0"/>
                <a:cs typeface="Calibri" panose="020F0502020204030204" pitchFamily="34" charset="0"/>
              </a:rPr>
              <a:t>Ekstremofiller</a:t>
            </a:r>
            <a:r>
              <a:rPr lang="tr-TR" altLang="tr-TR" sz="2600">
                <a:latin typeface="Calibri" panose="020F0502020204030204" pitchFamily="34" charset="0"/>
                <a:cs typeface="Calibri" panose="020F0502020204030204" pitchFamily="34" charset="0"/>
              </a:rPr>
              <a:t> yüksek organizmaların üreyemeyeceği çevresel koşullarda başarılı bir şekilde ürerler.</a:t>
            </a:r>
            <a:endParaRPr lang="en-US" altLang="tr-TR" sz="2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4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>
          <a:xfrm>
            <a:off x="2711450" y="260351"/>
            <a:ext cx="7772400" cy="811213"/>
          </a:xfrm>
        </p:spPr>
        <p:txBody>
          <a:bodyPr/>
          <a:lstStyle/>
          <a:p>
            <a:r>
              <a:rPr lang="tr-TR" altLang="tr-TR" sz="4000">
                <a:latin typeface="Calibri" panose="020F0502020204030204" pitchFamily="34" charset="0"/>
                <a:cs typeface="Calibri" panose="020F0502020204030204" pitchFamily="34" charset="0"/>
              </a:rPr>
              <a:t>2.5 Prokaryotik Çeşitlilik</a:t>
            </a:r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3648075" y="1484314"/>
            <a:ext cx="4895850" cy="504825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Prokaryotlar</a:t>
            </a:r>
          </a:p>
        </p:txBody>
      </p:sp>
      <p:cxnSp>
        <p:nvCxnSpPr>
          <p:cNvPr id="5" name="4 Düz Ok Bağlayıcısı"/>
          <p:cNvCxnSpPr>
            <a:cxnSpLocks noChangeShapeType="1"/>
          </p:cNvCxnSpPr>
          <p:nvPr/>
        </p:nvCxnSpPr>
        <p:spPr bwMode="auto">
          <a:xfrm flipH="1">
            <a:off x="4295776" y="2276476"/>
            <a:ext cx="792163" cy="5762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6 Düz Ok Bağlayıcısı"/>
          <p:cNvCxnSpPr>
            <a:cxnSpLocks noChangeShapeType="1"/>
          </p:cNvCxnSpPr>
          <p:nvPr/>
        </p:nvCxnSpPr>
        <p:spPr bwMode="auto">
          <a:xfrm>
            <a:off x="7032626" y="2276475"/>
            <a:ext cx="792163" cy="6477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02" name="7 Metin kutusu"/>
          <p:cNvSpPr txBox="1">
            <a:spLocks noChangeArrowheads="1"/>
          </p:cNvSpPr>
          <p:nvPr/>
        </p:nvSpPr>
        <p:spPr bwMode="auto">
          <a:xfrm>
            <a:off x="6600825" y="10525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Times" panose="02020603050405020304" pitchFamily="18" charset="0"/>
            </a:endParaRPr>
          </a:p>
        </p:txBody>
      </p:sp>
      <p:sp>
        <p:nvSpPr>
          <p:cNvPr id="10" name="9 Metin kutusu"/>
          <p:cNvSpPr txBox="1">
            <a:spLocks noChangeArrowheads="1"/>
          </p:cNvSpPr>
          <p:nvPr/>
        </p:nvSpPr>
        <p:spPr bwMode="auto">
          <a:xfrm>
            <a:off x="3503614" y="3141664"/>
            <a:ext cx="12096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Archaea</a:t>
            </a:r>
          </a:p>
        </p:txBody>
      </p:sp>
      <p:sp>
        <p:nvSpPr>
          <p:cNvPr id="11" name="10 Metin kutusu"/>
          <p:cNvSpPr txBox="1">
            <a:spLocks noChangeArrowheads="1"/>
          </p:cNvSpPr>
          <p:nvPr/>
        </p:nvSpPr>
        <p:spPr bwMode="auto">
          <a:xfrm>
            <a:off x="7535864" y="3141664"/>
            <a:ext cx="1208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Bacteria</a:t>
            </a:r>
          </a:p>
        </p:txBody>
      </p:sp>
      <p:sp>
        <p:nvSpPr>
          <p:cNvPr id="55305" name="13 Metin kutusu"/>
          <p:cNvSpPr txBox="1">
            <a:spLocks noChangeArrowheads="1"/>
          </p:cNvSpPr>
          <p:nvPr/>
        </p:nvSpPr>
        <p:spPr bwMode="auto">
          <a:xfrm>
            <a:off x="2711451" y="4076700"/>
            <a:ext cx="73310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Mikrobiyolojiye yeni başlayan öğrencilerin aşina olduğu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Prokaryotların çoğu </a:t>
            </a:r>
            <a:r>
              <a:rPr lang="tr-TR" altLang="tr-TR" sz="2400" i="1">
                <a:latin typeface="Calibri" panose="020F0502020204030204" pitchFamily="34" charset="0"/>
              </a:rPr>
              <a:t>Bacteria</a:t>
            </a:r>
            <a:r>
              <a:rPr lang="tr-TR" altLang="tr-TR" sz="2400">
                <a:latin typeface="Calibri" panose="020F0502020204030204" pitchFamily="34" charset="0"/>
              </a:rPr>
              <a:t> domaininde bulunduğundan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Konuya buradan başlayacağız.</a:t>
            </a:r>
          </a:p>
        </p:txBody>
      </p:sp>
    </p:spTree>
    <p:extLst>
      <p:ext uri="{BB962C8B-B14F-4D97-AF65-F5344CB8AC3E}">
        <p14:creationId xmlns:p14="http://schemas.microsoft.com/office/powerpoint/2010/main" val="56186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2424113" y="333375"/>
            <a:ext cx="7993062" cy="1143000"/>
          </a:xfrm>
        </p:spPr>
        <p:txBody>
          <a:bodyPr/>
          <a:lstStyle/>
          <a:p>
            <a:r>
              <a:rPr lang="tr-TR" altLang="tr-TR" sz="3600">
                <a:latin typeface="Calibri" panose="020F0502020204030204" pitchFamily="34" charset="0"/>
                <a:cs typeface="Calibri" panose="020F0502020204030204" pitchFamily="34" charset="0"/>
              </a:rPr>
              <a:t>2.2 Mikrobiyal Hücrelerde DNA’nın      Düzenlenmesi</a:t>
            </a:r>
            <a:endParaRPr lang="en-US" altLang="tr-TR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2495550" y="1628775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Ökaryotik ve prokaryotik hücrelerin genomları farklı şekilde düzenlenir.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tr-TR" altLang="tr-TR" b="1" u="sng" smtClean="0">
                <a:latin typeface="Calibri" panose="020F0502020204030204" pitchFamily="34" charset="0"/>
                <a:cs typeface="Calibri" panose="020F0502020204030204" pitchFamily="34" charset="0"/>
              </a:rPr>
              <a:t> Prokaryotik Kromozomlar</a:t>
            </a: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DNA “bakteri kromozomu” adı verilen, </a:t>
            </a:r>
            <a:r>
              <a:rPr lang="tr-TR" altLang="tr-TR" b="1" smtClean="0">
                <a:latin typeface="Calibri" panose="020F0502020204030204" pitchFamily="34" charset="0"/>
                <a:cs typeface="Calibri" panose="020F0502020204030204" pitchFamily="34" charset="0"/>
              </a:rPr>
              <a:t>çift iplikli 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bir moleküldür.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Kromozom </a:t>
            </a:r>
            <a:r>
              <a:rPr lang="tr-TR" altLang="tr-TR" b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nükleoid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adındaki görünür bir kütleyi oluşturmak için bir bölgede toplanır.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Prokaryotik DNA </a:t>
            </a:r>
            <a:r>
              <a:rPr lang="tr-TR" altLang="tr-TR" b="1" smtClean="0">
                <a:latin typeface="Calibri" panose="020F0502020204030204" pitchFamily="34" charset="0"/>
                <a:cs typeface="Calibri" panose="020F0502020204030204" pitchFamily="34" charset="0"/>
              </a:rPr>
              <a:t>halkasaldır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88480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>
          <a:xfrm>
            <a:off x="2566988" y="188913"/>
            <a:ext cx="7772400" cy="1143000"/>
          </a:xfrm>
        </p:spPr>
        <p:txBody>
          <a:bodyPr/>
          <a:lstStyle/>
          <a:p>
            <a:r>
              <a:rPr lang="tr-TR" altLang="tr-TR" b="1" u="sng" smtClean="0">
                <a:latin typeface="Calibri" panose="020F0502020204030204" pitchFamily="34" charset="0"/>
                <a:cs typeface="Calibri" panose="020F0502020204030204" pitchFamily="34" charset="0"/>
              </a:rPr>
              <a:t>Ökaryotik Kromozomlar(devam)</a:t>
            </a:r>
            <a:endParaRPr lang="en-US" altLang="tr-TR" smtClean="0"/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>
          <a:xfrm>
            <a:off x="2640013" y="1341438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tr-TR" altLang="tr-TR"/>
              <a:t>Ökaryotlarda DNA, </a:t>
            </a:r>
            <a:r>
              <a:rPr lang="tr-TR" altLang="tr-TR" b="1">
                <a:solidFill>
                  <a:srgbClr val="FF0000"/>
                </a:solidFill>
              </a:rPr>
              <a:t>Nükleus </a:t>
            </a:r>
            <a:r>
              <a:rPr lang="tr-TR" altLang="tr-TR"/>
              <a:t>içerisinde kromozomlarda paketlenmişlerdir.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/>
          </a:p>
          <a:p>
            <a:r>
              <a:rPr lang="tr-TR" altLang="tr-TR"/>
              <a:t>Ökaryotik kromozomlar </a:t>
            </a:r>
            <a:r>
              <a:rPr lang="tr-TR" altLang="tr-TR" b="1"/>
              <a:t>doğrusaldırlar</a:t>
            </a:r>
            <a:r>
              <a:rPr lang="tr-TR" altLang="tr-TR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/>
          </a:p>
          <a:p>
            <a:r>
              <a:rPr lang="tr-TR" altLang="tr-TR"/>
              <a:t>Kromozom sayısı organizmaya göre değişir.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/>
          </a:p>
          <a:p>
            <a:r>
              <a:rPr lang="tr-TR" altLang="tr-TR"/>
              <a:t>Ökaryotlarda kromozomlar DNA’nın yanı sıra katlanma ve paketlenmeye </a:t>
            </a:r>
            <a:r>
              <a:rPr lang="tr-TR" altLang="tr-TR" b="1"/>
              <a:t>yardımcı olan proteinler</a:t>
            </a:r>
            <a:r>
              <a:rPr lang="tr-TR" altLang="tr-TR"/>
              <a:t> içerirler.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200"/>
          </a:p>
          <a:p>
            <a:r>
              <a:rPr lang="tr-TR" altLang="tr-TR"/>
              <a:t>Ökaryotlarda her genin iki kopyası vardır: </a:t>
            </a:r>
            <a:r>
              <a:rPr lang="tr-TR" altLang="tr-TR" b="1">
                <a:solidFill>
                  <a:srgbClr val="FF0000"/>
                </a:solidFill>
              </a:rPr>
              <a:t>Diploittir</a:t>
            </a:r>
            <a:r>
              <a:rPr lang="tr-TR" altLang="tr-TR"/>
              <a:t>.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8637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>
          <a:xfrm>
            <a:off x="2640013" y="260350"/>
            <a:ext cx="7772400" cy="1143000"/>
          </a:xfrm>
        </p:spPr>
        <p:txBody>
          <a:bodyPr/>
          <a:lstStyle/>
          <a:p>
            <a:r>
              <a:rPr lang="tr-TR" altLang="tr-TR" b="1" u="sng" smtClean="0">
                <a:latin typeface="Calibri" panose="020F0502020204030204" pitchFamily="34" charset="0"/>
                <a:cs typeface="Calibri" panose="020F0502020204030204" pitchFamily="34" charset="0"/>
              </a:rPr>
              <a:t>Ökaryotik Kromozomlar(devam)</a:t>
            </a:r>
            <a:endParaRPr lang="en-US" altLang="tr-TR" smtClean="0"/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2495551" y="1981200"/>
            <a:ext cx="7974013" cy="4114800"/>
          </a:xfrm>
        </p:spPr>
        <p:txBody>
          <a:bodyPr/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Ökaryotların diploit genomları, eşeyli üreme için haploit gametleri oluşturmak için </a:t>
            </a:r>
            <a:r>
              <a:rPr lang="tr-TR" altLang="tr-TR" u="sng" smtClean="0">
                <a:latin typeface="Calibri" panose="020F0502020204030204" pitchFamily="34" charset="0"/>
                <a:cs typeface="Calibri" panose="020F0502020204030204" pitchFamily="34" charset="0"/>
              </a:rPr>
              <a:t>mayozla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yarıya indirilir.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Zigot oluşumu sırasında iki gametin birleşmesi hücreyi diploit duruma getirir.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34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711450" y="333375"/>
            <a:ext cx="7772400" cy="1143000"/>
          </a:xfrm>
        </p:spPr>
        <p:txBody>
          <a:bodyPr/>
          <a:lstStyle/>
          <a:p>
            <a:r>
              <a:rPr lang="en-US" altLang="tr-TR" sz="4000">
                <a:latin typeface="Calibri" panose="020F0502020204030204" pitchFamily="34" charset="0"/>
                <a:cs typeface="Calibri" panose="020F0502020204030204" pitchFamily="34" charset="0"/>
              </a:rPr>
              <a:t>Prokaryoti</a:t>
            </a:r>
            <a:r>
              <a:rPr lang="tr-TR" altLang="tr-TR" sz="4000">
                <a:latin typeface="Calibri" panose="020F0502020204030204" pitchFamily="34" charset="0"/>
                <a:cs typeface="Calibri" panose="020F0502020204030204" pitchFamily="34" charset="0"/>
              </a:rPr>
              <a:t>k ve Ökaryotik Hücerler</a:t>
            </a:r>
            <a:endParaRPr lang="en-US" altLang="tr-TR" sz="4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495551" y="1484313"/>
            <a:ext cx="417671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tr-TR">
                <a:latin typeface="Calibri" panose="020F0502020204030204" pitchFamily="34" charset="0"/>
              </a:rPr>
              <a:t>Prokar</a:t>
            </a:r>
            <a:r>
              <a:rPr lang="tr-TR" altLang="tr-TR">
                <a:latin typeface="Calibri" panose="020F0502020204030204" pitchFamily="34" charset="0"/>
              </a:rPr>
              <a:t>yotik Hücreler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altLang="tr-TR">
                <a:latin typeface="Calibri" panose="020F0502020204030204" pitchFamily="34" charset="0"/>
              </a:rPr>
              <a:t>-  Çekirdek zarı yok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Organeller yok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Hücre duvarı peptidoglikan (arkeler hariç)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İkiye bölünme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tr-TR">
                <a:latin typeface="Calibri" panose="020F0502020204030204" pitchFamily="34" charset="0"/>
              </a:rPr>
              <a:t>1 </a:t>
            </a:r>
            <a:r>
              <a:rPr lang="tr-TR" altLang="tr-TR">
                <a:latin typeface="Calibri" panose="020F0502020204030204" pitchFamily="34" charset="0"/>
              </a:rPr>
              <a:t>çevrimesel kromozom </a:t>
            </a: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70 S ribozomu</a:t>
            </a:r>
            <a:endParaRPr lang="en-US" altLang="tr-TR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6424613" y="1412876"/>
            <a:ext cx="3992562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Ökaryotik Hücreler</a:t>
            </a:r>
            <a:endParaRPr lang="en-US" altLang="tr-TR" sz="800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Var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Organeller Bulunur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Hücre duvarı bulunması halinde selülöz ya da kitin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tr-TR">
                <a:latin typeface="Calibri" panose="020F0502020204030204" pitchFamily="34" charset="0"/>
              </a:rPr>
              <a:t>Mito</a:t>
            </a:r>
            <a:r>
              <a:rPr lang="tr-TR" altLang="tr-TR">
                <a:latin typeface="Calibri" panose="020F0502020204030204" pitchFamily="34" charset="0"/>
              </a:rPr>
              <a:t>z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tr-TR">
                <a:latin typeface="Calibri" panose="020F0502020204030204" pitchFamily="34" charset="0"/>
              </a:rPr>
              <a:t>Li</a:t>
            </a:r>
            <a:r>
              <a:rPr lang="tr-TR" altLang="tr-TR">
                <a:latin typeface="Calibri" panose="020F0502020204030204" pitchFamily="34" charset="0"/>
              </a:rPr>
              <a:t>neer (düzlemsel) kromozomlar</a:t>
            </a:r>
            <a:endParaRPr lang="en-US" altLang="tr-TR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>
                <a:latin typeface="Calibri" panose="020F0502020204030204" pitchFamily="34" charset="0"/>
              </a:rPr>
              <a:t>80 S ribozomu</a:t>
            </a:r>
            <a:endParaRPr lang="en-US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20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 autoUpdateAnimBg="0"/>
      <p:bldP spid="5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/>
          </p:cNvSpPr>
          <p:nvPr>
            <p:ph type="title"/>
          </p:nvPr>
        </p:nvSpPr>
        <p:spPr>
          <a:xfrm>
            <a:off x="2640013" y="260350"/>
            <a:ext cx="7772400" cy="884238"/>
          </a:xfrm>
        </p:spPr>
        <p:txBody>
          <a:bodyPr/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  Endosimbiyoz Teori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939" name="2 İçerik Yer Tutucusu"/>
          <p:cNvSpPr>
            <a:spLocks noGrp="1"/>
          </p:cNvSpPr>
          <p:nvPr>
            <p:ph idx="1"/>
          </p:nvPr>
        </p:nvSpPr>
        <p:spPr>
          <a:xfrm>
            <a:off x="2697163" y="1989138"/>
            <a:ext cx="7772400" cy="4106862"/>
          </a:xfrm>
        </p:spPr>
        <p:txBody>
          <a:bodyPr/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Mitokondri ve kloroplastlar bir zamanlar serbest yaşayan hücrelerken, çok uzun zaman önce korunma veya diğer nedenlerden dolayı </a:t>
            </a:r>
            <a:r>
              <a:rPr lang="tr-TR" altLang="tr-TR" i="1" smtClean="0">
                <a:latin typeface="Calibri" panose="020F0502020204030204" pitchFamily="34" charset="0"/>
                <a:cs typeface="Calibri" panose="020F0502020204030204" pitchFamily="34" charset="0"/>
              </a:rPr>
              <a:t>Eukarya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hücrelerinde </a:t>
            </a:r>
            <a:r>
              <a:rPr lang="tr-TR" altLang="tr-TR" b="1" smtClean="0">
                <a:latin typeface="Calibri" panose="020F0502020204030204" pitchFamily="34" charset="0"/>
                <a:cs typeface="Calibri" panose="020F0502020204030204" pitchFamily="34" charset="0"/>
              </a:rPr>
              <a:t>kararlı bir yerleşim oluşturmuşlardır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62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/>
              <a:t>Kanıtlar;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97163" y="1412876"/>
            <a:ext cx="7772400" cy="46831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tr-TR" sz="1800" dirty="0"/>
              <a:t>Mitokondri ve </a:t>
            </a:r>
            <a:r>
              <a:rPr lang="tr-TR" sz="1800" dirty="0" err="1"/>
              <a:t>plastitlerin</a:t>
            </a:r>
            <a:r>
              <a:rPr lang="tr-TR" sz="1800" dirty="0"/>
              <a:t> </a:t>
            </a:r>
            <a:r>
              <a:rPr lang="tr-TR" sz="1800" dirty="0" err="1"/>
              <a:t>endosimbiyoz</a:t>
            </a:r>
            <a:r>
              <a:rPr lang="tr-TR" sz="1800" dirty="0"/>
              <a:t> kökenli olduklarına dair bulgular aşağıdaki gibidir.</a:t>
            </a:r>
          </a:p>
          <a:p>
            <a:pPr>
              <a:defRPr/>
            </a:pPr>
            <a:r>
              <a:rPr lang="tr-TR" sz="1800" dirty="0"/>
              <a:t>Mitokondri ve </a:t>
            </a:r>
            <a:r>
              <a:rPr lang="tr-TR" sz="1800" dirty="0" err="1"/>
              <a:t>plastitler</a:t>
            </a:r>
            <a:r>
              <a:rPr lang="tr-TR" sz="1800" dirty="0"/>
              <a:t> ait oldukları hücreden farklı olan bir DNA taşırlar ve bu DNA bakterilerinkine benzemektedir(</a:t>
            </a:r>
            <a:r>
              <a:rPr lang="tr-TR" sz="1800" dirty="0" err="1"/>
              <a:t>dairsellik</a:t>
            </a:r>
            <a:r>
              <a:rPr lang="tr-TR" sz="1800" dirty="0"/>
              <a:t> ve uzunluk açısından)</a:t>
            </a:r>
          </a:p>
          <a:p>
            <a:pPr>
              <a:defRPr/>
            </a:pPr>
            <a:r>
              <a:rPr lang="tr-TR" sz="1800" dirty="0"/>
              <a:t>İki veya daha fazla katlı zarları vardır ve en içteki katman hücredeki diğer zarlardan bileşim açısından farklıdır, bileşimi daha çok </a:t>
            </a:r>
            <a:r>
              <a:rPr lang="tr-TR" sz="1800" dirty="0" err="1"/>
              <a:t>prokaryotik</a:t>
            </a:r>
            <a:r>
              <a:rPr lang="tr-TR" sz="1800" dirty="0"/>
              <a:t> hücre zarına benzemektedir.</a:t>
            </a:r>
          </a:p>
          <a:p>
            <a:pPr>
              <a:defRPr/>
            </a:pPr>
            <a:r>
              <a:rPr lang="tr-TR" sz="1800" dirty="0"/>
              <a:t>Yeni </a:t>
            </a:r>
            <a:r>
              <a:rPr lang="tr-TR" sz="1800" dirty="0" err="1"/>
              <a:t>plastit</a:t>
            </a:r>
            <a:r>
              <a:rPr lang="tr-TR" sz="1800" dirty="0"/>
              <a:t> veya mitokondri oluşumu sadece ikiye bölünme işlemine benzer bir süreç sonunda olur. Bazı alglerde </a:t>
            </a:r>
            <a:r>
              <a:rPr lang="tr-TR" sz="1800" dirty="0" err="1"/>
              <a:t>plastitler</a:t>
            </a:r>
            <a:r>
              <a:rPr lang="tr-TR" sz="1800" dirty="0"/>
              <a:t> çeşitli kimyasallarla veya uzun süre güneş ışığı yokluğunda hücreye zarar vermeden yok edilebilmektedir. Bu durumdaki hücrelerde </a:t>
            </a:r>
            <a:r>
              <a:rPr lang="tr-TR" sz="1800" dirty="0" err="1"/>
              <a:t>plastitler</a:t>
            </a:r>
            <a:r>
              <a:rPr lang="tr-TR" sz="1800" dirty="0"/>
              <a:t> yeniden üretilememektedir.</a:t>
            </a:r>
          </a:p>
        </p:txBody>
      </p:sp>
    </p:spTree>
    <p:extLst>
      <p:ext uri="{BB962C8B-B14F-4D97-AF65-F5344CB8AC3E}">
        <p14:creationId xmlns:p14="http://schemas.microsoft.com/office/powerpoint/2010/main" val="1175059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97163" y="476250"/>
            <a:ext cx="7772400" cy="5619750"/>
          </a:xfrm>
        </p:spPr>
        <p:txBody>
          <a:bodyPr/>
          <a:lstStyle/>
          <a:p>
            <a:pPr>
              <a:defRPr/>
            </a:pPr>
            <a:r>
              <a:rPr lang="tr-TR" sz="1800" dirty="0" err="1"/>
              <a:t>Plastitlerin</a:t>
            </a:r>
            <a:r>
              <a:rPr lang="tr-TR" sz="1800" dirty="0"/>
              <a:t> iç yapısı ve biyokimyası, örneğin </a:t>
            </a:r>
            <a:r>
              <a:rPr lang="tr-TR" sz="1800" dirty="0" err="1">
                <a:hlinkClick r:id="rId2" tooltip="Tilakoit (sayfa mevcut değil)"/>
              </a:rPr>
              <a:t>tilakoit</a:t>
            </a:r>
            <a:r>
              <a:rPr lang="tr-TR" sz="1800" dirty="0"/>
              <a:t> ve </a:t>
            </a:r>
            <a:r>
              <a:rPr lang="tr-TR" sz="1800" dirty="0">
                <a:hlinkClick r:id="rId3" tooltip="Klorofil"/>
              </a:rPr>
              <a:t>klorofillerin</a:t>
            </a:r>
            <a:r>
              <a:rPr lang="tr-TR" sz="1800" dirty="0"/>
              <a:t> varlığı, </a:t>
            </a:r>
            <a:r>
              <a:rPr lang="tr-TR" sz="1800" dirty="0" err="1"/>
              <a:t>siyanobakterilerle</a:t>
            </a:r>
            <a:r>
              <a:rPr lang="tr-TR" sz="1800" dirty="0"/>
              <a:t> büyük benzerlikler </a:t>
            </a:r>
            <a:r>
              <a:rPr lang="tr-TR" sz="1800" dirty="0" err="1"/>
              <a:t>göstemektedir</a:t>
            </a:r>
            <a:r>
              <a:rPr lang="tr-TR" sz="1800" dirty="0"/>
              <a:t>. </a:t>
            </a:r>
            <a:r>
              <a:rPr lang="tr-TR" sz="1800" dirty="0" err="1"/>
              <a:t>Ökaryotik</a:t>
            </a:r>
            <a:r>
              <a:rPr lang="tr-TR" sz="1800" dirty="0"/>
              <a:t> </a:t>
            </a:r>
            <a:r>
              <a:rPr lang="tr-TR" sz="1800" dirty="0">
                <a:hlinkClick r:id="rId4" tooltip="Genom"/>
              </a:rPr>
              <a:t>genom</a:t>
            </a:r>
            <a:r>
              <a:rPr lang="tr-TR" sz="1800" dirty="0"/>
              <a:t>, bakteri ve </a:t>
            </a:r>
            <a:r>
              <a:rPr lang="tr-TR" sz="1800" dirty="0" err="1"/>
              <a:t>plastitlerin</a:t>
            </a:r>
            <a:r>
              <a:rPr lang="tr-TR" sz="1800" dirty="0"/>
              <a:t> </a:t>
            </a:r>
            <a:r>
              <a:rPr lang="tr-TR" sz="1800" dirty="0" err="1">
                <a:hlinkClick r:id="rId5" tooltip="Filogeni"/>
              </a:rPr>
              <a:t>filogenetik</a:t>
            </a:r>
            <a:r>
              <a:rPr lang="tr-TR" sz="1800" dirty="0"/>
              <a:t> çözümlemeleri de </a:t>
            </a:r>
            <a:r>
              <a:rPr lang="tr-TR" sz="1800" dirty="0" err="1"/>
              <a:t>plastitiler</a:t>
            </a:r>
            <a:r>
              <a:rPr lang="tr-TR" sz="1800" dirty="0"/>
              <a:t> en çok </a:t>
            </a:r>
            <a:r>
              <a:rPr lang="tr-TR" sz="1800" dirty="0" err="1"/>
              <a:t>siyanobakterilere</a:t>
            </a:r>
            <a:r>
              <a:rPr lang="tr-TR" sz="1800" dirty="0"/>
              <a:t> yakın olduğunu göstermektedir.</a:t>
            </a:r>
          </a:p>
          <a:p>
            <a:pPr marL="0" indent="0">
              <a:buNone/>
              <a:defRPr/>
            </a:pPr>
            <a:endParaRPr lang="tr-TR" sz="1800" dirty="0"/>
          </a:p>
          <a:p>
            <a:pPr>
              <a:defRPr/>
            </a:pPr>
            <a:r>
              <a:rPr lang="tr-TR" sz="1800" dirty="0"/>
              <a:t>DNA analizleri ve </a:t>
            </a:r>
            <a:r>
              <a:rPr lang="tr-TR" sz="1800" dirty="0" err="1"/>
              <a:t>filogenetik</a:t>
            </a:r>
            <a:r>
              <a:rPr lang="tr-TR" sz="1800" dirty="0"/>
              <a:t> çözümlemeler hücresel DNA'nın </a:t>
            </a:r>
            <a:r>
              <a:rPr lang="tr-TR" sz="1800" dirty="0" err="1"/>
              <a:t>plastit</a:t>
            </a:r>
            <a:r>
              <a:rPr lang="tr-TR" sz="1800" dirty="0"/>
              <a:t> DNA'sından gelmiş olabilecek parçacıklar bulundurduğunu düşündürmektedir.</a:t>
            </a:r>
          </a:p>
          <a:p>
            <a:pPr marL="0" indent="0">
              <a:buNone/>
              <a:defRPr/>
            </a:pPr>
            <a:endParaRPr lang="tr-TR" sz="1800" dirty="0"/>
          </a:p>
          <a:p>
            <a:pPr>
              <a:defRPr/>
            </a:pPr>
            <a:r>
              <a:rPr lang="tr-TR" sz="1800" dirty="0">
                <a:hlinkClick r:id="rId6" tooltip="Hücre çekirdeği"/>
              </a:rPr>
              <a:t>Hücre çekirdeği</a:t>
            </a:r>
            <a:r>
              <a:rPr lang="tr-TR" sz="1800" dirty="0"/>
              <a:t> tarafından kodlanan bazı </a:t>
            </a:r>
            <a:r>
              <a:rPr lang="tr-TR" sz="1800" dirty="0">
                <a:hlinkClick r:id="rId7" tooltip="Protein"/>
              </a:rPr>
              <a:t>proteinler</a:t>
            </a:r>
            <a:r>
              <a:rPr lang="tr-TR" sz="1800" dirty="0"/>
              <a:t> bu </a:t>
            </a:r>
            <a:r>
              <a:rPr lang="tr-TR" sz="1800" dirty="0" err="1"/>
              <a:t>organellere</a:t>
            </a:r>
            <a:r>
              <a:rPr lang="tr-TR" sz="1800" dirty="0"/>
              <a:t> transfer edilmektedir ve hem mitokondri hem de </a:t>
            </a:r>
            <a:r>
              <a:rPr lang="tr-TR" sz="1800" dirty="0" err="1"/>
              <a:t>koloroplast</a:t>
            </a:r>
            <a:r>
              <a:rPr lang="tr-TR" sz="1800" dirty="0"/>
              <a:t> genomu bakterilere kıyasla daha küçüktür. Bu da </a:t>
            </a:r>
            <a:r>
              <a:rPr lang="tr-TR" sz="1800" dirty="0" err="1"/>
              <a:t>endosimbiyoz</a:t>
            </a:r>
            <a:r>
              <a:rPr lang="tr-TR" sz="1800" dirty="0"/>
              <a:t> ilişkiyle konak hücreye olan bağımlılığın artması gerektiği görüşüyle örtüşmektedir. </a:t>
            </a:r>
            <a:r>
              <a:rPr lang="tr-TR" sz="1800" dirty="0" err="1"/>
              <a:t>Organel</a:t>
            </a:r>
            <a:r>
              <a:rPr lang="tr-TR" sz="1800" dirty="0"/>
              <a:t> genomlarındaki birçok gen ya kaybedilmiş ya da hücre çekirdeğine kaymıştır.</a:t>
            </a:r>
          </a:p>
        </p:txBody>
      </p:sp>
    </p:spTree>
    <p:extLst>
      <p:ext uri="{BB962C8B-B14F-4D97-AF65-F5344CB8AC3E}">
        <p14:creationId xmlns:p14="http://schemas.microsoft.com/office/powerpoint/2010/main" val="2920953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>
          <a:xfrm>
            <a:off x="2697163" y="457201"/>
            <a:ext cx="7772400" cy="739775"/>
          </a:xfrm>
        </p:spPr>
        <p:txBody>
          <a:bodyPr/>
          <a:lstStyle/>
          <a:p>
            <a:pPr algn="ctr"/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II Mikrobiyal Çeşitlilik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>
          <a:xfrm>
            <a:off x="2697163" y="1484314"/>
            <a:ext cx="7772400" cy="4611687"/>
          </a:xfrm>
        </p:spPr>
        <p:txBody>
          <a:bodyPr/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Mikrobiyal hücrelerde gördüğümüz çeşitlilik 4 milyar yıllık evrimsel değişimin sonucudur.</a:t>
            </a:r>
          </a:p>
          <a:p>
            <a:pPr>
              <a:buFontTx/>
              <a:buChar char="-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Hücre boyutu ve morfolojisinde</a:t>
            </a:r>
          </a:p>
          <a:p>
            <a:pPr>
              <a:buFontTx/>
              <a:buChar char="-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Fizyolojisinde (metabolizma)</a:t>
            </a:r>
          </a:p>
          <a:p>
            <a:pPr>
              <a:buFontTx/>
              <a:buChar char="-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Hareket</a:t>
            </a:r>
          </a:p>
          <a:p>
            <a:pPr>
              <a:buFontTx/>
              <a:buChar char="-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Hücre bölünme mekanizmasında</a:t>
            </a:r>
          </a:p>
          <a:p>
            <a:pPr>
              <a:buFontTx/>
              <a:buChar char="-"/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Patojenitede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9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Microsoft Office PowerPoint</Application>
  <PresentationFormat>Geniş ekran</PresentationFormat>
  <Paragraphs>85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</vt:lpstr>
      <vt:lpstr>Wingdings</vt:lpstr>
      <vt:lpstr>Office Teması</vt:lpstr>
      <vt:lpstr>Biyoteknoloji İçin Mikrobiyoloji 1</vt:lpstr>
      <vt:lpstr>2.2 Mikrobiyal Hücrelerde DNA’nın      Düzenlenmesi</vt:lpstr>
      <vt:lpstr>Ökaryotik Kromozomlar(devam)</vt:lpstr>
      <vt:lpstr>Ökaryotik Kromozomlar(devam)</vt:lpstr>
      <vt:lpstr>Prokaryotik ve Ökaryotik Hücerler</vt:lpstr>
      <vt:lpstr>   Endosimbiyoz Teori</vt:lpstr>
      <vt:lpstr>Kanıtlar;</vt:lpstr>
      <vt:lpstr>PowerPoint Sunusu</vt:lpstr>
      <vt:lpstr>II Mikrobiyal Çeşitlilik</vt:lpstr>
      <vt:lpstr>2.4 Mikroorganizmaların Fizyolojik Çeşitliliği</vt:lpstr>
      <vt:lpstr>Kemoorganotroflar: Enerjilerini organik bileşiklerin oksidasyonu ile elde eden organizmalar </vt:lpstr>
      <vt:lpstr>Hatırlatma </vt:lpstr>
      <vt:lpstr>2.5 Prokaryotik Çeşitlilik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İçin Mikrobiyoloji 1</dc:title>
  <dc:creator>iso</dc:creator>
  <cp:lastModifiedBy>iso</cp:lastModifiedBy>
  <cp:revision>1</cp:revision>
  <dcterms:created xsi:type="dcterms:W3CDTF">2017-12-15T10:59:11Z</dcterms:created>
  <dcterms:modified xsi:type="dcterms:W3CDTF">2017-12-15T10:59:21Z</dcterms:modified>
</cp:coreProperties>
</file>