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317" r:id="rId3"/>
    <p:sldId id="325" r:id="rId4"/>
    <p:sldId id="324" r:id="rId5"/>
    <p:sldId id="323" r:id="rId6"/>
    <p:sldId id="322" r:id="rId7"/>
    <p:sldId id="321" r:id="rId8"/>
    <p:sldId id="320" r:id="rId9"/>
    <p:sldId id="319" r:id="rId10"/>
    <p:sldId id="318"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c" initials="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33" autoAdjust="0"/>
    <p:restoredTop sz="94660"/>
  </p:normalViewPr>
  <p:slideViewPr>
    <p:cSldViewPr>
      <p:cViewPr varScale="1">
        <p:scale>
          <a:sx n="108" d="100"/>
          <a:sy n="108" d="100"/>
        </p:scale>
        <p:origin x="171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extLst>
      <p:ext uri="{BB962C8B-B14F-4D97-AF65-F5344CB8AC3E}">
        <p14:creationId xmlns:p14="http://schemas.microsoft.com/office/powerpoint/2010/main" val="17753486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extLst>
      <p:ext uri="{BB962C8B-B14F-4D97-AF65-F5344CB8AC3E}">
        <p14:creationId xmlns:p14="http://schemas.microsoft.com/office/powerpoint/2010/main" val="1567426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901101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2380246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1936215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21126996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2777408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36167583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2805804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21908233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7726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86000" y="1124744"/>
            <a:ext cx="6172200" cy="4536504"/>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t>HİN 217 HİNT MİTLERİ</a:t>
            </a:r>
            <a:b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3100" dirty="0">
                <a:effectLst>
                  <a:outerShdw blurRad="38100" dist="38100" dir="2700000" algn="tl">
                    <a:srgbClr val="000000">
                      <a:alpha val="43137"/>
                    </a:srgbClr>
                  </a:outerShdw>
                </a:effectLst>
                <a:latin typeface="Comic Sans MS" pitchFamily="66" charset="0"/>
              </a:rPr>
            </a:br>
            <a: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t>8. hafta</a:t>
            </a:r>
            <a:b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t> </a:t>
            </a:r>
            <a:b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100" dirty="0" err="1">
                <a:solidFill>
                  <a:schemeClr val="accent2">
                    <a:lumMod val="75000"/>
                  </a:schemeClr>
                </a:solidFill>
                <a:effectLst>
                  <a:outerShdw blurRad="38100" dist="38100" dir="2700000" algn="tl">
                    <a:srgbClr val="000000">
                      <a:alpha val="43137"/>
                    </a:srgbClr>
                  </a:outerShdw>
                </a:effectLst>
                <a:latin typeface="Comic Sans MS" pitchFamily="66" charset="0"/>
              </a:rPr>
              <a:t>vedik</a:t>
            </a:r>
            <a: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t> tanrılar: </a:t>
            </a:r>
            <a:r>
              <a:rPr lang="tr-TR" sz="3100" dirty="0" err="1">
                <a:solidFill>
                  <a:schemeClr val="accent2">
                    <a:lumMod val="75000"/>
                  </a:schemeClr>
                </a:solidFill>
                <a:effectLst>
                  <a:outerShdw blurRad="38100" dist="38100" dir="2700000" algn="tl">
                    <a:srgbClr val="000000">
                      <a:alpha val="43137"/>
                    </a:srgbClr>
                  </a:outerShdw>
                </a:effectLst>
                <a:latin typeface="Comic Sans MS" pitchFamily="66" charset="0"/>
              </a:rPr>
              <a:t>Dyaus</a:t>
            </a:r>
            <a: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t> ve </a:t>
            </a:r>
            <a:r>
              <a:rPr lang="tr-TR" sz="3100" dirty="0" err="1">
                <a:solidFill>
                  <a:schemeClr val="accent2">
                    <a:lumMod val="75000"/>
                  </a:schemeClr>
                </a:solidFill>
                <a:effectLst>
                  <a:outerShdw blurRad="38100" dist="38100" dir="2700000" algn="tl">
                    <a:srgbClr val="000000">
                      <a:alpha val="43137"/>
                    </a:srgbClr>
                  </a:outerShdw>
                </a:effectLst>
                <a:latin typeface="Comic Sans MS" pitchFamily="66" charset="0"/>
              </a:rPr>
              <a:t>marutlar</a:t>
            </a:r>
            <a:br>
              <a:rPr lang="tr-TR" sz="3100" dirty="0">
                <a:effectLst>
                  <a:outerShdw blurRad="38100" dist="38100" dir="2700000" algn="tl">
                    <a:srgbClr val="000000">
                      <a:alpha val="43137"/>
                    </a:srgbClr>
                  </a:outerShdw>
                </a:effectLst>
              </a:rPr>
            </a:br>
            <a:br>
              <a:rPr lang="tr-TR" sz="3100"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4221088"/>
            <a:ext cx="6172200" cy="2448272"/>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sz="1400"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sz="1400"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sz="1400"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sz="1400"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sz="1400"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Çıkardıkları ses, şimşek ve rüzgârın kükremesi gibidir. Dağları sallar, ağaçları kopartır, yırtıcı hayvanları ve ormanları mahvederler. Başlıca işlerinden biri, bulutlarla güneşi kapatıp yağmur yağdırmaktır.</a:t>
            </a:r>
          </a:p>
          <a:p>
            <a:pPr algn="ctr"/>
            <a:r>
              <a:rPr lang="tr-TR" dirty="0"/>
              <a:t>Cennetin şarkıcılarıdırlar. </a:t>
            </a:r>
            <a:r>
              <a:rPr lang="tr-TR" dirty="0" err="1"/>
              <a:t>İndra’nın</a:t>
            </a:r>
            <a:r>
              <a:rPr lang="tr-TR" dirty="0"/>
              <a:t> her zaman yanında yer alırlar ve onu, *</a:t>
            </a:r>
            <a:r>
              <a:rPr lang="tr-TR" dirty="0" err="1"/>
              <a:t>Vritra</a:t>
            </a:r>
            <a:r>
              <a:rPr lang="tr-TR" dirty="0"/>
              <a:t> ile olan savaşında desteklerler.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81553033"/>
      </p:ext>
    </p:extLst>
  </p:cSld>
  <p:clrMapOvr>
    <a:masterClrMapping/>
  </p:clrMapOvr>
  <p:transition>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pic>
        <p:nvPicPr>
          <p:cNvPr id="1026" name="Picture 2" descr="Dyaus ile ilgili gÃ¶rsel sonucu">
            <a:extLst>
              <a:ext uri="{FF2B5EF4-FFF2-40B4-BE49-F238E27FC236}">
                <a16:creationId xmlns:a16="http://schemas.microsoft.com/office/drawing/2014/main" id="{76B00048-36B9-41C4-A0F1-1E21B49DD74F}"/>
              </a:ext>
            </a:extLst>
          </p:cNvPr>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3157984" y="1988840"/>
            <a:ext cx="2828032" cy="3954016"/>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8210865"/>
      </p:ext>
    </p:extLst>
  </p:cSld>
  <p:clrMapOvr>
    <a:masterClrMapping/>
  </p:clrMapOvr>
  <p:transition>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(Göksel Tanrılar) Gök baba (</a:t>
            </a:r>
            <a:r>
              <a:rPr lang="tr-TR" dirty="0" err="1"/>
              <a:t>Dyaus-Pitar</a:t>
            </a:r>
            <a:r>
              <a:rPr lang="tr-TR" dirty="0"/>
              <a:t>). *</a:t>
            </a:r>
            <a:r>
              <a:rPr lang="tr-TR" dirty="0" err="1"/>
              <a:t>Rigveda</a:t>
            </a:r>
            <a:r>
              <a:rPr lang="tr-TR" dirty="0"/>
              <a:t>’ da çok defa “gök” anlamında, bazen de “gün” anlamında yakarılan tanrıdır. Tek başına </a:t>
            </a:r>
            <a:r>
              <a:rPr lang="tr-TR" dirty="0" err="1"/>
              <a:t>Dyaus’a</a:t>
            </a:r>
            <a:r>
              <a:rPr lang="tr-TR" dirty="0"/>
              <a:t> sunulmuş bir ilahi yoktur.</a:t>
            </a:r>
          </a:p>
          <a:p>
            <a:pPr algn="ctr"/>
            <a:r>
              <a:rPr lang="tr-TR" dirty="0"/>
              <a:t>Genellikle “Yer Ana” (*</a:t>
            </a:r>
            <a:r>
              <a:rPr lang="tr-TR" dirty="0" err="1"/>
              <a:t>Prithivi-Matar</a:t>
            </a:r>
            <a:r>
              <a:rPr lang="tr-TR" dirty="0"/>
              <a:t>) ile eşleşmiş durumdadır. İlahilerin bir kısmında *</a:t>
            </a:r>
            <a:r>
              <a:rPr lang="tr-TR" dirty="0" err="1"/>
              <a:t>Ushas</a:t>
            </a:r>
            <a:r>
              <a:rPr lang="tr-TR" dirty="0"/>
              <a:t> onun kızıdır; bir kısmında “*</a:t>
            </a:r>
            <a:r>
              <a:rPr lang="tr-TR" dirty="0" err="1"/>
              <a:t>Aşvin</a:t>
            </a:r>
            <a:r>
              <a:rPr lang="tr-TR" dirty="0"/>
              <a:t> Çifti” ondan türeme olarak görünür.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367354635"/>
      </p:ext>
    </p:extLst>
  </p:cSld>
  <p:clrMapOvr>
    <a:masterClrMapping/>
  </p:clrMapOvr>
  <p:transition>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Dyaus</a:t>
            </a:r>
            <a:r>
              <a:rPr lang="tr-TR" dirty="0"/>
              <a:t>, insan biçimli olarak betimlenmesinin yanı sıra, bir boğa olarak da betimlenmiştir (V, 58:6). Onun en tanınan görünüşü ise “Baba” olarak görünüşüdür. </a:t>
            </a:r>
            <a:r>
              <a:rPr lang="tr-TR" dirty="0" err="1"/>
              <a:t>Vişvadeva</a:t>
            </a:r>
            <a:r>
              <a:rPr lang="tr-TR" dirty="0"/>
              <a:t> ilahilerinin birinde (VI, 51: 5) ona “Gök Baba”, eşine de “Yer Ana” olarak seslenildiğini görüyoruz.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3301713186"/>
      </p:ext>
    </p:extLst>
  </p:cSld>
  <p:clrMapOvr>
    <a:masterClrMapping/>
  </p:clrMapOvr>
  <p:transition>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Diğer pek çok tanrıya söylendiği gibi, ona da “</a:t>
            </a:r>
            <a:r>
              <a:rPr lang="tr-TR" dirty="0" err="1"/>
              <a:t>asura</a:t>
            </a:r>
            <a:r>
              <a:rPr lang="tr-TR" dirty="0"/>
              <a:t>” diye seslenilmiştir (I, 131:1). Hint mitolojisinin karmaşık panteonu içinde </a:t>
            </a:r>
            <a:r>
              <a:rPr lang="tr-TR" dirty="0" err="1"/>
              <a:t>Dyaus’un</a:t>
            </a:r>
            <a:r>
              <a:rPr lang="tr-TR" dirty="0"/>
              <a:t> oldukça önemli bir yeri vardır. O, “Yer Ana” ile birlikte bütün tanrıların ve tanrısal fenomenlerin üzerinde, her şeyi saran tanrı olarak görünür.</a:t>
            </a:r>
          </a:p>
          <a:p>
            <a:pPr algn="ct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2290452872"/>
      </p:ext>
    </p:extLst>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Dyaus</a:t>
            </a:r>
            <a:r>
              <a:rPr lang="tr-TR" dirty="0"/>
              <a:t> sözcüğü, div (parlamak) eyleminden türetilmiştir. Deva (tanrı) sözcüğü de aynı kökten gelir. </a:t>
            </a:r>
            <a:r>
              <a:rPr lang="tr-TR" dirty="0" err="1"/>
              <a:t>Dyaus’un</a:t>
            </a:r>
            <a:r>
              <a:rPr lang="tr-TR" dirty="0"/>
              <a:t> kökeni Hint-Avrupa dönemine dek uzanır. Latince </a:t>
            </a:r>
            <a:r>
              <a:rPr lang="tr-TR" dirty="0" err="1"/>
              <a:t>deus</a:t>
            </a:r>
            <a:r>
              <a:rPr lang="tr-TR" dirty="0"/>
              <a:t> “tanrı” demektir. Yunancada </a:t>
            </a:r>
            <a:r>
              <a:rPr lang="tr-TR" dirty="0" err="1"/>
              <a:t>zeu</a:t>
            </a:r>
            <a:r>
              <a:rPr lang="tr-TR" dirty="0"/>
              <a:t>- ve </a:t>
            </a:r>
            <a:r>
              <a:rPr lang="tr-TR" dirty="0" err="1"/>
              <a:t>di</a:t>
            </a:r>
            <a:r>
              <a:rPr lang="tr-TR" dirty="0"/>
              <a:t>- olarak iki biçimde söylenir. Böylece Hint </a:t>
            </a:r>
            <a:r>
              <a:rPr lang="tr-TR" dirty="0" err="1"/>
              <a:t>Dyaus’u</a:t>
            </a:r>
            <a:r>
              <a:rPr lang="tr-TR" dirty="0"/>
              <a:t> Yunan Zeus’u olur ve Hint </a:t>
            </a:r>
            <a:r>
              <a:rPr lang="tr-TR" dirty="0" err="1"/>
              <a:t>Dyaus-Pitar’ı</a:t>
            </a:r>
            <a:r>
              <a:rPr lang="tr-TR" dirty="0"/>
              <a:t> Latin </a:t>
            </a:r>
            <a:r>
              <a:rPr lang="tr-TR" dirty="0" err="1"/>
              <a:t>Jupiter’i</a:t>
            </a:r>
            <a:r>
              <a:rPr lang="tr-TR" dirty="0"/>
              <a:t> haline gelir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1143785812"/>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b="1" dirty="0"/>
              <a:t>MARUTLAR</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pic>
        <p:nvPicPr>
          <p:cNvPr id="2050" name="Picture 2" descr="maruts ile ilgili gÃ¶rsel sonucu">
            <a:extLst>
              <a:ext uri="{FF2B5EF4-FFF2-40B4-BE49-F238E27FC236}">
                <a16:creationId xmlns:a16="http://schemas.microsoft.com/office/drawing/2014/main" id="{CF9C4837-A9FA-4B54-B15A-E8A389440D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5736" y="2276872"/>
            <a:ext cx="4281264" cy="3456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0958236"/>
      </p:ext>
    </p:extLst>
  </p:cSld>
  <p:clrMapOvr>
    <a:masterClrMapping/>
  </p:clrMapOvr>
  <p:transition>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Adın kökü, olasılıkla </a:t>
            </a:r>
            <a:r>
              <a:rPr lang="tr-TR" dirty="0" err="1"/>
              <a:t>mar</a:t>
            </a:r>
            <a:r>
              <a:rPr lang="tr-TR" dirty="0"/>
              <a:t> (parlamak) eylemidir ve “parlayanlar” anlamına gelir. “Fırtına </a:t>
            </a:r>
            <a:r>
              <a:rPr lang="tr-TR" dirty="0" err="1"/>
              <a:t>Tanrıları”dır</a:t>
            </a:r>
            <a:r>
              <a:rPr lang="tr-TR" dirty="0"/>
              <a:t>. Bu tanrı grubu *</a:t>
            </a:r>
            <a:r>
              <a:rPr lang="tr-TR" dirty="0" err="1"/>
              <a:t>Rigveda’da</a:t>
            </a:r>
            <a:r>
              <a:rPr lang="tr-TR" dirty="0"/>
              <a:t> önemli bir yer tutar. Otuz üç ilahide onlardan söz edilir. Bunların yedisinde *</a:t>
            </a:r>
            <a:r>
              <a:rPr lang="tr-TR" dirty="0" err="1"/>
              <a:t>İndra</a:t>
            </a:r>
            <a:r>
              <a:rPr lang="tr-TR" dirty="0"/>
              <a:t> ile birlikte görünürler. Her zaman çoğul olarak görünürler. altmışlık üç grup veya yedilik üç grup halinde dolaşırlar.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1180171270"/>
      </p:ext>
    </p:extLst>
  </p:cSld>
  <p:clrMapOvr>
    <a:masterClrMapping/>
  </p:clrMapOvr>
  <p:transition>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 Altın gibi ışıltılı, ateş gibi parlaktırlar ve kendi kendilerini aydınlatırlar. Bu nedenle parlaklıkla bir yakınlıkları vardır ve onlara </a:t>
            </a:r>
            <a:r>
              <a:rPr lang="tr-TR" dirty="0" err="1"/>
              <a:t>rishñividyut</a:t>
            </a:r>
            <a:r>
              <a:rPr lang="tr-TR" dirty="0"/>
              <a:t> (parlayan şimşek) lakabı verilir. Altın baltaları vardır. Altın elbiseler giyerler ve süs takıları takarlar. Arabaları genellikle dişi, esmer, süratli atlar tarafından çekilir. Şimşekler ve yıldırımlarla silahlanmışlardır ve kasırgalara binerek onları yönetirler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2145104888"/>
      </p:ext>
    </p:extLst>
  </p:cSld>
  <p:clrMapOvr>
    <a:masterClrMapping/>
  </p:clrMapOvr>
  <p:transition>
    <p:wheel spokes="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1142</TotalTime>
  <Words>518</Words>
  <Application>Microsoft Office PowerPoint</Application>
  <PresentationFormat>Ekran Gösterisi (4:3)</PresentationFormat>
  <Paragraphs>36</Paragraphs>
  <Slides>10</Slides>
  <Notes>10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Schoolbook</vt:lpstr>
      <vt:lpstr>Comic Sans MS</vt:lpstr>
      <vt:lpstr>Wingdings</vt:lpstr>
      <vt:lpstr>Wingdings 2</vt:lpstr>
      <vt:lpstr>Oriel</vt:lpstr>
      <vt:lpstr>                     HİN 217 HİNT MİTLERİ  8. hafta   vedik tanrılar: Dyaus ve marutlar      </vt:lpstr>
      <vt:lpstr>HİN 217 hint mitleri</vt:lpstr>
      <vt:lpstr>HİN 217 hint mitleri</vt:lpstr>
      <vt:lpstr>HİN 217 hint mitleri</vt:lpstr>
      <vt:lpstr>HİN 217 hint mitleri</vt:lpstr>
      <vt:lpstr>HİN 217 hint mitleri</vt:lpstr>
      <vt:lpstr>HİN 217 hint mitleri</vt:lpstr>
      <vt:lpstr>HİN 217 hint mitleri</vt:lpstr>
      <vt:lpstr>HİN 217 hint mitleri</vt:lpstr>
      <vt:lpstr>HİN 217 hint mitleri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123</cp:revision>
  <dcterms:created xsi:type="dcterms:W3CDTF">2014-11-21T09:52:05Z</dcterms:created>
  <dcterms:modified xsi:type="dcterms:W3CDTF">2020-03-02T19:32:26Z</dcterms:modified>
</cp:coreProperties>
</file>