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266" r:id="rId3"/>
    <p:sldId id="267" r:id="rId4"/>
    <p:sldId id="268" r:id="rId5"/>
    <p:sldId id="269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272" r:id="rId21"/>
    <p:sldId id="274" r:id="rId22"/>
    <p:sldId id="378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75" r:id="rId35"/>
    <p:sldId id="380" r:id="rId3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004620"/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1844824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0724" y="3861048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"Ne iyi" demiş çocuk.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Çamurla oynamayı çok severmiş.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Her şeyi yapabilirmiş onunla: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Yılanlar, kardan adamlar,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Filler, fareler,Arabalar, kamyonlar.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79388" y="542925"/>
            <a:ext cx="8278812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Başlamış çamuru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Yoğurup sıkıştırmaya.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öğretmen demiş:"Durun! 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Daha başlamayın!‘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beklemiş hazır olmasını herkesin.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250825" y="542925"/>
            <a:ext cx="8207375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2060848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"Şimdi" demiş öğretmen.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"Bir çanak yapacağız.“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"Güzel" demiş çocuk.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Çanak yapmasını severmiş.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başlamış yapmaya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Boy boy, şekil şekil çanakları.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323850" y="542925"/>
            <a:ext cx="813435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öğretmen "durun" demiş: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"Size nasıl yapılacağını göstereceğim.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"Ve de göstermiş herkese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Bir büyük çanağın nasıl yapılacağını.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"İşte" demiş öğretmen“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Artık başlayabilirsiniz."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323850" y="542925"/>
            <a:ext cx="813435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2081213"/>
            <a:ext cx="8712968" cy="41148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Küçük çocuk bir öğretmenin çanağına bakmış.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Bir de kendininkine.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Kendininkini daha bir sevmiş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bunu söyleyememiş.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Topağını yuvarlayıp yeniden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Yapmış öğretmeninki gibi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Derin bir çanak.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79512" y="542925"/>
            <a:ext cx="8569201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204864"/>
            <a:ext cx="8060432" cy="41148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çok geçmeden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Küçük çocuk öğrenmiş beklemeyi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İzlemeyi,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her şeyi öğretmen gibi yapmayı.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çok geçmeden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Başlamış kendiliğinden hiçbir şey yapmamaya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79388" y="542925"/>
            <a:ext cx="878510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birden bire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Taşınıvermişler başka bir eve,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Başka bir </a:t>
            </a:r>
            <a:r>
              <a:rPr lang="tr-TR" dirty="0" err="1" smtClean="0">
                <a:solidFill>
                  <a:schemeClr val="tx1"/>
                </a:solidFill>
                <a:latin typeface="Comic Sans MS" pitchFamily="66" charset="0"/>
              </a:rPr>
              <a:t>şehire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,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çocuk gitmiş başka bir okula.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Bu okul daha da büyükmüş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Öbüründen.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Kestirme yolu da yokmuş dışarıdan.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07950" y="542925"/>
            <a:ext cx="835025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5328592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Büyük basamakları çıkmak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uzun koridorlardan geçmek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Gerekmiş sınıfa kadar.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daha ilk gün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Demiş ki öğretmen: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"Şimdi resim yapacağız.“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"Güzel" demiş çocuk.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beklemiş öğretmenin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Ne yapacağını söylemesini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79388" y="333375"/>
            <a:ext cx="8785225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2204864"/>
            <a:ext cx="7772400" cy="3991149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Ancak öğretmen bir şey söylemeden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Başlamış dolaşmaya.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Küçük çocuğa gelince durmuş.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Sormuş: 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"Resim yapmak istemiyor musun?“</a:t>
            </a: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0" y="908720"/>
            <a:ext cx="8349109" cy="6477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542925"/>
            <a:ext cx="889248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"İstiyorum" demiş çocuk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."Ne yapacağız?“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"Ne istersen", demiş öğretmen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"İstediğim renk mi?" diye sormuş çocuk.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"İstediğin renk" demiş öğretmen.</a:t>
            </a:r>
            <a:endParaRPr lang="tr-TR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>
          <a:xfrm>
            <a:off x="250825" y="542925"/>
            <a:ext cx="8893175" cy="1143000"/>
          </a:xfrm>
        </p:spPr>
        <p:txBody>
          <a:bodyPr/>
          <a:lstStyle/>
          <a:p>
            <a:r>
              <a:rPr lang="tr-TR" sz="3600" b="1" smtClean="0"/>
              <a:t>BİR KÜÇÜCÜK OĞLANCIK VARMIŞ</a:t>
            </a:r>
            <a:endParaRPr lang="tr-TR" sz="3600" smtClean="0"/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>
          <a:xfrm>
            <a:off x="683568" y="2060848"/>
            <a:ext cx="7772400" cy="4135884"/>
          </a:xfrm>
        </p:spPr>
        <p:txBody>
          <a:bodyPr/>
          <a:lstStyle/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Bir küçücük oğlancık bir gün okula başlamış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Pek mi pek akıllıymış.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Okulu da pek büyükmüş.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Ama akıllı çocuk sınıfına dışarıdan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Kestirme bir yol bulmuş.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Buna çok sevinmiş.</a:t>
            </a:r>
          </a:p>
          <a:p>
            <a:pPr>
              <a:buFontTx/>
              <a:buNone/>
            </a:pPr>
            <a:r>
              <a:rPr lang="tr-TR" sz="2400" b="1" dirty="0" smtClean="0">
                <a:solidFill>
                  <a:srgbClr val="005024"/>
                </a:solidFill>
                <a:latin typeface="Comic Sans MS" pitchFamily="66" charset="0"/>
              </a:rPr>
              <a:t>Artık okul ona kocaman görünmüyormuş.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628800"/>
            <a:ext cx="8926760" cy="456721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tr-TR" b="1" i="1" dirty="0" smtClean="0">
                <a:solidFill>
                  <a:schemeClr val="tx1"/>
                </a:solidFill>
                <a:latin typeface="Comic Sans MS" pitchFamily="66" charset="0"/>
              </a:rPr>
              <a:t>"Herkes aynı resmi yaparsa</a:t>
            </a:r>
          </a:p>
          <a:p>
            <a:pPr>
              <a:buFontTx/>
              <a:buNone/>
              <a:defRPr/>
            </a:pPr>
            <a:r>
              <a:rPr lang="tr-TR" b="1" i="1" dirty="0" smtClean="0">
                <a:solidFill>
                  <a:schemeClr val="tx1"/>
                </a:solidFill>
                <a:latin typeface="Comic Sans MS" pitchFamily="66" charset="0"/>
              </a:rPr>
              <a:t>ve aynı renkleri kullanırsa</a:t>
            </a:r>
          </a:p>
          <a:p>
            <a:pPr>
              <a:buFontTx/>
              <a:buNone/>
              <a:defRPr/>
            </a:pPr>
            <a:r>
              <a:rPr lang="tr-TR" b="1" i="1" dirty="0" smtClean="0">
                <a:solidFill>
                  <a:schemeClr val="tx1"/>
                </a:solidFill>
                <a:latin typeface="Comic Sans MS" pitchFamily="66" charset="0"/>
              </a:rPr>
              <a:t>kimin neyi yaptığını</a:t>
            </a:r>
          </a:p>
          <a:p>
            <a:pPr>
              <a:buFontTx/>
              <a:buNone/>
              <a:defRPr/>
            </a:pPr>
            <a:r>
              <a:rPr lang="tr-TR" b="1" i="1" dirty="0" smtClean="0">
                <a:solidFill>
                  <a:schemeClr val="tx1"/>
                </a:solidFill>
                <a:latin typeface="Comic Sans MS" pitchFamily="66" charset="0"/>
              </a:rPr>
              <a:t>ve neyin ne olduğunu nasıl anlarım ben?”</a:t>
            </a:r>
          </a:p>
          <a:p>
            <a:pPr>
              <a:buFontTx/>
              <a:buNone/>
              <a:defRPr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"Bilmem", demiş çocuk.</a:t>
            </a:r>
          </a:p>
          <a:p>
            <a:pPr>
              <a:buFontTx/>
              <a:buNone/>
              <a:defRPr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başlamış çizmeğe.</a:t>
            </a:r>
          </a:p>
          <a:p>
            <a:pPr>
              <a:buFontTx/>
              <a:buNone/>
              <a:defRPr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Yeşil saplı kırmızı bir çiçeği.</a:t>
            </a:r>
          </a:p>
          <a:p>
            <a:pPr>
              <a:buFontTx/>
              <a:buNone/>
              <a:defRPr/>
            </a:pPr>
            <a:r>
              <a:rPr lang="tr-TR" dirty="0" smtClean="0">
                <a:latin typeface="Comic Sans MS" pitchFamily="66" charset="0"/>
              </a:rPr>
              <a:t>						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Helen Buckley</a:t>
            </a:r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4">
              <a:buFontTx/>
              <a:buNone/>
              <a:defRPr/>
            </a:pP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				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(</a:t>
            </a:r>
            <a:r>
              <a:rPr lang="en-US" sz="2400" dirty="0" err="1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Çeviren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Jale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Onur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)</a:t>
            </a:r>
            <a:endParaRPr lang="tr-TR" sz="2400" dirty="0" smtClean="0">
              <a:solidFill>
                <a:srgbClr val="C00000"/>
              </a:solidFill>
              <a:latin typeface="Comic Sans MS" pitchFamily="66" charset="0"/>
              <a:ea typeface="+mn-ea"/>
              <a:cs typeface="+mn-cs"/>
            </a:endParaRPr>
          </a:p>
          <a:p>
            <a:pPr>
              <a:buFontTx/>
              <a:buNone/>
              <a:defRPr/>
            </a:pPr>
            <a:endParaRPr lang="tr-TR" dirty="0">
              <a:solidFill>
                <a:srgbClr val="005024"/>
              </a:solidFill>
              <a:latin typeface="Comic Sans MS" pitchFamily="66" charset="0"/>
            </a:endParaRPr>
          </a:p>
        </p:txBody>
      </p:sp>
      <p:sp>
        <p:nvSpPr>
          <p:cNvPr id="8195" name="6 Başlık"/>
          <p:cNvSpPr>
            <a:spLocks noGrp="1"/>
          </p:cNvSpPr>
          <p:nvPr>
            <p:ph type="title"/>
          </p:nvPr>
        </p:nvSpPr>
        <p:spPr>
          <a:xfrm>
            <a:off x="395288" y="542925"/>
            <a:ext cx="8748712" cy="1143000"/>
          </a:xfrm>
        </p:spPr>
        <p:txBody>
          <a:bodyPr/>
          <a:lstStyle/>
          <a:p>
            <a:r>
              <a:rPr lang="tr-TR" sz="3600" b="1" smtClean="0"/>
              <a:t>BİR KÜÇÜCÜK OĞLANCIK VARMIŞ</a:t>
            </a: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899592" y="2780928"/>
            <a:ext cx="7772400" cy="1143000"/>
          </a:xfrm>
        </p:spPr>
        <p:txBody>
          <a:bodyPr/>
          <a:lstStyle/>
          <a:p>
            <a:r>
              <a:rPr lang="tr-TR" dirty="0" smtClean="0"/>
              <a:t>YARATICI MISINIZ?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772400" cy="1143000"/>
          </a:xfrm>
        </p:spPr>
        <p:txBody>
          <a:bodyPr/>
          <a:lstStyle/>
          <a:p>
            <a:r>
              <a:rPr lang="tr-TR" sz="3600" dirty="0" smtClean="0"/>
              <a:t>YARATICILIK TANIMLARINIZ?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39332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 VE 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685800" y="2564903"/>
            <a:ext cx="7772400" cy="3631109"/>
          </a:xfrm>
        </p:spPr>
        <p:txBody>
          <a:bodyPr/>
          <a:lstStyle/>
          <a:p>
            <a:r>
              <a:rPr lang="tr-TR" dirty="0" smtClean="0"/>
              <a:t>Yaratıcılık</a:t>
            </a:r>
          </a:p>
          <a:p>
            <a:r>
              <a:rPr lang="tr-TR" dirty="0" smtClean="0"/>
              <a:t>Yaratıcı düşünme   </a:t>
            </a:r>
          </a:p>
          <a:p>
            <a:pPr>
              <a:buFontTx/>
              <a:buNone/>
            </a:pPr>
            <a:r>
              <a:rPr lang="tr-TR" dirty="0" smtClean="0"/>
              <a:t>    kavramları aynı anlama gel</a:t>
            </a:r>
            <a:r>
              <a:rPr lang="tr-TR" dirty="0" smtClean="0">
                <a:solidFill>
                  <a:srgbClr val="C00000"/>
                </a:solidFill>
              </a:rPr>
              <a:t>meme</a:t>
            </a:r>
            <a:r>
              <a:rPr lang="tr-TR" dirty="0" smtClean="0"/>
              <a:t>sine rağmen birbiri yerine kullanılmaktadır.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Yaratıcılık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hem zihinsel hem de performansa dayalı etkinlikleri, </a:t>
            </a:r>
            <a:r>
              <a:rPr lang="tr-TR" dirty="0" smtClean="0">
                <a:solidFill>
                  <a:srgbClr val="C00000"/>
                </a:solidFill>
              </a:rPr>
              <a:t>yaratıcı düşünme</a:t>
            </a:r>
            <a:r>
              <a:rPr lang="tr-TR" dirty="0" smtClean="0"/>
              <a:t> ise daha çok zihinsel etkinlikleri çağrıştırmaktadır.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Yaratıcı düşünme </a:t>
            </a:r>
            <a:r>
              <a:rPr lang="tr-TR" dirty="0" smtClean="0"/>
              <a:t>genelde özgür ve demokratik ortamlarda ortaya çıkmaktadır.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 VE 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dirty="0" smtClean="0">
                <a:solidFill>
                  <a:srgbClr val="C00000"/>
                </a:solidFill>
              </a:rPr>
              <a:t>Yaratıcılık;</a:t>
            </a:r>
            <a:endParaRPr lang="tr-TR" dirty="0" smtClean="0">
              <a:solidFill>
                <a:srgbClr val="005024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tr-TR" dirty="0" smtClean="0">
                <a:solidFill>
                  <a:srgbClr val="005024"/>
                </a:solidFill>
                <a:ea typeface="+mn-ea"/>
                <a:cs typeface="+mn-cs"/>
              </a:rPr>
              <a:t> gündelik yaş</a:t>
            </a:r>
            <a:r>
              <a:rPr lang="tr-TR" dirty="0" smtClean="0">
                <a:ea typeface="+mn-ea"/>
                <a:cs typeface="+mn-cs"/>
              </a:rPr>
              <a:t>amdan bilimsel çalışmalara dek uzanan,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tr-TR" dirty="0" smtClean="0">
                <a:ea typeface="+mn-ea"/>
                <a:cs typeface="+mn-cs"/>
              </a:rPr>
              <a:t>sanat dünyasında başyapıtların ortaya çıkmasına neden olan süreçler bütünü,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tr-TR" dirty="0" smtClean="0">
                <a:ea typeface="+mn-ea"/>
                <a:cs typeface="+mn-cs"/>
              </a:rPr>
              <a:t>ayrıca tutum, davranış ve düşünce biçimidir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 VE 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Yaratıcılık yeni düşüncelere götürür ve yeni yoktan var etmek anlamında düşünülmemelidir. </a:t>
            </a:r>
          </a:p>
          <a:p>
            <a:pPr algn="just"/>
            <a:r>
              <a:rPr lang="tr-TR" dirty="0" smtClean="0"/>
              <a:t>Yeni bir düşünce çoğu zaman;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 bilinen düşüncelerin bir bütünüdür,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ya da eski bir düşüncenin yeni bir çerçeve ya da şekle sokulmuş halidir.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 VE 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mtClean="0"/>
              <a:t>Yaratıcılık ve yaratıcı düşünme ile ilgili tanımlar incelendiğinde ortak olarak kullanılan kavramın </a:t>
            </a:r>
            <a:r>
              <a:rPr lang="tr-TR" smtClean="0">
                <a:solidFill>
                  <a:srgbClr val="C00000"/>
                </a:solidFill>
              </a:rPr>
              <a:t>“yeni” </a:t>
            </a:r>
            <a:r>
              <a:rPr lang="tr-TR" smtClean="0"/>
              <a:t>ya da </a:t>
            </a:r>
            <a:r>
              <a:rPr lang="tr-TR" smtClean="0">
                <a:solidFill>
                  <a:srgbClr val="C00000"/>
                </a:solidFill>
              </a:rPr>
              <a:t>“yenilik” </a:t>
            </a:r>
            <a:r>
              <a:rPr lang="tr-TR" smtClean="0"/>
              <a:t>özelliği dikkati çekmektedir.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 VE 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>
          <a:xfrm>
            <a:off x="395288" y="908720"/>
            <a:ext cx="7988300" cy="5473030"/>
          </a:xfrm>
        </p:spPr>
        <p:txBody>
          <a:bodyPr/>
          <a:lstStyle/>
          <a:p>
            <a:pPr algn="just">
              <a:buNone/>
            </a:pPr>
            <a:r>
              <a:rPr lang="tr-TR" sz="2800" dirty="0" err="1" smtClean="0"/>
              <a:t>Torrance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C00000"/>
                </a:solidFill>
              </a:rPr>
              <a:t>yaratıcılığı;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“Sorunlara, bozukluklara, bilgi eksikliğine, kayıp öğelere, uyumsuzluğa karşı duyarlı olma;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güçlüğü tanımlama,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çözüm arama,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tahminlerde bulunma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ya da eksikliklere ilişkin denenceler geliştirme,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bu </a:t>
            </a:r>
            <a:r>
              <a:rPr lang="tr-TR" sz="2800" dirty="0" err="1" smtClean="0">
                <a:solidFill>
                  <a:srgbClr val="004620"/>
                </a:solidFill>
              </a:rPr>
              <a:t>denenceleri</a:t>
            </a:r>
            <a:r>
              <a:rPr lang="tr-TR" sz="2800" dirty="0" smtClean="0">
                <a:solidFill>
                  <a:srgbClr val="004620"/>
                </a:solidFill>
              </a:rPr>
              <a:t> değiştirme ya da yeniden sınama,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004620"/>
                </a:solidFill>
              </a:rPr>
              <a:t>daha sonra da sonucu ortaya koyma sürecini içeren bilişsel bir yetenek” </a:t>
            </a:r>
            <a:r>
              <a:rPr lang="tr-TR" sz="2800" dirty="0" smtClean="0"/>
              <a:t>olarak tanımlamıştır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YARATICILIK</a:t>
            </a: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1547664" y="2420888"/>
            <a:ext cx="5832648" cy="3559101"/>
          </a:xfrm>
        </p:spPr>
        <p:txBody>
          <a:bodyPr/>
          <a:lstStyle/>
          <a:p>
            <a:r>
              <a:rPr lang="tr-TR" dirty="0" smtClean="0"/>
              <a:t>Yakınsak düşünme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Iraksak düşünme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1143000"/>
          </a:xfrm>
        </p:spPr>
        <p:txBody>
          <a:bodyPr/>
          <a:lstStyle/>
          <a:p>
            <a:r>
              <a:rPr lang="tr-TR" sz="3200" b="1" dirty="0" smtClean="0"/>
              <a:t>YARATICI DÜŞÜNME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6 Başlık"/>
          <p:cNvSpPr>
            <a:spLocks noGrp="1"/>
          </p:cNvSpPr>
          <p:nvPr>
            <p:ph type="title"/>
          </p:nvPr>
        </p:nvSpPr>
        <p:spPr>
          <a:xfrm>
            <a:off x="323850" y="542925"/>
            <a:ext cx="8496300" cy="1143000"/>
          </a:xfrm>
        </p:spPr>
        <p:txBody>
          <a:bodyPr/>
          <a:lstStyle/>
          <a:p>
            <a:r>
              <a:rPr lang="tr-TR" sz="3600" b="1" smtClean="0"/>
              <a:t>BİR KÜÇÜCÜK OĞLANCIK VARMIŞ</a:t>
            </a:r>
            <a:endParaRPr lang="tr-TR" sz="3600" smtClean="0"/>
          </a:p>
        </p:txBody>
      </p:sp>
      <p:sp>
        <p:nvSpPr>
          <p:cNvPr id="5123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Bir zaman sonra bir sabah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Öğretmen demiş ki: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"Bugün resim yapacağız.”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"Ne güzel" demiş çocuk.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Resim yapmasını çok severmiş</a:t>
            </a:r>
            <a:r>
              <a:rPr lang="tr-TR" sz="2800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YAKINSAK DÜŞÜNME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>
          <a:xfrm>
            <a:off x="395288" y="1700213"/>
            <a:ext cx="8280400" cy="4752975"/>
          </a:xfrm>
        </p:spPr>
        <p:txBody>
          <a:bodyPr/>
          <a:lstStyle/>
          <a:p>
            <a:pPr algn="just"/>
            <a:r>
              <a:rPr lang="tr-TR" smtClean="0"/>
              <a:t>Yakınsak düşünme beklenen, belirli yanıtlara yöneliktir. </a:t>
            </a:r>
          </a:p>
          <a:p>
            <a:pPr algn="just"/>
            <a:r>
              <a:rPr lang="tr-TR" smtClean="0"/>
              <a:t>Yakınsak düşünce sahibi olan kişi, alışılagelmiş yollar izler, bilgisine ve hazır bilgiye dayanarak cevaplar verir. </a:t>
            </a:r>
          </a:p>
          <a:p>
            <a:pPr algn="just"/>
            <a:r>
              <a:rPr lang="tr-TR" smtClean="0"/>
              <a:t>Bu durumda yeni buluş ya da değişiklik söz konusu olmadığı için kişi daha önceden öğrenmiş olduğu kalıplardan yararlanır.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IRAKSAK DÜŞÜNME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323850" y="1557338"/>
            <a:ext cx="8496300" cy="4967287"/>
          </a:xfrm>
        </p:spPr>
        <p:txBody>
          <a:bodyPr/>
          <a:lstStyle/>
          <a:p>
            <a:pPr algn="just"/>
            <a:r>
              <a:rPr lang="tr-TR" smtClean="0"/>
              <a:t>Iraksak düşünce, alışılagelmemiş düşünceleri kapsadığından yaratıcılık ile doğrudan ilgilidir.</a:t>
            </a:r>
          </a:p>
          <a:p>
            <a:pPr algn="just"/>
            <a:r>
              <a:rPr lang="tr-TR" smtClean="0"/>
              <a:t>Yaratıcılık; akıcılık, esneklik ve özgünlük içeren bir süreçtir ve yaratıcılığın kaynağı ıraksak düşünmedir. </a:t>
            </a:r>
          </a:p>
          <a:p>
            <a:pPr algn="just"/>
            <a:r>
              <a:rPr lang="tr-TR" smtClean="0"/>
              <a:t>Iraksak düşünce, mevcut bilgileri kullanarak yeni bilgiler üretebilme yeteneğidir.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mtClean="0"/>
              <a:t>Okul çağına ulaşıncaya kadar çocukların ıraksak düşünmesi genellikle ödüllendirilmektedir. </a:t>
            </a:r>
          </a:p>
          <a:p>
            <a:pPr algn="just"/>
            <a:r>
              <a:rPr lang="tr-TR" smtClean="0"/>
              <a:t>Ancak okula gitme ve toplumsallaşma süreçleri başladığında düş gücü ve icat etme çoğu zaman pratik, kestirilebilir ve doğru olma uğruna engellenmektedir</a:t>
            </a:r>
          </a:p>
        </p:txBody>
      </p:sp>
      <p:sp>
        <p:nvSpPr>
          <p:cNvPr id="2048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IRAKSAK DÜŞÜNME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>
          <a:xfrm>
            <a:off x="611560" y="1628800"/>
            <a:ext cx="7772400" cy="5040560"/>
          </a:xfrm>
        </p:spPr>
        <p:txBody>
          <a:bodyPr/>
          <a:lstStyle/>
          <a:p>
            <a:pPr algn="just"/>
            <a:r>
              <a:rPr lang="tr-TR" dirty="0" smtClean="0"/>
              <a:t>Çocukların yaratıcı birer yetişkin olmalarına yardımcı olmak, </a:t>
            </a:r>
          </a:p>
          <a:p>
            <a:pPr algn="just"/>
            <a:r>
              <a:rPr lang="tr-TR" dirty="0" smtClean="0"/>
              <a:t>Onların yaratıcılıklarını keşfetmelerine, geliştirmelerine olanak sağlayacak düzenlemeler yapmak,</a:t>
            </a:r>
          </a:p>
          <a:p>
            <a:pPr algn="just"/>
            <a:r>
              <a:rPr lang="tr-TR" dirty="0" smtClean="0"/>
              <a:t>Oluşturulacak politikalar için veri sağlamak </a:t>
            </a:r>
          </a:p>
          <a:p>
            <a:pPr algn="just"/>
            <a:r>
              <a:rPr lang="tr-TR" dirty="0" smtClean="0"/>
              <a:t>Toplumun tüm bireylerinde yaratıcılık ve önemi hakkında bir bilinç oluşturmak </a:t>
            </a:r>
            <a:r>
              <a:rPr lang="tr-TR" dirty="0" smtClean="0">
                <a:solidFill>
                  <a:srgbClr val="FF0000"/>
                </a:solidFill>
              </a:rPr>
              <a:t>bir gerekliliktir. </a:t>
            </a:r>
          </a:p>
        </p:txBody>
      </p:sp>
      <p:sp>
        <p:nvSpPr>
          <p:cNvPr id="2150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IRAKSAK DÜŞÜNME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772400" cy="2088232"/>
          </a:xfrm>
        </p:spPr>
        <p:txBody>
          <a:bodyPr/>
          <a:lstStyle/>
          <a:p>
            <a:r>
              <a:rPr lang="tr-TR" dirty="0" smtClean="0"/>
              <a:t>Bilinen bir masalın değiştirilerek yeniden yazılması….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756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İçerik Yer Tutucusu"/>
          <p:cNvSpPr>
            <a:spLocks noGrp="1"/>
          </p:cNvSpPr>
          <p:nvPr>
            <p:ph idx="1"/>
          </p:nvPr>
        </p:nvSpPr>
        <p:spPr>
          <a:xfrm>
            <a:off x="685800" y="2276872"/>
            <a:ext cx="7772400" cy="4176316"/>
          </a:xfrm>
        </p:spPr>
        <p:txBody>
          <a:bodyPr/>
          <a:lstStyle/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Her türlüsünü de yaparmış: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Aslanlar, kaplanlar,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Tavuklar, inekler,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Trenler, gemiler.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Mum boyalarını çıkarmış</a:t>
            </a:r>
          </a:p>
          <a:p>
            <a:pPr>
              <a:buFontTx/>
              <a:buNone/>
            </a:pPr>
            <a:r>
              <a:rPr lang="tr-TR" sz="2800" dirty="0" smtClean="0">
                <a:solidFill>
                  <a:srgbClr val="005024"/>
                </a:solidFill>
                <a:latin typeface="Comic Sans MS" pitchFamily="66" charset="0"/>
              </a:rPr>
              <a:t>Ve çizmeye başlamış.</a:t>
            </a:r>
          </a:p>
          <a:p>
            <a:endParaRPr lang="tr-TR" dirty="0" smtClean="0"/>
          </a:p>
        </p:txBody>
      </p:sp>
      <p:sp>
        <p:nvSpPr>
          <p:cNvPr id="6147" name="6 Başlık"/>
          <p:cNvSpPr>
            <a:spLocks noGrp="1"/>
          </p:cNvSpPr>
          <p:nvPr>
            <p:ph type="title"/>
          </p:nvPr>
        </p:nvSpPr>
        <p:spPr>
          <a:xfrm>
            <a:off x="179388" y="542925"/>
            <a:ext cx="8640762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Ama öğretmen "Durun" demiş.</a:t>
            </a:r>
          </a:p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"Henüz başlamayın!“</a:t>
            </a:r>
          </a:p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Ve herkes hazır olana kadar beklemiş.</a:t>
            </a:r>
          </a:p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"Şimdi" demiş öğretmen,</a:t>
            </a:r>
          </a:p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"Çiçek çizmesini öğreneceğiz.“</a:t>
            </a:r>
          </a:p>
          <a:p>
            <a:pPr>
              <a:buFontTx/>
              <a:buNone/>
            </a:pPr>
            <a:r>
              <a:rPr lang="tr-TR" dirty="0" smtClean="0">
                <a:solidFill>
                  <a:srgbClr val="005024"/>
                </a:solidFill>
                <a:latin typeface="Comic Sans MS" pitchFamily="66" charset="0"/>
              </a:rPr>
              <a:t>"İyi" demiş çocuk.</a:t>
            </a:r>
          </a:p>
        </p:txBody>
      </p:sp>
      <p:sp>
        <p:nvSpPr>
          <p:cNvPr id="7171" name="6 Başlık"/>
          <p:cNvSpPr>
            <a:spLocks noGrp="1"/>
          </p:cNvSpPr>
          <p:nvPr>
            <p:ph type="title"/>
          </p:nvPr>
        </p:nvSpPr>
        <p:spPr>
          <a:xfrm>
            <a:off x="323850" y="542925"/>
            <a:ext cx="8569325" cy="1143000"/>
          </a:xfrm>
        </p:spPr>
        <p:txBody>
          <a:bodyPr/>
          <a:lstStyle/>
          <a:p>
            <a:r>
              <a:rPr lang="tr-TR" sz="3600" b="1" smtClean="0"/>
              <a:t>BİR KÜÇÜCÜK OĞLANCIK VARMIŞ</a:t>
            </a: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Çiçek çizmeyi çok severmiş.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Ve pek güzellerini yapmaya başlamış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Pembe, mavi, portakal mum boyalarıyla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öğretmen "durun" demiş.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"Size nasıl yapılacağını göstereceğim.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"Yeşil saplı kırmızı bir çiçek çizmiş.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251520" y="542925"/>
            <a:ext cx="8206680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2081213"/>
            <a:ext cx="9036496" cy="41148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"İşte" demiş öğretmen.“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Şimdi başlayabilirsiniz.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"Küçük çocuk 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Bir öğretmeninin resmine bakmış.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Bir de kendininkine.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Kendininkini daha bir sevmiş.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Ama bunu söyleyememiş.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323528" y="542925"/>
            <a:ext cx="8134672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2852935"/>
            <a:ext cx="7772400" cy="3343077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Kağıdını çevirip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Öğretmenininki gibi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Yeşil saplı kırmızı bir çiçek çizmiş.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251520" y="836712"/>
            <a:ext cx="8207375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081213"/>
            <a:ext cx="8134672" cy="41148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Bir başka gün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Küçük çocuk dışarıdan sınıfa açılan kapıyı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Becerdiğinde tam bir başına açmayı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Şöyle demiş öğretmen:</a:t>
            </a: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"Bugün çamurdan bir şey yapacağız."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6 Başlık"/>
          <p:cNvSpPr>
            <a:spLocks noGrp="1"/>
          </p:cNvSpPr>
          <p:nvPr>
            <p:ph type="title"/>
          </p:nvPr>
        </p:nvSpPr>
        <p:spPr>
          <a:xfrm>
            <a:off x="179388" y="542925"/>
            <a:ext cx="8278812" cy="1143000"/>
          </a:xfrm>
        </p:spPr>
        <p:txBody>
          <a:bodyPr/>
          <a:lstStyle/>
          <a:p>
            <a:r>
              <a:rPr lang="tr-TR" sz="3600" b="1" dirty="0" smtClean="0"/>
              <a:t>BİR KÜÇÜCÜK OĞLANCIK VARMIŞ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743</TotalTime>
  <Words>1049</Words>
  <Application>Microsoft Office PowerPoint</Application>
  <PresentationFormat>Ekran Gösterisi (4:3)</PresentationFormat>
  <Paragraphs>189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Comic Sans MS</vt:lpstr>
      <vt:lpstr>Times New Roman</vt:lpstr>
      <vt:lpstr>Wingdings</vt:lpstr>
      <vt:lpstr>Şiirsel tasarım şablonu</vt:lpstr>
      <vt:lpstr>ÇOCUK VE YARATICILIK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BİR KÜÇÜCÜK OĞLANCIK VARMIŞ</vt:lpstr>
      <vt:lpstr>YARATICI MISINIZ?</vt:lpstr>
      <vt:lpstr>YARATICILIK TANIMLARINIZ? </vt:lpstr>
      <vt:lpstr>YARATICILIK VE YARATICI DÜŞÜNME </vt:lpstr>
      <vt:lpstr>YARATICILIK VE YARATICI DÜŞÜNME </vt:lpstr>
      <vt:lpstr>YARATICILIK VE YARATICI DÜŞÜNME </vt:lpstr>
      <vt:lpstr>YARATICILIK VE YARATICI DÜŞÜNME </vt:lpstr>
      <vt:lpstr>YARATICILIK VE YARATICI DÜŞÜNME </vt:lpstr>
      <vt:lpstr>YARATICILIK</vt:lpstr>
      <vt:lpstr>YARATICI DÜŞÜNME </vt:lpstr>
      <vt:lpstr>YAKINSAK DÜŞÜNME</vt:lpstr>
      <vt:lpstr>IRAKSAK DÜŞÜNME</vt:lpstr>
      <vt:lpstr>IRAKSAK DÜŞÜNME</vt:lpstr>
      <vt:lpstr>IRAKSAK DÜŞÜNME</vt:lpstr>
      <vt:lpstr>Bilinen bir masalın değiştirilerek yeniden yazılması….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45</cp:revision>
  <cp:lastPrinted>2017-03-07T05:16:26Z</cp:lastPrinted>
  <dcterms:created xsi:type="dcterms:W3CDTF">2009-04-17T20:58:37Z</dcterms:created>
  <dcterms:modified xsi:type="dcterms:W3CDTF">2020-12-16T17:48:18Z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