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23"/>
  </p:notesMasterIdLst>
  <p:handoutMasterIdLst>
    <p:handoutMasterId r:id="rId24"/>
  </p:handoutMasterIdLst>
  <p:sldIdLst>
    <p:sldId id="455" r:id="rId2"/>
    <p:sldId id="456" r:id="rId3"/>
    <p:sldId id="457" r:id="rId4"/>
    <p:sldId id="458" r:id="rId5"/>
    <p:sldId id="459" r:id="rId6"/>
    <p:sldId id="460" r:id="rId7"/>
    <p:sldId id="461" r:id="rId8"/>
    <p:sldId id="462" r:id="rId9"/>
    <p:sldId id="463" r:id="rId10"/>
    <p:sldId id="464" r:id="rId11"/>
    <p:sldId id="465" r:id="rId12"/>
    <p:sldId id="466" r:id="rId13"/>
    <p:sldId id="467" r:id="rId14"/>
    <p:sldId id="468" r:id="rId15"/>
    <p:sldId id="469" r:id="rId16"/>
    <p:sldId id="470" r:id="rId17"/>
    <p:sldId id="471" r:id="rId18"/>
    <p:sldId id="472" r:id="rId19"/>
    <p:sldId id="473" r:id="rId20"/>
    <p:sldId id="474" r:id="rId21"/>
    <p:sldId id="475" r:id="rId2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70" d="100"/>
          <a:sy n="70" d="100"/>
        </p:scale>
        <p:origin x="-1386"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1" y="0"/>
            <a:ext cx="2945659" cy="498055"/>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50444" y="0"/>
            <a:ext cx="2945659" cy="498055"/>
          </a:xfrm>
          <a:prstGeom prst="rect">
            <a:avLst/>
          </a:prstGeom>
        </p:spPr>
        <p:txBody>
          <a:bodyPr vert="horz" lIns="91440" tIns="45720" rIns="91440" bIns="45720" rtlCol="0"/>
          <a:lstStyle>
            <a:lvl1pPr algn="r">
              <a:defRPr sz="1200"/>
            </a:lvl1pPr>
          </a:lstStyle>
          <a:p>
            <a:fld id="{3679DCCD-1E1E-4A4C-AC5E-E784B0EAE9B4}" type="datetimeFigureOut">
              <a:rPr lang="tr-TR" smtClean="0"/>
              <a:t>7.12.2020</a:t>
            </a:fld>
            <a:endParaRPr lang="tr-TR"/>
          </a:p>
        </p:txBody>
      </p:sp>
      <p:sp>
        <p:nvSpPr>
          <p:cNvPr id="4" name="Altbilgi Yer Tutucusu 3"/>
          <p:cNvSpPr>
            <a:spLocks noGrp="1"/>
          </p:cNvSpPr>
          <p:nvPr>
            <p:ph type="ftr" sz="quarter" idx="2"/>
          </p:nvPr>
        </p:nvSpPr>
        <p:spPr>
          <a:xfrm>
            <a:off x="1" y="9428584"/>
            <a:ext cx="2945659" cy="498055"/>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50444" y="9428584"/>
            <a:ext cx="2945659" cy="498055"/>
          </a:xfrm>
          <a:prstGeom prst="rect">
            <a:avLst/>
          </a:prstGeom>
        </p:spPr>
        <p:txBody>
          <a:bodyPr vert="horz" lIns="91440" tIns="45720" rIns="91440" bIns="45720" rtlCol="0" anchor="b"/>
          <a:lstStyle>
            <a:lvl1pPr algn="r">
              <a:defRPr sz="1200"/>
            </a:lvl1pPr>
          </a:lstStyle>
          <a:p>
            <a:fld id="{91067EB2-4396-47D4-81C7-366DBBEE1419}" type="slidenum">
              <a:rPr lang="tr-TR" smtClean="0"/>
              <a:t>‹#›</a:t>
            </a:fld>
            <a:endParaRPr lang="tr-TR"/>
          </a:p>
        </p:txBody>
      </p:sp>
    </p:spTree>
    <p:extLst>
      <p:ext uri="{BB962C8B-B14F-4D97-AF65-F5344CB8AC3E}">
        <p14:creationId xmlns:p14="http://schemas.microsoft.com/office/powerpoint/2010/main" val="13660650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1"/>
            <a:ext cx="2946058" cy="4961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50530" y="1"/>
            <a:ext cx="2946058" cy="496100"/>
          </a:xfrm>
          <a:prstGeom prst="rect">
            <a:avLst/>
          </a:prstGeom>
        </p:spPr>
        <p:txBody>
          <a:bodyPr vert="horz" lIns="91440" tIns="45720" rIns="91440" bIns="45720" rtlCol="0"/>
          <a:lstStyle>
            <a:lvl1pPr algn="r">
              <a:defRPr sz="1200"/>
            </a:lvl1pPr>
          </a:lstStyle>
          <a:p>
            <a:fld id="{8B075D5C-3E22-4BD4-B196-2B5B83232C05}" type="datetimeFigureOut">
              <a:rPr lang="tr-TR" smtClean="0"/>
              <a:t>7.12.2020</a:t>
            </a:fld>
            <a:endParaRPr lang="tr-TR"/>
          </a:p>
        </p:txBody>
      </p:sp>
      <p:sp>
        <p:nvSpPr>
          <p:cNvPr id="4" name="Slayt Görüntüsü Yer Tutucus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9442" y="4715270"/>
            <a:ext cx="5438792" cy="446722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28221"/>
            <a:ext cx="2946058" cy="4961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50530" y="9428221"/>
            <a:ext cx="2946058" cy="496100"/>
          </a:xfrm>
          <a:prstGeom prst="rect">
            <a:avLst/>
          </a:prstGeom>
        </p:spPr>
        <p:txBody>
          <a:bodyPr vert="horz" lIns="91440" tIns="45720" rIns="91440" bIns="45720" rtlCol="0" anchor="b"/>
          <a:lstStyle>
            <a:lvl1pPr algn="r">
              <a:defRPr sz="1200"/>
            </a:lvl1pPr>
          </a:lstStyle>
          <a:p>
            <a:fld id="{CE01BA9A-A2C0-4088-922B-6602FC850014}" type="slidenum">
              <a:rPr lang="tr-TR" smtClean="0"/>
              <a:t>‹#›</a:t>
            </a:fld>
            <a:endParaRPr lang="tr-TR"/>
          </a:p>
        </p:txBody>
      </p:sp>
    </p:spTree>
    <p:extLst>
      <p:ext uri="{BB962C8B-B14F-4D97-AF65-F5344CB8AC3E}">
        <p14:creationId xmlns:p14="http://schemas.microsoft.com/office/powerpoint/2010/main" val="2847052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CE01BA9A-A2C0-4088-922B-6602FC850014}" type="slidenum">
              <a:rPr lang="tr-TR" smtClean="0">
                <a:solidFill>
                  <a:prstClr val="black"/>
                </a:solidFill>
              </a:rPr>
              <a:pPr/>
              <a:t>1</a:t>
            </a:fld>
            <a:endParaRPr lang="tr-TR">
              <a:solidFill>
                <a:prstClr val="black"/>
              </a:solidFill>
            </a:endParaRPr>
          </a:p>
        </p:txBody>
      </p:sp>
    </p:spTree>
    <p:extLst>
      <p:ext uri="{BB962C8B-B14F-4D97-AF65-F5344CB8AC3E}">
        <p14:creationId xmlns:p14="http://schemas.microsoft.com/office/powerpoint/2010/main" val="7885665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1C295150-4FD7-4802-B0EB-D52217513A72}" type="datetime1">
              <a:rPr lang="en-US" smtClean="0">
                <a:solidFill>
                  <a:srgbClr val="ECE9C6"/>
                </a:solidFill>
              </a:rPr>
              <a:pPr/>
              <a:t>12/7/2020</a:t>
            </a:fld>
            <a:endParaRPr lang="en-US" dirty="0">
              <a:solidFill>
                <a:srgbClr val="ECE9C6"/>
              </a:solidFill>
            </a:endParaRP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solidFill>
                <a:srgbClr val="ECE9C6"/>
              </a:solidFill>
            </a:endParaRP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F36DD0FD-55B0-48C4-8AF2-8A69533EDFC3}" type="slidenum">
              <a:rPr lang="en-US" smtClean="0">
                <a:solidFill>
                  <a:srgbClr val="ECE9C6"/>
                </a:solidFill>
              </a:rPr>
              <a:pPr/>
              <a:t>‹#›</a:t>
            </a:fld>
            <a:endParaRPr lang="en-US" dirty="0">
              <a:solidFill>
                <a:srgbClr val="ECE9C6"/>
              </a:solidFill>
            </a:endParaRP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rgbClr val="ECE9C6">
                        <a:alpha val="60000"/>
                      </a:srgbClr>
                    </a:solidFill>
                  </a:ln>
                  <a:solidFill>
                    <a:srgbClr val="ECE9C6">
                      <a:lumMod val="90000"/>
                    </a:srgbClr>
                  </a:solidFill>
                  <a:effectLst>
                    <a:outerShdw blurRad="34925" dist="12700" dir="14400000" algn="ctr" rotWithShape="0">
                      <a:srgbClr val="000000">
                        <a:alpha val="21000"/>
                      </a:srgbClr>
                    </a:outerShdw>
                  </a:effectLst>
                  <a:latin typeface="Wingdings" pitchFamily="2" charset="2"/>
                </a:rPr>
                <a:t></a:t>
              </a:r>
              <a:endParaRPr lang="en-US" sz="5400" dirty="0">
                <a:ln w="3175">
                  <a:solidFill>
                    <a:srgbClr val="ECE9C6">
                      <a:alpha val="60000"/>
                    </a:srgbClr>
                  </a:solidFill>
                </a:ln>
                <a:solidFill>
                  <a:srgbClr val="ECE9C6">
                    <a:lumMod val="90000"/>
                  </a:srgb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dirty="0"/>
          </a:p>
        </p:txBody>
      </p:sp>
    </p:spTree>
    <p:extLst>
      <p:ext uri="{BB962C8B-B14F-4D97-AF65-F5344CB8AC3E}">
        <p14:creationId xmlns:p14="http://schemas.microsoft.com/office/powerpoint/2010/main" val="382802279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0461895A-832A-4167-BE9B-7448CA062309}" type="datetime1">
              <a:rPr lang="en-US" smtClean="0">
                <a:solidFill>
                  <a:srgbClr val="895D1D"/>
                </a:solidFill>
              </a:rPr>
              <a:pPr/>
              <a:t>12/7/2020</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834154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227571FF-D602-4BB6-9683-7A1E909D4296}" type="datetime1">
              <a:rPr lang="en-US" smtClean="0">
                <a:solidFill>
                  <a:srgbClr val="895D1D"/>
                </a:solidFill>
              </a:rPr>
              <a:pPr/>
              <a:t>12/7/2020</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587404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FC392BEB-5202-498C-89F7-BBD3BEE1B887}" type="datetime1">
              <a:rPr lang="en-US" smtClean="0">
                <a:solidFill>
                  <a:srgbClr val="895D1D"/>
                </a:solidFill>
              </a:rPr>
              <a:pPr/>
              <a:t>12/7/2020</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
        <p:nvSpPr>
          <p:cNvPr id="11" name="Title 10"/>
          <p:cNvSpPr>
            <a:spLocks noGrp="1"/>
          </p:cNvSpPr>
          <p:nvPr>
            <p:ph type="title"/>
          </p:nvPr>
        </p:nvSpPr>
        <p:spPr/>
        <p:txBody>
          <a:bodyPr/>
          <a:lstStyle/>
          <a:p>
            <a:r>
              <a:rPr lang="tr-TR"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398093731"/>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D242B6C6-10FF-4510-A888-F0B9C6A788B0}" type="datetime1">
              <a:rPr lang="en-US" smtClean="0">
                <a:solidFill>
                  <a:srgbClr val="895D1D"/>
                </a:solidFill>
              </a:rPr>
              <a:pPr/>
              <a:t>12/7/2020</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44614209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2847B31-A4E1-4FCE-8661-5EC33A675437}" type="datetime1">
              <a:rPr lang="en-US" smtClean="0">
                <a:solidFill>
                  <a:srgbClr val="895D1D"/>
                </a:solidFill>
              </a:rPr>
              <a:pPr/>
              <a:t>12/7/2020</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
        <p:nvSpPr>
          <p:cNvPr id="12" name="Title 11"/>
          <p:cNvSpPr>
            <a:spLocks noGrp="1"/>
          </p:cNvSpPr>
          <p:nvPr>
            <p:ph type="title"/>
          </p:nvPr>
        </p:nvSpPr>
        <p:spPr/>
        <p:txBody>
          <a:bodyPr/>
          <a:lstStyle>
            <a:lvl1pPr>
              <a:defRPr>
                <a:solidFill>
                  <a:schemeClr val="tx2"/>
                </a:solidFill>
              </a:defRPr>
            </a:lvl1pPr>
          </a:lstStyle>
          <a:p>
            <a:r>
              <a:rPr lang="tr-TR"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Tree>
    <p:extLst>
      <p:ext uri="{BB962C8B-B14F-4D97-AF65-F5344CB8AC3E}">
        <p14:creationId xmlns:p14="http://schemas.microsoft.com/office/powerpoint/2010/main" val="689220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7" name="Date Placeholder 6"/>
          <p:cNvSpPr>
            <a:spLocks noGrp="1"/>
          </p:cNvSpPr>
          <p:nvPr>
            <p:ph type="dt" sz="half" idx="10"/>
          </p:nvPr>
        </p:nvSpPr>
        <p:spPr/>
        <p:txBody>
          <a:bodyPr/>
          <a:lstStyle/>
          <a:p>
            <a:fld id="{7CAD832D-B7F8-4A85-B115-3F84BE9AC26D}" type="datetime1">
              <a:rPr lang="en-US" smtClean="0">
                <a:solidFill>
                  <a:srgbClr val="895D1D"/>
                </a:solidFill>
              </a:rPr>
              <a:pPr/>
              <a:t>12/7/2020</a:t>
            </a:fld>
            <a:endParaRPr lang="en-US">
              <a:solidFill>
                <a:srgbClr val="895D1D"/>
              </a:solidFill>
            </a:endParaRPr>
          </a:p>
        </p:txBody>
      </p:sp>
      <p:sp>
        <p:nvSpPr>
          <p:cNvPr id="8" name="Footer Placeholder 7"/>
          <p:cNvSpPr>
            <a:spLocks noGrp="1"/>
          </p:cNvSpPr>
          <p:nvPr>
            <p:ph type="ftr" sz="quarter" idx="11"/>
          </p:nvPr>
        </p:nvSpPr>
        <p:spPr/>
        <p:txBody>
          <a:bodyPr/>
          <a:lstStyle/>
          <a:p>
            <a:endParaRPr lang="en-US">
              <a:solidFill>
                <a:srgbClr val="895D1D"/>
              </a:solidFill>
            </a:endParaRPr>
          </a:p>
        </p:txBody>
      </p:sp>
      <p:sp>
        <p:nvSpPr>
          <p:cNvPr id="9" name="Slide Number Placeholder 8"/>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635621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dirty="0"/>
          </a:p>
        </p:txBody>
      </p:sp>
      <p:sp>
        <p:nvSpPr>
          <p:cNvPr id="3" name="Date Placeholder 2"/>
          <p:cNvSpPr>
            <a:spLocks noGrp="1"/>
          </p:cNvSpPr>
          <p:nvPr>
            <p:ph type="dt" sz="half" idx="10"/>
          </p:nvPr>
        </p:nvSpPr>
        <p:spPr/>
        <p:txBody>
          <a:bodyPr/>
          <a:lstStyle/>
          <a:p>
            <a:fld id="{E10B34F3-05F7-41C1-B84E-68CE2E00C83C}" type="datetime1">
              <a:rPr lang="en-US" smtClean="0">
                <a:solidFill>
                  <a:srgbClr val="895D1D"/>
                </a:solidFill>
              </a:rPr>
              <a:pPr/>
              <a:t>12/7/2020</a:t>
            </a:fld>
            <a:endParaRPr lang="en-US">
              <a:solidFill>
                <a:srgbClr val="895D1D"/>
              </a:solidFill>
            </a:endParaRPr>
          </a:p>
        </p:txBody>
      </p:sp>
      <p:sp>
        <p:nvSpPr>
          <p:cNvPr id="4" name="Footer Placeholder 3"/>
          <p:cNvSpPr>
            <a:spLocks noGrp="1"/>
          </p:cNvSpPr>
          <p:nvPr>
            <p:ph type="ftr" sz="quarter" idx="11"/>
          </p:nvPr>
        </p:nvSpPr>
        <p:spPr/>
        <p:txBody>
          <a:bodyPr/>
          <a:lstStyle/>
          <a:p>
            <a:endParaRPr lang="en-US">
              <a:solidFill>
                <a:srgbClr val="895D1D"/>
              </a:solidFill>
            </a:endParaRPr>
          </a:p>
        </p:txBody>
      </p:sp>
      <p:sp>
        <p:nvSpPr>
          <p:cNvPr id="5" name="Slide Number Placeholder 4"/>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648062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D47F82-2B2E-4837-B3AB-C94C672FBECB}" type="datetime1">
              <a:rPr lang="en-US" smtClean="0">
                <a:solidFill>
                  <a:srgbClr val="895D1D"/>
                </a:solidFill>
              </a:rPr>
              <a:pPr/>
              <a:t>12/7/2020</a:t>
            </a:fld>
            <a:endParaRPr lang="en-US">
              <a:solidFill>
                <a:srgbClr val="895D1D"/>
              </a:solidFill>
            </a:endParaRPr>
          </a:p>
        </p:txBody>
      </p:sp>
      <p:sp>
        <p:nvSpPr>
          <p:cNvPr id="3" name="Footer Placeholder 2"/>
          <p:cNvSpPr>
            <a:spLocks noGrp="1"/>
          </p:cNvSpPr>
          <p:nvPr>
            <p:ph type="ftr" sz="quarter" idx="11"/>
          </p:nvPr>
        </p:nvSpPr>
        <p:spPr/>
        <p:txBody>
          <a:bodyPr/>
          <a:lstStyle/>
          <a:p>
            <a:endParaRPr lang="en-US">
              <a:solidFill>
                <a:srgbClr val="895D1D"/>
              </a:solidFill>
            </a:endParaRPr>
          </a:p>
        </p:txBody>
      </p:sp>
      <p:sp>
        <p:nvSpPr>
          <p:cNvPr id="4" name="Slide Number Placeholder 3"/>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1998519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81E57738-F4B0-48EA-9B71-E0F723F8BF6C}" type="datetime1">
              <a:rPr lang="en-US" smtClean="0">
                <a:solidFill>
                  <a:srgbClr val="895D1D"/>
                </a:solidFill>
              </a:rPr>
              <a:pPr/>
              <a:t>12/7/2020</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16237207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E600D5EF-7D26-425F-8C45-B9312ACE18BC}" type="datetime1">
              <a:rPr lang="en-US" smtClean="0">
                <a:solidFill>
                  <a:srgbClr val="895D1D"/>
                </a:solidFill>
              </a:rPr>
              <a:pPr/>
              <a:t>12/7/2020</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2765409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F1909345-DEE0-4B07-8E32-441AC9DA095E}" type="datetime1">
              <a:rPr lang="en-US" smtClean="0">
                <a:solidFill>
                  <a:srgbClr val="895D1D"/>
                </a:solidFill>
              </a:rPr>
              <a:pPr/>
              <a:t>12/7/2020</a:t>
            </a:fld>
            <a:endParaRPr lang="en-US" dirty="0">
              <a:solidFill>
                <a:srgbClr val="895D1D"/>
              </a:solidFill>
            </a:endParaRP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solidFill>
                <a:srgbClr val="895D1D"/>
              </a:solidFill>
            </a:endParaRP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1569892595"/>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javascript:Open_Men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javascript:Open_Menu()"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javascript:Open_Menu()"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750" y="247650"/>
            <a:ext cx="9042400" cy="3150475"/>
          </a:xfrm>
        </p:spPr>
        <p:txBody>
          <a:bodyPr anchor="t"/>
          <a:lstStyle/>
          <a:p>
            <a:pPr>
              <a:spcAft>
                <a:spcPts val="1200"/>
              </a:spcAft>
            </a:pPr>
            <a:r>
              <a:rPr lang="tr-TR" sz="3000" b="1" dirty="0" smtClean="0">
                <a:effectLst/>
              </a:rPr>
              <a:t>A.Ü. İlahiyat Fakültesi 1. Sınıf</a:t>
            </a:r>
            <a:r>
              <a:rPr lang="tr-TR" sz="3400" b="1" dirty="0" smtClean="0">
                <a:effectLst/>
              </a:rPr>
              <a:t/>
            </a:r>
            <a:br>
              <a:rPr lang="tr-TR" sz="3400" b="1" dirty="0" smtClean="0">
                <a:effectLst/>
              </a:rPr>
            </a:br>
            <a:r>
              <a:rPr lang="tr-TR" sz="2000" b="1" dirty="0" smtClean="0">
                <a:effectLst/>
              </a:rPr>
              <a:t/>
            </a:r>
            <a:br>
              <a:rPr lang="tr-TR" sz="2000" b="1" dirty="0" smtClean="0">
                <a:effectLst/>
              </a:rPr>
            </a:br>
            <a:r>
              <a:rPr lang="tr-TR" sz="6000" b="1" dirty="0" smtClean="0">
                <a:effectLst/>
              </a:rPr>
              <a:t>Tefsir Tarihi ve Usulü</a:t>
            </a:r>
            <a:r>
              <a:rPr lang="tr-TR" sz="6400" b="1" dirty="0" smtClean="0">
                <a:effectLst/>
              </a:rPr>
              <a:t/>
            </a:r>
            <a:br>
              <a:rPr lang="tr-TR" sz="6400" b="1" dirty="0" smtClean="0">
                <a:effectLst/>
              </a:rPr>
            </a:br>
            <a:r>
              <a:rPr lang="tr-TR" sz="1500" b="1" dirty="0">
                <a:effectLst/>
              </a:rPr>
              <a:t/>
            </a:r>
            <a:br>
              <a:rPr lang="tr-TR" sz="1500" b="1" dirty="0">
                <a:effectLst/>
              </a:rPr>
            </a:br>
            <a:r>
              <a:rPr lang="ar-SA" sz="6000" dirty="0">
                <a:effectLst/>
              </a:rPr>
              <a:t>تاريخ التفسير وأصوله</a:t>
            </a:r>
            <a:endParaRPr lang="en-US" sz="6000" b="1" i="1" dirty="0"/>
          </a:p>
        </p:txBody>
      </p:sp>
      <p:sp>
        <p:nvSpPr>
          <p:cNvPr id="3" name="Subtitle 2"/>
          <p:cNvSpPr>
            <a:spLocks noGrp="1"/>
          </p:cNvSpPr>
          <p:nvPr>
            <p:ph type="subTitle" idx="1"/>
          </p:nvPr>
        </p:nvSpPr>
        <p:spPr>
          <a:xfrm>
            <a:off x="228600" y="3767862"/>
            <a:ext cx="8724900" cy="2671038"/>
          </a:xfrm>
        </p:spPr>
        <p:txBody>
          <a:bodyPr>
            <a:normAutofit/>
          </a:bodyPr>
          <a:lstStyle/>
          <a:p>
            <a:endParaRPr lang="tr-TR" sz="4200" dirty="0" smtClean="0">
              <a:effectLst/>
            </a:endParaRPr>
          </a:p>
          <a:p>
            <a:r>
              <a:rPr lang="tr-TR" sz="3000" b="1" dirty="0">
                <a:effectLst/>
              </a:rPr>
              <a:t>Prof. Dr. </a:t>
            </a:r>
            <a:r>
              <a:rPr lang="tr-TR" sz="3000" b="1">
                <a:effectLst/>
              </a:rPr>
              <a:t>İSMAİL </a:t>
            </a:r>
            <a:r>
              <a:rPr lang="tr-TR" sz="3000" b="1" smtClean="0">
                <a:effectLst/>
              </a:rPr>
              <a:t>ÇALIŞKAN</a:t>
            </a:r>
            <a:endParaRPr lang="tr-TR" sz="3000" b="1" dirty="0" smtClean="0">
              <a:effectLst/>
            </a:endParaRPr>
          </a:p>
        </p:txBody>
      </p:sp>
    </p:spTree>
    <p:extLst>
      <p:ext uri="{BB962C8B-B14F-4D97-AF65-F5344CB8AC3E}">
        <p14:creationId xmlns:p14="http://schemas.microsoft.com/office/powerpoint/2010/main" val="32109044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endParaRPr lang="tr-TR"/>
          </a:p>
        </p:txBody>
      </p:sp>
      <p:sp>
        <p:nvSpPr>
          <p:cNvPr id="3" name="Başlık 2"/>
          <p:cNvSpPr>
            <a:spLocks noGrp="1"/>
          </p:cNvSpPr>
          <p:nvPr>
            <p:ph type="title"/>
          </p:nvPr>
        </p:nvSpPr>
        <p:spPr>
          <a:xfrm>
            <a:off x="1" y="56589"/>
            <a:ext cx="9144000" cy="632343"/>
          </a:xfrm>
        </p:spPr>
        <p:txBody>
          <a:bodyPr/>
          <a:lstStyle/>
          <a:p>
            <a:r>
              <a:rPr lang="tr-TR" sz="2800" dirty="0" err="1" smtClean="0"/>
              <a:t>Kummî</a:t>
            </a:r>
            <a:r>
              <a:rPr lang="tr-TR" sz="2800" dirty="0" smtClean="0"/>
              <a:t>, </a:t>
            </a:r>
            <a:r>
              <a:rPr lang="tr-TR" sz="2800" i="1" dirty="0" err="1" smtClean="0"/>
              <a:t>Tefsîru’l-Kummî</a:t>
            </a:r>
            <a:r>
              <a:rPr lang="tr-TR" sz="2800" i="1" dirty="0" smtClean="0"/>
              <a:t>, </a:t>
            </a:r>
            <a:r>
              <a:rPr lang="tr-TR" sz="2800" i="1" dirty="0" err="1" smtClean="0"/>
              <a:t>Hucurat</a:t>
            </a:r>
            <a:r>
              <a:rPr lang="tr-TR" sz="2800" i="1" dirty="0" smtClean="0"/>
              <a:t> suresi, 6. ve 9. ayetler</a:t>
            </a:r>
            <a:endParaRPr lang="tr-TR" sz="2800" dirty="0"/>
          </a:p>
        </p:txBody>
      </p:sp>
      <p:pic>
        <p:nvPicPr>
          <p:cNvPr id="1027" name="Picture 3"/>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 y="1493751"/>
            <a:ext cx="9144000" cy="42694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296693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endParaRPr lang="tr-TR"/>
          </a:p>
        </p:txBody>
      </p:sp>
      <p:sp>
        <p:nvSpPr>
          <p:cNvPr id="3" name="Başlık 2"/>
          <p:cNvSpPr>
            <a:spLocks noGrp="1"/>
          </p:cNvSpPr>
          <p:nvPr>
            <p:ph type="title"/>
          </p:nvPr>
        </p:nvSpPr>
        <p:spPr/>
        <p:txBody>
          <a:bodyPr/>
          <a:lstStyle/>
          <a:p>
            <a:endParaRPr lang="tr-TR"/>
          </a:p>
        </p:txBody>
      </p:sp>
      <p:pic>
        <p:nvPicPr>
          <p:cNvPr id="2051" name="Picture 3"/>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0" y="-1"/>
            <a:ext cx="9143999" cy="86411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044288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endParaRPr lang="tr-TR"/>
          </a:p>
        </p:txBody>
      </p:sp>
      <p:sp>
        <p:nvSpPr>
          <p:cNvPr id="3" name="Başlık 2"/>
          <p:cNvSpPr>
            <a:spLocks noGrp="1"/>
          </p:cNvSpPr>
          <p:nvPr>
            <p:ph type="title"/>
          </p:nvPr>
        </p:nvSpPr>
        <p:spPr>
          <a:xfrm>
            <a:off x="688489" y="22858"/>
            <a:ext cx="7756263" cy="716281"/>
          </a:xfrm>
        </p:spPr>
        <p:txBody>
          <a:bodyPr/>
          <a:lstStyle/>
          <a:p>
            <a:r>
              <a:rPr lang="tr-TR" sz="2600" dirty="0" err="1"/>
              <a:t>Kummî</a:t>
            </a:r>
            <a:r>
              <a:rPr lang="tr-TR" sz="2600" dirty="0"/>
              <a:t>, </a:t>
            </a:r>
            <a:r>
              <a:rPr lang="tr-TR" sz="2600" i="1" dirty="0" err="1"/>
              <a:t>Tefsîru’l-Kummî</a:t>
            </a:r>
            <a:r>
              <a:rPr lang="tr-TR" sz="2600" i="1" dirty="0"/>
              <a:t>, </a:t>
            </a:r>
            <a:r>
              <a:rPr lang="tr-TR" sz="2600" i="1" dirty="0" err="1"/>
              <a:t>Hucurat</a:t>
            </a:r>
            <a:r>
              <a:rPr lang="tr-TR" sz="2600" i="1" dirty="0"/>
              <a:t> suresi, 9. ayetler</a:t>
            </a:r>
            <a:endParaRPr lang="tr-TR" sz="2600" dirty="0"/>
          </a:p>
        </p:txBody>
      </p:sp>
      <p:pic>
        <p:nvPicPr>
          <p:cNvPr id="4098" name="Picture 2"/>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0" y="963613"/>
            <a:ext cx="9109933" cy="551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008539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endParaRPr lang="tr-TR"/>
          </a:p>
        </p:txBody>
      </p:sp>
      <p:sp>
        <p:nvSpPr>
          <p:cNvPr id="3" name="Başlık 2"/>
          <p:cNvSpPr>
            <a:spLocks noGrp="1"/>
          </p:cNvSpPr>
          <p:nvPr>
            <p:ph type="title"/>
          </p:nvPr>
        </p:nvSpPr>
        <p:spPr>
          <a:xfrm>
            <a:off x="0" y="0"/>
            <a:ext cx="7756263" cy="647700"/>
          </a:xfrm>
        </p:spPr>
        <p:txBody>
          <a:bodyPr/>
          <a:lstStyle/>
          <a:p>
            <a:r>
              <a:rPr lang="tr-TR" sz="2600" dirty="0" err="1"/>
              <a:t>Kummî</a:t>
            </a:r>
            <a:r>
              <a:rPr lang="tr-TR" sz="2600" dirty="0"/>
              <a:t>, </a:t>
            </a:r>
            <a:r>
              <a:rPr lang="tr-TR" sz="2600" i="1" dirty="0" err="1"/>
              <a:t>Tefsîru’l-Kummî</a:t>
            </a:r>
            <a:r>
              <a:rPr lang="tr-TR" sz="2600" i="1" dirty="0"/>
              <a:t>, </a:t>
            </a:r>
            <a:r>
              <a:rPr lang="tr-TR" sz="2600" i="1" dirty="0" err="1"/>
              <a:t>Hucurat</a:t>
            </a:r>
            <a:r>
              <a:rPr lang="tr-TR" sz="2600" i="1" dirty="0"/>
              <a:t> suresi, </a:t>
            </a:r>
            <a:r>
              <a:rPr lang="tr-TR" sz="2600" i="1" dirty="0" smtClean="0"/>
              <a:t>9</a:t>
            </a:r>
            <a:r>
              <a:rPr lang="tr-TR" sz="2600" i="1" dirty="0"/>
              <a:t>. ayetler</a:t>
            </a:r>
            <a:endParaRPr lang="tr-TR" sz="2600" dirty="0"/>
          </a:p>
        </p:txBody>
      </p:sp>
      <p:pic>
        <p:nvPicPr>
          <p:cNvPr id="3074" name="Picture 2"/>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263822" y="647700"/>
            <a:ext cx="8689678" cy="70615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39827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552450" y="2248347"/>
            <a:ext cx="8077199" cy="3877815"/>
          </a:xfrm>
        </p:spPr>
        <p:txBody>
          <a:bodyPr>
            <a:normAutofit/>
          </a:bodyPr>
          <a:lstStyle/>
          <a:p>
            <a:pPr marL="0" indent="0" algn="r">
              <a:buNone/>
            </a:pPr>
            <a:endParaRPr lang="tr-TR" sz="3000" dirty="0"/>
          </a:p>
          <a:p>
            <a:pPr marL="0" indent="0">
              <a:buNone/>
            </a:pPr>
            <a:r>
              <a:rPr lang="tr-TR" sz="3000" dirty="0" smtClean="0"/>
              <a:t>-Hûd </a:t>
            </a:r>
            <a:r>
              <a:rPr lang="tr-TR" sz="3000" dirty="0"/>
              <a:t>b. </a:t>
            </a:r>
            <a:r>
              <a:rPr lang="tr-TR" sz="3000" dirty="0" err="1"/>
              <a:t>Muhakkem</a:t>
            </a:r>
            <a:r>
              <a:rPr lang="tr-TR" sz="3000" dirty="0"/>
              <a:t> el-</a:t>
            </a:r>
            <a:r>
              <a:rPr lang="tr-TR" sz="3000" dirty="0" err="1"/>
              <a:t>Huvvârî</a:t>
            </a:r>
            <a:r>
              <a:rPr lang="tr-TR" sz="3000" dirty="0"/>
              <a:t> (h. III. yy.), </a:t>
            </a:r>
            <a:r>
              <a:rPr lang="tr-TR" sz="3000" i="1" dirty="0" err="1"/>
              <a:t>Tefsîru</a:t>
            </a:r>
            <a:r>
              <a:rPr lang="tr-TR" sz="3000" i="1" dirty="0"/>
              <a:t> Kitabillâhi’l-‘</a:t>
            </a:r>
            <a:r>
              <a:rPr lang="tr-TR" sz="3000" i="1" dirty="0" err="1"/>
              <a:t>Azîz</a:t>
            </a:r>
            <a:r>
              <a:rPr lang="tr-TR" sz="3000" dirty="0"/>
              <a:t> (Harici/</a:t>
            </a:r>
            <a:r>
              <a:rPr lang="tr-TR" sz="3000" dirty="0" err="1"/>
              <a:t>İbadi</a:t>
            </a:r>
            <a:r>
              <a:rPr lang="tr-TR" sz="3000" dirty="0"/>
              <a:t>)</a:t>
            </a:r>
          </a:p>
          <a:p>
            <a:pPr marL="0" indent="0">
              <a:buNone/>
            </a:pPr>
            <a:r>
              <a:rPr lang="tr-TR" sz="3000" dirty="0" smtClean="0"/>
              <a:t>-Muhammed </a:t>
            </a:r>
            <a:r>
              <a:rPr lang="tr-TR" sz="3000" dirty="0"/>
              <a:t>b. </a:t>
            </a:r>
            <a:r>
              <a:rPr lang="tr-TR" sz="3000" dirty="0" err="1"/>
              <a:t>Yûsuf</a:t>
            </a:r>
            <a:r>
              <a:rPr lang="tr-TR" sz="3000" dirty="0"/>
              <a:t> </a:t>
            </a:r>
            <a:r>
              <a:rPr lang="tr-TR" sz="3000" dirty="0" err="1"/>
              <a:t>İtfeyyiş</a:t>
            </a:r>
            <a:r>
              <a:rPr lang="tr-TR" sz="3000" dirty="0"/>
              <a:t> (ö. 1332/1914), </a:t>
            </a:r>
            <a:r>
              <a:rPr lang="tr-TR" sz="3000" i="1" dirty="0" err="1"/>
              <a:t>Teysîru’t-Tefsîr</a:t>
            </a:r>
            <a:r>
              <a:rPr lang="tr-TR" sz="3000" i="1" dirty="0"/>
              <a:t>; </a:t>
            </a:r>
            <a:r>
              <a:rPr lang="tr-TR" sz="3000" i="1" dirty="0" err="1"/>
              <a:t>Dâ‘iyu’l</a:t>
            </a:r>
            <a:r>
              <a:rPr lang="tr-TR" sz="3000" i="1" dirty="0"/>
              <a:t>-Amel </a:t>
            </a:r>
            <a:r>
              <a:rPr lang="tr-TR" sz="3000" i="1" dirty="0" err="1"/>
              <a:t>li</a:t>
            </a:r>
            <a:r>
              <a:rPr lang="tr-TR" sz="3000" i="1" dirty="0"/>
              <a:t> </a:t>
            </a:r>
            <a:r>
              <a:rPr lang="tr-TR" sz="3000" i="1" dirty="0" err="1"/>
              <a:t>Yevmi’l</a:t>
            </a:r>
            <a:r>
              <a:rPr lang="tr-TR" sz="3000" i="1" dirty="0"/>
              <a:t>-Emel; </a:t>
            </a:r>
            <a:r>
              <a:rPr lang="tr-TR" sz="3000" i="1" dirty="0" err="1"/>
              <a:t>Himyânu’z-Zâd</a:t>
            </a:r>
            <a:r>
              <a:rPr lang="tr-TR" sz="3000" i="1" dirty="0"/>
              <a:t> ilâ </a:t>
            </a:r>
            <a:r>
              <a:rPr lang="tr-TR" sz="3000" i="1" dirty="0" err="1"/>
              <a:t>Dâri’l-Me‘âd</a:t>
            </a:r>
            <a:r>
              <a:rPr lang="tr-TR" sz="3000" dirty="0"/>
              <a:t> (Harici</a:t>
            </a:r>
            <a:r>
              <a:rPr lang="tr-TR" sz="3000" dirty="0" smtClean="0"/>
              <a:t>)</a:t>
            </a:r>
          </a:p>
          <a:p>
            <a:pPr marL="0" indent="0">
              <a:buNone/>
            </a:pPr>
            <a:r>
              <a:rPr lang="tr-TR" sz="3000" dirty="0"/>
              <a:t>-el-</a:t>
            </a:r>
            <a:r>
              <a:rPr lang="tr-TR" sz="3000" dirty="0" err="1"/>
              <a:t>Halili</a:t>
            </a:r>
            <a:r>
              <a:rPr lang="tr-TR" sz="3000" dirty="0"/>
              <a:t> (ö.1942), </a:t>
            </a:r>
            <a:r>
              <a:rPr lang="tr-TR" sz="3000" i="1" dirty="0" err="1"/>
              <a:t>Cevâhiru’t</a:t>
            </a:r>
            <a:r>
              <a:rPr lang="tr-TR" sz="3000" i="1" dirty="0"/>
              <a:t>-tefsir</a:t>
            </a:r>
            <a:r>
              <a:rPr lang="tr-TR" sz="3000" dirty="0"/>
              <a:t>, </a:t>
            </a:r>
          </a:p>
        </p:txBody>
      </p:sp>
      <p:sp>
        <p:nvSpPr>
          <p:cNvPr id="3" name="Başlık 2"/>
          <p:cNvSpPr>
            <a:spLocks noGrp="1"/>
          </p:cNvSpPr>
          <p:nvPr>
            <p:ph type="title"/>
          </p:nvPr>
        </p:nvSpPr>
        <p:spPr>
          <a:xfrm>
            <a:off x="688490" y="171450"/>
            <a:ext cx="7756263" cy="1638300"/>
          </a:xfrm>
        </p:spPr>
        <p:txBody>
          <a:bodyPr/>
          <a:lstStyle/>
          <a:p>
            <a:r>
              <a:rPr lang="tr-TR" sz="3000" dirty="0" smtClean="0">
                <a:solidFill>
                  <a:srgbClr val="7030A0"/>
                </a:solidFill>
              </a:rPr>
              <a:t>-b-</a:t>
            </a:r>
            <a:br>
              <a:rPr lang="tr-TR" sz="3000" dirty="0" smtClean="0">
                <a:solidFill>
                  <a:srgbClr val="7030A0"/>
                </a:solidFill>
              </a:rPr>
            </a:br>
            <a:r>
              <a:rPr lang="ar-SA" sz="3000" dirty="0" smtClean="0">
                <a:solidFill>
                  <a:srgbClr val="7030A0"/>
                </a:solidFill>
              </a:rPr>
              <a:t>التفسير </a:t>
            </a:r>
            <a:r>
              <a:rPr lang="ar-SA" sz="3000" dirty="0">
                <a:solidFill>
                  <a:srgbClr val="7030A0"/>
                </a:solidFill>
              </a:rPr>
              <a:t>الخارجي </a:t>
            </a:r>
            <a:r>
              <a:rPr lang="ar-SA" sz="3000" dirty="0" smtClean="0">
                <a:solidFill>
                  <a:srgbClr val="7030A0"/>
                </a:solidFill>
              </a:rPr>
              <a:t>الاباضي</a:t>
            </a:r>
            <a:r>
              <a:rPr lang="tr-TR" sz="3000" dirty="0" smtClean="0">
                <a:solidFill>
                  <a:srgbClr val="7030A0"/>
                </a:solidFill>
              </a:rPr>
              <a:t/>
            </a:r>
            <a:br>
              <a:rPr lang="tr-TR" sz="3000" dirty="0" smtClean="0">
                <a:solidFill>
                  <a:srgbClr val="7030A0"/>
                </a:solidFill>
              </a:rPr>
            </a:br>
            <a:r>
              <a:rPr lang="tr-TR" sz="3000" dirty="0" smtClean="0">
                <a:solidFill>
                  <a:srgbClr val="7030A0"/>
                </a:solidFill>
              </a:rPr>
              <a:t>(</a:t>
            </a:r>
            <a:r>
              <a:rPr lang="tr-TR" sz="3000" dirty="0">
                <a:solidFill>
                  <a:schemeClr val="tx1">
                    <a:lumMod val="50000"/>
                    <a:lumOff val="50000"/>
                  </a:schemeClr>
                </a:solidFill>
              </a:rPr>
              <a:t>(</a:t>
            </a:r>
            <a:r>
              <a:rPr lang="ar-SA" sz="3000" dirty="0">
                <a:solidFill>
                  <a:schemeClr val="tx1">
                    <a:lumMod val="50000"/>
                    <a:lumOff val="50000"/>
                  </a:schemeClr>
                </a:solidFill>
              </a:rPr>
              <a:t>الخوارج</a:t>
            </a:r>
            <a:r>
              <a:rPr lang="tr-TR" sz="3000" dirty="0">
                <a:solidFill>
                  <a:schemeClr val="tx1">
                    <a:lumMod val="50000"/>
                    <a:lumOff val="50000"/>
                  </a:schemeClr>
                </a:solidFill>
              </a:rPr>
              <a:t>) </a:t>
            </a:r>
            <a:r>
              <a:rPr lang="ar-SA" sz="3000" dirty="0">
                <a:solidFill>
                  <a:schemeClr val="tx1">
                    <a:lumMod val="50000"/>
                    <a:lumOff val="50000"/>
                  </a:schemeClr>
                </a:solidFill>
              </a:rPr>
              <a:t>التفسير الخارجي و التفسير الخارجي الاباضي</a:t>
            </a:r>
            <a:r>
              <a:rPr lang="tr-TR" sz="3000" dirty="0" smtClean="0">
                <a:solidFill>
                  <a:srgbClr val="7030A0"/>
                </a:solidFill>
              </a:rPr>
              <a:t>)</a:t>
            </a:r>
            <a:endParaRPr lang="tr-TR" sz="3000" dirty="0"/>
          </a:p>
        </p:txBody>
      </p:sp>
    </p:spTree>
    <p:extLst>
      <p:ext uri="{BB962C8B-B14F-4D97-AF65-F5344CB8AC3E}">
        <p14:creationId xmlns:p14="http://schemas.microsoft.com/office/powerpoint/2010/main" val="15789426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85751" y="2248347"/>
            <a:ext cx="8553450" cy="4266753"/>
          </a:xfrm>
        </p:spPr>
        <p:txBody>
          <a:bodyPr>
            <a:noAutofit/>
          </a:bodyPr>
          <a:lstStyle/>
          <a:p>
            <a:pPr marL="0" indent="0" algn="r">
              <a:buNone/>
            </a:pPr>
            <a:r>
              <a:rPr lang="ar-SA" sz="3600" dirty="0"/>
              <a:t>قال عز وجل: { وُجُوهٌ يَوْمَئِذٍ نَّاضِرَةٌ } أي: ناعمة { إِلَى رَبِّهَا نَاظِرَةٌ } أي: تنتظر الثواب، وهي وجوه المؤمنين.</a:t>
            </a:r>
            <a:r>
              <a:rPr lang="ar-SA" sz="3600"/>
              <a:t/>
            </a:r>
            <a:br>
              <a:rPr lang="ar-SA" sz="3600"/>
            </a:br>
            <a:r>
              <a:rPr lang="ar-SA" sz="3600" smtClean="0"/>
              <a:t>وحدثني </a:t>
            </a:r>
            <a:r>
              <a:rPr lang="ar-SA" sz="3600" dirty="0"/>
              <a:t>مسلم الواسطي قال: سمعت أبا صالح يقول في قوله: { وُجُوهٌ يَوْمَئِذٍ نَّاضِرَةٌ إِلَى رَبِّهَا نَاظِرَةٌ } قال: تنتظر الثواب من ربها. قال أبو صالح: ما رآه أحد ولا يراه أحد</a:t>
            </a:r>
            <a:endParaRPr lang="tr-TR" sz="3600" dirty="0"/>
          </a:p>
        </p:txBody>
      </p:sp>
      <p:sp>
        <p:nvSpPr>
          <p:cNvPr id="3" name="Başlık 2"/>
          <p:cNvSpPr>
            <a:spLocks noGrp="1"/>
          </p:cNvSpPr>
          <p:nvPr>
            <p:ph type="title"/>
          </p:nvPr>
        </p:nvSpPr>
        <p:spPr>
          <a:xfrm>
            <a:off x="0" y="43031"/>
            <a:ext cx="9144000" cy="1054250"/>
          </a:xfrm>
        </p:spPr>
        <p:txBody>
          <a:bodyPr/>
          <a:lstStyle/>
          <a:p>
            <a:r>
              <a:rPr lang="tr-TR" sz="3400" dirty="0" err="1" smtClean="0">
                <a:solidFill>
                  <a:schemeClr val="tx1">
                    <a:lumMod val="50000"/>
                    <a:lumOff val="50000"/>
                  </a:schemeClr>
                </a:solidFill>
              </a:rPr>
              <a:t>Huvvarî</a:t>
            </a:r>
            <a:r>
              <a:rPr lang="tr-TR" sz="3400" dirty="0">
                <a:solidFill>
                  <a:schemeClr val="tx1">
                    <a:lumMod val="50000"/>
                    <a:lumOff val="50000"/>
                  </a:schemeClr>
                </a:solidFill>
              </a:rPr>
              <a:t>, </a:t>
            </a:r>
            <a:r>
              <a:rPr lang="tr-TR" sz="3400" dirty="0" err="1" smtClean="0">
                <a:solidFill>
                  <a:schemeClr val="tx1">
                    <a:lumMod val="50000"/>
                    <a:lumOff val="50000"/>
                  </a:schemeClr>
                </a:solidFill>
              </a:rPr>
              <a:t>Tefsiru</a:t>
            </a:r>
            <a:r>
              <a:rPr lang="tr-TR" sz="3400" dirty="0" smtClean="0">
                <a:solidFill>
                  <a:schemeClr val="tx1">
                    <a:lumMod val="50000"/>
                    <a:lumOff val="50000"/>
                  </a:schemeClr>
                </a:solidFill>
              </a:rPr>
              <a:t> </a:t>
            </a:r>
            <a:r>
              <a:rPr lang="tr-TR" sz="3400" dirty="0" err="1" smtClean="0">
                <a:solidFill>
                  <a:schemeClr val="tx1">
                    <a:lumMod val="50000"/>
                    <a:lumOff val="50000"/>
                  </a:schemeClr>
                </a:solidFill>
              </a:rPr>
              <a:t>Kitabi’llahi’l</a:t>
            </a:r>
            <a:r>
              <a:rPr lang="tr-TR" sz="3400" dirty="0" smtClean="0">
                <a:solidFill>
                  <a:schemeClr val="tx1">
                    <a:lumMod val="50000"/>
                    <a:lumOff val="50000"/>
                  </a:schemeClr>
                </a:solidFill>
              </a:rPr>
              <a:t>-aziz, </a:t>
            </a:r>
            <a:r>
              <a:rPr lang="tr-TR" sz="3400" dirty="0">
                <a:solidFill>
                  <a:schemeClr val="tx1">
                    <a:lumMod val="50000"/>
                    <a:lumOff val="50000"/>
                  </a:schemeClr>
                </a:solidFill>
              </a:rPr>
              <a:t>Kıyamet suresi, 22-23.ayetler</a:t>
            </a:r>
            <a:endParaRPr lang="tr-TR" sz="3400" dirty="0"/>
          </a:p>
        </p:txBody>
      </p:sp>
    </p:spTree>
    <p:extLst>
      <p:ext uri="{BB962C8B-B14F-4D97-AF65-F5344CB8AC3E}">
        <p14:creationId xmlns:p14="http://schemas.microsoft.com/office/powerpoint/2010/main" val="1514148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99248" y="2905441"/>
            <a:ext cx="7745505" cy="3743009"/>
          </a:xfrm>
        </p:spPr>
        <p:txBody>
          <a:bodyPr>
            <a:noAutofit/>
          </a:bodyPr>
          <a:lstStyle/>
          <a:p>
            <a:r>
              <a:rPr lang="tr-TR" sz="3200" dirty="0" err="1" smtClean="0"/>
              <a:t>Ebû</a:t>
            </a:r>
            <a:r>
              <a:rPr lang="tr-TR" sz="3200" dirty="0" smtClean="0"/>
              <a:t> </a:t>
            </a:r>
            <a:r>
              <a:rPr lang="tr-TR" sz="3200" dirty="0"/>
              <a:t>Müslim el-</a:t>
            </a:r>
            <a:r>
              <a:rPr lang="tr-TR" sz="3200" dirty="0" err="1"/>
              <a:t>İsfehânî</a:t>
            </a:r>
            <a:r>
              <a:rPr lang="tr-TR" sz="3200" dirty="0"/>
              <a:t> (ö. 322/934); “</a:t>
            </a:r>
            <a:r>
              <a:rPr lang="tr-TR" sz="3200" i="1" dirty="0" err="1"/>
              <a:t>Câmi’u’t-Te’vîl</a:t>
            </a:r>
            <a:r>
              <a:rPr lang="tr-TR" sz="3200" i="1" dirty="0"/>
              <a:t> </a:t>
            </a:r>
            <a:r>
              <a:rPr lang="tr-TR" sz="3200" i="1" dirty="0" err="1"/>
              <a:t>li</a:t>
            </a:r>
            <a:r>
              <a:rPr lang="tr-TR" sz="3200" i="1" dirty="0"/>
              <a:t> </a:t>
            </a:r>
            <a:r>
              <a:rPr lang="tr-TR" sz="3200" i="1" dirty="0" err="1" smtClean="0"/>
              <a:t>Muhkemi’t-Tenzîl</a:t>
            </a:r>
            <a:endParaRPr lang="tr-TR" sz="3200" dirty="0"/>
          </a:p>
          <a:p>
            <a:r>
              <a:rPr lang="tr-TR" sz="3200" dirty="0" err="1"/>
              <a:t>Kâdî</a:t>
            </a:r>
            <a:r>
              <a:rPr lang="tr-TR" sz="3200" dirty="0"/>
              <a:t> </a:t>
            </a:r>
            <a:r>
              <a:rPr lang="tr-TR" sz="3200" dirty="0" err="1"/>
              <a:t>Abdulcebbâr</a:t>
            </a:r>
            <a:r>
              <a:rPr lang="tr-TR" sz="3200" dirty="0"/>
              <a:t> (ö. 415/1024), </a:t>
            </a:r>
            <a:r>
              <a:rPr lang="tr-TR" sz="3200" i="1" dirty="0" err="1"/>
              <a:t>Müteşâbihu’l-Kur’ân</a:t>
            </a:r>
            <a:r>
              <a:rPr lang="tr-TR" sz="3200" dirty="0"/>
              <a:t>, </a:t>
            </a:r>
            <a:r>
              <a:rPr lang="tr-TR" sz="3200" i="1" dirty="0" err="1"/>
              <a:t>Tenzîhu’l-Kur’ân</a:t>
            </a:r>
            <a:r>
              <a:rPr lang="tr-TR" sz="3200" i="1" dirty="0"/>
              <a:t> ‘</a:t>
            </a:r>
            <a:r>
              <a:rPr lang="tr-TR" sz="3200" i="1" dirty="0" err="1" smtClean="0"/>
              <a:t>ani’l-Metâin</a:t>
            </a:r>
            <a:endParaRPr lang="tr-TR" sz="3200" dirty="0"/>
          </a:p>
          <a:p>
            <a:r>
              <a:rPr lang="tr-TR" sz="3200" dirty="0" err="1"/>
              <a:t>Zemahşerî</a:t>
            </a:r>
            <a:r>
              <a:rPr lang="tr-TR" sz="3200" dirty="0"/>
              <a:t> (ö. 538/1143), </a:t>
            </a:r>
            <a:r>
              <a:rPr lang="tr-TR" sz="3200" i="1" dirty="0" smtClean="0"/>
              <a:t>el-</a:t>
            </a:r>
            <a:r>
              <a:rPr lang="tr-TR" sz="3200" i="1" dirty="0" err="1" smtClean="0"/>
              <a:t>Keşşâf</a:t>
            </a:r>
            <a:endParaRPr lang="tr-TR" sz="3200" dirty="0"/>
          </a:p>
          <a:p>
            <a:pPr marL="0" indent="0" algn="r">
              <a:buNone/>
            </a:pPr>
            <a:endParaRPr lang="ar-SA" sz="3200" dirty="0"/>
          </a:p>
        </p:txBody>
      </p:sp>
      <p:sp>
        <p:nvSpPr>
          <p:cNvPr id="3" name="Başlık 2"/>
          <p:cNvSpPr>
            <a:spLocks noGrp="1"/>
          </p:cNvSpPr>
          <p:nvPr>
            <p:ph type="title"/>
          </p:nvPr>
        </p:nvSpPr>
        <p:spPr>
          <a:xfrm>
            <a:off x="688490" y="33403"/>
            <a:ext cx="7756263" cy="2452938"/>
          </a:xfrm>
        </p:spPr>
        <p:txBody>
          <a:bodyPr/>
          <a:lstStyle/>
          <a:p>
            <a:r>
              <a:rPr lang="tr-TR" sz="3000" dirty="0"/>
              <a:t>-</a:t>
            </a:r>
            <a:r>
              <a:rPr lang="tr-TR" sz="3000" dirty="0" smtClean="0"/>
              <a:t>c-</a:t>
            </a:r>
            <a:r>
              <a:rPr lang="tr-TR" sz="3000" dirty="0"/>
              <a:t/>
            </a:r>
            <a:br>
              <a:rPr lang="tr-TR" sz="3000" dirty="0"/>
            </a:br>
            <a:r>
              <a:rPr lang="ar-SA" sz="3000" dirty="0" smtClean="0"/>
              <a:t>تفسير المعتزلة</a:t>
            </a:r>
            <a:r>
              <a:rPr lang="tr-TR" sz="3000" dirty="0" smtClean="0"/>
              <a:t/>
            </a:r>
            <a:br>
              <a:rPr lang="tr-TR" sz="3000" dirty="0" smtClean="0"/>
            </a:br>
            <a:r>
              <a:rPr lang="tr-TR" sz="3000" dirty="0" smtClean="0"/>
              <a:t>(</a:t>
            </a:r>
            <a:r>
              <a:rPr lang="ar-SA" sz="3000" dirty="0" smtClean="0">
                <a:solidFill>
                  <a:schemeClr val="tx1">
                    <a:lumMod val="50000"/>
                    <a:lumOff val="50000"/>
                  </a:schemeClr>
                </a:solidFill>
              </a:rPr>
              <a:t>التفسير المعتزلي</a:t>
            </a:r>
            <a:r>
              <a:rPr lang="tr-TR" sz="3000" dirty="0" smtClean="0"/>
              <a:t>)</a:t>
            </a:r>
            <a:br>
              <a:rPr lang="tr-TR" sz="3000" dirty="0" smtClean="0"/>
            </a:br>
            <a:r>
              <a:rPr lang="ar-SA" sz="3000" dirty="0" smtClean="0"/>
              <a:t>أشهر </a:t>
            </a:r>
            <a:r>
              <a:rPr lang="ar-SA" sz="3000" dirty="0"/>
              <a:t>تفاسير </a:t>
            </a:r>
            <a:r>
              <a:rPr lang="ar-SA" sz="3000" dirty="0" smtClean="0"/>
              <a:t>المعتزلة </a:t>
            </a:r>
            <a:r>
              <a:rPr lang="tr-TR" sz="3000" dirty="0" smtClean="0"/>
              <a:t>–</a:t>
            </a:r>
            <a:br>
              <a:rPr lang="tr-TR" sz="3000" dirty="0" smtClean="0"/>
            </a:br>
            <a:r>
              <a:rPr lang="tr-TR" sz="3200" dirty="0">
                <a:solidFill>
                  <a:schemeClr val="tx1">
                    <a:lumMod val="50000"/>
                    <a:lumOff val="50000"/>
                  </a:schemeClr>
                </a:solidFill>
              </a:rPr>
              <a:t>(</a:t>
            </a:r>
            <a:r>
              <a:rPr lang="ar-SA" sz="3200" dirty="0">
                <a:solidFill>
                  <a:schemeClr val="tx1">
                    <a:lumMod val="50000"/>
                    <a:lumOff val="50000"/>
                  </a:schemeClr>
                </a:solidFill>
              </a:rPr>
              <a:t>التفسير المعتمدة علي اصول مذهب</a:t>
            </a:r>
            <a:r>
              <a:rPr lang="tr-TR" sz="3200" dirty="0">
                <a:solidFill>
                  <a:schemeClr val="tx1">
                    <a:lumMod val="50000"/>
                    <a:lumOff val="50000"/>
                  </a:schemeClr>
                </a:solidFill>
              </a:rPr>
              <a:t>)</a:t>
            </a:r>
            <a:endParaRPr lang="tr-TR" sz="3000" dirty="0"/>
          </a:p>
        </p:txBody>
      </p:sp>
    </p:spTree>
    <p:extLst>
      <p:ext uri="{BB962C8B-B14F-4D97-AF65-F5344CB8AC3E}">
        <p14:creationId xmlns:p14="http://schemas.microsoft.com/office/powerpoint/2010/main" val="6199153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err="1"/>
              <a:t>Re’y</a:t>
            </a:r>
            <a:r>
              <a:rPr lang="tr-TR" dirty="0"/>
              <a:t> öncelikli rivayet ikincil</a:t>
            </a:r>
          </a:p>
          <a:p>
            <a:r>
              <a:rPr lang="tr-TR" dirty="0" smtClean="0"/>
              <a:t>Beş esasın ispatı</a:t>
            </a:r>
            <a:r>
              <a:rPr lang="tr-TR" i="1" dirty="0" smtClean="0"/>
              <a:t>: </a:t>
            </a:r>
            <a:r>
              <a:rPr lang="tr-TR" dirty="0" err="1" smtClean="0"/>
              <a:t>Tevhid</a:t>
            </a:r>
            <a:r>
              <a:rPr lang="tr-TR" dirty="0" smtClean="0"/>
              <a:t>, adalet, </a:t>
            </a:r>
            <a:r>
              <a:rPr lang="tr-TR" i="1" dirty="0"/>
              <a:t>el-</a:t>
            </a:r>
            <a:r>
              <a:rPr lang="tr-TR" i="1" dirty="0" err="1"/>
              <a:t>V‘ad</a:t>
            </a:r>
            <a:r>
              <a:rPr lang="tr-TR" i="1" dirty="0"/>
              <a:t> </a:t>
            </a:r>
            <a:r>
              <a:rPr lang="tr-TR" i="1" dirty="0" err="1" smtClean="0"/>
              <a:t>ve’l-va‘îd</a:t>
            </a:r>
            <a:r>
              <a:rPr lang="tr-TR" i="1" dirty="0" smtClean="0"/>
              <a:t>, </a:t>
            </a:r>
            <a:r>
              <a:rPr lang="tr-TR" i="1" dirty="0"/>
              <a:t>el-Menzile </a:t>
            </a:r>
            <a:r>
              <a:rPr lang="tr-TR" i="1" dirty="0" err="1" smtClean="0"/>
              <a:t>beyne’l-menzileteyn</a:t>
            </a:r>
            <a:r>
              <a:rPr lang="tr-TR" i="1" dirty="0" smtClean="0"/>
              <a:t>, </a:t>
            </a:r>
            <a:r>
              <a:rPr lang="tr-TR" i="1" dirty="0"/>
              <a:t>el-</a:t>
            </a:r>
            <a:r>
              <a:rPr lang="tr-TR" i="1" dirty="0" err="1"/>
              <a:t>emr</a:t>
            </a:r>
            <a:r>
              <a:rPr lang="tr-TR" i="1" dirty="0"/>
              <a:t> </a:t>
            </a:r>
            <a:r>
              <a:rPr lang="tr-TR" i="1" dirty="0" err="1"/>
              <a:t>bi’l-m‘arûf</a:t>
            </a:r>
            <a:r>
              <a:rPr lang="tr-TR" i="1" dirty="0"/>
              <a:t> ve’n-</a:t>
            </a:r>
            <a:r>
              <a:rPr lang="tr-TR" i="1" dirty="0" err="1"/>
              <a:t>nehy</a:t>
            </a:r>
            <a:r>
              <a:rPr lang="tr-TR" i="1" dirty="0"/>
              <a:t> ‘</a:t>
            </a:r>
            <a:r>
              <a:rPr lang="tr-TR" i="1" dirty="0" err="1"/>
              <a:t>ani’l-munker</a:t>
            </a:r>
            <a:endParaRPr lang="tr-TR" i="1" dirty="0" smtClean="0"/>
          </a:p>
          <a:p>
            <a:r>
              <a:rPr lang="tr-TR" dirty="0" smtClean="0"/>
              <a:t>Dil izahlarına çok yer vermek</a:t>
            </a:r>
          </a:p>
          <a:p>
            <a:r>
              <a:rPr lang="tr-TR" i="1" dirty="0" err="1" smtClean="0"/>
              <a:t>Reddu’l-müteşâbih</a:t>
            </a:r>
            <a:r>
              <a:rPr lang="tr-TR" i="1" dirty="0" smtClean="0"/>
              <a:t> </a:t>
            </a:r>
            <a:r>
              <a:rPr lang="tr-TR" i="1" dirty="0" err="1" smtClean="0"/>
              <a:t>ile’l</a:t>
            </a:r>
            <a:r>
              <a:rPr lang="tr-TR" i="1" dirty="0" smtClean="0"/>
              <a:t>-muhkem </a:t>
            </a:r>
            <a:r>
              <a:rPr lang="tr-TR" dirty="0" smtClean="0"/>
              <a:t>ilkesi</a:t>
            </a:r>
          </a:p>
          <a:p>
            <a:r>
              <a:rPr lang="tr-TR" dirty="0" smtClean="0"/>
              <a:t>Ahkam ayetlerinde </a:t>
            </a:r>
            <a:r>
              <a:rPr lang="tr-TR" dirty="0" err="1" smtClean="0"/>
              <a:t>Henfilere</a:t>
            </a:r>
            <a:r>
              <a:rPr lang="tr-TR" dirty="0" smtClean="0"/>
              <a:t> yakın</a:t>
            </a:r>
          </a:p>
          <a:p>
            <a:pPr marL="0" indent="0">
              <a:buNone/>
            </a:pPr>
            <a:endParaRPr lang="tr-TR" dirty="0" smtClean="0"/>
          </a:p>
          <a:p>
            <a:pPr marL="0" indent="0">
              <a:buNone/>
            </a:pPr>
            <a:r>
              <a:rPr lang="tr-TR" dirty="0" smtClean="0"/>
              <a:t>-Dirayet tefsiri, </a:t>
            </a:r>
            <a:endParaRPr lang="tr-TR" dirty="0"/>
          </a:p>
        </p:txBody>
      </p:sp>
      <p:sp>
        <p:nvSpPr>
          <p:cNvPr id="3" name="Başlık 2"/>
          <p:cNvSpPr>
            <a:spLocks noGrp="1"/>
          </p:cNvSpPr>
          <p:nvPr>
            <p:ph type="title"/>
          </p:nvPr>
        </p:nvSpPr>
        <p:spPr/>
        <p:txBody>
          <a:bodyPr/>
          <a:lstStyle/>
          <a:p>
            <a:r>
              <a:rPr lang="tr-TR" sz="2800" u="sng" dirty="0" err="1" smtClean="0"/>
              <a:t>Mutezile’nin</a:t>
            </a:r>
            <a:r>
              <a:rPr lang="tr-TR" sz="2800" u="sng" dirty="0" smtClean="0"/>
              <a:t> </a:t>
            </a:r>
            <a:r>
              <a:rPr lang="tr-TR" sz="2800" u="sng" dirty="0"/>
              <a:t>tefsir </a:t>
            </a:r>
            <a:r>
              <a:rPr lang="tr-TR" sz="2800" u="sng" dirty="0" smtClean="0"/>
              <a:t>anlayışındaki hakim ilkeler:</a:t>
            </a:r>
            <a:endParaRPr lang="tr-TR" sz="2800" dirty="0"/>
          </a:p>
        </p:txBody>
      </p:sp>
    </p:spTree>
    <p:extLst>
      <p:ext uri="{BB962C8B-B14F-4D97-AF65-F5344CB8AC3E}">
        <p14:creationId xmlns:p14="http://schemas.microsoft.com/office/powerpoint/2010/main" val="3355918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endParaRPr lang="tr-TR"/>
          </a:p>
        </p:txBody>
      </p:sp>
      <p:sp>
        <p:nvSpPr>
          <p:cNvPr id="3" name="Başlık 2"/>
          <p:cNvSpPr>
            <a:spLocks noGrp="1"/>
          </p:cNvSpPr>
          <p:nvPr>
            <p:ph type="title"/>
          </p:nvPr>
        </p:nvSpPr>
        <p:spPr>
          <a:xfrm>
            <a:off x="0" y="43031"/>
            <a:ext cx="9144000" cy="757069"/>
          </a:xfrm>
        </p:spPr>
        <p:txBody>
          <a:bodyPr/>
          <a:lstStyle/>
          <a:p>
            <a:r>
              <a:rPr lang="tr-TR" sz="2400" dirty="0" smtClean="0"/>
              <a:t>Kadı </a:t>
            </a:r>
            <a:r>
              <a:rPr lang="tr-TR" sz="2400" dirty="0" err="1" smtClean="0"/>
              <a:t>Abdulcebbar</a:t>
            </a:r>
            <a:r>
              <a:rPr lang="tr-TR" sz="2400" dirty="0" smtClean="0"/>
              <a:t>, </a:t>
            </a:r>
            <a:r>
              <a:rPr lang="tr-TR" sz="2400" dirty="0" err="1" smtClean="0"/>
              <a:t>Tenzîhu’l</a:t>
            </a:r>
            <a:r>
              <a:rPr lang="tr-TR" sz="2400" dirty="0" smtClean="0"/>
              <a:t>-Kur’an, Al-i İmran, 194.ayet</a:t>
            </a:r>
            <a:r>
              <a:rPr lang="tr-TR" dirty="0" smtClean="0"/>
              <a:t> </a:t>
            </a:r>
            <a:endParaRPr lang="tr-TR"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4652" y="1499358"/>
            <a:ext cx="6673754" cy="41644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191469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741368"/>
          </a:xfrm>
        </p:spPr>
        <p:txBody>
          <a:bodyPr>
            <a:normAutofit/>
          </a:bodyPr>
          <a:lstStyle/>
          <a:p>
            <a:pPr marL="0" indent="0" algn="ctr">
              <a:buNone/>
            </a:pPr>
            <a:r>
              <a:rPr lang="tr-TR" sz="2200" b="1" u="sng" dirty="0" err="1" smtClean="0"/>
              <a:t>Zemahşerî</a:t>
            </a:r>
            <a:r>
              <a:rPr lang="tr-TR" sz="2200" b="1" u="sng" dirty="0" smtClean="0"/>
              <a:t>, </a:t>
            </a:r>
            <a:r>
              <a:rPr lang="tr-TR" sz="2200" b="1" i="1" u="sng" dirty="0" err="1"/>
              <a:t>Keşşâf</a:t>
            </a:r>
            <a:r>
              <a:rPr lang="tr-TR" sz="2200" b="1" u="sng" dirty="0"/>
              <a:t> </a:t>
            </a:r>
            <a:r>
              <a:rPr lang="tr-TR" sz="2200" b="1" u="sng" dirty="0" smtClean="0"/>
              <a:t> (</a:t>
            </a:r>
            <a:r>
              <a:rPr lang="tr-TR" sz="2200" b="1" u="sng" dirty="0" err="1" smtClean="0"/>
              <a:t>Teğâbun</a:t>
            </a:r>
            <a:r>
              <a:rPr lang="tr-TR" sz="2200" b="1" u="sng" dirty="0" smtClean="0"/>
              <a:t> 9-11)</a:t>
            </a:r>
            <a:endParaRPr lang="tr-TR" sz="2200" u="sng" dirty="0"/>
          </a:p>
          <a:p>
            <a:pPr marL="0" indent="0" algn="r" rtl="1">
              <a:buNone/>
            </a:pPr>
            <a:r>
              <a:rPr lang="ar-SA" dirty="0"/>
              <a:t>{ </a:t>
            </a:r>
            <a:r>
              <a:rPr lang="ar-SA" dirty="0">
                <a:hlinkClick r:id="rId2"/>
              </a:rPr>
              <a:t>يَوْمَ يَجْمَعُكُمْ لِيَوْمِ ٱلْجَمْعِ ذَلِكَ يَوْمُ ٱلتَّغَابُنِ وَمَن يُؤْمِن بِٱللَّهِ وَيَعْمَلْ صَالِحاً يُكَفِّرْ عَنْهُ سَيِّئَاتِهِ وَيُدْخِلْهُ جَنَّاتٍ تَجْرِي مِن تَحْتِهَا ٱلأَنْهَارُ خَالِدِينَ فِيهَآ أَبَداً ذَلِكَ ٱلْفَوْزُ ٱلْعَظِيمُ</a:t>
            </a:r>
            <a:r>
              <a:rPr lang="ar-SA" dirty="0"/>
              <a:t> } </a:t>
            </a:r>
            <a:r>
              <a:rPr lang="ar-SA" dirty="0" smtClean="0"/>
              <a:t>{ </a:t>
            </a:r>
            <a:r>
              <a:rPr lang="ar-SA" dirty="0">
                <a:hlinkClick r:id="rId2"/>
              </a:rPr>
              <a:t>وَٱلَّذِينَ كَفَرُواْ وَكَذَّبُواْ بِآيَٰتِنَآ أُوْلَـٰئِكَ أَصْحَٰبُ ٱلنَّارِ خَٰلِدِينَ فِيهَا وَبِئْسَ </a:t>
            </a:r>
            <a:r>
              <a:rPr lang="ar-SA" u="sng" dirty="0">
                <a:hlinkClick r:id="rId2"/>
              </a:rPr>
              <a:t>ٱلْمَصِيرُ</a:t>
            </a:r>
            <a:r>
              <a:rPr lang="ar-SA" dirty="0"/>
              <a:t> }</a:t>
            </a:r>
            <a:endParaRPr lang="tr-TR" dirty="0"/>
          </a:p>
          <a:p>
            <a:pPr marL="0" indent="0" algn="r" rtl="1">
              <a:buNone/>
            </a:pPr>
            <a:r>
              <a:rPr lang="ar-SA" sz="2700" dirty="0" smtClean="0"/>
              <a:t>وقرىء</a:t>
            </a:r>
            <a:r>
              <a:rPr lang="ar-SA" sz="2700" dirty="0"/>
              <a:t>: «نجمعكم» ونكفر. وندخله، بالياء والنون. فإن قلت: بم انتصب الظرف؟ قلت: بقوله: </a:t>
            </a:r>
            <a:r>
              <a:rPr lang="ar-SA" sz="2700" dirty="0" smtClean="0"/>
              <a:t>لتنبؤن، </a:t>
            </a:r>
            <a:r>
              <a:rPr lang="ar-SA" sz="2700" dirty="0"/>
              <a:t>أو بخبير، لما فيه من معنى الوعيد، كأنه قيل: والله معاقبكم يوم يجمعكم أو بإضمار «اذكر» { لِيَوْمِ ٱلْجَمْعِ } ليوم يجمع فيه الأوّلون والآخرون. التغابن: مستعار من تغابن القوم في التجارة؛ وهو أن يغبن بعضهم بعضاً، لنزول السعداء منازل الأشقياء التي كانوا ينزلونها لو كانوا سعداء، ونزول الأشقياء منازل السعداء التي كانوا ينزلونها لو كانوا أشقياء. وفيه تهكم بالأشقياء؛ لأنّ نزولهم ليس بغبن. وفي حديث رسول الله </a:t>
            </a:r>
            <a:br>
              <a:rPr lang="ar-SA" sz="2700" dirty="0"/>
            </a:br>
            <a:r>
              <a:rPr lang="tr-TR" sz="2700" dirty="0" smtClean="0"/>
              <a:t>:</a:t>
            </a:r>
            <a:r>
              <a:rPr lang="ar-SA" sz="2700" dirty="0" smtClean="0"/>
              <a:t>" </a:t>
            </a:r>
            <a:r>
              <a:rPr lang="ar-SA" sz="2700" dirty="0"/>
              <a:t>ما من عبد يدخل الجنة إلا أرى مقعده من النار لو أساء، ليزداد شكراً. وما من عبد يدخل النار إلا أرى مقعده من الجنة لو أحسن، ليزداد حسرة " ومعنى { ذَلِكَ يَوْمُ ٱلتَّغَابُنِ } - وقد يتغابن الناس في غير ذلك اليوم -: استعظام له وأن تغابنه هو التغابن في الحقيقة، لا التغابن في أمور الدنيا وإن جلت وعظمت { صَـٰلِحاً } صفة للمصدر، أي: عملاً صالحاً</a:t>
            </a:r>
            <a:r>
              <a:rPr lang="ar-SA" sz="2700" dirty="0" smtClean="0"/>
              <a:t>.</a:t>
            </a:r>
            <a:endParaRPr lang="tr-TR" sz="2700" dirty="0"/>
          </a:p>
        </p:txBody>
      </p:sp>
    </p:spTree>
    <p:extLst>
      <p:ext uri="{BB962C8B-B14F-4D97-AF65-F5344CB8AC3E}">
        <p14:creationId xmlns:p14="http://schemas.microsoft.com/office/powerpoint/2010/main" val="39759279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28600" y="423082"/>
            <a:ext cx="8648700" cy="5254388"/>
          </a:xfrm>
        </p:spPr>
        <p:txBody>
          <a:bodyPr/>
          <a:lstStyle/>
          <a:p>
            <a:r>
              <a:rPr lang="tr-TR" sz="3000" u="sng" dirty="0" smtClean="0"/>
              <a:t>10. </a:t>
            </a:r>
            <a:r>
              <a:rPr lang="tr-TR" sz="3000" u="sng" dirty="0"/>
              <a:t>Hafta</a:t>
            </a:r>
            <a:r>
              <a:rPr lang="tr-TR" sz="3000" u="sng" dirty="0" smtClean="0"/>
              <a:t>: </a:t>
            </a:r>
            <a:r>
              <a:rPr lang="ar-SA" sz="3000" u="sng" dirty="0"/>
              <a:t>الأسبوع  العاشر</a:t>
            </a:r>
            <a:r>
              <a:rPr lang="tr-TR" sz="3000" dirty="0"/>
              <a:t/>
            </a:r>
            <a:br>
              <a:rPr lang="tr-TR" sz="3000" dirty="0"/>
            </a:br>
            <a:r>
              <a:rPr lang="ar-SA" sz="1400" dirty="0" smtClean="0"/>
              <a:t/>
            </a:r>
            <a:br>
              <a:rPr lang="ar-SA" sz="1400" dirty="0" smtClean="0"/>
            </a:br>
            <a:r>
              <a:rPr lang="ar-SA" sz="3000" u="sng" dirty="0" smtClean="0">
                <a:solidFill>
                  <a:srgbClr val="7030A0"/>
                </a:solidFill>
              </a:rPr>
              <a:t>اتجاهات التفسير</a:t>
            </a:r>
            <a:br>
              <a:rPr lang="ar-SA" sz="3000" u="sng" dirty="0" smtClean="0">
                <a:solidFill>
                  <a:srgbClr val="7030A0"/>
                </a:solidFill>
              </a:rPr>
            </a:br>
            <a:r>
              <a:rPr lang="tr-TR" sz="1800" u="sng" dirty="0" smtClean="0">
                <a:solidFill>
                  <a:srgbClr val="7030A0"/>
                </a:solidFill>
              </a:rPr>
              <a:t/>
            </a:r>
            <a:br>
              <a:rPr lang="tr-TR" sz="1800" u="sng" dirty="0" smtClean="0">
                <a:solidFill>
                  <a:srgbClr val="7030A0"/>
                </a:solidFill>
              </a:rPr>
            </a:br>
            <a:r>
              <a:rPr lang="tr-TR" sz="3000" u="sng" dirty="0" smtClean="0">
                <a:solidFill>
                  <a:srgbClr val="7030A0"/>
                </a:solidFill>
              </a:rPr>
              <a:t>-</a:t>
            </a:r>
            <a:r>
              <a:rPr lang="tr-TR" sz="3000" u="sng" dirty="0" smtClean="0">
                <a:solidFill>
                  <a:srgbClr val="7030A0"/>
                </a:solidFill>
              </a:rPr>
              <a:t>3-</a:t>
            </a:r>
            <a:r>
              <a:rPr lang="ar-SA" sz="3000" u="sng" dirty="0" smtClean="0">
                <a:solidFill>
                  <a:srgbClr val="7030A0"/>
                </a:solidFill>
              </a:rPr>
              <a:t/>
            </a:r>
            <a:br>
              <a:rPr lang="ar-SA" sz="3000" u="sng" dirty="0" smtClean="0">
                <a:solidFill>
                  <a:srgbClr val="7030A0"/>
                </a:solidFill>
              </a:rPr>
            </a:br>
            <a:r>
              <a:rPr lang="tr-TR" sz="1000" u="sng" dirty="0" smtClean="0">
                <a:solidFill>
                  <a:srgbClr val="7030A0"/>
                </a:solidFill>
              </a:rPr>
              <a:t/>
            </a:r>
            <a:br>
              <a:rPr lang="tr-TR" sz="1000" u="sng" dirty="0" smtClean="0">
                <a:solidFill>
                  <a:srgbClr val="7030A0"/>
                </a:solidFill>
              </a:rPr>
            </a:br>
            <a:r>
              <a:rPr lang="ar-SA" sz="3000" dirty="0"/>
              <a:t>التفسير الكلامي او المذهبي</a:t>
            </a:r>
            <a:r>
              <a:rPr lang="tr-TR" sz="3000" dirty="0"/>
              <a:t/>
            </a:r>
            <a:br>
              <a:rPr lang="tr-TR" sz="3000" dirty="0"/>
            </a:br>
            <a:r>
              <a:rPr lang="tr-TR" sz="3000" dirty="0">
                <a:solidFill>
                  <a:schemeClr val="tx1">
                    <a:lumMod val="50000"/>
                    <a:lumOff val="50000"/>
                  </a:schemeClr>
                </a:solidFill>
              </a:rPr>
              <a:t>(</a:t>
            </a:r>
            <a:r>
              <a:rPr lang="ar-SA" sz="3000" dirty="0">
                <a:solidFill>
                  <a:schemeClr val="tx1">
                    <a:lumMod val="50000"/>
                    <a:lumOff val="50000"/>
                  </a:schemeClr>
                </a:solidFill>
              </a:rPr>
              <a:t>التفسير المعتمدة علي اصول مذهب</a:t>
            </a:r>
            <a:r>
              <a:rPr lang="tr-TR" sz="3000" dirty="0">
                <a:solidFill>
                  <a:schemeClr val="tx1">
                    <a:lumMod val="50000"/>
                    <a:lumOff val="50000"/>
                  </a:schemeClr>
                </a:solidFill>
              </a:rPr>
              <a:t>)</a:t>
            </a:r>
            <a:r>
              <a:rPr lang="tr-TR" sz="3000" u="sng" dirty="0" smtClean="0">
                <a:solidFill>
                  <a:srgbClr val="7030A0"/>
                </a:solidFill>
              </a:rPr>
              <a:t/>
            </a:r>
            <a:br>
              <a:rPr lang="tr-TR" sz="3000" u="sng" dirty="0" smtClean="0">
                <a:solidFill>
                  <a:srgbClr val="7030A0"/>
                </a:solidFill>
              </a:rPr>
            </a:br>
            <a:r>
              <a:rPr lang="ar-SA" sz="3000" dirty="0" smtClean="0">
                <a:solidFill>
                  <a:srgbClr val="7030A0"/>
                </a:solidFill>
              </a:rPr>
              <a:t>تفسير </a:t>
            </a:r>
            <a:r>
              <a:rPr lang="ar-SA" sz="3000" dirty="0">
                <a:solidFill>
                  <a:srgbClr val="7030A0"/>
                </a:solidFill>
              </a:rPr>
              <a:t>الشيعة </a:t>
            </a:r>
            <a:r>
              <a:rPr lang="tr-TR" sz="3000" dirty="0" smtClean="0">
                <a:solidFill>
                  <a:srgbClr val="7030A0"/>
                </a:solidFill>
              </a:rPr>
              <a:t> -a</a:t>
            </a:r>
            <a:r>
              <a:rPr lang="tr-TR" sz="3000" b="1" dirty="0" smtClean="0">
                <a:solidFill>
                  <a:srgbClr val="002060"/>
                </a:solidFill>
              </a:rPr>
              <a:t/>
            </a:r>
            <a:br>
              <a:rPr lang="tr-TR" sz="3000" b="1" dirty="0" smtClean="0">
                <a:solidFill>
                  <a:srgbClr val="002060"/>
                </a:solidFill>
              </a:rPr>
            </a:br>
            <a:r>
              <a:rPr lang="ar-SA" sz="3000" dirty="0">
                <a:solidFill>
                  <a:srgbClr val="7030A0"/>
                </a:solidFill>
              </a:rPr>
              <a:t>تفسير </a:t>
            </a:r>
            <a:r>
              <a:rPr lang="ar-SA" sz="3000" dirty="0" smtClean="0">
                <a:solidFill>
                  <a:srgbClr val="7030A0"/>
                </a:solidFill>
              </a:rPr>
              <a:t>المعتزلة</a:t>
            </a:r>
            <a:r>
              <a:rPr lang="tr-TR" sz="3000" dirty="0" smtClean="0">
                <a:solidFill>
                  <a:srgbClr val="7030A0"/>
                </a:solidFill>
              </a:rPr>
              <a:t> -b</a:t>
            </a:r>
            <a:r>
              <a:rPr lang="tr-TR" sz="3000" b="1" dirty="0" smtClean="0">
                <a:solidFill>
                  <a:srgbClr val="002060"/>
                </a:solidFill>
              </a:rPr>
              <a:t/>
            </a:r>
            <a:br>
              <a:rPr lang="tr-TR" sz="3000" b="1" dirty="0" smtClean="0">
                <a:solidFill>
                  <a:srgbClr val="002060"/>
                </a:solidFill>
              </a:rPr>
            </a:br>
            <a:r>
              <a:rPr lang="ar-SA" sz="3000" dirty="0" smtClean="0">
                <a:solidFill>
                  <a:srgbClr val="7030A0"/>
                </a:solidFill>
              </a:rPr>
              <a:t>التفسير </a:t>
            </a:r>
            <a:r>
              <a:rPr lang="ar-SA" sz="3000" dirty="0">
                <a:solidFill>
                  <a:srgbClr val="7030A0"/>
                </a:solidFill>
              </a:rPr>
              <a:t>الخارجي </a:t>
            </a:r>
            <a:r>
              <a:rPr lang="ar-SA" sz="3000" dirty="0" smtClean="0">
                <a:solidFill>
                  <a:srgbClr val="7030A0"/>
                </a:solidFill>
              </a:rPr>
              <a:t>الاباضي</a:t>
            </a:r>
            <a:r>
              <a:rPr lang="tr-TR" sz="3000" dirty="0" smtClean="0">
                <a:solidFill>
                  <a:srgbClr val="7030A0"/>
                </a:solidFill>
              </a:rPr>
              <a:t> -c</a:t>
            </a:r>
            <a:r>
              <a:rPr lang="tr-TR" sz="3000" b="1" dirty="0" smtClean="0">
                <a:solidFill>
                  <a:srgbClr val="002060"/>
                </a:solidFill>
              </a:rPr>
              <a:t/>
            </a:r>
            <a:br>
              <a:rPr lang="tr-TR" sz="3000" b="1" dirty="0" smtClean="0">
                <a:solidFill>
                  <a:srgbClr val="002060"/>
                </a:solidFill>
              </a:rPr>
            </a:br>
            <a:r>
              <a:rPr lang="ar-SA" sz="3000" dirty="0" smtClean="0">
                <a:solidFill>
                  <a:srgbClr val="7030A0"/>
                </a:solidFill>
              </a:rPr>
              <a:t>التفسير </a:t>
            </a:r>
            <a:r>
              <a:rPr lang="ar-SA" sz="3000" dirty="0">
                <a:solidFill>
                  <a:srgbClr val="7030A0"/>
                </a:solidFill>
              </a:rPr>
              <a:t>السني او تفاسير اهل </a:t>
            </a:r>
            <a:r>
              <a:rPr lang="ar-SA" sz="3000" dirty="0" smtClean="0">
                <a:solidFill>
                  <a:srgbClr val="7030A0"/>
                </a:solidFill>
              </a:rPr>
              <a:t>السنة</a:t>
            </a:r>
            <a:r>
              <a:rPr lang="tr-TR" sz="3000" dirty="0" smtClean="0">
                <a:solidFill>
                  <a:srgbClr val="7030A0"/>
                </a:solidFill>
              </a:rPr>
              <a:t> -d</a:t>
            </a:r>
            <a:r>
              <a:rPr lang="tr-TR" sz="4800" b="1" dirty="0" smtClean="0">
                <a:solidFill>
                  <a:srgbClr val="002060"/>
                </a:solidFill>
              </a:rPr>
              <a:t/>
            </a:r>
            <a:br>
              <a:rPr lang="tr-TR" sz="4800" b="1" dirty="0" smtClean="0">
                <a:solidFill>
                  <a:srgbClr val="002060"/>
                </a:solidFill>
              </a:rPr>
            </a:br>
            <a:r>
              <a:rPr lang="tr-TR" sz="1800" b="1" dirty="0" smtClean="0">
                <a:solidFill>
                  <a:srgbClr val="002060"/>
                </a:solidFill>
              </a:rPr>
              <a:t>s.</a:t>
            </a:r>
            <a:endParaRPr lang="tr-TR" sz="1800" b="1" dirty="0">
              <a:solidFill>
                <a:srgbClr val="002060"/>
              </a:solidFill>
            </a:endParaRPr>
          </a:p>
        </p:txBody>
      </p:sp>
      <p:sp>
        <p:nvSpPr>
          <p:cNvPr id="3" name="Metin Yer Tutucusu 2"/>
          <p:cNvSpPr>
            <a:spLocks noGrp="1"/>
          </p:cNvSpPr>
          <p:nvPr>
            <p:ph type="body" idx="1"/>
          </p:nvPr>
        </p:nvSpPr>
        <p:spPr>
          <a:xfrm>
            <a:off x="261098" y="6045958"/>
            <a:ext cx="8616202" cy="983492"/>
          </a:xfrm>
        </p:spPr>
        <p:txBody>
          <a:bodyPr>
            <a:normAutofit/>
          </a:bodyPr>
          <a:lstStyle/>
          <a:p>
            <a:pPr algn="l"/>
            <a:endParaRPr lang="tr-TR" sz="5400" dirty="0" smtClean="0"/>
          </a:p>
        </p:txBody>
      </p:sp>
    </p:spTree>
    <p:extLst>
      <p:ext uri="{BB962C8B-B14F-4D97-AF65-F5344CB8AC3E}">
        <p14:creationId xmlns:p14="http://schemas.microsoft.com/office/powerpoint/2010/main" val="6765742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5943600"/>
            <a:ext cx="9144000" cy="914400"/>
          </a:xfrm>
        </p:spPr>
        <p:txBody>
          <a:bodyPr>
            <a:normAutofit/>
          </a:bodyPr>
          <a:lstStyle/>
          <a:p>
            <a:pPr marL="0" indent="0" algn="r">
              <a:buNone/>
            </a:pPr>
            <a:endParaRPr lang="tr-TR" sz="2600" dirty="0" smtClean="0"/>
          </a:p>
        </p:txBody>
      </p:sp>
      <p:sp>
        <p:nvSpPr>
          <p:cNvPr id="3" name="Başlık 2"/>
          <p:cNvSpPr>
            <a:spLocks noGrp="1"/>
          </p:cNvSpPr>
          <p:nvPr>
            <p:ph type="title"/>
          </p:nvPr>
        </p:nvSpPr>
        <p:spPr>
          <a:xfrm>
            <a:off x="571500" y="2202715"/>
            <a:ext cx="8123773" cy="2655035"/>
          </a:xfrm>
        </p:spPr>
        <p:txBody>
          <a:bodyPr/>
          <a:lstStyle/>
          <a:p>
            <a:pPr marL="0" indent="0"/>
            <a:r>
              <a:rPr lang="tr-TR" sz="3600" dirty="0" smtClean="0"/>
              <a:t>-d-</a:t>
            </a:r>
            <a:br>
              <a:rPr lang="tr-TR" sz="3600" dirty="0" smtClean="0"/>
            </a:br>
            <a:r>
              <a:rPr lang="ar-SA" sz="3600" dirty="0" smtClean="0"/>
              <a:t>التفسير </a:t>
            </a:r>
            <a:r>
              <a:rPr lang="ar-SA" sz="3600" dirty="0"/>
              <a:t>الكلامي او </a:t>
            </a:r>
            <a:r>
              <a:rPr lang="ar-SA" sz="3600" dirty="0" smtClean="0"/>
              <a:t>المذهبي</a:t>
            </a:r>
            <a:r>
              <a:rPr lang="tr-TR" sz="3600" dirty="0"/>
              <a:t/>
            </a:r>
            <a:br>
              <a:rPr lang="tr-TR" sz="3600" dirty="0"/>
            </a:br>
            <a:r>
              <a:rPr lang="tr-TR" sz="3600" b="1" dirty="0" smtClean="0"/>
              <a:t> </a:t>
            </a:r>
            <a:r>
              <a:rPr lang="tr-TR" sz="3600" b="1" dirty="0">
                <a:solidFill>
                  <a:schemeClr val="tx1">
                    <a:lumMod val="50000"/>
                    <a:lumOff val="50000"/>
                  </a:schemeClr>
                </a:solidFill>
              </a:rPr>
              <a:t>(</a:t>
            </a:r>
            <a:r>
              <a:rPr lang="ar-SA" sz="3600" b="1" dirty="0">
                <a:solidFill>
                  <a:schemeClr val="tx1">
                    <a:lumMod val="50000"/>
                    <a:lumOff val="50000"/>
                  </a:schemeClr>
                </a:solidFill>
              </a:rPr>
              <a:t>اهل السنة</a:t>
            </a:r>
            <a:r>
              <a:rPr lang="tr-TR" sz="3600" b="1" dirty="0">
                <a:solidFill>
                  <a:schemeClr val="tx1">
                    <a:lumMod val="50000"/>
                    <a:lumOff val="50000"/>
                  </a:schemeClr>
                </a:solidFill>
              </a:rPr>
              <a:t>) </a:t>
            </a:r>
            <a:r>
              <a:rPr lang="ar-SA" sz="3600" b="1" dirty="0">
                <a:solidFill>
                  <a:schemeClr val="tx1">
                    <a:lumMod val="50000"/>
                    <a:lumOff val="50000"/>
                  </a:schemeClr>
                </a:solidFill>
              </a:rPr>
              <a:t>التفسير السني او تفاسير اهل </a:t>
            </a:r>
            <a:r>
              <a:rPr lang="ar-SA" sz="3600" b="1" dirty="0" smtClean="0">
                <a:solidFill>
                  <a:schemeClr val="tx1">
                    <a:lumMod val="50000"/>
                    <a:lumOff val="50000"/>
                  </a:schemeClr>
                </a:solidFill>
              </a:rPr>
              <a:t>السنة</a:t>
            </a:r>
            <a:r>
              <a:rPr lang="tr-TR" sz="3600" b="1" dirty="0" smtClean="0">
                <a:solidFill>
                  <a:schemeClr val="tx1">
                    <a:lumMod val="50000"/>
                    <a:lumOff val="50000"/>
                  </a:schemeClr>
                </a:solidFill>
              </a:rPr>
              <a:t/>
            </a:r>
            <a:br>
              <a:rPr lang="tr-TR" sz="3600" b="1" dirty="0" smtClean="0">
                <a:solidFill>
                  <a:schemeClr val="tx1">
                    <a:lumMod val="50000"/>
                    <a:lumOff val="50000"/>
                  </a:schemeClr>
                </a:solidFill>
              </a:rPr>
            </a:br>
            <a:r>
              <a:rPr lang="tr-TR" sz="3600" dirty="0">
                <a:solidFill>
                  <a:schemeClr val="tx1">
                    <a:lumMod val="50000"/>
                    <a:lumOff val="50000"/>
                  </a:schemeClr>
                </a:solidFill>
              </a:rPr>
              <a:t>(</a:t>
            </a:r>
            <a:r>
              <a:rPr lang="ar-SA" sz="3600" dirty="0">
                <a:solidFill>
                  <a:schemeClr val="tx1">
                    <a:lumMod val="50000"/>
                    <a:lumOff val="50000"/>
                  </a:schemeClr>
                </a:solidFill>
              </a:rPr>
              <a:t>التفسير المعتمدة علي اصول مذهب</a:t>
            </a:r>
            <a:r>
              <a:rPr lang="tr-TR" sz="3600" dirty="0">
                <a:solidFill>
                  <a:schemeClr val="tx1">
                    <a:lumMod val="50000"/>
                    <a:lumOff val="50000"/>
                  </a:schemeClr>
                </a:solidFill>
              </a:rPr>
              <a:t>)</a:t>
            </a:r>
          </a:p>
        </p:txBody>
      </p:sp>
    </p:spTree>
    <p:extLst>
      <p:ext uri="{BB962C8B-B14F-4D97-AF65-F5344CB8AC3E}">
        <p14:creationId xmlns:p14="http://schemas.microsoft.com/office/powerpoint/2010/main" val="113678847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2152650"/>
            <a:ext cx="9144000" cy="4705350"/>
          </a:xfrm>
        </p:spPr>
        <p:txBody>
          <a:bodyPr>
            <a:normAutofit/>
          </a:bodyPr>
          <a:lstStyle/>
          <a:p>
            <a:pPr marL="0" indent="0" algn="r">
              <a:buNone/>
            </a:pPr>
            <a:r>
              <a:rPr lang="ar-SA" sz="3800" dirty="0"/>
              <a:t>{ وُجُوهٌ يَوْمَئِذٍ نَّاضِرَةٌ } بهية متهللة.</a:t>
            </a:r>
            <a:br>
              <a:rPr lang="ar-SA" sz="3800" dirty="0"/>
            </a:br>
            <a:r>
              <a:rPr lang="ar-SA" sz="3800" dirty="0" smtClean="0"/>
              <a:t>{ </a:t>
            </a:r>
            <a:r>
              <a:rPr lang="ar-SA" sz="3800" dirty="0"/>
              <a:t>إِلَىٰ رَبّهَا نَاظِرَةٌ } تراه مستغرقة في مطالعة جماله بحيث تغفل عما سواه ولذلك قدم المفعول، وليس هذا في كل الأحوال حتى ينافيه نظرها إلى غيره، وقيل منتظرة إنعامه ورد بأن الانتظار لا يسند إلى الوجه وتفسيره بالجملة خلاف الظاهر، وأن المستعمل بمعناه لا يتعدى بإلى</a:t>
            </a:r>
            <a:endParaRPr lang="tr-TR" sz="3800" dirty="0" smtClean="0"/>
          </a:p>
        </p:txBody>
      </p:sp>
      <p:sp>
        <p:nvSpPr>
          <p:cNvPr id="3" name="Başlık 2"/>
          <p:cNvSpPr>
            <a:spLocks noGrp="1"/>
          </p:cNvSpPr>
          <p:nvPr>
            <p:ph type="title"/>
          </p:nvPr>
        </p:nvSpPr>
        <p:spPr>
          <a:xfrm>
            <a:off x="285750" y="69115"/>
            <a:ext cx="8705850" cy="895389"/>
          </a:xfrm>
        </p:spPr>
        <p:txBody>
          <a:bodyPr/>
          <a:lstStyle/>
          <a:p>
            <a:pPr marL="0" indent="0"/>
            <a:r>
              <a:rPr lang="tr-TR" sz="2800" dirty="0" err="1" smtClean="0">
                <a:solidFill>
                  <a:schemeClr val="tx1">
                    <a:lumMod val="50000"/>
                    <a:lumOff val="50000"/>
                  </a:schemeClr>
                </a:solidFill>
              </a:rPr>
              <a:t>Beydâvî</a:t>
            </a:r>
            <a:r>
              <a:rPr lang="tr-TR" sz="2800" dirty="0" smtClean="0">
                <a:solidFill>
                  <a:schemeClr val="tx1">
                    <a:lumMod val="50000"/>
                    <a:lumOff val="50000"/>
                  </a:schemeClr>
                </a:solidFill>
              </a:rPr>
              <a:t>, </a:t>
            </a:r>
            <a:r>
              <a:rPr lang="tr-TR" sz="2800" dirty="0" err="1" smtClean="0">
                <a:solidFill>
                  <a:schemeClr val="tx1">
                    <a:lumMod val="50000"/>
                    <a:lumOff val="50000"/>
                  </a:schemeClr>
                </a:solidFill>
              </a:rPr>
              <a:t>Envâru’t-tenzîl</a:t>
            </a:r>
            <a:r>
              <a:rPr lang="tr-TR" sz="2800" dirty="0" smtClean="0">
                <a:solidFill>
                  <a:schemeClr val="tx1">
                    <a:lumMod val="50000"/>
                    <a:lumOff val="50000"/>
                  </a:schemeClr>
                </a:solidFill>
              </a:rPr>
              <a:t>, Kıyamet suresi, 22-23.ayetler</a:t>
            </a:r>
            <a:endParaRPr lang="tr-TR" sz="2800" dirty="0">
              <a:solidFill>
                <a:schemeClr val="tx1">
                  <a:lumMod val="50000"/>
                  <a:lumOff val="50000"/>
                </a:schemeClr>
              </a:solidFill>
            </a:endParaRPr>
          </a:p>
        </p:txBody>
      </p:sp>
    </p:spTree>
    <p:extLst>
      <p:ext uri="{BB962C8B-B14F-4D97-AF65-F5344CB8AC3E}">
        <p14:creationId xmlns:p14="http://schemas.microsoft.com/office/powerpoint/2010/main" val="25558710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1037231"/>
            <a:ext cx="9144000" cy="5820770"/>
          </a:xfrm>
        </p:spPr>
        <p:txBody>
          <a:bodyPr>
            <a:normAutofit fontScale="85000" lnSpcReduction="20000"/>
          </a:bodyPr>
          <a:lstStyle/>
          <a:p>
            <a:pPr marL="0" indent="0" algn="r">
              <a:buNone/>
            </a:pPr>
            <a:r>
              <a:rPr lang="tr-TR" sz="2600" dirty="0" smtClean="0">
                <a:solidFill>
                  <a:schemeClr val="tx1">
                    <a:lumMod val="50000"/>
                    <a:lumOff val="50000"/>
                  </a:schemeClr>
                </a:solidFill>
              </a:rPr>
              <a:t>(</a:t>
            </a:r>
            <a:r>
              <a:rPr lang="ar-SA" sz="2600" dirty="0">
                <a:solidFill>
                  <a:schemeClr val="tx1">
                    <a:lumMod val="50000"/>
                    <a:lumOff val="50000"/>
                  </a:schemeClr>
                </a:solidFill>
              </a:rPr>
              <a:t>الشيعة</a:t>
            </a:r>
            <a:r>
              <a:rPr lang="tr-TR" sz="2600" dirty="0">
                <a:solidFill>
                  <a:schemeClr val="tx1">
                    <a:lumMod val="50000"/>
                    <a:lumOff val="50000"/>
                  </a:schemeClr>
                </a:solidFill>
              </a:rPr>
              <a:t>) </a:t>
            </a:r>
            <a:r>
              <a:rPr lang="ar-SA" sz="2600" dirty="0">
                <a:solidFill>
                  <a:schemeClr val="tx1">
                    <a:lumMod val="50000"/>
                    <a:lumOff val="50000"/>
                  </a:schemeClr>
                </a:solidFill>
              </a:rPr>
              <a:t>التفسير الشيعي الامامي</a:t>
            </a:r>
            <a:r>
              <a:rPr lang="tr-TR" sz="2600" dirty="0" smtClean="0"/>
              <a:t> -a</a:t>
            </a:r>
          </a:p>
          <a:p>
            <a:r>
              <a:rPr lang="tr-TR" sz="2600" dirty="0" err="1"/>
              <a:t>Kummî</a:t>
            </a:r>
            <a:r>
              <a:rPr lang="tr-TR" sz="2600" dirty="0"/>
              <a:t> (ö. 307/919),</a:t>
            </a:r>
            <a:r>
              <a:rPr lang="tr-TR" sz="2600" i="1" dirty="0"/>
              <a:t> </a:t>
            </a:r>
            <a:r>
              <a:rPr lang="tr-TR" sz="2600" i="1" dirty="0" err="1"/>
              <a:t>Tefsîru’l-Kummî</a:t>
            </a:r>
            <a:r>
              <a:rPr lang="tr-TR" sz="2600" i="1" dirty="0"/>
              <a:t> </a:t>
            </a:r>
            <a:r>
              <a:rPr lang="tr-TR" sz="2600" dirty="0"/>
              <a:t>(Şia)</a:t>
            </a:r>
          </a:p>
          <a:p>
            <a:r>
              <a:rPr lang="tr-TR" sz="2600" dirty="0" smtClean="0"/>
              <a:t>Ebu </a:t>
            </a:r>
            <a:r>
              <a:rPr lang="tr-TR" sz="2600" dirty="0"/>
              <a:t>Cafer et-</a:t>
            </a:r>
            <a:r>
              <a:rPr lang="tr-TR" sz="2600" dirty="0" err="1"/>
              <a:t>Tûsî</a:t>
            </a:r>
            <a:r>
              <a:rPr lang="tr-TR" sz="2600" dirty="0"/>
              <a:t> (460/1068), </a:t>
            </a:r>
            <a:r>
              <a:rPr lang="tr-TR" sz="2600" i="1" dirty="0"/>
              <a:t>et-</a:t>
            </a:r>
            <a:r>
              <a:rPr lang="tr-TR" sz="2600" i="1" dirty="0" err="1"/>
              <a:t>Tıbyân</a:t>
            </a:r>
            <a:r>
              <a:rPr lang="tr-TR" sz="2600" dirty="0"/>
              <a:t> (Şia</a:t>
            </a:r>
            <a:r>
              <a:rPr lang="tr-TR" sz="2600" dirty="0" smtClean="0"/>
              <a:t>)</a:t>
            </a:r>
          </a:p>
          <a:p>
            <a:r>
              <a:rPr lang="tr-TR" sz="2800" dirty="0" err="1"/>
              <a:t>Tabersî</a:t>
            </a:r>
            <a:r>
              <a:rPr lang="tr-TR" sz="2800" dirty="0"/>
              <a:t> (ö. 548/1153), </a:t>
            </a:r>
            <a:r>
              <a:rPr lang="tr-TR" sz="2800" i="1" dirty="0" err="1"/>
              <a:t>Mecme‘u’l-Beyân</a:t>
            </a:r>
            <a:r>
              <a:rPr lang="tr-TR" sz="2800" i="1" dirty="0"/>
              <a:t> fî </a:t>
            </a:r>
            <a:r>
              <a:rPr lang="tr-TR" sz="2800" i="1" dirty="0" err="1"/>
              <a:t>Tefsîri’l</a:t>
            </a:r>
            <a:r>
              <a:rPr lang="tr-TR" sz="2800" i="1" dirty="0"/>
              <a:t>-Kur’an </a:t>
            </a:r>
            <a:r>
              <a:rPr lang="tr-TR" sz="2800" dirty="0"/>
              <a:t>(Şia</a:t>
            </a:r>
            <a:r>
              <a:rPr lang="tr-TR" sz="2800" dirty="0" smtClean="0"/>
              <a:t>)</a:t>
            </a:r>
          </a:p>
          <a:p>
            <a:r>
              <a:rPr lang="tr-TR" dirty="0"/>
              <a:t>Molla Muhsin </a:t>
            </a:r>
            <a:r>
              <a:rPr lang="tr-TR" dirty="0" err="1"/>
              <a:t>Kaşânî</a:t>
            </a:r>
            <a:r>
              <a:rPr lang="tr-TR" dirty="0"/>
              <a:t> (ö. 1090/1679), </a:t>
            </a:r>
            <a:r>
              <a:rPr lang="tr-TR" i="1" dirty="0" err="1"/>
              <a:t>Tefsîru’s-Sâfî</a:t>
            </a:r>
            <a:r>
              <a:rPr lang="tr-TR" dirty="0"/>
              <a:t> (Şia</a:t>
            </a:r>
            <a:r>
              <a:rPr lang="tr-TR" dirty="0" smtClean="0"/>
              <a:t>)</a:t>
            </a:r>
            <a:endParaRPr lang="tr-TR" sz="2600" dirty="0" smtClean="0"/>
          </a:p>
          <a:p>
            <a:pPr marL="0" indent="0" algn="r">
              <a:buNone/>
            </a:pPr>
            <a:r>
              <a:rPr lang="tr-TR" sz="2600" dirty="0">
                <a:solidFill>
                  <a:schemeClr val="tx1">
                    <a:lumMod val="50000"/>
                    <a:lumOff val="50000"/>
                  </a:schemeClr>
                </a:solidFill>
              </a:rPr>
              <a:t>(</a:t>
            </a:r>
            <a:r>
              <a:rPr lang="ar-SA" sz="2600" dirty="0">
                <a:solidFill>
                  <a:schemeClr val="tx1">
                    <a:lumMod val="50000"/>
                    <a:lumOff val="50000"/>
                  </a:schemeClr>
                </a:solidFill>
              </a:rPr>
              <a:t>الخوارج</a:t>
            </a:r>
            <a:r>
              <a:rPr lang="tr-TR" sz="2600" dirty="0">
                <a:solidFill>
                  <a:schemeClr val="tx1">
                    <a:lumMod val="50000"/>
                    <a:lumOff val="50000"/>
                  </a:schemeClr>
                </a:solidFill>
              </a:rPr>
              <a:t>)</a:t>
            </a:r>
            <a:r>
              <a:rPr lang="tr-TR" sz="2600" dirty="0" smtClean="0">
                <a:solidFill>
                  <a:schemeClr val="tx1">
                    <a:lumMod val="50000"/>
                    <a:lumOff val="50000"/>
                  </a:schemeClr>
                </a:solidFill>
              </a:rPr>
              <a:t> </a:t>
            </a:r>
            <a:r>
              <a:rPr lang="ar-SA" sz="2600" dirty="0" smtClean="0">
                <a:solidFill>
                  <a:schemeClr val="tx1">
                    <a:lumMod val="50000"/>
                    <a:lumOff val="50000"/>
                  </a:schemeClr>
                </a:solidFill>
              </a:rPr>
              <a:t>التفسير </a:t>
            </a:r>
            <a:r>
              <a:rPr lang="ar-SA" sz="2600" dirty="0">
                <a:solidFill>
                  <a:schemeClr val="tx1">
                    <a:lumMod val="50000"/>
                    <a:lumOff val="50000"/>
                  </a:schemeClr>
                </a:solidFill>
              </a:rPr>
              <a:t>الخارجي و التفسير الخارجي الاباضي</a:t>
            </a:r>
            <a:r>
              <a:rPr lang="tr-TR" sz="2600" dirty="0" smtClean="0"/>
              <a:t> -b</a:t>
            </a:r>
          </a:p>
          <a:p>
            <a:pPr marL="0" indent="0">
              <a:buNone/>
            </a:pPr>
            <a:r>
              <a:rPr lang="tr-TR" sz="2600" dirty="0" smtClean="0"/>
              <a:t>Hûd b. </a:t>
            </a:r>
            <a:r>
              <a:rPr lang="tr-TR" sz="2600" dirty="0" err="1" smtClean="0"/>
              <a:t>Muhakkem</a:t>
            </a:r>
            <a:r>
              <a:rPr lang="tr-TR" sz="2600" dirty="0" smtClean="0"/>
              <a:t> el-</a:t>
            </a:r>
            <a:r>
              <a:rPr lang="tr-TR" sz="2600" dirty="0" err="1" smtClean="0"/>
              <a:t>Huvvârî</a:t>
            </a:r>
            <a:r>
              <a:rPr lang="tr-TR" sz="2600" dirty="0" smtClean="0"/>
              <a:t> (h. III. yy.), </a:t>
            </a:r>
            <a:r>
              <a:rPr lang="tr-TR" sz="2600" i="1" dirty="0" err="1" smtClean="0"/>
              <a:t>Tefsîru</a:t>
            </a:r>
            <a:r>
              <a:rPr lang="tr-TR" sz="2600" i="1" dirty="0" smtClean="0"/>
              <a:t> Kitabillâhi’l-‘</a:t>
            </a:r>
            <a:r>
              <a:rPr lang="tr-TR" sz="2600" i="1" dirty="0" err="1" smtClean="0"/>
              <a:t>Azîz</a:t>
            </a:r>
            <a:r>
              <a:rPr lang="tr-TR" sz="2600" dirty="0" smtClean="0"/>
              <a:t> (Harici/</a:t>
            </a:r>
            <a:r>
              <a:rPr lang="tr-TR" sz="2600" dirty="0" err="1" smtClean="0"/>
              <a:t>İbadi</a:t>
            </a:r>
            <a:r>
              <a:rPr lang="tr-TR" sz="2600" dirty="0" smtClean="0"/>
              <a:t>)</a:t>
            </a:r>
          </a:p>
          <a:p>
            <a:pPr marL="0" indent="0">
              <a:buNone/>
            </a:pPr>
            <a:r>
              <a:rPr lang="tr-TR" dirty="0"/>
              <a:t>Muhammed b. </a:t>
            </a:r>
            <a:r>
              <a:rPr lang="tr-TR" dirty="0" err="1"/>
              <a:t>Yûsuf</a:t>
            </a:r>
            <a:r>
              <a:rPr lang="tr-TR" dirty="0"/>
              <a:t> </a:t>
            </a:r>
            <a:r>
              <a:rPr lang="tr-TR" dirty="0" err="1"/>
              <a:t>İtfeyyiş</a:t>
            </a:r>
            <a:r>
              <a:rPr lang="tr-TR" dirty="0"/>
              <a:t> (ö. 1332/1914), </a:t>
            </a:r>
            <a:r>
              <a:rPr lang="tr-TR" i="1" dirty="0" err="1"/>
              <a:t>Teysîru’t-Tefsîr</a:t>
            </a:r>
            <a:r>
              <a:rPr lang="tr-TR" i="1" dirty="0"/>
              <a:t>; </a:t>
            </a:r>
            <a:endParaRPr lang="tr-TR" i="1" dirty="0" smtClean="0"/>
          </a:p>
          <a:p>
            <a:pPr marL="0" indent="0">
              <a:buNone/>
            </a:pPr>
            <a:r>
              <a:rPr lang="tr-TR" i="1" dirty="0"/>
              <a:t>	</a:t>
            </a:r>
            <a:r>
              <a:rPr lang="tr-TR" i="1" dirty="0" smtClean="0"/>
              <a:t>				</a:t>
            </a:r>
            <a:r>
              <a:rPr lang="tr-TR" i="1" dirty="0" err="1" smtClean="0"/>
              <a:t>Himyânu’z-Zâd</a:t>
            </a:r>
            <a:r>
              <a:rPr lang="tr-TR" i="1" dirty="0" smtClean="0"/>
              <a:t> </a:t>
            </a:r>
            <a:r>
              <a:rPr lang="tr-TR" i="1" dirty="0"/>
              <a:t>ilâ </a:t>
            </a:r>
            <a:r>
              <a:rPr lang="tr-TR" i="1" dirty="0" err="1"/>
              <a:t>Dâri’l-Me‘âd</a:t>
            </a:r>
            <a:r>
              <a:rPr lang="tr-TR" dirty="0"/>
              <a:t> (Harici</a:t>
            </a:r>
            <a:r>
              <a:rPr lang="tr-TR" dirty="0" smtClean="0"/>
              <a:t>)</a:t>
            </a:r>
          </a:p>
          <a:p>
            <a:pPr marL="0" indent="0">
              <a:buNone/>
            </a:pPr>
            <a:r>
              <a:rPr lang="tr-TR" dirty="0" smtClean="0"/>
              <a:t>-el-</a:t>
            </a:r>
            <a:r>
              <a:rPr lang="tr-TR" dirty="0" err="1" smtClean="0"/>
              <a:t>Halili</a:t>
            </a:r>
            <a:r>
              <a:rPr lang="tr-TR" dirty="0" smtClean="0"/>
              <a:t> (ö.1942), </a:t>
            </a:r>
            <a:r>
              <a:rPr lang="tr-TR" i="1" dirty="0" err="1" smtClean="0"/>
              <a:t>Cevâhiru’t</a:t>
            </a:r>
            <a:r>
              <a:rPr lang="tr-TR" i="1" dirty="0" smtClean="0"/>
              <a:t>-tefsir</a:t>
            </a:r>
            <a:r>
              <a:rPr lang="tr-TR" dirty="0"/>
              <a:t> </a:t>
            </a:r>
            <a:r>
              <a:rPr lang="tr-TR" dirty="0" smtClean="0"/>
              <a:t>(harici)</a:t>
            </a:r>
          </a:p>
          <a:p>
            <a:pPr marL="0" indent="0" algn="r">
              <a:buNone/>
            </a:pPr>
            <a:r>
              <a:rPr lang="tr-TR" sz="2600" dirty="0" smtClean="0">
                <a:solidFill>
                  <a:schemeClr val="tx1">
                    <a:lumMod val="50000"/>
                    <a:lumOff val="50000"/>
                  </a:schemeClr>
                </a:solidFill>
              </a:rPr>
              <a:t>(</a:t>
            </a:r>
            <a:r>
              <a:rPr lang="ar-SA" sz="2600" dirty="0">
                <a:solidFill>
                  <a:schemeClr val="tx1">
                    <a:lumMod val="50000"/>
                    <a:lumOff val="50000"/>
                  </a:schemeClr>
                </a:solidFill>
              </a:rPr>
              <a:t>المعتزلة</a:t>
            </a:r>
            <a:r>
              <a:rPr lang="tr-TR" sz="2600" dirty="0">
                <a:solidFill>
                  <a:schemeClr val="tx1">
                    <a:lumMod val="50000"/>
                    <a:lumOff val="50000"/>
                  </a:schemeClr>
                </a:solidFill>
              </a:rPr>
              <a:t>) </a:t>
            </a:r>
            <a:r>
              <a:rPr lang="ar-SA" sz="2600" dirty="0">
                <a:solidFill>
                  <a:schemeClr val="tx1">
                    <a:lumMod val="50000"/>
                    <a:lumOff val="50000"/>
                  </a:schemeClr>
                </a:solidFill>
              </a:rPr>
              <a:t>التفسير المعتزلي</a:t>
            </a:r>
            <a:r>
              <a:rPr lang="tr-TR" sz="2600" dirty="0" smtClean="0"/>
              <a:t> -c</a:t>
            </a:r>
          </a:p>
          <a:p>
            <a:r>
              <a:rPr lang="tr-TR" sz="2800" dirty="0" err="1"/>
              <a:t>Ebû</a:t>
            </a:r>
            <a:r>
              <a:rPr lang="tr-TR" sz="2800" dirty="0"/>
              <a:t> Müslim el-</a:t>
            </a:r>
            <a:r>
              <a:rPr lang="tr-TR" sz="2800" dirty="0" err="1"/>
              <a:t>İsfehânî</a:t>
            </a:r>
            <a:r>
              <a:rPr lang="tr-TR" sz="2800" dirty="0"/>
              <a:t> (ö. 322/934); </a:t>
            </a:r>
            <a:r>
              <a:rPr lang="tr-TR" sz="2800" i="1" dirty="0" err="1" smtClean="0"/>
              <a:t>Câmi’u’t-Te’vîl</a:t>
            </a:r>
            <a:r>
              <a:rPr lang="tr-TR" sz="2800" i="1" dirty="0" smtClean="0"/>
              <a:t> </a:t>
            </a:r>
            <a:r>
              <a:rPr lang="tr-TR" sz="2800" i="1" dirty="0" err="1"/>
              <a:t>li</a:t>
            </a:r>
            <a:r>
              <a:rPr lang="tr-TR" sz="2800" i="1" dirty="0"/>
              <a:t> </a:t>
            </a:r>
            <a:r>
              <a:rPr lang="tr-TR" sz="2800" i="1" dirty="0" err="1"/>
              <a:t>Muhkemi’t-Tenzîl</a:t>
            </a:r>
            <a:r>
              <a:rPr lang="tr-TR" sz="2800" dirty="0"/>
              <a:t> (Mutezile)</a:t>
            </a:r>
          </a:p>
          <a:p>
            <a:r>
              <a:rPr lang="tr-TR" sz="2800" dirty="0" err="1"/>
              <a:t>Kâdî</a:t>
            </a:r>
            <a:r>
              <a:rPr lang="tr-TR" sz="2800" dirty="0"/>
              <a:t> </a:t>
            </a:r>
            <a:r>
              <a:rPr lang="tr-TR" sz="2800" dirty="0" err="1"/>
              <a:t>Abdulcebbâr</a:t>
            </a:r>
            <a:r>
              <a:rPr lang="tr-TR" sz="2800" dirty="0"/>
              <a:t> (ö. 415/1024), </a:t>
            </a:r>
            <a:r>
              <a:rPr lang="tr-TR" sz="2800" i="1" dirty="0" err="1"/>
              <a:t>Müteşâbihu’l-Kur’ân</a:t>
            </a:r>
            <a:r>
              <a:rPr lang="tr-TR" sz="2800" dirty="0"/>
              <a:t>, </a:t>
            </a:r>
            <a:r>
              <a:rPr lang="tr-TR" sz="2800" i="1" dirty="0" err="1" smtClean="0"/>
              <a:t>Tenzîhu’l-Kur’ân</a:t>
            </a:r>
            <a:r>
              <a:rPr lang="tr-TR" sz="2800" i="1" dirty="0" smtClean="0"/>
              <a:t> </a:t>
            </a:r>
            <a:r>
              <a:rPr lang="tr-TR" sz="2800" i="1" dirty="0"/>
              <a:t>‘</a:t>
            </a:r>
            <a:r>
              <a:rPr lang="tr-TR" sz="2800" i="1" dirty="0" err="1"/>
              <a:t>ani’l-Metâin</a:t>
            </a:r>
            <a:r>
              <a:rPr lang="tr-TR" sz="2800" dirty="0"/>
              <a:t> (Mutezile</a:t>
            </a:r>
            <a:r>
              <a:rPr lang="tr-TR" sz="2800" dirty="0" smtClean="0"/>
              <a:t>)</a:t>
            </a:r>
          </a:p>
          <a:p>
            <a:r>
              <a:rPr lang="tr-TR" sz="2000" dirty="0" err="1"/>
              <a:t>Zemahşerî</a:t>
            </a:r>
            <a:r>
              <a:rPr lang="tr-TR" sz="2000" dirty="0"/>
              <a:t> (ö. 538/1143), </a:t>
            </a:r>
            <a:r>
              <a:rPr lang="tr-TR" sz="2000" i="1" dirty="0"/>
              <a:t>el-</a:t>
            </a:r>
            <a:r>
              <a:rPr lang="tr-TR" sz="2000" i="1" dirty="0" err="1"/>
              <a:t>Keşşâf</a:t>
            </a:r>
            <a:r>
              <a:rPr lang="tr-TR" sz="2000" dirty="0"/>
              <a:t> (Mutezile)</a:t>
            </a:r>
            <a:endParaRPr lang="tr-TR" sz="2600" dirty="0" smtClean="0"/>
          </a:p>
          <a:p>
            <a:pPr marL="0" indent="0" algn="r">
              <a:buNone/>
            </a:pPr>
            <a:r>
              <a:rPr lang="tr-TR" sz="2600" dirty="0" smtClean="0">
                <a:solidFill>
                  <a:schemeClr val="tx1">
                    <a:lumMod val="50000"/>
                    <a:lumOff val="50000"/>
                  </a:schemeClr>
                </a:solidFill>
              </a:rPr>
              <a:t>(</a:t>
            </a:r>
            <a:r>
              <a:rPr lang="ar-SA" sz="2600" dirty="0" smtClean="0">
                <a:solidFill>
                  <a:schemeClr val="tx1">
                    <a:lumMod val="50000"/>
                    <a:lumOff val="50000"/>
                  </a:schemeClr>
                </a:solidFill>
              </a:rPr>
              <a:t>اهل السنة</a:t>
            </a:r>
            <a:r>
              <a:rPr lang="tr-TR" sz="2600" dirty="0" smtClean="0">
                <a:solidFill>
                  <a:schemeClr val="tx1">
                    <a:lumMod val="50000"/>
                    <a:lumOff val="50000"/>
                  </a:schemeClr>
                </a:solidFill>
              </a:rPr>
              <a:t>) </a:t>
            </a:r>
            <a:r>
              <a:rPr lang="ar-SA" sz="2600" dirty="0" smtClean="0">
                <a:solidFill>
                  <a:schemeClr val="tx1">
                    <a:lumMod val="50000"/>
                    <a:lumOff val="50000"/>
                  </a:schemeClr>
                </a:solidFill>
              </a:rPr>
              <a:t>التفسير السني او تفاسير اهل السنة</a:t>
            </a:r>
            <a:r>
              <a:rPr lang="tr-TR" sz="2600" dirty="0" smtClean="0"/>
              <a:t> -d</a:t>
            </a:r>
          </a:p>
        </p:txBody>
      </p:sp>
      <p:sp>
        <p:nvSpPr>
          <p:cNvPr id="3" name="Başlık 2"/>
          <p:cNvSpPr>
            <a:spLocks noGrp="1"/>
          </p:cNvSpPr>
          <p:nvPr>
            <p:ph type="title"/>
          </p:nvPr>
        </p:nvSpPr>
        <p:spPr>
          <a:xfrm>
            <a:off x="1387737" y="0"/>
            <a:ext cx="7756263" cy="895389"/>
          </a:xfrm>
        </p:spPr>
        <p:txBody>
          <a:bodyPr/>
          <a:lstStyle/>
          <a:p>
            <a:pPr marL="0" indent="0" algn="r"/>
            <a:r>
              <a:rPr lang="ar-SA" sz="2800" dirty="0"/>
              <a:t>التفسير الكلامي او المذهبي</a:t>
            </a:r>
            <a:r>
              <a:rPr lang="tr-TR" sz="2800" dirty="0"/>
              <a:t> </a:t>
            </a:r>
            <a:r>
              <a:rPr lang="tr-TR" sz="2800" dirty="0" smtClean="0"/>
              <a:t>-3</a:t>
            </a:r>
            <a:r>
              <a:rPr lang="tr-TR" sz="2800" dirty="0"/>
              <a:t/>
            </a:r>
            <a:br>
              <a:rPr lang="tr-TR" sz="2800" dirty="0"/>
            </a:br>
            <a:r>
              <a:rPr lang="tr-TR" sz="2800" dirty="0">
                <a:solidFill>
                  <a:schemeClr val="tx1">
                    <a:lumMod val="50000"/>
                    <a:lumOff val="50000"/>
                  </a:schemeClr>
                </a:solidFill>
              </a:rPr>
              <a:t>(</a:t>
            </a:r>
            <a:r>
              <a:rPr lang="ar-SA" sz="2800" dirty="0">
                <a:solidFill>
                  <a:schemeClr val="tx1">
                    <a:lumMod val="50000"/>
                    <a:lumOff val="50000"/>
                  </a:schemeClr>
                </a:solidFill>
              </a:rPr>
              <a:t>التفسير المعتمدة علي اصول مذهب</a:t>
            </a:r>
            <a:r>
              <a:rPr lang="tr-TR" sz="2800" dirty="0">
                <a:solidFill>
                  <a:schemeClr val="tx1">
                    <a:lumMod val="50000"/>
                    <a:lumOff val="50000"/>
                  </a:schemeClr>
                </a:solidFill>
              </a:rPr>
              <a:t>)</a:t>
            </a:r>
          </a:p>
        </p:txBody>
      </p:sp>
    </p:spTree>
    <p:extLst>
      <p:ext uri="{BB962C8B-B14F-4D97-AF65-F5344CB8AC3E}">
        <p14:creationId xmlns:p14="http://schemas.microsoft.com/office/powerpoint/2010/main" val="18010171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50312" y="2931090"/>
            <a:ext cx="8843375" cy="2592887"/>
          </a:xfrm>
        </p:spPr>
        <p:txBody>
          <a:bodyPr/>
          <a:lstStyle/>
          <a:p>
            <a:r>
              <a:rPr lang="tr-TR" dirty="0" err="1" smtClean="0"/>
              <a:t>Kummî</a:t>
            </a:r>
            <a:r>
              <a:rPr lang="tr-TR" dirty="0" smtClean="0"/>
              <a:t> </a:t>
            </a:r>
            <a:r>
              <a:rPr lang="tr-TR" dirty="0"/>
              <a:t>(ö. 307/919),</a:t>
            </a:r>
            <a:r>
              <a:rPr lang="tr-TR" i="1" dirty="0"/>
              <a:t> </a:t>
            </a:r>
            <a:r>
              <a:rPr lang="tr-TR" i="1" dirty="0" err="1"/>
              <a:t>Tefsîru’l-Kummî</a:t>
            </a:r>
            <a:r>
              <a:rPr lang="tr-TR" i="1" dirty="0"/>
              <a:t> </a:t>
            </a:r>
            <a:r>
              <a:rPr lang="tr-TR" dirty="0"/>
              <a:t>(Şia)</a:t>
            </a:r>
          </a:p>
          <a:p>
            <a:r>
              <a:rPr lang="tr-TR" dirty="0"/>
              <a:t>Ebu Cafer et-</a:t>
            </a:r>
            <a:r>
              <a:rPr lang="tr-TR" dirty="0" err="1"/>
              <a:t>Tûsî</a:t>
            </a:r>
            <a:r>
              <a:rPr lang="tr-TR" dirty="0"/>
              <a:t> (460/1068), </a:t>
            </a:r>
            <a:r>
              <a:rPr lang="tr-TR" i="1" dirty="0"/>
              <a:t>et-</a:t>
            </a:r>
            <a:r>
              <a:rPr lang="tr-TR" i="1" dirty="0" err="1"/>
              <a:t>Tıbyân</a:t>
            </a:r>
            <a:r>
              <a:rPr lang="tr-TR" dirty="0"/>
              <a:t> (Şia)</a:t>
            </a:r>
          </a:p>
          <a:p>
            <a:r>
              <a:rPr lang="tr-TR" dirty="0" err="1"/>
              <a:t>Tabersî</a:t>
            </a:r>
            <a:r>
              <a:rPr lang="tr-TR" dirty="0"/>
              <a:t> (ö. 548/1153), </a:t>
            </a:r>
            <a:r>
              <a:rPr lang="tr-TR" i="1" dirty="0" err="1"/>
              <a:t>Mecme‘u’l-Beyân</a:t>
            </a:r>
            <a:r>
              <a:rPr lang="tr-TR" i="1" dirty="0"/>
              <a:t> fî </a:t>
            </a:r>
            <a:r>
              <a:rPr lang="tr-TR" i="1" dirty="0" err="1"/>
              <a:t>Tefsîri’l</a:t>
            </a:r>
            <a:r>
              <a:rPr lang="tr-TR" i="1" dirty="0"/>
              <a:t>-Kur’an </a:t>
            </a:r>
            <a:r>
              <a:rPr lang="tr-TR" dirty="0"/>
              <a:t>(Şia)</a:t>
            </a:r>
          </a:p>
          <a:p>
            <a:r>
              <a:rPr lang="tr-TR" dirty="0"/>
              <a:t>Molla Muhsin </a:t>
            </a:r>
            <a:r>
              <a:rPr lang="tr-TR" dirty="0" err="1"/>
              <a:t>Kaşânî</a:t>
            </a:r>
            <a:r>
              <a:rPr lang="tr-TR" dirty="0"/>
              <a:t> (ö. 1090/1679), </a:t>
            </a:r>
            <a:r>
              <a:rPr lang="tr-TR" i="1" dirty="0" err="1"/>
              <a:t>Tefsîru’s-Sâfî</a:t>
            </a:r>
            <a:r>
              <a:rPr lang="tr-TR" dirty="0"/>
              <a:t> (Şia)</a:t>
            </a:r>
          </a:p>
        </p:txBody>
      </p:sp>
      <p:sp>
        <p:nvSpPr>
          <p:cNvPr id="3" name="Başlık 2"/>
          <p:cNvSpPr>
            <a:spLocks noGrp="1"/>
          </p:cNvSpPr>
          <p:nvPr>
            <p:ph type="title"/>
          </p:nvPr>
        </p:nvSpPr>
        <p:spPr>
          <a:xfrm>
            <a:off x="688490" y="200416"/>
            <a:ext cx="7756263" cy="2066534"/>
          </a:xfrm>
        </p:spPr>
        <p:txBody>
          <a:bodyPr/>
          <a:lstStyle/>
          <a:p>
            <a:r>
              <a:rPr lang="ar-SA" sz="3000" dirty="0"/>
              <a:t>تفسير </a:t>
            </a:r>
            <a:r>
              <a:rPr lang="ar-SA" sz="3000" dirty="0" smtClean="0"/>
              <a:t>الشيعة</a:t>
            </a:r>
            <a:r>
              <a:rPr lang="tr-TR" sz="3000" dirty="0" smtClean="0"/>
              <a:t> -a</a:t>
            </a:r>
            <a:br>
              <a:rPr lang="tr-TR" sz="3000" dirty="0" smtClean="0"/>
            </a:br>
            <a:r>
              <a:rPr lang="tr-TR" sz="3000" dirty="0" smtClean="0"/>
              <a:t>(</a:t>
            </a:r>
            <a:r>
              <a:rPr lang="tr-TR" sz="3000" dirty="0">
                <a:solidFill>
                  <a:schemeClr val="tx1">
                    <a:lumMod val="50000"/>
                    <a:lumOff val="50000"/>
                  </a:schemeClr>
                </a:solidFill>
              </a:rPr>
              <a:t>(</a:t>
            </a:r>
            <a:r>
              <a:rPr lang="ar-SA" sz="3000" dirty="0">
                <a:solidFill>
                  <a:schemeClr val="tx1">
                    <a:lumMod val="50000"/>
                    <a:lumOff val="50000"/>
                  </a:schemeClr>
                </a:solidFill>
              </a:rPr>
              <a:t>الشيعة</a:t>
            </a:r>
            <a:r>
              <a:rPr lang="tr-TR" sz="3000" dirty="0">
                <a:solidFill>
                  <a:schemeClr val="tx1">
                    <a:lumMod val="50000"/>
                    <a:lumOff val="50000"/>
                  </a:schemeClr>
                </a:solidFill>
              </a:rPr>
              <a:t>) </a:t>
            </a:r>
            <a:r>
              <a:rPr lang="ar-SA" sz="3000" dirty="0">
                <a:solidFill>
                  <a:schemeClr val="tx1">
                    <a:lumMod val="50000"/>
                    <a:lumOff val="50000"/>
                  </a:schemeClr>
                </a:solidFill>
              </a:rPr>
              <a:t>التفسير الشيعي الامامي</a:t>
            </a:r>
            <a:r>
              <a:rPr lang="tr-TR" sz="3000" dirty="0" smtClean="0"/>
              <a:t>)</a:t>
            </a:r>
            <a:br>
              <a:rPr lang="tr-TR" sz="3000" dirty="0" smtClean="0"/>
            </a:br>
            <a:r>
              <a:rPr lang="tr-TR" sz="3000" dirty="0" smtClean="0"/>
              <a:t> </a:t>
            </a:r>
            <a:r>
              <a:rPr lang="ar-SA" sz="3000" dirty="0"/>
              <a:t>أشهر تفاسير </a:t>
            </a:r>
            <a:r>
              <a:rPr lang="ar-SA" sz="3000" dirty="0" smtClean="0"/>
              <a:t>الشيعة </a:t>
            </a:r>
            <a:r>
              <a:rPr lang="tr-TR" sz="3000" dirty="0"/>
              <a:t>-</a:t>
            </a:r>
          </a:p>
        </p:txBody>
      </p:sp>
      <p:sp>
        <p:nvSpPr>
          <p:cNvPr id="4" name="Dikdörtgen 3"/>
          <p:cNvSpPr/>
          <p:nvPr/>
        </p:nvSpPr>
        <p:spPr>
          <a:xfrm>
            <a:off x="4253643" y="3244334"/>
            <a:ext cx="636713" cy="369332"/>
          </a:xfrm>
          <a:prstGeom prst="rect">
            <a:avLst/>
          </a:prstGeom>
        </p:spPr>
        <p:txBody>
          <a:bodyPr wrap="none">
            <a:spAutoFit/>
          </a:bodyPr>
          <a:lstStyle/>
          <a:p>
            <a:r>
              <a:rPr lang="ar-SA" dirty="0"/>
              <a:t>الشيعة</a:t>
            </a:r>
            <a:endParaRPr lang="tr-TR" dirty="0"/>
          </a:p>
        </p:txBody>
      </p:sp>
    </p:spTree>
    <p:extLst>
      <p:ext uri="{BB962C8B-B14F-4D97-AF65-F5344CB8AC3E}">
        <p14:creationId xmlns:p14="http://schemas.microsoft.com/office/powerpoint/2010/main" val="27509402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Autofit/>
          </a:bodyPr>
          <a:lstStyle/>
          <a:p>
            <a:r>
              <a:rPr lang="tr-TR" sz="2900" dirty="0" err="1" smtClean="0"/>
              <a:t>Tevhid</a:t>
            </a:r>
            <a:r>
              <a:rPr lang="tr-TR" sz="2900" dirty="0"/>
              <a:t>, nübüvvet, ahiret, adalet ve imamet imanın beş esasını oluşturur</a:t>
            </a:r>
            <a:r>
              <a:rPr lang="tr-TR" sz="2900" dirty="0" smtClean="0"/>
              <a:t>.</a:t>
            </a:r>
            <a:endParaRPr lang="tr-TR" sz="2900" dirty="0"/>
          </a:p>
          <a:p>
            <a:r>
              <a:rPr lang="tr-TR" sz="2900" i="1" dirty="0" err="1" smtClean="0"/>
              <a:t>Ric‘at</a:t>
            </a:r>
            <a:r>
              <a:rPr lang="tr-TR" sz="2900" dirty="0"/>
              <a:t>, </a:t>
            </a:r>
            <a:r>
              <a:rPr lang="tr-TR" sz="2900" i="1" dirty="0" err="1"/>
              <a:t>bedâ</a:t>
            </a:r>
            <a:r>
              <a:rPr lang="tr-TR" sz="2900" i="1" dirty="0"/>
              <a:t>’</a:t>
            </a:r>
            <a:r>
              <a:rPr lang="tr-TR" sz="2900" dirty="0"/>
              <a:t> ve </a:t>
            </a:r>
            <a:r>
              <a:rPr lang="tr-TR" sz="2900" i="1" dirty="0" err="1"/>
              <a:t>takiyye</a:t>
            </a:r>
            <a:r>
              <a:rPr lang="tr-TR" sz="2900" dirty="0"/>
              <a:t> kabul edilir</a:t>
            </a:r>
          </a:p>
          <a:p>
            <a:r>
              <a:rPr lang="tr-TR" sz="2900" i="1" dirty="0" err="1" smtClean="0"/>
              <a:t>Ehl</a:t>
            </a:r>
            <a:r>
              <a:rPr lang="tr-TR" sz="2900" i="1" dirty="0" smtClean="0"/>
              <a:t>-i beyti</a:t>
            </a:r>
            <a:r>
              <a:rPr lang="tr-TR" sz="2900" dirty="0" smtClean="0"/>
              <a:t> ve </a:t>
            </a:r>
            <a:r>
              <a:rPr lang="tr-TR" sz="2900" dirty="0"/>
              <a:t>onları sevenleri sevmek (</a:t>
            </a:r>
            <a:r>
              <a:rPr lang="tr-TR" sz="2900" i="1" dirty="0" err="1"/>
              <a:t>tevellâ</a:t>
            </a:r>
            <a:r>
              <a:rPr lang="tr-TR" sz="2900" dirty="0" smtClean="0"/>
              <a:t>), </a:t>
            </a:r>
            <a:r>
              <a:rPr lang="tr-TR" sz="2900" dirty="0"/>
              <a:t>sevmeyenlerden uzaklaşmak (</a:t>
            </a:r>
            <a:r>
              <a:rPr lang="tr-TR" sz="2900" i="1" dirty="0" err="1"/>
              <a:t>teberrâ</a:t>
            </a:r>
            <a:r>
              <a:rPr lang="tr-TR" sz="2900" dirty="0" smtClean="0"/>
              <a:t>)</a:t>
            </a:r>
            <a:endParaRPr lang="tr-TR" sz="2900" dirty="0"/>
          </a:p>
          <a:p>
            <a:r>
              <a:rPr lang="tr-TR" sz="2900" dirty="0" smtClean="0"/>
              <a:t>İbadet </a:t>
            </a:r>
            <a:r>
              <a:rPr lang="tr-TR" sz="2900" dirty="0"/>
              <a:t>ve muamelatta </a:t>
            </a:r>
            <a:r>
              <a:rPr lang="tr-TR" sz="2900" dirty="0" err="1"/>
              <a:t>Ehl</a:t>
            </a:r>
            <a:r>
              <a:rPr lang="tr-TR" sz="2900" dirty="0"/>
              <a:t>-i </a:t>
            </a:r>
            <a:r>
              <a:rPr lang="tr-TR" sz="2900" dirty="0" err="1"/>
              <a:t>Sünnet’e</a:t>
            </a:r>
            <a:r>
              <a:rPr lang="tr-TR" sz="2900" dirty="0"/>
              <a:t> yakındır.</a:t>
            </a:r>
          </a:p>
        </p:txBody>
      </p:sp>
      <p:sp>
        <p:nvSpPr>
          <p:cNvPr id="3" name="Başlık 2"/>
          <p:cNvSpPr>
            <a:spLocks noGrp="1"/>
          </p:cNvSpPr>
          <p:nvPr>
            <p:ph type="title"/>
          </p:nvPr>
        </p:nvSpPr>
        <p:spPr/>
        <p:txBody>
          <a:bodyPr/>
          <a:lstStyle/>
          <a:p>
            <a:r>
              <a:rPr lang="tr-TR" dirty="0" smtClean="0"/>
              <a:t>Şia’nın ilkeleri</a:t>
            </a:r>
            <a:endParaRPr lang="tr-TR" dirty="0"/>
          </a:p>
        </p:txBody>
      </p:sp>
    </p:spTree>
    <p:extLst>
      <p:ext uri="{BB962C8B-B14F-4D97-AF65-F5344CB8AC3E}">
        <p14:creationId xmlns:p14="http://schemas.microsoft.com/office/powerpoint/2010/main" val="12372478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2079320"/>
            <a:ext cx="9144000" cy="4471791"/>
          </a:xfrm>
        </p:spPr>
        <p:txBody>
          <a:bodyPr>
            <a:normAutofit lnSpcReduction="10000"/>
          </a:bodyPr>
          <a:lstStyle/>
          <a:p>
            <a:r>
              <a:rPr lang="tr-TR" sz="2600" dirty="0" smtClean="0"/>
              <a:t>Kur’an tefsirinde </a:t>
            </a:r>
            <a:r>
              <a:rPr lang="tr-TR" sz="2600" dirty="0" err="1" smtClean="0"/>
              <a:t>Ehl</a:t>
            </a:r>
            <a:r>
              <a:rPr lang="tr-TR" sz="2600" dirty="0" smtClean="0"/>
              <a:t>-i </a:t>
            </a:r>
            <a:r>
              <a:rPr lang="tr-TR" sz="2600" dirty="0" err="1"/>
              <a:t>beyt</a:t>
            </a:r>
            <a:r>
              <a:rPr lang="tr-TR" sz="2600" dirty="0"/>
              <a:t> ve imamlardan gelen rivayetler ve yorumlar </a:t>
            </a:r>
            <a:r>
              <a:rPr lang="tr-TR" sz="2600" dirty="0" smtClean="0"/>
              <a:t>muteberdir</a:t>
            </a:r>
            <a:endParaRPr lang="tr-TR" sz="2600" dirty="0"/>
          </a:p>
          <a:p>
            <a:r>
              <a:rPr lang="tr-TR" sz="2600" dirty="0" smtClean="0"/>
              <a:t>Kur’an’ın cemi sırasında Hz. Ali’ye işaret eden ayetler çıkarıldığı iddia edilir. Kur’an’ın tahrif </a:t>
            </a:r>
            <a:r>
              <a:rPr lang="tr-TR" sz="2600" dirty="0"/>
              <a:t>edildiğini ileri sürenler de vardır.</a:t>
            </a:r>
          </a:p>
          <a:p>
            <a:r>
              <a:rPr lang="tr-TR" sz="2600" dirty="0" err="1" smtClean="0"/>
              <a:t>Nesh</a:t>
            </a:r>
            <a:r>
              <a:rPr lang="tr-TR" sz="2600" dirty="0"/>
              <a:t>, muhkem ve </a:t>
            </a:r>
            <a:r>
              <a:rPr lang="tr-TR" sz="2600" dirty="0" err="1"/>
              <a:t>müteşabih</a:t>
            </a:r>
            <a:r>
              <a:rPr lang="tr-TR" sz="2600" dirty="0"/>
              <a:t> Kur’an’ın anlaşılmasında önemlidir.</a:t>
            </a:r>
          </a:p>
          <a:p>
            <a:r>
              <a:rPr lang="tr-TR" sz="2600" i="1" dirty="0" err="1" smtClean="0"/>
              <a:t>Mübhemât</a:t>
            </a:r>
            <a:r>
              <a:rPr lang="tr-TR" sz="2600" dirty="0" err="1" smtClean="0"/>
              <a:t>’ar</a:t>
            </a:r>
            <a:r>
              <a:rPr lang="tr-TR" sz="2600" dirty="0" smtClean="0"/>
              <a:t> </a:t>
            </a:r>
            <a:r>
              <a:rPr lang="tr-TR" sz="2600" dirty="0" err="1" smtClean="0"/>
              <a:t>Ehl</a:t>
            </a:r>
            <a:r>
              <a:rPr lang="tr-TR" sz="2600" dirty="0" smtClean="0"/>
              <a:t>-i beyte veya onlardan bazılarına işaret eder.</a:t>
            </a:r>
            <a:endParaRPr lang="tr-TR" sz="2600" dirty="0"/>
          </a:p>
          <a:p>
            <a:r>
              <a:rPr lang="tr-TR" sz="2600" dirty="0" err="1" smtClean="0"/>
              <a:t>Bâtınî</a:t>
            </a:r>
            <a:r>
              <a:rPr lang="tr-TR" sz="2600" dirty="0" smtClean="0"/>
              <a:t> </a:t>
            </a:r>
            <a:r>
              <a:rPr lang="tr-TR" sz="2600" dirty="0" err="1"/>
              <a:t>te’viller</a:t>
            </a:r>
            <a:r>
              <a:rPr lang="tr-TR" sz="2600" dirty="0"/>
              <a:t> </a:t>
            </a:r>
            <a:r>
              <a:rPr lang="tr-TR" sz="2600" dirty="0" smtClean="0"/>
              <a:t>yapılır.</a:t>
            </a:r>
            <a:endParaRPr lang="tr-TR" sz="2600" dirty="0"/>
          </a:p>
          <a:p>
            <a:r>
              <a:rPr lang="tr-TR" sz="2600" dirty="0" smtClean="0"/>
              <a:t>İmam(et)i </a:t>
            </a:r>
            <a:r>
              <a:rPr lang="tr-TR" sz="2600" dirty="0" err="1" smtClean="0"/>
              <a:t>isbat</a:t>
            </a:r>
            <a:r>
              <a:rPr lang="tr-TR" sz="2600" dirty="0" smtClean="0"/>
              <a:t>.</a:t>
            </a:r>
            <a:endParaRPr lang="tr-TR" sz="2600" dirty="0"/>
          </a:p>
        </p:txBody>
      </p:sp>
      <p:sp>
        <p:nvSpPr>
          <p:cNvPr id="3" name="Başlık 2"/>
          <p:cNvSpPr>
            <a:spLocks noGrp="1"/>
          </p:cNvSpPr>
          <p:nvPr>
            <p:ph type="title"/>
          </p:nvPr>
        </p:nvSpPr>
        <p:spPr>
          <a:xfrm>
            <a:off x="600808" y="726510"/>
            <a:ext cx="7756263" cy="683479"/>
          </a:xfrm>
        </p:spPr>
        <p:txBody>
          <a:bodyPr/>
          <a:lstStyle/>
          <a:p>
            <a:r>
              <a:rPr lang="tr-TR" sz="2400" u="sng" dirty="0"/>
              <a:t>Şia’nın tefsir anlayışını oluşturan ana </a:t>
            </a:r>
            <a:r>
              <a:rPr lang="tr-TR" sz="2400" u="sng" dirty="0" smtClean="0"/>
              <a:t>konular:</a:t>
            </a:r>
            <a:endParaRPr lang="tr-TR" sz="2400" dirty="0"/>
          </a:p>
        </p:txBody>
      </p:sp>
    </p:spTree>
    <p:extLst>
      <p:ext uri="{BB962C8B-B14F-4D97-AF65-F5344CB8AC3E}">
        <p14:creationId xmlns:p14="http://schemas.microsoft.com/office/powerpoint/2010/main" val="1758621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 y="1924050"/>
            <a:ext cx="9144000" cy="4933950"/>
          </a:xfrm>
        </p:spPr>
        <p:txBody>
          <a:bodyPr>
            <a:normAutofit/>
          </a:bodyPr>
          <a:lstStyle/>
          <a:p>
            <a:pPr marL="0" indent="0" algn="r">
              <a:buNone/>
            </a:pPr>
            <a:r>
              <a:rPr lang="ar-SA" sz="2700" dirty="0"/>
              <a:t>اللغة: الولي هو الذي يلي النصرة والمعونة والولي هو الذي يلي تدبير الأمر يقال فلان ولي المرأة إذا كان يملك تدبير نكاحها وولي الدم من كان إليه المطالبة بالقود والسلطان ولي أمر الرعية. ويقال لمن يرشّحه لخلافته عليهم بعده وليّ </a:t>
            </a:r>
            <a:r>
              <a:rPr lang="tr-TR" sz="2700" dirty="0" smtClean="0"/>
              <a:t> </a:t>
            </a:r>
            <a:r>
              <a:rPr lang="ar-SA" sz="2700" dirty="0"/>
              <a:t>وَنِعْمَ وَلِيُّ الأَمْرِ بَعْـــدَ وَلِيِّــهِ</a:t>
            </a:r>
            <a:r>
              <a:rPr lang="tr-TR" sz="2700" dirty="0" smtClean="0"/>
              <a:t>:</a:t>
            </a:r>
            <a:r>
              <a:rPr lang="ar-SA" sz="2700" dirty="0" smtClean="0"/>
              <a:t>عهد </a:t>
            </a:r>
            <a:r>
              <a:rPr lang="ar-SA" sz="2700" dirty="0"/>
              <a:t>المسلمين قال الكميت يمدح عليّاً</a:t>
            </a:r>
            <a:endParaRPr lang="tr-TR" sz="2700" dirty="0" smtClean="0"/>
          </a:p>
          <a:p>
            <a:pPr marL="0" indent="0" algn="r">
              <a:buNone/>
            </a:pPr>
            <a:r>
              <a:rPr lang="ar-SA" sz="2700" dirty="0"/>
              <a:t>والحزب الطائفة والجماعة وأصله من قولـهم: حزبه الأمر يحزبه إذا نابه</a:t>
            </a:r>
            <a:endParaRPr lang="tr-TR" sz="2700" dirty="0" smtClean="0"/>
          </a:p>
          <a:p>
            <a:pPr marL="0" indent="0" algn="r">
              <a:buNone/>
            </a:pPr>
            <a:r>
              <a:rPr lang="ar-SA" sz="2700" dirty="0" smtClean="0"/>
              <a:t>وقولـه</a:t>
            </a:r>
            <a:r>
              <a:rPr lang="ar-SA" sz="2700" dirty="0"/>
              <a:t>: { وهم راكعون } جملة في موضع النصب على الحال من يؤتون أي يؤتون الزكاة راكعين كما يقال: الجواد من يجود بماله وهو ضاحك وموضع مَنْ رفع بالابتداء وفي يتولَّ ضمير يعود إلى مَنْ وهو مجزوم بالشرط وموضع الفاء مع ما بعده جزم لما في ذلك من معنى الجزاء لأن تقديره فهو غالب وفي مَنْ معنى إنْ فلهذا جزَم الفعل المضارع ومعنى هذا الحرف الذي في من مع الشرط والجزاء في موضع رفع بكونه خبر المبتدأ</a:t>
            </a:r>
            <a:r>
              <a:rPr lang="ar-SA" sz="2700" dirty="0" smtClean="0"/>
              <a:t>.</a:t>
            </a:r>
            <a:endParaRPr lang="tr-TR" sz="2700" dirty="0" smtClean="0"/>
          </a:p>
        </p:txBody>
      </p:sp>
      <p:sp>
        <p:nvSpPr>
          <p:cNvPr id="3" name="Başlık 2"/>
          <p:cNvSpPr>
            <a:spLocks noGrp="1"/>
          </p:cNvSpPr>
          <p:nvPr>
            <p:ph type="title"/>
          </p:nvPr>
        </p:nvSpPr>
        <p:spPr>
          <a:xfrm>
            <a:off x="1" y="43030"/>
            <a:ext cx="9144000" cy="1557170"/>
          </a:xfrm>
        </p:spPr>
        <p:txBody>
          <a:bodyPr/>
          <a:lstStyle/>
          <a:p>
            <a:r>
              <a:rPr lang="tr-TR" sz="2800" u="sng" dirty="0" err="1" smtClean="0"/>
              <a:t>Tabersî</a:t>
            </a:r>
            <a:r>
              <a:rPr lang="tr-TR" sz="2800" u="sng" dirty="0" smtClean="0"/>
              <a:t>, </a:t>
            </a:r>
            <a:r>
              <a:rPr lang="tr-TR" sz="2800" u="sng" dirty="0" err="1" smtClean="0"/>
              <a:t>Mecmeu’l-beyân</a:t>
            </a:r>
            <a:r>
              <a:rPr lang="tr-TR" sz="2800" u="sng" dirty="0" smtClean="0"/>
              <a:t>, Maide s. 55-56.ayetler</a:t>
            </a:r>
            <a:r>
              <a:rPr lang="tr-TR" sz="2800" dirty="0" smtClean="0"/>
              <a:t/>
            </a:r>
            <a:br>
              <a:rPr lang="tr-TR" sz="2800" dirty="0" smtClean="0"/>
            </a:br>
            <a:r>
              <a:rPr lang="tr-TR" sz="2800" dirty="0" err="1"/>
              <a:t>إِنَّمَا</a:t>
            </a:r>
            <a:r>
              <a:rPr lang="tr-TR" sz="2800" dirty="0"/>
              <a:t> </a:t>
            </a:r>
            <a:r>
              <a:rPr lang="tr-TR" sz="2800" dirty="0" err="1"/>
              <a:t>وَلِيُّكُمُ</a:t>
            </a:r>
            <a:r>
              <a:rPr lang="tr-TR" sz="2800" dirty="0"/>
              <a:t> </a:t>
            </a:r>
            <a:r>
              <a:rPr lang="tr-TR" sz="2800" dirty="0" err="1"/>
              <a:t>ٱللَّهُ</a:t>
            </a:r>
            <a:r>
              <a:rPr lang="tr-TR" sz="2800" dirty="0"/>
              <a:t> </a:t>
            </a:r>
            <a:r>
              <a:rPr lang="tr-TR" sz="2800" dirty="0" err="1"/>
              <a:t>وَرَسُولُهُ</a:t>
            </a:r>
            <a:r>
              <a:rPr lang="tr-TR" sz="2800" dirty="0"/>
              <a:t> </a:t>
            </a:r>
            <a:r>
              <a:rPr lang="tr-TR" sz="2800" dirty="0" err="1"/>
              <a:t>وَٱلَّذِينَ</a:t>
            </a:r>
            <a:r>
              <a:rPr lang="tr-TR" sz="2800" dirty="0"/>
              <a:t> </a:t>
            </a:r>
            <a:r>
              <a:rPr lang="tr-TR" sz="2800" dirty="0" err="1"/>
              <a:t>آمَنُواْ</a:t>
            </a:r>
            <a:r>
              <a:rPr lang="tr-TR" sz="2800" dirty="0"/>
              <a:t> </a:t>
            </a:r>
            <a:r>
              <a:rPr lang="tr-TR" sz="2800" dirty="0" err="1"/>
              <a:t>ٱلَّذِينَ</a:t>
            </a:r>
            <a:r>
              <a:rPr lang="tr-TR" sz="2800" dirty="0"/>
              <a:t> </a:t>
            </a:r>
            <a:r>
              <a:rPr lang="tr-TR" sz="2800" dirty="0" err="1"/>
              <a:t>يُقِيمُونَ</a:t>
            </a:r>
            <a:r>
              <a:rPr lang="tr-TR" sz="2800" dirty="0"/>
              <a:t> </a:t>
            </a:r>
            <a:r>
              <a:rPr lang="tr-TR" sz="2800" dirty="0" err="1"/>
              <a:t>ٱلصَّلاَةَ</a:t>
            </a:r>
            <a:r>
              <a:rPr lang="tr-TR" sz="2800" dirty="0"/>
              <a:t> </a:t>
            </a:r>
            <a:r>
              <a:rPr lang="tr-TR" sz="2800" dirty="0" err="1"/>
              <a:t>وَيُؤْتُونَ</a:t>
            </a:r>
            <a:r>
              <a:rPr lang="tr-TR" sz="2800" dirty="0"/>
              <a:t> </a:t>
            </a:r>
            <a:r>
              <a:rPr lang="tr-TR" sz="2800" dirty="0" err="1"/>
              <a:t>ٱلزَّكَاةَ</a:t>
            </a:r>
            <a:r>
              <a:rPr lang="tr-TR" sz="2800" dirty="0"/>
              <a:t> </a:t>
            </a:r>
            <a:r>
              <a:rPr lang="tr-TR" sz="2800" dirty="0" err="1"/>
              <a:t>وَهُمْ</a:t>
            </a:r>
            <a:r>
              <a:rPr lang="tr-TR" sz="2800" dirty="0"/>
              <a:t> </a:t>
            </a:r>
            <a:r>
              <a:rPr lang="tr-TR" sz="2800" dirty="0" err="1" smtClean="0"/>
              <a:t>رَاكِعُون</a:t>
            </a:r>
            <a:r>
              <a:rPr lang="tr-TR" sz="2800" u="sng" dirty="0" smtClean="0"/>
              <a:t/>
            </a:r>
            <a:br>
              <a:rPr lang="tr-TR" sz="2800" u="sng" dirty="0" smtClean="0"/>
            </a:br>
            <a:r>
              <a:rPr lang="tr-TR" sz="2800" u="sng" dirty="0">
                <a:hlinkClick r:id="rId2"/>
              </a:rPr>
              <a:t>َ</a:t>
            </a:r>
            <a:r>
              <a:rPr lang="ar-SA" sz="2800" dirty="0" smtClean="0"/>
              <a:t>مَن </a:t>
            </a:r>
            <a:r>
              <a:rPr lang="ar-SA" sz="2800" dirty="0"/>
              <a:t>يَتَوَلَّ ٱللَّهَ وَرَسُولَهُ وَٱلَّذِينَ آمَنُواْ فَإِنَّ حِزْبَ ٱللَّهِ هُمُ ٱلْغَالِبُونَ</a:t>
            </a:r>
            <a:endParaRPr lang="tr-TR" sz="2800" dirty="0"/>
          </a:p>
        </p:txBody>
      </p:sp>
    </p:spTree>
    <p:extLst>
      <p:ext uri="{BB962C8B-B14F-4D97-AF65-F5344CB8AC3E}">
        <p14:creationId xmlns:p14="http://schemas.microsoft.com/office/powerpoint/2010/main" val="758672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 y="1333947"/>
            <a:ext cx="9144000" cy="5524053"/>
          </a:xfrm>
        </p:spPr>
        <p:txBody>
          <a:bodyPr>
            <a:normAutofit/>
          </a:bodyPr>
          <a:lstStyle/>
          <a:p>
            <a:pPr marL="0" indent="0" algn="r">
              <a:buNone/>
            </a:pPr>
            <a:r>
              <a:rPr lang="ar-SA" sz="3000" dirty="0" smtClean="0"/>
              <a:t>النزول: حدثنا السيد أبو الحمد مهدي بن نزار الحسني القايني قال: حدثنا الحاكم أبو القاسم الحسكاني (ره) قال حدثني أبو الحسن محمد بن القاسم الفقيه الصيدلاني قال: أخبرنا أبو محمد عبد الله بن محمد الشعراني قال: حدثنا أبو علي أحمد بن علي بن رزين البياشاني قال: حدثني المظفر بن الحسين الأنصاري قال: حدثنا السدي بن علي الوراق قال: حدثنا يحيى بن عبد الحميد الحماني عن قيس بن الربيع عن الأعمش عن عباية بن ربعي قال: بينا عبد الله بن عباس جالس على شفير زمزم يقول قال رسول الله صلى الله عليه وسلم: " إذ أقبل رجل متعمم بعمامة " فجعل ابن عباس لا يقول قال رسول الله إلا قال الرجل قال رسول الله فقال ابن عباس سألتك بالله من أنت فكشف العمامة عن وجهه وقال: يا أيها الناس من عرفني فقد عرفني ومن لم يعرفني فأنا بنفسي</a:t>
            </a:r>
            <a:endParaRPr lang="tr-TR" sz="3000" dirty="0" smtClean="0"/>
          </a:p>
        </p:txBody>
      </p:sp>
      <p:sp>
        <p:nvSpPr>
          <p:cNvPr id="3" name="Başlık 2"/>
          <p:cNvSpPr>
            <a:spLocks noGrp="1"/>
          </p:cNvSpPr>
          <p:nvPr>
            <p:ph type="title"/>
          </p:nvPr>
        </p:nvSpPr>
        <p:spPr>
          <a:xfrm>
            <a:off x="1" y="43031"/>
            <a:ext cx="9144000" cy="1054250"/>
          </a:xfrm>
        </p:spPr>
        <p:txBody>
          <a:bodyPr/>
          <a:lstStyle/>
          <a:p>
            <a:r>
              <a:rPr lang="tr-TR" sz="2400" dirty="0" err="1" smtClean="0"/>
              <a:t>إِنَّمَا</a:t>
            </a:r>
            <a:r>
              <a:rPr lang="tr-TR" sz="2400" dirty="0" smtClean="0"/>
              <a:t> </a:t>
            </a:r>
            <a:r>
              <a:rPr lang="tr-TR" sz="2400" dirty="0" err="1" smtClean="0"/>
              <a:t>وَلِيُّكُمُ</a:t>
            </a:r>
            <a:r>
              <a:rPr lang="tr-TR" sz="2400" dirty="0" smtClean="0"/>
              <a:t> </a:t>
            </a:r>
            <a:r>
              <a:rPr lang="tr-TR" sz="2400" dirty="0" err="1" smtClean="0"/>
              <a:t>ٱللَّهُ</a:t>
            </a:r>
            <a:r>
              <a:rPr lang="tr-TR" sz="2400" dirty="0" smtClean="0"/>
              <a:t> </a:t>
            </a:r>
            <a:r>
              <a:rPr lang="tr-TR" sz="2400" dirty="0" err="1" smtClean="0"/>
              <a:t>وَرَسُولُهُ</a:t>
            </a:r>
            <a:r>
              <a:rPr lang="tr-TR" sz="2400" dirty="0" smtClean="0"/>
              <a:t> </a:t>
            </a:r>
            <a:r>
              <a:rPr lang="tr-TR" sz="2400" dirty="0" err="1" smtClean="0"/>
              <a:t>وَٱلَّذِينَ</a:t>
            </a:r>
            <a:r>
              <a:rPr lang="tr-TR" sz="2400" dirty="0" smtClean="0"/>
              <a:t> </a:t>
            </a:r>
            <a:r>
              <a:rPr lang="tr-TR" sz="2400" dirty="0" err="1" smtClean="0"/>
              <a:t>آمَنُواْ</a:t>
            </a:r>
            <a:r>
              <a:rPr lang="tr-TR" sz="2400" dirty="0" smtClean="0"/>
              <a:t> </a:t>
            </a:r>
            <a:r>
              <a:rPr lang="tr-TR" sz="2400" dirty="0" err="1" smtClean="0"/>
              <a:t>ٱلَّذِينَ</a:t>
            </a:r>
            <a:r>
              <a:rPr lang="tr-TR" sz="2400" dirty="0" smtClean="0"/>
              <a:t> </a:t>
            </a:r>
            <a:r>
              <a:rPr lang="tr-TR" sz="2400" dirty="0" err="1" smtClean="0"/>
              <a:t>يُقِيمُونَ</a:t>
            </a:r>
            <a:r>
              <a:rPr lang="tr-TR" sz="2400" dirty="0" smtClean="0"/>
              <a:t> </a:t>
            </a:r>
            <a:r>
              <a:rPr lang="tr-TR" sz="2400" dirty="0" err="1" smtClean="0"/>
              <a:t>ٱلصَّلاَةَ</a:t>
            </a:r>
            <a:r>
              <a:rPr lang="tr-TR" sz="2400" dirty="0" smtClean="0"/>
              <a:t> </a:t>
            </a:r>
            <a:r>
              <a:rPr lang="tr-TR" sz="2400" dirty="0" err="1" smtClean="0"/>
              <a:t>وَيُؤْتُونَ</a:t>
            </a:r>
            <a:r>
              <a:rPr lang="tr-TR" sz="2400" dirty="0" smtClean="0"/>
              <a:t> </a:t>
            </a:r>
            <a:r>
              <a:rPr lang="tr-TR" sz="2400" dirty="0" err="1" smtClean="0"/>
              <a:t>ٱلزَّكَاةَ</a:t>
            </a:r>
            <a:r>
              <a:rPr lang="tr-TR" sz="2400" dirty="0" smtClean="0"/>
              <a:t> </a:t>
            </a:r>
            <a:r>
              <a:rPr lang="tr-TR" sz="2400" dirty="0" err="1" smtClean="0"/>
              <a:t>وَهُمْ</a:t>
            </a:r>
            <a:r>
              <a:rPr lang="tr-TR" sz="2400" dirty="0" smtClean="0"/>
              <a:t> </a:t>
            </a:r>
            <a:r>
              <a:rPr lang="tr-TR" sz="2400" dirty="0" err="1" smtClean="0"/>
              <a:t>رَاكِعُون</a:t>
            </a:r>
            <a:r>
              <a:rPr lang="tr-TR" sz="2400" u="sng" dirty="0" smtClean="0"/>
              <a:t/>
            </a:r>
            <a:br>
              <a:rPr lang="tr-TR" sz="2400" u="sng" dirty="0" smtClean="0"/>
            </a:br>
            <a:r>
              <a:rPr lang="tr-TR" sz="2400" u="sng" dirty="0" smtClean="0">
                <a:hlinkClick r:id="rId2"/>
              </a:rPr>
              <a:t>َ</a:t>
            </a:r>
            <a:r>
              <a:rPr lang="ar-SA" sz="2400" dirty="0" smtClean="0"/>
              <a:t>مَن يَتَوَلَّ ٱللَّهَ وَرَسُولَهُ وَٱلَّذِينَ آمَنُواْ فَإِنَّ حِزْبَ ٱللَّهِ هُمُ ٱلْغَالِبُونَ</a:t>
            </a:r>
            <a:endParaRPr lang="tr-TR" sz="2200" dirty="0"/>
          </a:p>
        </p:txBody>
      </p:sp>
    </p:spTree>
    <p:extLst>
      <p:ext uri="{BB962C8B-B14F-4D97-AF65-F5344CB8AC3E}">
        <p14:creationId xmlns:p14="http://schemas.microsoft.com/office/powerpoint/2010/main" val="46568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2893512"/>
            <a:ext cx="9144000" cy="3964488"/>
          </a:xfrm>
        </p:spPr>
        <p:txBody>
          <a:bodyPr>
            <a:normAutofit/>
          </a:bodyPr>
          <a:lstStyle/>
          <a:p>
            <a:pPr marL="0" indent="0" algn="r">
              <a:buNone/>
            </a:pPr>
            <a:r>
              <a:rPr lang="tr-TR" sz="3000" dirty="0"/>
              <a:t>" </a:t>
            </a:r>
            <a:r>
              <a:rPr lang="ar-SA" sz="3000" dirty="0"/>
              <a:t>اللهم إن أخي موسى سألك فقال: رب اشرح لي صدري ويسر لي أمري واحلل عقدة من لساني يفقهوا قولي واجعل لي وزيراً من أهلي هارون أخي أشدد به أزري وأشركه في أمري فأنزلت عليه قرآناً ناطقاً { سنشدّ عضدك بأخيك ونجعل لكما سلطاناً فلا يصلون إليكما } [القصص: 35] اللهم وأنا محمد نبيك وصفيُّك اللهم فاشرح لي صدري ويسّر لي أمري واجعل لي وزيراً من أهلي عليّاً أشدد به ظهري قال أبو ذر: فو الله ما استتم رسول الله الكلمة حتى نزل عليه جبرائيل من عند الله فقال</a:t>
            </a:r>
            <a:r>
              <a:rPr lang="tr-TR" sz="3000" dirty="0" smtClean="0"/>
              <a:t>:</a:t>
            </a:r>
          </a:p>
          <a:p>
            <a:pPr marL="0" indent="0" algn="r">
              <a:buNone/>
            </a:pPr>
            <a:r>
              <a:rPr lang="tr-TR" sz="3000" dirty="0" smtClean="0"/>
              <a:t> </a:t>
            </a:r>
            <a:r>
              <a:rPr lang="ar-SA" sz="3000" dirty="0"/>
              <a:t>يا محمد اقرأ قال وما أقرأ قال: اقرأ { إنما وليكم الله ورسوله والذين </a:t>
            </a:r>
            <a:r>
              <a:rPr lang="ar-SA" sz="3000" dirty="0" smtClean="0"/>
              <a:t>آمنوا</a:t>
            </a:r>
            <a:endParaRPr lang="tr-TR" sz="3000" dirty="0"/>
          </a:p>
        </p:txBody>
      </p:sp>
      <p:sp>
        <p:nvSpPr>
          <p:cNvPr id="3" name="Başlık 2"/>
          <p:cNvSpPr>
            <a:spLocks noGrp="1"/>
          </p:cNvSpPr>
          <p:nvPr>
            <p:ph type="title"/>
          </p:nvPr>
        </p:nvSpPr>
        <p:spPr>
          <a:xfrm>
            <a:off x="0" y="0"/>
            <a:ext cx="9144000" cy="2893512"/>
          </a:xfrm>
        </p:spPr>
        <p:txBody>
          <a:bodyPr/>
          <a:lstStyle/>
          <a:p>
            <a:pPr algn="r"/>
            <a:r>
              <a:rPr lang="ar-SA" sz="2400" dirty="0">
                <a:solidFill>
                  <a:schemeClr val="tx1"/>
                </a:solidFill>
              </a:rPr>
              <a:t>أنا جندب بن جنادة البدري أبو ذر الغفاري سمعت رسول الله صلى الله عليه وسلم </a:t>
            </a:r>
            <a:r>
              <a:rPr lang="tr-TR" sz="2400" dirty="0">
                <a:solidFill>
                  <a:schemeClr val="tx1"/>
                </a:solidFill>
              </a:rPr>
              <a:t>…</a:t>
            </a:r>
            <a:r>
              <a:rPr lang="ar-SA" sz="2400" dirty="0">
                <a:solidFill>
                  <a:schemeClr val="tx1"/>
                </a:solidFill>
              </a:rPr>
              <a:t>يقول عليَّ قائد البررة وقاتل الكفرة منصور من نصره مخذول من خذله</a:t>
            </a:r>
            <a:r>
              <a:rPr lang="tr-TR" sz="2400" dirty="0">
                <a:solidFill>
                  <a:schemeClr val="tx1"/>
                </a:solidFill>
              </a:rPr>
              <a:t>  </a:t>
            </a:r>
            <a:r>
              <a:rPr lang="tr-TR" sz="2400" dirty="0" smtClean="0">
                <a:solidFill>
                  <a:schemeClr val="tx1"/>
                </a:solidFill>
              </a:rPr>
              <a:t/>
            </a:r>
            <a:br>
              <a:rPr lang="tr-TR" sz="2400" dirty="0" smtClean="0">
                <a:solidFill>
                  <a:schemeClr val="tx1"/>
                </a:solidFill>
              </a:rPr>
            </a:br>
            <a:r>
              <a:rPr lang="ar-SA" sz="2400" dirty="0" smtClean="0">
                <a:solidFill>
                  <a:schemeClr val="tx1"/>
                </a:solidFill>
              </a:rPr>
              <a:t> </a:t>
            </a:r>
            <a:r>
              <a:rPr lang="ar-SA" sz="2400" dirty="0">
                <a:solidFill>
                  <a:schemeClr val="tx1"/>
                </a:solidFill>
              </a:rPr>
              <a:t>أما أني صليت مع رسول الله صلى الله عليه وسلم يوماً من الأيام صلاة الظهر فسأل سائل في المسجد فلم يعطه أحد شيئاً فرفع السائل يده إلى السماء وقال اللهم أشهد أني سألت في مسجد رسول الله فلم يعطني أحد شيئاً وكان عليُّ راكعاً فأومأ بخنصره اليمنى إليه وكان يتختم فيها فأقبل السائل حتى أخذ الخاتم من خنصره وذلك بعين رسول الله صلى الله عليه وسلم فلما فرغ النبي صلى الله عليه وسلم من صلاته رفع رأسه إلى السماء وقال:</a:t>
            </a:r>
            <a:endParaRPr lang="tr-TR" sz="2400" dirty="0">
              <a:solidFill>
                <a:schemeClr val="tx1"/>
              </a:solidFill>
            </a:endParaRPr>
          </a:p>
        </p:txBody>
      </p:sp>
    </p:spTree>
    <p:extLst>
      <p:ext uri="{BB962C8B-B14F-4D97-AF65-F5344CB8AC3E}">
        <p14:creationId xmlns:p14="http://schemas.microsoft.com/office/powerpoint/2010/main" val="53687972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2_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Waveform</Template>
  <TotalTime>10297</TotalTime>
  <Words>1114</Words>
  <Application>Microsoft Office PowerPoint</Application>
  <PresentationFormat>Ekran Gösterisi (4:3)</PresentationFormat>
  <Paragraphs>77</Paragraphs>
  <Slides>21</Slides>
  <Notes>1</Notes>
  <HiddenSlides>0</HiddenSlides>
  <MMClips>0</MMClips>
  <ScaleCrop>false</ScaleCrop>
  <HeadingPairs>
    <vt:vector size="4" baseType="variant">
      <vt:variant>
        <vt:lpstr>Tema</vt:lpstr>
      </vt:variant>
      <vt:variant>
        <vt:i4>1</vt:i4>
      </vt:variant>
      <vt:variant>
        <vt:lpstr>Slayt Başlıkları</vt:lpstr>
      </vt:variant>
      <vt:variant>
        <vt:i4>21</vt:i4>
      </vt:variant>
    </vt:vector>
  </HeadingPairs>
  <TitlesOfParts>
    <vt:vector size="22" baseType="lpstr">
      <vt:lpstr>2_Hardcover</vt:lpstr>
      <vt:lpstr>A.Ü. İlahiyat Fakültesi 1. Sınıf  Tefsir Tarihi ve Usulü  تاريخ التفسير وأصوله</vt:lpstr>
      <vt:lpstr>10. Hafta: الأسبوع  العاشر  اتجاهات التفسير  -3-  التفسير الكلامي او المذهبي (التفسير المعتمدة علي اصول مذهب) تفسير الشيعة  -a تفسير المعتزلة -b التفسير الخارجي الاباضي -c التفسير السني او تفاسير اهل السنة -d s.</vt:lpstr>
      <vt:lpstr>التفسير الكلامي او المذهبي -3 (التفسير المعتمدة علي اصول مذهب)</vt:lpstr>
      <vt:lpstr>تفسير الشيعة -a ((الشيعة) التفسير الشيعي الامامي)  أشهر تفاسير الشيعة -</vt:lpstr>
      <vt:lpstr>Şia’nın ilkeleri</vt:lpstr>
      <vt:lpstr>Şia’nın tefsir anlayışını oluşturan ana konular:</vt:lpstr>
      <vt:lpstr>Tabersî, Mecmeu’l-beyân, Maide s. 55-56.ayetler إِنَّمَا وَلِيُّكُمُ ٱللَّهُ وَرَسُولُهُ وَٱلَّذِينَ آمَنُواْ ٱلَّذِينَ يُقِيمُونَ ٱلصَّلاَةَ وَيُؤْتُونَ ٱلزَّكَاةَ وَهُمْ رَاكِعُون َمَن يَتَوَلَّ ٱللَّهَ وَرَسُولَهُ وَٱلَّذِينَ آمَنُواْ فَإِنَّ حِزْبَ ٱللَّهِ هُمُ ٱلْغَالِبُونَ</vt:lpstr>
      <vt:lpstr>إِنَّمَا وَلِيُّكُمُ ٱللَّهُ وَرَسُولُهُ وَٱلَّذِينَ آمَنُواْ ٱلَّذِينَ يُقِيمُونَ ٱلصَّلاَةَ وَيُؤْتُونَ ٱلزَّكَاةَ وَهُمْ رَاكِعُون َمَن يَتَوَلَّ ٱللَّهَ وَرَسُولَهُ وَٱلَّذِينَ آمَنُواْ فَإِنَّ حِزْبَ ٱللَّهِ هُمُ ٱلْغَالِبُونَ</vt:lpstr>
      <vt:lpstr>أنا جندب بن جنادة البدري أبو ذر الغفاري سمعت رسول الله صلى الله عليه وسلم …يقول عليَّ قائد البررة وقاتل الكفرة منصور من نصره مخذول من خذله    أما أني صليت مع رسول الله صلى الله عليه وسلم يوماً من الأيام صلاة الظهر فسأل سائل في المسجد فلم يعطه أحد شيئاً فرفع السائل يده إلى السماء وقال اللهم أشهد أني سألت في مسجد رسول الله فلم يعطني أحد شيئاً وكان عليُّ راكعاً فأومأ بخنصره اليمنى إليه وكان يتختم فيها فأقبل السائل حتى أخذ الخاتم من خنصره وذلك بعين رسول الله صلى الله عليه وسلم فلما فرغ النبي صلى الله عليه وسلم من صلاته رفع رأسه إلى السماء وقال:</vt:lpstr>
      <vt:lpstr>Kummî, Tefsîru’l-Kummî, Hucurat suresi, 6. ve 9. ayetler</vt:lpstr>
      <vt:lpstr>PowerPoint Sunusu</vt:lpstr>
      <vt:lpstr>Kummî, Tefsîru’l-Kummî, Hucurat suresi, 9. ayetler</vt:lpstr>
      <vt:lpstr>Kummî, Tefsîru’l-Kummî, Hucurat suresi, 9. ayetler</vt:lpstr>
      <vt:lpstr>-b- التفسير الخارجي الاباضي ((الخوارج) التفسير الخارجي و التفسير الخارجي الاباضي)</vt:lpstr>
      <vt:lpstr>Huvvarî, Tefsiru Kitabi’llahi’l-aziz, Kıyamet suresi, 22-23.ayetler</vt:lpstr>
      <vt:lpstr>-c- تفسير المعتزلة (التفسير المعتزلي) أشهر تفاسير المعتزلة – (التفسير المعتمدة علي اصول مذهب)</vt:lpstr>
      <vt:lpstr>Mutezile’nin tefsir anlayışındaki hakim ilkeler:</vt:lpstr>
      <vt:lpstr>Kadı Abdulcebbar, Tenzîhu’l-Kur’an, Al-i İmran, 194.ayet </vt:lpstr>
      <vt:lpstr>PowerPoint Sunusu</vt:lpstr>
      <vt:lpstr>-d- التفسير الكلامي او المذهبي  (اهل السنة) التفسير السني او تفاسير اهل السنة (التفسير المعتمدة علي اصول مذهب)</vt:lpstr>
      <vt:lpstr>Beydâvî, Envâru’t-tenzîl, Kıyamet suresi, 22-23.ayetler</vt:lpstr>
    </vt:vector>
  </TitlesOfParts>
  <Company>istanbul ünivesitesi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TC. Diyanet İşleri Başkanlığı</dc:title>
  <dc:creator>Necmettin gökkır</dc:creator>
  <cp:lastModifiedBy>editor 1</cp:lastModifiedBy>
  <cp:revision>513</cp:revision>
  <cp:lastPrinted>2016-03-08T11:30:58Z</cp:lastPrinted>
  <dcterms:created xsi:type="dcterms:W3CDTF">2014-10-29T07:48:48Z</dcterms:created>
  <dcterms:modified xsi:type="dcterms:W3CDTF">2020-12-07T13:23:07Z</dcterms:modified>
</cp:coreProperties>
</file>