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1"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52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D569B36-7456-4399-A237-9C10490B0820}"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A375C9-98D6-46DD-B557-AF94A7E618BB}"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8917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569B36-7456-4399-A237-9C10490B0820}"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4011821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569B36-7456-4399-A237-9C10490B0820}"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828323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569B36-7456-4399-A237-9C10490B0820}"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3973055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D569B36-7456-4399-A237-9C10490B0820}" type="datetimeFigureOut">
              <a:rPr lang="tr-TR" smtClean="0"/>
              <a:t>4 Kas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A375C9-98D6-46DD-B557-AF94A7E618BB}"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2751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D569B36-7456-4399-A237-9C10490B0820}" type="datetimeFigureOut">
              <a:rPr lang="tr-TR" smtClean="0"/>
              <a:t>4 Kas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3036664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D569B36-7456-4399-A237-9C10490B0820}" type="datetimeFigureOut">
              <a:rPr lang="tr-TR" smtClean="0"/>
              <a:t>4 Kas 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207820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D569B36-7456-4399-A237-9C10490B0820}" type="datetimeFigureOut">
              <a:rPr lang="tr-TR" smtClean="0"/>
              <a:t>4 Kas 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1079467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D569B36-7456-4399-A237-9C10490B0820}" type="datetimeFigureOut">
              <a:rPr lang="tr-TR" smtClean="0"/>
              <a:t>4 Kas 2021</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2819830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D569B36-7456-4399-A237-9C10490B0820}" type="datetimeFigureOut">
              <a:rPr lang="tr-TR" smtClean="0"/>
              <a:t>4 Kas 2021</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EA375C9-98D6-46DD-B557-AF94A7E618BB}" type="slidenum">
              <a:rPr lang="tr-TR" smtClean="0"/>
              <a:t>‹#›</a:t>
            </a:fld>
            <a:endParaRPr lang="tr-TR"/>
          </a:p>
        </p:txBody>
      </p:sp>
    </p:spTree>
    <p:extLst>
      <p:ext uri="{BB962C8B-B14F-4D97-AF65-F5344CB8AC3E}">
        <p14:creationId xmlns:p14="http://schemas.microsoft.com/office/powerpoint/2010/main" val="1603141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D569B36-7456-4399-A237-9C10490B0820}" type="datetimeFigureOut">
              <a:rPr lang="tr-TR" smtClean="0"/>
              <a:t>4 Kas 2021</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EA375C9-98D6-46DD-B557-AF94A7E618BB}" type="slidenum">
              <a:rPr lang="tr-TR" smtClean="0"/>
              <a:t>‹#›</a:t>
            </a:fld>
            <a:endParaRPr lang="tr-TR"/>
          </a:p>
        </p:txBody>
      </p:sp>
    </p:spTree>
    <p:extLst>
      <p:ext uri="{BB962C8B-B14F-4D97-AF65-F5344CB8AC3E}">
        <p14:creationId xmlns:p14="http://schemas.microsoft.com/office/powerpoint/2010/main" val="402802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CD569B36-7456-4399-A237-9C10490B0820}" type="datetimeFigureOut">
              <a:rPr lang="tr-TR" smtClean="0"/>
              <a:t>4 Kas 2021</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0EA375C9-98D6-46DD-B557-AF94A7E618BB}"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2731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b="1" dirty="0" smtClean="0"/>
              <a:t>BİLİMSEL ARAŞTIRMANIN TEMELLERİ</a:t>
            </a:r>
            <a:endParaRPr lang="tr-TR" b="1" dirty="0"/>
          </a:p>
        </p:txBody>
      </p:sp>
    </p:spTree>
    <p:extLst>
      <p:ext uri="{BB962C8B-B14F-4D97-AF65-F5344CB8AC3E}">
        <p14:creationId xmlns:p14="http://schemas.microsoft.com/office/powerpoint/2010/main" val="16042046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BİLİMSEL YÖNTEM </a:t>
            </a:r>
          </a:p>
        </p:txBody>
      </p:sp>
      <p:sp>
        <p:nvSpPr>
          <p:cNvPr id="3" name="İçerik Yer Tutucusu 2"/>
          <p:cNvSpPr>
            <a:spLocks noGrp="1"/>
          </p:cNvSpPr>
          <p:nvPr>
            <p:ph idx="1"/>
          </p:nvPr>
        </p:nvSpPr>
        <p:spPr>
          <a:xfrm>
            <a:off x="223024" y="1845735"/>
            <a:ext cx="8776009" cy="4320890"/>
          </a:xfrm>
        </p:spPr>
        <p:txBody>
          <a:bodyPr>
            <a:normAutofit/>
          </a:bodyPr>
          <a:lstStyle/>
          <a:p>
            <a:pPr algn="just">
              <a:buFont typeface="Wingdings" panose="05000000000000000000" pitchFamily="2" charset="2"/>
              <a:buChar char="§"/>
            </a:pPr>
            <a:r>
              <a:rPr lang="tr-TR" sz="2400" b="1" dirty="0" smtClean="0"/>
              <a:t>Bilimsel yaklaşım, </a:t>
            </a:r>
            <a:r>
              <a:rPr lang="tr-TR" sz="2400" b="1" dirty="0"/>
              <a:t>bulguların deneysel gerekçesini göstermek için gerekli standart ve yöntemleri içerir. Bu standartları ve yöntemleri ifade etmeye </a:t>
            </a:r>
            <a:r>
              <a:rPr lang="tr-TR" sz="2400" b="1" dirty="0">
                <a:solidFill>
                  <a:srgbClr val="FF0000"/>
                </a:solidFill>
              </a:rPr>
              <a:t>bilimsel yöntem </a:t>
            </a:r>
            <a:r>
              <a:rPr lang="tr-TR" sz="2400" b="1" dirty="0"/>
              <a:t>denir</a:t>
            </a:r>
            <a:r>
              <a:rPr lang="tr-TR" sz="2400" b="1" dirty="0" smtClean="0"/>
              <a:t>.</a:t>
            </a:r>
          </a:p>
          <a:p>
            <a:pPr algn="just">
              <a:buFont typeface="Wingdings" panose="05000000000000000000" pitchFamily="2" charset="2"/>
              <a:buChar char="§"/>
            </a:pPr>
            <a:r>
              <a:rPr lang="tr-TR" sz="2400" b="1" dirty="0"/>
              <a:t> Bilimsel yöntem, bilimlerin ortaklaşa kullandıkları betimleme ve açıklama yollarını kapsayan bir yanı ile </a:t>
            </a:r>
            <a:r>
              <a:rPr lang="tr-TR" sz="2400" b="1" dirty="0">
                <a:solidFill>
                  <a:srgbClr val="FF0000"/>
                </a:solidFill>
              </a:rPr>
              <a:t>eylemsel</a:t>
            </a:r>
            <a:r>
              <a:rPr lang="tr-TR" sz="2400" b="1" dirty="0"/>
              <a:t> diğer yanı ile </a:t>
            </a:r>
            <a:r>
              <a:rPr lang="tr-TR" sz="2400" b="1" dirty="0">
                <a:solidFill>
                  <a:srgbClr val="FF0000"/>
                </a:solidFill>
              </a:rPr>
              <a:t>düşünsel </a:t>
            </a:r>
            <a:r>
              <a:rPr lang="tr-TR" sz="2400" b="1" dirty="0"/>
              <a:t>bir süreçtir. </a:t>
            </a:r>
          </a:p>
          <a:p>
            <a:pPr algn="just">
              <a:buFont typeface="Wingdings" panose="05000000000000000000" pitchFamily="2" charset="2"/>
              <a:buChar char="§"/>
            </a:pPr>
            <a:r>
              <a:rPr lang="tr-TR" sz="2400" b="1" dirty="0" smtClean="0"/>
              <a:t>Bilimsel </a:t>
            </a:r>
            <a:r>
              <a:rPr lang="tr-TR" sz="2400" b="1" dirty="0"/>
              <a:t>yöntem 2 aşamada </a:t>
            </a:r>
            <a:r>
              <a:rPr lang="tr-TR" sz="2400" b="1" dirty="0" smtClean="0"/>
              <a:t>incelenmektedir: </a:t>
            </a:r>
          </a:p>
          <a:p>
            <a:pPr marL="292608" lvl="1" indent="0" algn="just">
              <a:buNone/>
            </a:pPr>
            <a:r>
              <a:rPr lang="tr-TR" sz="2400" b="1" dirty="0"/>
              <a:t>A</a:t>
            </a:r>
            <a:r>
              <a:rPr lang="tr-TR" sz="2400" b="1" dirty="0" smtClean="0"/>
              <a:t>. </a:t>
            </a:r>
            <a:r>
              <a:rPr lang="tr-TR" sz="2400" b="1" dirty="0"/>
              <a:t>Olgusal süreç (betimleme) </a:t>
            </a:r>
            <a:endParaRPr lang="tr-TR" sz="2400" b="1" dirty="0" smtClean="0"/>
          </a:p>
          <a:p>
            <a:pPr marL="292608" lvl="1" indent="0" algn="just">
              <a:buNone/>
            </a:pPr>
            <a:r>
              <a:rPr lang="tr-TR" sz="2400" b="1" dirty="0"/>
              <a:t>B</a:t>
            </a:r>
            <a:r>
              <a:rPr lang="tr-TR" sz="2400" b="1" dirty="0" smtClean="0"/>
              <a:t>. </a:t>
            </a:r>
            <a:r>
              <a:rPr lang="tr-TR" sz="2400" b="1" dirty="0"/>
              <a:t>Kuramsal süreç (açıklama) </a:t>
            </a:r>
          </a:p>
          <a:p>
            <a:pPr marL="292608" lvl="1" indent="0" algn="just">
              <a:buNone/>
            </a:pPr>
            <a:r>
              <a:rPr lang="tr-TR" sz="2400" b="1" dirty="0"/>
              <a:t> </a:t>
            </a:r>
          </a:p>
        </p:txBody>
      </p:sp>
    </p:spTree>
    <p:extLst>
      <p:ext uri="{BB962C8B-B14F-4D97-AF65-F5344CB8AC3E}">
        <p14:creationId xmlns:p14="http://schemas.microsoft.com/office/powerpoint/2010/main" val="2598872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Bilimsel </a:t>
            </a:r>
            <a:r>
              <a:rPr lang="tr-TR" b="1" dirty="0" smtClean="0"/>
              <a:t>Yöntemin Aşamaları</a:t>
            </a:r>
            <a:endParaRPr lang="tr-TR" b="1" dirty="0"/>
          </a:p>
        </p:txBody>
      </p:sp>
      <p:sp>
        <p:nvSpPr>
          <p:cNvPr id="3" name="İçerik Yer Tutucusu 2"/>
          <p:cNvSpPr>
            <a:spLocks noGrp="1"/>
          </p:cNvSpPr>
          <p:nvPr>
            <p:ph idx="1"/>
          </p:nvPr>
        </p:nvSpPr>
        <p:spPr/>
        <p:txBody>
          <a:bodyPr>
            <a:noAutofit/>
          </a:bodyPr>
          <a:lstStyle/>
          <a:p>
            <a:pPr marL="457200" indent="-457200">
              <a:buAutoNum type="arabicParenR"/>
            </a:pPr>
            <a:r>
              <a:rPr lang="tr-TR" sz="2400" b="1" dirty="0" smtClean="0"/>
              <a:t>Sorunun </a:t>
            </a:r>
            <a:r>
              <a:rPr lang="tr-TR" sz="2400" b="1" dirty="0"/>
              <a:t>fark edilmesi, </a:t>
            </a:r>
            <a:endParaRPr lang="tr-TR" sz="2400" b="1" dirty="0" smtClean="0"/>
          </a:p>
          <a:p>
            <a:pPr marL="457200" indent="-457200">
              <a:buAutoNum type="arabicParenR"/>
            </a:pPr>
            <a:r>
              <a:rPr lang="tr-TR" sz="2400" b="1" dirty="0" smtClean="0"/>
              <a:t>Sorunun </a:t>
            </a:r>
            <a:r>
              <a:rPr lang="tr-TR" sz="2400" b="1" dirty="0"/>
              <a:t>tanımlanması, </a:t>
            </a:r>
            <a:endParaRPr lang="tr-TR" sz="2400" b="1" dirty="0" smtClean="0"/>
          </a:p>
          <a:p>
            <a:pPr marL="457200" indent="-457200">
              <a:buAutoNum type="arabicParenR"/>
            </a:pPr>
            <a:r>
              <a:rPr lang="tr-TR" sz="2400" b="1" dirty="0" smtClean="0"/>
              <a:t>Çözüm önerilerinin </a:t>
            </a:r>
            <a:r>
              <a:rPr lang="tr-TR" sz="2400" b="1" dirty="0"/>
              <a:t>tahmini, </a:t>
            </a:r>
            <a:endParaRPr lang="tr-TR" sz="2400" b="1" dirty="0" smtClean="0"/>
          </a:p>
          <a:p>
            <a:pPr marL="457200" indent="-457200">
              <a:buAutoNum type="arabicParenR"/>
            </a:pPr>
            <a:r>
              <a:rPr lang="tr-TR" sz="2400" b="1" dirty="0" smtClean="0"/>
              <a:t>Araştırma </a:t>
            </a:r>
            <a:r>
              <a:rPr lang="tr-TR" sz="2400" b="1" dirty="0"/>
              <a:t>yönteminin geliştirilmesi, </a:t>
            </a:r>
            <a:endParaRPr lang="tr-TR" sz="2400" b="1" dirty="0" smtClean="0"/>
          </a:p>
          <a:p>
            <a:pPr marL="457200" indent="-457200">
              <a:buAutoNum type="arabicParenR"/>
            </a:pPr>
            <a:r>
              <a:rPr lang="tr-TR" sz="2400" b="1" dirty="0" smtClean="0"/>
              <a:t>Verilerin </a:t>
            </a:r>
            <a:r>
              <a:rPr lang="tr-TR" sz="2400" b="1" dirty="0"/>
              <a:t>toplanması ve analizi</a:t>
            </a:r>
            <a:r>
              <a:rPr lang="tr-TR" sz="2400" b="1" dirty="0" smtClean="0"/>
              <a:t>, </a:t>
            </a:r>
          </a:p>
          <a:p>
            <a:pPr marL="457200" indent="-457200">
              <a:buAutoNum type="arabicParenR"/>
            </a:pPr>
            <a:r>
              <a:rPr lang="tr-TR" sz="2400" b="1" dirty="0" smtClean="0"/>
              <a:t>Karar </a:t>
            </a:r>
            <a:r>
              <a:rPr lang="tr-TR" sz="2400" b="1" dirty="0"/>
              <a:t>verme ve yorumlama. </a:t>
            </a:r>
          </a:p>
          <a:p>
            <a:pPr marL="0" indent="0">
              <a:buNone/>
            </a:pPr>
            <a:r>
              <a:rPr lang="tr-TR" sz="2400" b="1" dirty="0" smtClean="0"/>
              <a:t>• </a:t>
            </a:r>
            <a:r>
              <a:rPr lang="tr-TR" sz="2400" b="1" dirty="0"/>
              <a:t>Bazı kaynaklarda «</a:t>
            </a:r>
            <a:r>
              <a:rPr lang="tr-TR" sz="2400" b="1" dirty="0" err="1"/>
              <a:t>Raporlaştırma</a:t>
            </a:r>
            <a:r>
              <a:rPr lang="tr-TR" sz="2400" b="1" dirty="0"/>
              <a:t>»  bilimsel yöntemin son </a:t>
            </a:r>
            <a:r>
              <a:rPr lang="tr-TR" sz="2400" b="1" dirty="0" smtClean="0"/>
              <a:t>aşamasıdır.</a:t>
            </a:r>
            <a:endParaRPr lang="tr-TR" sz="2400" b="1" dirty="0"/>
          </a:p>
        </p:txBody>
      </p:sp>
    </p:spTree>
    <p:extLst>
      <p:ext uri="{BB962C8B-B14F-4D97-AF65-F5344CB8AC3E}">
        <p14:creationId xmlns:p14="http://schemas.microsoft.com/office/powerpoint/2010/main" val="2895804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A. Olgusal Süreç </a:t>
            </a:r>
          </a:p>
        </p:txBody>
      </p:sp>
      <p:sp>
        <p:nvSpPr>
          <p:cNvPr id="3" name="İçerik Yer Tutucusu 2"/>
          <p:cNvSpPr>
            <a:spLocks noGrp="1"/>
          </p:cNvSpPr>
          <p:nvPr>
            <p:ph idx="1"/>
          </p:nvPr>
        </p:nvSpPr>
        <p:spPr>
          <a:xfrm>
            <a:off x="223024" y="1845735"/>
            <a:ext cx="8776009" cy="4320890"/>
          </a:xfrm>
        </p:spPr>
        <p:txBody>
          <a:bodyPr>
            <a:normAutofit/>
          </a:bodyPr>
          <a:lstStyle/>
          <a:p>
            <a:pPr algn="just">
              <a:buFont typeface="Wingdings" panose="05000000000000000000" pitchFamily="2" charset="2"/>
              <a:buChar char="§"/>
            </a:pPr>
            <a:r>
              <a:rPr lang="tr-TR" sz="2800" b="1" dirty="0"/>
              <a:t>Bütün bilim kollarında ilk aşamayı oluşturur</a:t>
            </a:r>
            <a:r>
              <a:rPr lang="tr-TR" sz="2800" b="1" dirty="0" smtClean="0"/>
              <a:t>.</a:t>
            </a:r>
          </a:p>
          <a:p>
            <a:pPr algn="just">
              <a:buFont typeface="Wingdings" panose="05000000000000000000" pitchFamily="2" charset="2"/>
              <a:buChar char="§"/>
            </a:pPr>
            <a:r>
              <a:rPr lang="tr-TR" sz="2800" b="1" dirty="0" smtClean="0"/>
              <a:t>Amacı </a:t>
            </a:r>
            <a:r>
              <a:rPr lang="tr-TR" sz="2800" b="1" dirty="0"/>
              <a:t>araştırma konusu olguları ve bu olgular arasındaki ilişkileri saptama</a:t>
            </a:r>
            <a:r>
              <a:rPr lang="tr-TR" sz="2800" b="1" dirty="0" smtClean="0"/>
              <a:t>, sınıflama </a:t>
            </a:r>
            <a:r>
              <a:rPr lang="tr-TR" sz="2800" b="1" dirty="0"/>
              <a:t>ve kaydetmedir.        </a:t>
            </a:r>
            <a:endParaRPr lang="tr-TR" sz="2800" b="1" dirty="0" smtClean="0"/>
          </a:p>
          <a:p>
            <a:pPr algn="just">
              <a:buFont typeface="Wingdings" panose="05000000000000000000" pitchFamily="2" charset="2"/>
              <a:buChar char="§"/>
            </a:pPr>
            <a:r>
              <a:rPr lang="tr-TR" sz="2800" b="1" dirty="0" smtClean="0"/>
              <a:t>Betimleme </a:t>
            </a:r>
            <a:r>
              <a:rPr lang="tr-TR" sz="2800" b="1" dirty="0"/>
              <a:t>aracı olarak </a:t>
            </a:r>
            <a:r>
              <a:rPr lang="tr-TR" sz="2800" b="1" dirty="0">
                <a:solidFill>
                  <a:srgbClr val="FF0000"/>
                </a:solidFill>
              </a:rPr>
              <a:t>gözlem</a:t>
            </a:r>
            <a:r>
              <a:rPr lang="tr-TR" sz="2800" b="1" dirty="0" smtClean="0">
                <a:solidFill>
                  <a:srgbClr val="FF0000"/>
                </a:solidFill>
              </a:rPr>
              <a:t>, deney </a:t>
            </a:r>
            <a:r>
              <a:rPr lang="tr-TR" sz="2800" b="1" dirty="0"/>
              <a:t>ve </a:t>
            </a:r>
            <a:r>
              <a:rPr lang="tr-TR" sz="2800" b="1" dirty="0">
                <a:solidFill>
                  <a:srgbClr val="FF0000"/>
                </a:solidFill>
              </a:rPr>
              <a:t>ölçme</a:t>
            </a:r>
            <a:r>
              <a:rPr lang="tr-TR" sz="2800" b="1" dirty="0"/>
              <a:t> gibi işlemleri </a:t>
            </a:r>
            <a:r>
              <a:rPr lang="tr-TR" sz="2800" b="1" dirty="0" smtClean="0"/>
              <a:t>kullanır</a:t>
            </a:r>
            <a:r>
              <a:rPr lang="tr-TR" sz="2800" b="1" dirty="0"/>
              <a:t>.  </a:t>
            </a:r>
          </a:p>
        </p:txBody>
      </p:sp>
    </p:spTree>
    <p:extLst>
      <p:ext uri="{BB962C8B-B14F-4D97-AF65-F5344CB8AC3E}">
        <p14:creationId xmlns:p14="http://schemas.microsoft.com/office/powerpoint/2010/main" val="1156737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A. Olgusal Süreç </a:t>
            </a:r>
          </a:p>
        </p:txBody>
      </p:sp>
      <p:sp>
        <p:nvSpPr>
          <p:cNvPr id="3" name="İçerik Yer Tutucusu 2"/>
          <p:cNvSpPr>
            <a:spLocks noGrp="1"/>
          </p:cNvSpPr>
          <p:nvPr>
            <p:ph idx="1"/>
          </p:nvPr>
        </p:nvSpPr>
        <p:spPr>
          <a:xfrm>
            <a:off x="245327" y="1845734"/>
            <a:ext cx="8709101" cy="4555065"/>
          </a:xfrm>
        </p:spPr>
        <p:txBody>
          <a:bodyPr>
            <a:normAutofit fontScale="92500" lnSpcReduction="20000"/>
          </a:bodyPr>
          <a:lstStyle/>
          <a:p>
            <a:pPr algn="just">
              <a:buFont typeface="Wingdings" panose="05000000000000000000" pitchFamily="2" charset="2"/>
              <a:buChar char="§"/>
            </a:pPr>
            <a:r>
              <a:rPr lang="tr-TR" sz="2800" b="1" dirty="0">
                <a:solidFill>
                  <a:srgbClr val="FF0000"/>
                </a:solidFill>
              </a:rPr>
              <a:t>Gözlem</a:t>
            </a:r>
            <a:r>
              <a:rPr lang="tr-TR" sz="2800" b="1" dirty="0" smtClean="0">
                <a:solidFill>
                  <a:srgbClr val="FF0000"/>
                </a:solidFill>
              </a:rPr>
              <a:t>: </a:t>
            </a:r>
            <a:r>
              <a:rPr lang="tr-TR" sz="2800" b="1" dirty="0" smtClean="0"/>
              <a:t>“</a:t>
            </a:r>
            <a:r>
              <a:rPr lang="tr-TR" sz="2800" b="1" dirty="0"/>
              <a:t>Olgu” bulma işlemi olarak tanımlanır. Her gözlemde algılanan veriler ve yorumlama olmak üzere iki öğe </a:t>
            </a:r>
            <a:r>
              <a:rPr lang="tr-TR" sz="2800" b="1" dirty="0" smtClean="0"/>
              <a:t>vardır. Bir </a:t>
            </a:r>
            <a:r>
              <a:rPr lang="tr-TR" sz="2800" b="1" dirty="0"/>
              <a:t>gözlemin bilimsel değeri şu iki temel koşulu yerine getirme gücüne bağlıdır: </a:t>
            </a:r>
            <a:r>
              <a:rPr lang="tr-TR" sz="2800" b="1" dirty="0">
                <a:solidFill>
                  <a:srgbClr val="FF0000"/>
                </a:solidFill>
              </a:rPr>
              <a:t>Güvenirlik ve geçerlik. </a:t>
            </a:r>
            <a:endParaRPr lang="tr-TR" sz="2800" b="1" dirty="0" smtClean="0">
              <a:solidFill>
                <a:srgbClr val="FF0000"/>
              </a:solidFill>
            </a:endParaRPr>
          </a:p>
          <a:p>
            <a:pPr algn="just">
              <a:buFont typeface="Wingdings" panose="05000000000000000000" pitchFamily="2" charset="2"/>
              <a:buChar char="§"/>
            </a:pPr>
            <a:r>
              <a:rPr lang="tr-TR" sz="2800" b="1" dirty="0">
                <a:solidFill>
                  <a:srgbClr val="FF0000"/>
                </a:solidFill>
              </a:rPr>
              <a:t>Ölçme: </a:t>
            </a:r>
            <a:r>
              <a:rPr lang="tr-TR" sz="2800" b="1" dirty="0"/>
              <a:t>Gözlem ve deneyin herkes tarafından geçerli olmasını </a:t>
            </a:r>
            <a:r>
              <a:rPr lang="tr-TR" sz="2800" b="1" dirty="0" smtClean="0"/>
              <a:t>sağlar. Ölçme terimi iki </a:t>
            </a:r>
            <a:r>
              <a:rPr lang="tr-TR" sz="2800" b="1" dirty="0"/>
              <a:t>türlü </a:t>
            </a:r>
            <a:r>
              <a:rPr lang="tr-TR" sz="2800" b="1" dirty="0" smtClean="0"/>
              <a:t>tanımlanabilir. Dar anlamda, </a:t>
            </a:r>
            <a:r>
              <a:rPr lang="tr-TR" sz="2800" b="1" dirty="0"/>
              <a:t>bir niteliğin sayı ya da sembollerle </a:t>
            </a:r>
            <a:r>
              <a:rPr lang="tr-TR" sz="2800" b="1" dirty="0" smtClean="0"/>
              <a:t>belirlenmesi </a:t>
            </a:r>
            <a:r>
              <a:rPr lang="tr-TR" sz="2800" b="1" dirty="0"/>
              <a:t>işlemidir. Geniş anlamda </a:t>
            </a:r>
            <a:r>
              <a:rPr lang="tr-TR" sz="2800" b="1" dirty="0" smtClean="0"/>
              <a:t>ise </a:t>
            </a:r>
            <a:r>
              <a:rPr lang="tr-TR" sz="2800" b="1" dirty="0"/>
              <a:t>bazı kurallara göre nesnelere, olgulara ya da bunların gözlemlerine rakam verme işlemidir. </a:t>
            </a:r>
            <a:endParaRPr lang="tr-TR" sz="2800" b="1" dirty="0" smtClean="0"/>
          </a:p>
          <a:p>
            <a:pPr algn="just">
              <a:buFont typeface="Wingdings" panose="05000000000000000000" pitchFamily="2" charset="2"/>
              <a:buChar char="§"/>
            </a:pPr>
            <a:r>
              <a:rPr lang="tr-TR" sz="2800" b="1" dirty="0"/>
              <a:t> </a:t>
            </a:r>
            <a:r>
              <a:rPr lang="tr-TR" sz="2800" b="1" dirty="0">
                <a:solidFill>
                  <a:srgbClr val="FF0000"/>
                </a:solidFill>
              </a:rPr>
              <a:t>Deney: </a:t>
            </a:r>
            <a:r>
              <a:rPr lang="tr-TR" sz="2800" b="1" dirty="0"/>
              <a:t>Bir gözlemi içeren sistematik bir süreçtir</a:t>
            </a:r>
            <a:r>
              <a:rPr lang="tr-TR" sz="2800" b="1" dirty="0" smtClean="0"/>
              <a:t>. Gözlemde </a:t>
            </a:r>
            <a:r>
              <a:rPr lang="tr-TR" sz="2800" b="1" dirty="0"/>
              <a:t>doğanın akışına müdahale yokken deneyde bir müdahale </a:t>
            </a:r>
            <a:r>
              <a:rPr lang="tr-TR" sz="2800" b="1" dirty="0" smtClean="0"/>
              <a:t>vardır. Araştırma </a:t>
            </a:r>
            <a:r>
              <a:rPr lang="tr-TR" sz="2800" b="1" dirty="0"/>
              <a:t>dilinde sonucu belirleyen etkenlere </a:t>
            </a:r>
            <a:r>
              <a:rPr lang="tr-TR" sz="2800" b="1" dirty="0">
                <a:solidFill>
                  <a:srgbClr val="FF0000"/>
                </a:solidFill>
              </a:rPr>
              <a:t>bağımsız</a:t>
            </a:r>
            <a:r>
              <a:rPr lang="tr-TR" sz="2800" b="1" dirty="0"/>
              <a:t> değişken, araştırmacının gözlemek istediği sonuca ise </a:t>
            </a:r>
            <a:r>
              <a:rPr lang="tr-TR" sz="2800" b="1" dirty="0">
                <a:solidFill>
                  <a:srgbClr val="FF0000"/>
                </a:solidFill>
              </a:rPr>
              <a:t>bağımlı</a:t>
            </a:r>
            <a:r>
              <a:rPr lang="tr-TR" sz="2800" b="1" dirty="0"/>
              <a:t> değişken denir. </a:t>
            </a:r>
          </a:p>
        </p:txBody>
      </p:sp>
    </p:spTree>
    <p:extLst>
      <p:ext uri="{BB962C8B-B14F-4D97-AF65-F5344CB8AC3E}">
        <p14:creationId xmlns:p14="http://schemas.microsoft.com/office/powerpoint/2010/main" val="14546058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a:t>
            </a:r>
            <a:r>
              <a:rPr lang="tr-TR" b="1" dirty="0" smtClean="0"/>
              <a:t>. Kuramsal </a:t>
            </a:r>
            <a:r>
              <a:rPr lang="tr-TR" b="1" dirty="0"/>
              <a:t>Süreç </a:t>
            </a:r>
          </a:p>
        </p:txBody>
      </p:sp>
      <p:sp>
        <p:nvSpPr>
          <p:cNvPr id="3" name="İçerik Yer Tutucusu 2"/>
          <p:cNvSpPr>
            <a:spLocks noGrp="1"/>
          </p:cNvSpPr>
          <p:nvPr>
            <p:ph idx="1"/>
          </p:nvPr>
        </p:nvSpPr>
        <p:spPr>
          <a:xfrm>
            <a:off x="490654" y="1845734"/>
            <a:ext cx="8173843" cy="4276286"/>
          </a:xfrm>
        </p:spPr>
        <p:txBody>
          <a:bodyPr>
            <a:noAutofit/>
          </a:bodyPr>
          <a:lstStyle/>
          <a:p>
            <a:pPr algn="just"/>
            <a:r>
              <a:rPr lang="tr-TR" sz="2200" b="1" dirty="0"/>
              <a:t>Betimlenmiş olguları, bu olguların ilişkilerini yansıtan olgusal genellemelere, bazı kuramsal kavram veya genellemelere başvurarak anlaşılır hale getirmeyi amaçlar. Bilim açıklama aracı olarak hipotez, kuram, yasa ve öngörü gibi kavramları, işlemleri </a:t>
            </a:r>
            <a:r>
              <a:rPr lang="tr-TR" sz="2200" b="1" dirty="0" smtClean="0"/>
              <a:t>kullanır</a:t>
            </a:r>
            <a:r>
              <a:rPr lang="tr-TR" sz="2200" b="1" dirty="0"/>
              <a:t>. </a:t>
            </a:r>
          </a:p>
          <a:p>
            <a:pPr algn="just">
              <a:buFont typeface="Arial" panose="020B0604020202020204" pitchFamily="34" charset="0"/>
              <a:buChar char="•"/>
            </a:pPr>
            <a:r>
              <a:rPr lang="tr-TR" sz="2200" b="1" dirty="0">
                <a:solidFill>
                  <a:srgbClr val="FF0000"/>
                </a:solidFill>
              </a:rPr>
              <a:t>Hipotez: </a:t>
            </a:r>
            <a:r>
              <a:rPr lang="tr-TR" sz="2200" b="1" dirty="0"/>
              <a:t>Henüz doğrulanmamış kavramsal genellemelerdir. </a:t>
            </a:r>
            <a:r>
              <a:rPr lang="tr-TR" sz="2200" b="1" dirty="0" smtClean="0"/>
              <a:t>Bir araştırmanın </a:t>
            </a:r>
            <a:r>
              <a:rPr lang="tr-TR" sz="2200" b="1" dirty="0"/>
              <a:t>olası sonucuna dair yapılan tahminlerin ifadesidir.       </a:t>
            </a:r>
            <a:endParaRPr lang="tr-TR" sz="2200" b="1" dirty="0" smtClean="0"/>
          </a:p>
          <a:p>
            <a:pPr algn="just">
              <a:buFont typeface="Arial" panose="020B0604020202020204" pitchFamily="34" charset="0"/>
              <a:buChar char="•"/>
            </a:pPr>
            <a:r>
              <a:rPr lang="tr-TR" sz="2200" b="1" dirty="0" smtClean="0">
                <a:solidFill>
                  <a:srgbClr val="FF0000"/>
                </a:solidFill>
              </a:rPr>
              <a:t>Kuram</a:t>
            </a:r>
            <a:r>
              <a:rPr lang="tr-TR" sz="2200" b="1" dirty="0">
                <a:solidFill>
                  <a:srgbClr val="FF0000"/>
                </a:solidFill>
              </a:rPr>
              <a:t>: </a:t>
            </a:r>
            <a:r>
              <a:rPr lang="tr-TR" sz="2200" b="1" dirty="0"/>
              <a:t>Doğrulanmış hipotezlerdir.       </a:t>
            </a:r>
            <a:endParaRPr lang="tr-TR" sz="2200" b="1" dirty="0" smtClean="0"/>
          </a:p>
          <a:p>
            <a:pPr algn="just">
              <a:buFont typeface="Arial" panose="020B0604020202020204" pitchFamily="34" charset="0"/>
              <a:buChar char="•"/>
            </a:pPr>
            <a:r>
              <a:rPr lang="tr-TR" sz="2200" b="1" dirty="0" smtClean="0">
                <a:solidFill>
                  <a:srgbClr val="FF0000"/>
                </a:solidFill>
              </a:rPr>
              <a:t>Yasa</a:t>
            </a:r>
            <a:r>
              <a:rPr lang="tr-TR" sz="2200" b="1" dirty="0">
                <a:solidFill>
                  <a:srgbClr val="FF0000"/>
                </a:solidFill>
              </a:rPr>
              <a:t>: </a:t>
            </a:r>
            <a:r>
              <a:rPr lang="tr-TR" sz="2200" b="1" dirty="0"/>
              <a:t>Olguların nedenlerini açıklayan her doğru kuram bir bilimsel yasadır.       </a:t>
            </a:r>
            <a:endParaRPr lang="tr-TR" sz="2200" b="1" dirty="0" smtClean="0"/>
          </a:p>
          <a:p>
            <a:pPr algn="just">
              <a:buFont typeface="Arial" panose="020B0604020202020204" pitchFamily="34" charset="0"/>
              <a:buChar char="•"/>
            </a:pPr>
            <a:r>
              <a:rPr lang="tr-TR" sz="2200" b="1" dirty="0" smtClean="0">
                <a:solidFill>
                  <a:srgbClr val="FF0000"/>
                </a:solidFill>
              </a:rPr>
              <a:t>Öngörü</a:t>
            </a:r>
            <a:r>
              <a:rPr lang="tr-TR" sz="2200" b="1" dirty="0">
                <a:solidFill>
                  <a:srgbClr val="FF0000"/>
                </a:solidFill>
              </a:rPr>
              <a:t>: </a:t>
            </a:r>
            <a:r>
              <a:rPr lang="tr-TR" sz="2200" b="1" dirty="0"/>
              <a:t>Bilimi açıklamada yasalardan yararlanarak henüz olmamış bir olguyu tahmin etme işidir. </a:t>
            </a:r>
          </a:p>
        </p:txBody>
      </p:sp>
    </p:spTree>
    <p:extLst>
      <p:ext uri="{BB962C8B-B14F-4D97-AF65-F5344CB8AC3E}">
        <p14:creationId xmlns:p14="http://schemas.microsoft.com/office/powerpoint/2010/main" val="3472810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ARAŞTIRMA</a:t>
            </a:r>
          </a:p>
        </p:txBody>
      </p:sp>
      <p:sp>
        <p:nvSpPr>
          <p:cNvPr id="3" name="İçerik Yer Tutucusu 2"/>
          <p:cNvSpPr>
            <a:spLocks noGrp="1"/>
          </p:cNvSpPr>
          <p:nvPr>
            <p:ph idx="1"/>
          </p:nvPr>
        </p:nvSpPr>
        <p:spPr/>
        <p:txBody>
          <a:bodyPr>
            <a:normAutofit/>
          </a:bodyPr>
          <a:lstStyle/>
          <a:p>
            <a:pPr algn="just"/>
            <a:r>
              <a:rPr lang="tr-TR" sz="2800" b="1" dirty="0"/>
              <a:t> Var olan bilgiye kullanılabilir ve kanıtlanabilir nitelikte yeni bilgiler eklemek amacını güden sistemli bir incelemedir. Araştırmada en başta gelen </a:t>
            </a:r>
            <a:r>
              <a:rPr lang="tr-TR" sz="2800" b="1" dirty="0" smtClean="0"/>
              <a:t>nokta </a:t>
            </a:r>
            <a:r>
              <a:rPr lang="tr-TR" sz="2800" b="1" dirty="0"/>
              <a:t>bir </a:t>
            </a:r>
            <a:r>
              <a:rPr lang="tr-TR" sz="2800" b="1" dirty="0">
                <a:solidFill>
                  <a:srgbClr val="FF0000"/>
                </a:solidFill>
              </a:rPr>
              <a:t>hipotezin ortaya konması</a:t>
            </a:r>
            <a:r>
              <a:rPr lang="tr-TR" sz="2800" b="1" dirty="0"/>
              <a:t>dır. </a:t>
            </a:r>
          </a:p>
          <a:p>
            <a:pPr algn="just"/>
            <a:endParaRPr lang="tr-TR" sz="2800" b="1" dirty="0"/>
          </a:p>
        </p:txBody>
      </p:sp>
    </p:spTree>
    <p:extLst>
      <p:ext uri="{BB962C8B-B14F-4D97-AF65-F5344CB8AC3E}">
        <p14:creationId xmlns:p14="http://schemas.microsoft.com/office/powerpoint/2010/main" val="2183612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ARAŞTIRMALARIN SINIFLANDIRILMASI </a:t>
            </a:r>
          </a:p>
        </p:txBody>
      </p:sp>
      <p:sp>
        <p:nvSpPr>
          <p:cNvPr id="3" name="İçerik Yer Tutucusu 2"/>
          <p:cNvSpPr>
            <a:spLocks noGrp="1"/>
          </p:cNvSpPr>
          <p:nvPr>
            <p:ph idx="1"/>
          </p:nvPr>
        </p:nvSpPr>
        <p:spPr>
          <a:xfrm>
            <a:off x="256479" y="1845734"/>
            <a:ext cx="8642194" cy="4332042"/>
          </a:xfrm>
        </p:spPr>
        <p:txBody>
          <a:bodyPr>
            <a:normAutofit/>
          </a:bodyPr>
          <a:lstStyle/>
          <a:p>
            <a:pPr algn="just"/>
            <a:r>
              <a:rPr lang="tr-TR" b="1" dirty="0"/>
              <a:t>Bilimsel araştırmaların farklı ölçütler temel alınarak sınıflandırıldıkları </a:t>
            </a:r>
            <a:r>
              <a:rPr lang="tr-TR" b="1" dirty="0" smtClean="0"/>
              <a:t>görülmektedir:</a:t>
            </a:r>
            <a:endParaRPr lang="tr-TR" b="1" dirty="0"/>
          </a:p>
          <a:p>
            <a:pPr algn="just">
              <a:buFont typeface="Wingdings" panose="05000000000000000000" pitchFamily="2" charset="2"/>
              <a:buChar char="Ø"/>
            </a:pPr>
            <a:r>
              <a:rPr lang="tr-TR" b="1" dirty="0" smtClean="0"/>
              <a:t>Temel </a:t>
            </a:r>
            <a:r>
              <a:rPr lang="tr-TR" b="1" dirty="0"/>
              <a:t>aldıkları felsefeye göre nicel ve nitel </a:t>
            </a:r>
            <a:r>
              <a:rPr lang="tr-TR" b="1" dirty="0" smtClean="0"/>
              <a:t>araştırma, </a:t>
            </a:r>
          </a:p>
          <a:p>
            <a:pPr algn="just">
              <a:buFont typeface="Wingdings" panose="05000000000000000000" pitchFamily="2" charset="2"/>
              <a:buChar char="Ø"/>
            </a:pPr>
            <a:r>
              <a:rPr lang="tr-TR" b="1" dirty="0" smtClean="0"/>
              <a:t>Veri </a:t>
            </a:r>
            <a:r>
              <a:rPr lang="tr-TR" b="1" dirty="0"/>
              <a:t>toplama tekniklerine göre </a:t>
            </a:r>
            <a:r>
              <a:rPr lang="tr-TR" b="1" dirty="0" err="1"/>
              <a:t>görgül</a:t>
            </a:r>
            <a:r>
              <a:rPr lang="tr-TR" b="1" dirty="0"/>
              <a:t>(gözleme dayalı) ve belgesel </a:t>
            </a:r>
            <a:r>
              <a:rPr lang="tr-TR" b="1" dirty="0" smtClean="0"/>
              <a:t>araştırma,</a:t>
            </a:r>
          </a:p>
          <a:p>
            <a:pPr algn="just">
              <a:buFont typeface="Wingdings" panose="05000000000000000000" pitchFamily="2" charset="2"/>
              <a:buChar char="Ø"/>
            </a:pPr>
            <a:r>
              <a:rPr lang="tr-TR" b="1" dirty="0" smtClean="0"/>
              <a:t>Kullanılan </a:t>
            </a:r>
            <a:r>
              <a:rPr lang="tr-TR" b="1" dirty="0"/>
              <a:t>verinin özelliğine göre birincil ve ikincil verilere dayalı </a:t>
            </a:r>
            <a:r>
              <a:rPr lang="tr-TR" b="1" dirty="0" smtClean="0"/>
              <a:t>araştırma,</a:t>
            </a:r>
          </a:p>
          <a:p>
            <a:pPr algn="just">
              <a:buFont typeface="Wingdings" panose="05000000000000000000" pitchFamily="2" charset="2"/>
              <a:buChar char="Ø"/>
            </a:pPr>
            <a:r>
              <a:rPr lang="tr-TR" b="1" dirty="0" smtClean="0"/>
              <a:t>Amaçlarına </a:t>
            </a:r>
            <a:r>
              <a:rPr lang="tr-TR" b="1" dirty="0"/>
              <a:t>göre temel ve uygulamalı </a:t>
            </a:r>
            <a:r>
              <a:rPr lang="tr-TR" b="1" dirty="0" smtClean="0"/>
              <a:t>araştırma, </a:t>
            </a:r>
          </a:p>
          <a:p>
            <a:pPr algn="just">
              <a:buFont typeface="Wingdings" panose="05000000000000000000" pitchFamily="2" charset="2"/>
              <a:buChar char="Ø"/>
            </a:pPr>
            <a:r>
              <a:rPr lang="tr-TR" b="1" dirty="0" smtClean="0"/>
              <a:t>Verilerin </a:t>
            </a:r>
            <a:r>
              <a:rPr lang="tr-TR" b="1" dirty="0"/>
              <a:t>toplanma zamanına göre anlık, </a:t>
            </a:r>
            <a:r>
              <a:rPr lang="tr-TR" b="1" dirty="0" err="1"/>
              <a:t>kesitsel</a:t>
            </a:r>
            <a:r>
              <a:rPr lang="tr-TR" b="1" dirty="0"/>
              <a:t> ve </a:t>
            </a:r>
            <a:r>
              <a:rPr lang="tr-TR" b="1" dirty="0" err="1"/>
              <a:t>boylamsal</a:t>
            </a:r>
            <a:r>
              <a:rPr lang="tr-TR" b="1" dirty="0"/>
              <a:t> </a:t>
            </a:r>
            <a:r>
              <a:rPr lang="tr-TR" b="1" dirty="0" smtClean="0"/>
              <a:t>araştırma,</a:t>
            </a:r>
          </a:p>
          <a:p>
            <a:pPr algn="just">
              <a:buFont typeface="Wingdings" panose="05000000000000000000" pitchFamily="2" charset="2"/>
              <a:buChar char="Ø"/>
            </a:pPr>
            <a:r>
              <a:rPr lang="tr-TR" b="1" dirty="0" smtClean="0"/>
              <a:t>Gözlem </a:t>
            </a:r>
            <a:r>
              <a:rPr lang="tr-TR" b="1" dirty="0"/>
              <a:t>birimi ve denek sayısına göre tek </a:t>
            </a:r>
            <a:r>
              <a:rPr lang="tr-TR" b="1" dirty="0" err="1"/>
              <a:t>denekli</a:t>
            </a:r>
            <a:r>
              <a:rPr lang="tr-TR" b="1" dirty="0"/>
              <a:t> ya da çok </a:t>
            </a:r>
            <a:r>
              <a:rPr lang="tr-TR" b="1" dirty="0" err="1"/>
              <a:t>denekli</a:t>
            </a:r>
            <a:r>
              <a:rPr lang="tr-TR" b="1" dirty="0"/>
              <a:t> </a:t>
            </a:r>
            <a:r>
              <a:rPr lang="tr-TR" b="1" dirty="0" smtClean="0"/>
              <a:t>araştırma,</a:t>
            </a:r>
          </a:p>
          <a:p>
            <a:pPr algn="just">
              <a:buFont typeface="Wingdings" panose="05000000000000000000" pitchFamily="2" charset="2"/>
              <a:buChar char="Ø"/>
            </a:pPr>
            <a:r>
              <a:rPr lang="tr-TR" b="1" dirty="0" smtClean="0"/>
              <a:t>Deneme </a:t>
            </a:r>
            <a:r>
              <a:rPr lang="tr-TR" b="1" dirty="0"/>
              <a:t>ve ölçme koşullarına göre gruplar arası araştırmalar, gruplar içi araştırmalar ve karışık desenler olarak </a:t>
            </a:r>
            <a:r>
              <a:rPr lang="tr-TR" b="1" dirty="0" smtClean="0"/>
              <a:t>sınıflandırılabilirler.</a:t>
            </a:r>
            <a:endParaRPr lang="tr-TR" b="1" dirty="0"/>
          </a:p>
        </p:txBody>
      </p:sp>
    </p:spTree>
    <p:extLst>
      <p:ext uri="{BB962C8B-B14F-4D97-AF65-F5344CB8AC3E}">
        <p14:creationId xmlns:p14="http://schemas.microsoft.com/office/powerpoint/2010/main" val="35169009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NİCEL ARAŞTIRMALAR </a:t>
            </a:r>
          </a:p>
        </p:txBody>
      </p:sp>
      <p:sp>
        <p:nvSpPr>
          <p:cNvPr id="3" name="İçerik Yer Tutucusu 2"/>
          <p:cNvSpPr>
            <a:spLocks noGrp="1"/>
          </p:cNvSpPr>
          <p:nvPr>
            <p:ph idx="1"/>
          </p:nvPr>
        </p:nvSpPr>
        <p:spPr/>
        <p:txBody>
          <a:bodyPr/>
          <a:lstStyle/>
          <a:p>
            <a:pPr algn="just"/>
            <a:r>
              <a:rPr lang="tr-TR" b="1" dirty="0"/>
              <a:t>Nicel araştırmalar, deneysel ve gözlemsel verileri yaygın olarak kullanan, bunların istatistik verilerine dayanarak genelleme yapan araştırmalardır. Nicel araştırma yaklaşımı veri ile başlamaktadır. Nicel araştırmaların </a:t>
            </a:r>
            <a:r>
              <a:rPr lang="tr-TR" b="1" dirty="0">
                <a:solidFill>
                  <a:srgbClr val="FF0000"/>
                </a:solidFill>
              </a:rPr>
              <a:t>temelinde veri </a:t>
            </a:r>
            <a:r>
              <a:rPr lang="tr-TR" b="1" dirty="0"/>
              <a:t>bulunur. </a:t>
            </a:r>
            <a:endParaRPr lang="tr-TR" b="1" dirty="0" smtClean="0"/>
          </a:p>
          <a:p>
            <a:pPr algn="just">
              <a:buFont typeface="Wingdings" panose="05000000000000000000" pitchFamily="2" charset="2"/>
              <a:buChar char="q"/>
            </a:pPr>
            <a:r>
              <a:rPr lang="tr-TR" b="1" dirty="0" smtClean="0"/>
              <a:t>Tarama Araştırması, </a:t>
            </a:r>
          </a:p>
          <a:p>
            <a:pPr algn="just">
              <a:buFont typeface="Wingdings" panose="05000000000000000000" pitchFamily="2" charset="2"/>
              <a:buChar char="q"/>
            </a:pPr>
            <a:r>
              <a:rPr lang="tr-TR" b="1" dirty="0" err="1" smtClean="0"/>
              <a:t>Korelasyonel</a:t>
            </a:r>
            <a:r>
              <a:rPr lang="tr-TR" b="1" dirty="0" smtClean="0"/>
              <a:t> Araştırma, </a:t>
            </a:r>
          </a:p>
          <a:p>
            <a:pPr algn="just">
              <a:buFont typeface="Wingdings" panose="05000000000000000000" pitchFamily="2" charset="2"/>
              <a:buChar char="q"/>
            </a:pPr>
            <a:r>
              <a:rPr lang="tr-TR" b="1" dirty="0" err="1" smtClean="0"/>
              <a:t>Nedensel</a:t>
            </a:r>
            <a:r>
              <a:rPr lang="tr-TR" b="1" dirty="0" smtClean="0"/>
              <a:t> </a:t>
            </a:r>
            <a:r>
              <a:rPr lang="tr-TR" b="1" dirty="0"/>
              <a:t>Karşılaştırma </a:t>
            </a:r>
            <a:r>
              <a:rPr lang="tr-TR" b="1" dirty="0" smtClean="0"/>
              <a:t>Araştırması, </a:t>
            </a:r>
          </a:p>
          <a:p>
            <a:pPr algn="just">
              <a:buFont typeface="Wingdings" panose="05000000000000000000" pitchFamily="2" charset="2"/>
              <a:buChar char="q"/>
            </a:pPr>
            <a:r>
              <a:rPr lang="tr-TR" b="1" dirty="0" smtClean="0"/>
              <a:t>Deneysel Araştırma, </a:t>
            </a:r>
          </a:p>
          <a:p>
            <a:pPr algn="just">
              <a:buFont typeface="Wingdings" panose="05000000000000000000" pitchFamily="2" charset="2"/>
              <a:buChar char="q"/>
            </a:pPr>
            <a:r>
              <a:rPr lang="tr-TR" b="1" dirty="0" smtClean="0"/>
              <a:t>Tek </a:t>
            </a:r>
            <a:r>
              <a:rPr lang="tr-TR" b="1" dirty="0" err="1"/>
              <a:t>Denekli</a:t>
            </a:r>
            <a:r>
              <a:rPr lang="tr-TR" b="1" dirty="0"/>
              <a:t> </a:t>
            </a:r>
            <a:r>
              <a:rPr lang="tr-TR" b="1" dirty="0" smtClean="0"/>
              <a:t>Araştırma, </a:t>
            </a:r>
          </a:p>
          <a:p>
            <a:pPr algn="just">
              <a:buFont typeface="Wingdings" panose="05000000000000000000" pitchFamily="2" charset="2"/>
              <a:buChar char="q"/>
            </a:pPr>
            <a:r>
              <a:rPr lang="tr-TR" b="1" dirty="0" smtClean="0"/>
              <a:t>Meta-Analiz.</a:t>
            </a:r>
            <a:endParaRPr lang="tr-TR" b="1" dirty="0"/>
          </a:p>
        </p:txBody>
      </p:sp>
    </p:spTree>
    <p:extLst>
      <p:ext uri="{BB962C8B-B14F-4D97-AF65-F5344CB8AC3E}">
        <p14:creationId xmlns:p14="http://schemas.microsoft.com/office/powerpoint/2010/main" val="25089120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Nicel Araştırmanın Aşamaları </a:t>
            </a:r>
          </a:p>
        </p:txBody>
      </p:sp>
      <p:sp>
        <p:nvSpPr>
          <p:cNvPr id="3" name="İçerik Yer Tutucusu 2"/>
          <p:cNvSpPr>
            <a:spLocks noGrp="1"/>
          </p:cNvSpPr>
          <p:nvPr>
            <p:ph idx="1"/>
          </p:nvPr>
        </p:nvSpPr>
        <p:spPr>
          <a:xfrm>
            <a:off x="479503" y="1845734"/>
            <a:ext cx="8341112" cy="4023360"/>
          </a:xfrm>
        </p:spPr>
        <p:txBody>
          <a:bodyPr>
            <a:noAutofit/>
          </a:bodyPr>
          <a:lstStyle/>
          <a:p>
            <a:pPr algn="just"/>
            <a:r>
              <a:rPr lang="tr-TR" sz="2400" b="1" dirty="0"/>
              <a:t>Nicel araştırma </a:t>
            </a:r>
            <a:r>
              <a:rPr lang="tr-TR" sz="2400" b="1" dirty="0" smtClean="0"/>
              <a:t>yaklaşımı; </a:t>
            </a:r>
          </a:p>
          <a:p>
            <a:pPr algn="just">
              <a:buFont typeface="Wingdings" panose="05000000000000000000" pitchFamily="2" charset="2"/>
              <a:buChar char="Ø"/>
            </a:pPr>
            <a:r>
              <a:rPr lang="tr-TR" sz="2400" b="1" dirty="0" smtClean="0"/>
              <a:t>Problemin tanımlanması, </a:t>
            </a:r>
          </a:p>
          <a:p>
            <a:pPr algn="just">
              <a:buFont typeface="Wingdings" panose="05000000000000000000" pitchFamily="2" charset="2"/>
              <a:buChar char="Ø"/>
            </a:pPr>
            <a:r>
              <a:rPr lang="tr-TR" sz="2400" b="1" dirty="0" smtClean="0"/>
              <a:t>Modelin geliştirilmesi, </a:t>
            </a:r>
          </a:p>
          <a:p>
            <a:pPr algn="just">
              <a:buFont typeface="Wingdings" panose="05000000000000000000" pitchFamily="2" charset="2"/>
              <a:buChar char="Ø"/>
            </a:pPr>
            <a:r>
              <a:rPr lang="tr-TR" sz="2400" b="1" dirty="0" smtClean="0"/>
              <a:t>Verilerin toplanması, </a:t>
            </a:r>
          </a:p>
          <a:p>
            <a:pPr algn="just">
              <a:buFont typeface="Wingdings" panose="05000000000000000000" pitchFamily="2" charset="2"/>
              <a:buChar char="Ø"/>
            </a:pPr>
            <a:r>
              <a:rPr lang="tr-TR" sz="2400" b="1" dirty="0" smtClean="0"/>
              <a:t>Çözüm geliştirme,  </a:t>
            </a:r>
          </a:p>
          <a:p>
            <a:pPr algn="just">
              <a:buFont typeface="Wingdings" panose="05000000000000000000" pitchFamily="2" charset="2"/>
              <a:buChar char="Ø"/>
            </a:pPr>
            <a:r>
              <a:rPr lang="tr-TR" sz="2400" b="1" dirty="0" smtClean="0"/>
              <a:t>Çözümü </a:t>
            </a:r>
            <a:r>
              <a:rPr lang="tr-TR" sz="2400" b="1" dirty="0"/>
              <a:t>test </a:t>
            </a:r>
            <a:r>
              <a:rPr lang="tr-TR" sz="2400" b="1" dirty="0" smtClean="0"/>
              <a:t>etme, </a:t>
            </a:r>
          </a:p>
          <a:p>
            <a:pPr algn="just">
              <a:buFont typeface="Wingdings" panose="05000000000000000000" pitchFamily="2" charset="2"/>
              <a:buChar char="Ø"/>
            </a:pPr>
            <a:r>
              <a:rPr lang="tr-TR" sz="2400" b="1" dirty="0" smtClean="0"/>
              <a:t>Sonuçları </a:t>
            </a:r>
            <a:r>
              <a:rPr lang="tr-TR" sz="2400" b="1" dirty="0"/>
              <a:t>analiz </a:t>
            </a:r>
            <a:r>
              <a:rPr lang="tr-TR" sz="2400" b="1" dirty="0" smtClean="0"/>
              <a:t>etme, </a:t>
            </a:r>
          </a:p>
          <a:p>
            <a:pPr algn="just">
              <a:buFont typeface="Wingdings" panose="05000000000000000000" pitchFamily="2" charset="2"/>
              <a:buChar char="Ø"/>
            </a:pPr>
            <a:r>
              <a:rPr lang="tr-TR" sz="2400" b="1" dirty="0" smtClean="0"/>
              <a:t>Sonuçların </a:t>
            </a:r>
            <a:r>
              <a:rPr lang="tr-TR" sz="2400" b="1" dirty="0"/>
              <a:t>uygulamaya konulması gibi aşamalardan oluşur. </a:t>
            </a:r>
          </a:p>
          <a:p>
            <a:pPr algn="just"/>
            <a:endParaRPr lang="tr-TR" sz="2400" b="1" dirty="0"/>
          </a:p>
        </p:txBody>
      </p:sp>
    </p:spTree>
    <p:extLst>
      <p:ext uri="{BB962C8B-B14F-4D97-AF65-F5344CB8AC3E}">
        <p14:creationId xmlns:p14="http://schemas.microsoft.com/office/powerpoint/2010/main" val="2400630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Tarama Araştırması </a:t>
            </a:r>
          </a:p>
        </p:txBody>
      </p:sp>
      <p:sp>
        <p:nvSpPr>
          <p:cNvPr id="3" name="İçerik Yer Tutucusu 2"/>
          <p:cNvSpPr>
            <a:spLocks noGrp="1"/>
          </p:cNvSpPr>
          <p:nvPr>
            <p:ph idx="1"/>
          </p:nvPr>
        </p:nvSpPr>
        <p:spPr/>
        <p:txBody>
          <a:bodyPr>
            <a:normAutofit/>
          </a:bodyPr>
          <a:lstStyle/>
          <a:p>
            <a:pPr algn="just"/>
            <a:r>
              <a:rPr lang="tr-TR" sz="2800" b="1" dirty="0"/>
              <a:t> Bir grubun belirli özelliklerini belirlemek için verilerin toplanmasını amaçlayan çalışmalara </a:t>
            </a:r>
            <a:r>
              <a:rPr lang="tr-TR" sz="2800" b="1" dirty="0">
                <a:solidFill>
                  <a:srgbClr val="FF0000"/>
                </a:solidFill>
              </a:rPr>
              <a:t>tarama araştırması </a:t>
            </a:r>
            <a:r>
              <a:rPr lang="tr-TR" sz="2800" b="1" dirty="0"/>
              <a:t>denir. Bu araştırmalar geniş kitlelerin görüşlerini ve hedeflerini betimlemeyi amaçlayan araştırmalardır. Daha çok “</a:t>
            </a:r>
            <a:r>
              <a:rPr lang="tr-TR" sz="2800" b="1" dirty="0">
                <a:solidFill>
                  <a:srgbClr val="FF0000"/>
                </a:solidFill>
              </a:rPr>
              <a:t>nerede, ne zaman, ne sıklıkla, nasıl</a:t>
            </a:r>
            <a:r>
              <a:rPr lang="tr-TR" sz="2800" b="1" dirty="0"/>
              <a:t>” sorularına cevap aranır.        Bu araştırmalarda veri toplamak için genellikle anket teknikleri kullanılır. </a:t>
            </a:r>
          </a:p>
        </p:txBody>
      </p:sp>
    </p:spTree>
    <p:extLst>
      <p:ext uri="{BB962C8B-B14F-4D97-AF65-F5344CB8AC3E}">
        <p14:creationId xmlns:p14="http://schemas.microsoft.com/office/powerpoint/2010/main" val="1816786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BİLMENİN YOLLARI</a:t>
            </a:r>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
            </a:pPr>
            <a:r>
              <a:rPr lang="tr-TR" sz="2400" b="1" dirty="0" smtClean="0">
                <a:solidFill>
                  <a:srgbClr val="FF0000"/>
                </a:solidFill>
              </a:rPr>
              <a:t>Bilgi</a:t>
            </a:r>
            <a:r>
              <a:rPr lang="tr-TR" sz="2400" b="1" dirty="0" smtClean="0"/>
              <a:t>, </a:t>
            </a:r>
            <a:r>
              <a:rPr lang="tr-TR" sz="2400" b="1" dirty="0"/>
              <a:t>bir kişinin aldığı </a:t>
            </a:r>
            <a:r>
              <a:rPr lang="tr-TR" sz="2400" b="1" dirty="0" smtClean="0"/>
              <a:t>eğitimler </a:t>
            </a:r>
            <a:r>
              <a:rPr lang="tr-TR" sz="2400" b="1" dirty="0"/>
              <a:t>veya edindiği </a:t>
            </a:r>
            <a:r>
              <a:rPr lang="tr-TR" sz="2400" b="1" dirty="0" smtClean="0"/>
              <a:t>deneyimler </a:t>
            </a:r>
            <a:r>
              <a:rPr lang="tr-TR" sz="2400" b="1" dirty="0"/>
              <a:t>sonucunda </a:t>
            </a:r>
            <a:r>
              <a:rPr lang="tr-TR" sz="2400" b="1" dirty="0" smtClean="0"/>
              <a:t>öğrendiği</a:t>
            </a:r>
            <a:r>
              <a:rPr lang="tr-TR" sz="2400" b="1" dirty="0"/>
              <a:t>, elde ettiği keşifler </a:t>
            </a:r>
            <a:r>
              <a:rPr lang="tr-TR" sz="2400" b="1" dirty="0" smtClean="0"/>
              <a:t>ile </a:t>
            </a:r>
            <a:r>
              <a:rPr lang="tr-TR" sz="2400" b="1" dirty="0"/>
              <a:t>oluşan tanımlama, </a:t>
            </a:r>
            <a:r>
              <a:rPr lang="tr-TR" sz="2400" b="1" dirty="0" smtClean="0"/>
              <a:t>algılama</a:t>
            </a:r>
            <a:r>
              <a:rPr lang="tr-TR" sz="2400" b="1" dirty="0"/>
              <a:t>, </a:t>
            </a:r>
            <a:r>
              <a:rPr lang="tr-TR" sz="2400" b="1" dirty="0" smtClean="0"/>
              <a:t>anlayış ya </a:t>
            </a:r>
            <a:r>
              <a:rPr lang="tr-TR" sz="2400" b="1" dirty="0"/>
              <a:t>da </a:t>
            </a:r>
            <a:r>
              <a:rPr lang="tr-TR" sz="2400" b="1" dirty="0" smtClean="0"/>
              <a:t>beceriye </a:t>
            </a:r>
            <a:r>
              <a:rPr lang="tr-TR" sz="2400" b="1" dirty="0"/>
              <a:t>verilen genel kavram </a:t>
            </a:r>
            <a:r>
              <a:rPr lang="tr-TR" sz="2400" b="1" dirty="0" smtClean="0"/>
              <a:t>olarak </a:t>
            </a:r>
            <a:r>
              <a:rPr lang="tr-TR" sz="2400" b="1" dirty="0"/>
              <a:t>açıklanabilir</a:t>
            </a:r>
            <a:r>
              <a:rPr lang="tr-TR" sz="2400" b="1" dirty="0" smtClean="0"/>
              <a:t>.</a:t>
            </a:r>
          </a:p>
          <a:p>
            <a:pPr algn="just">
              <a:buFont typeface="Wingdings" panose="05000000000000000000" pitchFamily="2" charset="2"/>
              <a:buChar char="§"/>
            </a:pPr>
            <a:r>
              <a:rPr lang="tr-TR" sz="2400" b="1" dirty="0"/>
              <a:t>Kişi, bilgi </a:t>
            </a:r>
            <a:r>
              <a:rPr lang="tr-TR" sz="2400" b="1" dirty="0" smtClean="0"/>
              <a:t>elde </a:t>
            </a:r>
            <a:r>
              <a:rPr lang="tr-TR" sz="2400" b="1" dirty="0"/>
              <a:t>etmek için uzmanlara </a:t>
            </a:r>
            <a:r>
              <a:rPr lang="tr-TR" sz="2400" b="1" dirty="0" smtClean="0"/>
              <a:t>danışabilir</a:t>
            </a:r>
            <a:r>
              <a:rPr lang="tr-TR" sz="2400" b="1" dirty="0"/>
              <a:t>, sezgilerine dayanabilir, </a:t>
            </a:r>
            <a:r>
              <a:rPr lang="tr-TR" sz="2400" b="1" dirty="0" smtClean="0"/>
              <a:t>meslektaşlarına </a:t>
            </a:r>
            <a:r>
              <a:rPr lang="tr-TR" sz="2400" b="1" dirty="0"/>
              <a:t>sorabilir. Bunlar bilgi </a:t>
            </a:r>
            <a:r>
              <a:rPr lang="tr-TR" sz="2400" b="1" dirty="0" smtClean="0"/>
              <a:t>elde etmek </a:t>
            </a:r>
            <a:r>
              <a:rPr lang="tr-TR" sz="2400" b="1" dirty="0"/>
              <a:t>için muhtemel </a:t>
            </a:r>
            <a:r>
              <a:rPr lang="tr-TR" sz="2400" b="1" dirty="0" smtClean="0"/>
              <a:t>yollardır; </a:t>
            </a:r>
            <a:r>
              <a:rPr lang="tr-TR" sz="2400" b="1" dirty="0"/>
              <a:t>ancak bu </a:t>
            </a:r>
            <a:r>
              <a:rPr lang="tr-TR" sz="2400" b="1" dirty="0" smtClean="0"/>
              <a:t>yanıtlar </a:t>
            </a:r>
            <a:r>
              <a:rPr lang="tr-TR" sz="2400" b="1" dirty="0" smtClean="0">
                <a:solidFill>
                  <a:srgbClr val="FF0000"/>
                </a:solidFill>
              </a:rPr>
              <a:t>her </a:t>
            </a:r>
            <a:r>
              <a:rPr lang="tr-TR" sz="2400" b="1" dirty="0">
                <a:solidFill>
                  <a:srgbClr val="FF0000"/>
                </a:solidFill>
              </a:rPr>
              <a:t>zaman güvenilir </a:t>
            </a:r>
            <a:r>
              <a:rPr lang="tr-TR" sz="2400" b="1" dirty="0" smtClean="0">
                <a:solidFill>
                  <a:srgbClr val="FF0000"/>
                </a:solidFill>
              </a:rPr>
              <a:t>olmayabilir.</a:t>
            </a:r>
            <a:endParaRPr lang="tr-TR" sz="2400" b="1" dirty="0">
              <a:solidFill>
                <a:srgbClr val="FF0000"/>
              </a:solidFill>
            </a:endParaRPr>
          </a:p>
          <a:p>
            <a:pPr algn="just">
              <a:buFont typeface="Wingdings" panose="05000000000000000000" pitchFamily="2" charset="2"/>
              <a:buChar char="§"/>
            </a:pPr>
            <a:r>
              <a:rPr lang="tr-TR" sz="2400" b="1" dirty="0"/>
              <a:t>Bilgiye ulaşmanın en doğru ve </a:t>
            </a:r>
            <a:r>
              <a:rPr lang="tr-TR" sz="2400" b="1" dirty="0" smtClean="0"/>
              <a:t>güvenilir </a:t>
            </a:r>
            <a:r>
              <a:rPr lang="tr-TR" sz="2400" b="1" dirty="0"/>
              <a:t>yolu </a:t>
            </a:r>
            <a:r>
              <a:rPr lang="tr-TR" sz="2400" b="1" dirty="0">
                <a:solidFill>
                  <a:srgbClr val="FF0000"/>
                </a:solidFill>
              </a:rPr>
              <a:t>bilimsel yöntemdir.</a:t>
            </a:r>
          </a:p>
          <a:p>
            <a:endParaRPr lang="tr-TR" dirty="0"/>
          </a:p>
          <a:p>
            <a:endParaRPr lang="tr-TR" dirty="0"/>
          </a:p>
        </p:txBody>
      </p:sp>
    </p:spTree>
    <p:extLst>
      <p:ext uri="{BB962C8B-B14F-4D97-AF65-F5344CB8AC3E}">
        <p14:creationId xmlns:p14="http://schemas.microsoft.com/office/powerpoint/2010/main" val="41321382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t>Korelasyonel</a:t>
            </a:r>
            <a:r>
              <a:rPr lang="tr-TR" b="1" dirty="0"/>
              <a:t> Araştırma </a:t>
            </a:r>
          </a:p>
        </p:txBody>
      </p:sp>
      <p:sp>
        <p:nvSpPr>
          <p:cNvPr id="3" name="İçerik Yer Tutucusu 2"/>
          <p:cNvSpPr>
            <a:spLocks noGrp="1"/>
          </p:cNvSpPr>
          <p:nvPr>
            <p:ph idx="1"/>
          </p:nvPr>
        </p:nvSpPr>
        <p:spPr/>
        <p:txBody>
          <a:bodyPr>
            <a:noAutofit/>
          </a:bodyPr>
          <a:lstStyle/>
          <a:p>
            <a:pPr algn="just">
              <a:buFont typeface="Wingdings" panose="05000000000000000000" pitchFamily="2" charset="2"/>
              <a:buChar char="Ø"/>
            </a:pPr>
            <a:r>
              <a:rPr lang="tr-TR" sz="2200" b="1" dirty="0" smtClean="0"/>
              <a:t>İki </a:t>
            </a:r>
            <a:r>
              <a:rPr lang="tr-TR" sz="2200" b="1" dirty="0"/>
              <a:t>ya da daha fazla değişken arasındaki ilişkileri belirlemek ve neden-sonuç ile ilgili  ipuçları elde etmek amacıyla yapılan </a:t>
            </a:r>
            <a:r>
              <a:rPr lang="tr-TR" sz="2200" b="1" dirty="0" smtClean="0"/>
              <a:t>araştırmalara </a:t>
            </a:r>
            <a:r>
              <a:rPr lang="tr-TR" sz="2200" b="1" dirty="0" err="1">
                <a:solidFill>
                  <a:srgbClr val="FF0000"/>
                </a:solidFill>
              </a:rPr>
              <a:t>korelasyonel</a:t>
            </a:r>
            <a:r>
              <a:rPr lang="tr-TR" sz="2200" b="1" dirty="0">
                <a:solidFill>
                  <a:srgbClr val="FF0000"/>
                </a:solidFill>
              </a:rPr>
              <a:t> araştırma </a:t>
            </a:r>
            <a:r>
              <a:rPr lang="tr-TR" sz="2200" b="1" dirty="0"/>
              <a:t>denir. Bu araştırmalar </a:t>
            </a:r>
            <a:r>
              <a:rPr lang="tr-TR" sz="2200" b="1" dirty="0">
                <a:solidFill>
                  <a:srgbClr val="FF0000"/>
                </a:solidFill>
              </a:rPr>
              <a:t>değişkenler arasındaki ilişkinin derecesini ortaya koyar ancak nedenini ortaya koymaz. </a:t>
            </a:r>
            <a:endParaRPr lang="tr-TR" sz="2200" b="1" dirty="0" smtClean="0">
              <a:solidFill>
                <a:srgbClr val="FF0000"/>
              </a:solidFill>
            </a:endParaRPr>
          </a:p>
          <a:p>
            <a:pPr algn="just">
              <a:buFont typeface="Wingdings" panose="05000000000000000000" pitchFamily="2" charset="2"/>
              <a:buChar char="Ø"/>
            </a:pPr>
            <a:r>
              <a:rPr lang="tr-TR" sz="2200" b="1" dirty="0" smtClean="0"/>
              <a:t>Değişkenler </a:t>
            </a:r>
            <a:r>
              <a:rPr lang="tr-TR" sz="2200" b="1" dirty="0"/>
              <a:t>arasındaki ilişki, farklı türdeki değişkenler için farklı teknikler kullanılarak hesaplanan bir korelasyon katsayısı ile gösterilir. Bu katsayı +1 ve -1 aralığında değişen bir değer alır. </a:t>
            </a:r>
            <a:endParaRPr lang="tr-TR" sz="2200" b="1" dirty="0" smtClean="0"/>
          </a:p>
          <a:p>
            <a:pPr algn="just">
              <a:buFont typeface="Wingdings" panose="05000000000000000000" pitchFamily="2" charset="2"/>
              <a:buChar char="Ø"/>
            </a:pPr>
            <a:r>
              <a:rPr lang="tr-TR" sz="2200" b="1" dirty="0" smtClean="0"/>
              <a:t>Katsayının </a:t>
            </a:r>
            <a:r>
              <a:rPr lang="tr-TR" sz="2200" b="1" dirty="0"/>
              <a:t>pozitif olması bir değişkende artış meydana geldiği zaman diğer değişkende de artış olduğunu; katsayının negatif olması ise bir değişkende artış görülürken diğerinde azalma meydana geldiğini göstermektedir.</a:t>
            </a:r>
          </a:p>
        </p:txBody>
      </p:sp>
    </p:spTree>
    <p:extLst>
      <p:ext uri="{BB962C8B-B14F-4D97-AF65-F5344CB8AC3E}">
        <p14:creationId xmlns:p14="http://schemas.microsoft.com/office/powerpoint/2010/main" val="19064681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400" b="1" dirty="0" err="1"/>
              <a:t>Nedensel</a:t>
            </a:r>
            <a:r>
              <a:rPr lang="tr-TR" sz="4400" b="1" dirty="0"/>
              <a:t> Karşılaştırma Araştırması </a:t>
            </a:r>
          </a:p>
        </p:txBody>
      </p:sp>
      <p:sp>
        <p:nvSpPr>
          <p:cNvPr id="3" name="İçerik Yer Tutucusu 2"/>
          <p:cNvSpPr>
            <a:spLocks noGrp="1"/>
          </p:cNvSpPr>
          <p:nvPr>
            <p:ph idx="1"/>
          </p:nvPr>
        </p:nvSpPr>
        <p:spPr/>
        <p:txBody>
          <a:bodyPr>
            <a:normAutofit/>
          </a:bodyPr>
          <a:lstStyle/>
          <a:p>
            <a:pPr algn="just"/>
            <a:r>
              <a:rPr lang="tr-TR" sz="2800" b="1" dirty="0"/>
              <a:t> İnsan grupları arasındaki farklılıkların nedenlerini ve </a:t>
            </a:r>
            <a:r>
              <a:rPr lang="tr-TR" sz="2800" b="1" dirty="0" smtClean="0"/>
              <a:t>sonuçlarını, </a:t>
            </a:r>
            <a:r>
              <a:rPr lang="tr-TR" sz="2800" b="1" dirty="0"/>
              <a:t>koşullar ve katılımcılar üzerinde herhangi bir müdahale </a:t>
            </a:r>
            <a:r>
              <a:rPr lang="tr-TR" sz="2800" b="1" dirty="0" smtClean="0"/>
              <a:t>olmaksızın belirlemeyi </a:t>
            </a:r>
            <a:r>
              <a:rPr lang="tr-TR" sz="2800" b="1" dirty="0"/>
              <a:t>amaçlayan çalışmalara </a:t>
            </a:r>
            <a:r>
              <a:rPr lang="tr-TR" sz="2800" b="1" dirty="0" err="1">
                <a:solidFill>
                  <a:srgbClr val="FF0000"/>
                </a:solidFill>
              </a:rPr>
              <a:t>nedensel</a:t>
            </a:r>
            <a:r>
              <a:rPr lang="tr-TR" sz="2800" b="1" dirty="0">
                <a:solidFill>
                  <a:srgbClr val="FF0000"/>
                </a:solidFill>
              </a:rPr>
              <a:t> karşılaştırma araştırması </a:t>
            </a:r>
            <a:r>
              <a:rPr lang="tr-TR" sz="2800" b="1" dirty="0"/>
              <a:t>denir.         </a:t>
            </a:r>
            <a:endParaRPr lang="tr-TR" sz="2800" b="1" dirty="0" smtClean="0"/>
          </a:p>
          <a:p>
            <a:pPr algn="just"/>
            <a:r>
              <a:rPr lang="tr-TR" sz="2800" b="1" dirty="0" err="1" smtClean="0"/>
              <a:t>Nedensel</a:t>
            </a:r>
            <a:r>
              <a:rPr lang="tr-TR" sz="2800" b="1" dirty="0" smtClean="0"/>
              <a:t> </a:t>
            </a:r>
            <a:r>
              <a:rPr lang="tr-TR" sz="2800" b="1" dirty="0"/>
              <a:t>karşılaştırma türü araştırmalarda bir durumun neden ortaya çıktığı, bu durumun oluşmasında nelerin etkili olduğu bulunmaya çalışılır. </a:t>
            </a:r>
          </a:p>
        </p:txBody>
      </p:sp>
    </p:spTree>
    <p:extLst>
      <p:ext uri="{BB962C8B-B14F-4D97-AF65-F5344CB8AC3E}">
        <p14:creationId xmlns:p14="http://schemas.microsoft.com/office/powerpoint/2010/main" val="37712904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Deneysel Araştırma</a:t>
            </a:r>
            <a:endParaRPr lang="tr-TR" b="1" dirty="0"/>
          </a:p>
        </p:txBody>
      </p:sp>
      <p:sp>
        <p:nvSpPr>
          <p:cNvPr id="3" name="İçerik Yer Tutucusu 2"/>
          <p:cNvSpPr>
            <a:spLocks noGrp="1"/>
          </p:cNvSpPr>
          <p:nvPr>
            <p:ph idx="1"/>
          </p:nvPr>
        </p:nvSpPr>
        <p:spPr>
          <a:xfrm>
            <a:off x="379141" y="1845734"/>
            <a:ext cx="8452625" cy="4265134"/>
          </a:xfrm>
        </p:spPr>
        <p:txBody>
          <a:bodyPr>
            <a:normAutofit/>
          </a:bodyPr>
          <a:lstStyle/>
          <a:p>
            <a:pPr algn="just">
              <a:buFont typeface="Wingdings" panose="05000000000000000000" pitchFamily="2" charset="2"/>
              <a:buChar char="q"/>
            </a:pPr>
            <a:r>
              <a:rPr lang="tr-TR" sz="2200" b="1" dirty="0">
                <a:solidFill>
                  <a:srgbClr val="FF0000"/>
                </a:solidFill>
              </a:rPr>
              <a:t>Deney</a:t>
            </a:r>
            <a:r>
              <a:rPr lang="tr-TR" sz="2200" b="1" dirty="0" smtClean="0">
                <a:solidFill>
                  <a:srgbClr val="FF0000"/>
                </a:solidFill>
              </a:rPr>
              <a:t>: </a:t>
            </a:r>
            <a:r>
              <a:rPr lang="tr-TR" sz="2200" b="1" dirty="0" smtClean="0"/>
              <a:t>Bilimsel </a:t>
            </a:r>
            <a:r>
              <a:rPr lang="tr-TR" sz="2200" b="1" dirty="0"/>
              <a:t>bir gerçeği </a:t>
            </a:r>
            <a:r>
              <a:rPr lang="tr-TR" sz="2200" b="1" dirty="0" smtClean="0"/>
              <a:t>göstermek, bir </a:t>
            </a:r>
            <a:r>
              <a:rPr lang="tr-TR" sz="2200" b="1" dirty="0"/>
              <a:t>yasayı doğrulamak</a:t>
            </a:r>
            <a:r>
              <a:rPr lang="tr-TR" sz="2200" b="1" dirty="0" smtClean="0"/>
              <a:t>, bir varsayımı </a:t>
            </a:r>
            <a:r>
              <a:rPr lang="tr-TR" sz="2200" b="1" dirty="0"/>
              <a:t>kanıtlamak amacıyla yapılan </a:t>
            </a:r>
            <a:r>
              <a:rPr lang="tr-TR" sz="2200" b="1" dirty="0" smtClean="0"/>
              <a:t>işlem, tecrübe </a:t>
            </a:r>
            <a:r>
              <a:rPr lang="tr-TR" sz="2200" b="1" dirty="0"/>
              <a:t>veya deneyimdir. </a:t>
            </a:r>
            <a:endParaRPr lang="tr-TR" sz="2200" b="1" dirty="0" smtClean="0"/>
          </a:p>
          <a:p>
            <a:pPr algn="just">
              <a:buFont typeface="Wingdings" panose="05000000000000000000" pitchFamily="2" charset="2"/>
              <a:buChar char="q"/>
            </a:pPr>
            <a:r>
              <a:rPr lang="tr-TR" sz="2200" b="1" dirty="0" smtClean="0">
                <a:solidFill>
                  <a:srgbClr val="FF0000"/>
                </a:solidFill>
              </a:rPr>
              <a:t>Araştırma: </a:t>
            </a:r>
            <a:r>
              <a:rPr lang="tr-TR" sz="2200" b="1" dirty="0" smtClean="0"/>
              <a:t>Var  </a:t>
            </a:r>
            <a:r>
              <a:rPr lang="tr-TR" sz="2200" b="1" dirty="0"/>
              <a:t>olan bilgiye kullanılabilir ve kanıtlanabilir nitelikte yeni bilgiler eklemek amacını güden sistemli bir incelemedir</a:t>
            </a:r>
            <a:r>
              <a:rPr lang="tr-TR" sz="2200" b="1" dirty="0" smtClean="0"/>
              <a:t>. Bir problem </a:t>
            </a:r>
            <a:r>
              <a:rPr lang="tr-TR" sz="2200" b="1" dirty="0"/>
              <a:t>çözme metodudur. </a:t>
            </a:r>
            <a:endParaRPr lang="tr-TR" sz="2200" b="1" dirty="0" smtClean="0"/>
          </a:p>
          <a:p>
            <a:pPr algn="just">
              <a:buFont typeface="Wingdings" panose="05000000000000000000" pitchFamily="2" charset="2"/>
              <a:buChar char="q"/>
            </a:pPr>
            <a:r>
              <a:rPr lang="tr-TR" sz="2200" b="1" dirty="0">
                <a:solidFill>
                  <a:srgbClr val="FF0000"/>
                </a:solidFill>
              </a:rPr>
              <a:t>Deneysel Araştırma</a:t>
            </a:r>
            <a:r>
              <a:rPr lang="tr-TR" sz="2200" b="1" dirty="0" smtClean="0">
                <a:solidFill>
                  <a:srgbClr val="FF0000"/>
                </a:solidFill>
              </a:rPr>
              <a:t>: </a:t>
            </a:r>
            <a:r>
              <a:rPr lang="tr-TR" sz="2200" b="1" dirty="0" smtClean="0"/>
              <a:t>Araştırmacı </a:t>
            </a:r>
            <a:r>
              <a:rPr lang="tr-TR" sz="2200" b="1" dirty="0"/>
              <a:t>kendi oluşturduğu bir ortamda olayın etkilerini ve değişimlerini irdeleyebilir</a:t>
            </a:r>
            <a:r>
              <a:rPr lang="tr-TR" sz="2200" b="1" dirty="0" smtClean="0"/>
              <a:t>. Deneysel </a:t>
            </a:r>
            <a:r>
              <a:rPr lang="tr-TR" sz="2200" b="1" dirty="0"/>
              <a:t>araştırmada araştırmacı bağımsız(sebep) </a:t>
            </a:r>
            <a:r>
              <a:rPr lang="tr-TR" sz="2200" b="1" dirty="0" smtClean="0"/>
              <a:t>değişkenin, bağımlı </a:t>
            </a:r>
            <a:r>
              <a:rPr lang="tr-TR" sz="2200" b="1" dirty="0"/>
              <a:t>değişken(sonuç) üzerindeki etkisini ortaya koymaya çalışır. Bilimsel yöntemler içinde </a:t>
            </a:r>
            <a:r>
              <a:rPr lang="tr-TR" sz="2200" b="1" dirty="0">
                <a:solidFill>
                  <a:srgbClr val="FF0000"/>
                </a:solidFill>
              </a:rPr>
              <a:t>en kesin sonuçlar</a:t>
            </a:r>
            <a:r>
              <a:rPr lang="tr-TR" sz="2200" b="1" dirty="0"/>
              <a:t>ın elde edildiği araştırmalardır. </a:t>
            </a:r>
          </a:p>
        </p:txBody>
      </p:sp>
    </p:spTree>
    <p:extLst>
      <p:ext uri="{BB962C8B-B14F-4D97-AF65-F5344CB8AC3E}">
        <p14:creationId xmlns:p14="http://schemas.microsoft.com/office/powerpoint/2010/main" val="1823598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b="1" dirty="0"/>
              <a:t>Tek </a:t>
            </a:r>
            <a:r>
              <a:rPr lang="tr-TR" b="1" dirty="0" err="1"/>
              <a:t>Denekli</a:t>
            </a:r>
            <a:r>
              <a:rPr lang="tr-TR" b="1" dirty="0"/>
              <a:t> Araştırma</a:t>
            </a:r>
          </a:p>
        </p:txBody>
      </p:sp>
      <p:sp>
        <p:nvSpPr>
          <p:cNvPr id="3" name="İçerik Yer Tutucusu 2"/>
          <p:cNvSpPr>
            <a:spLocks noGrp="1"/>
          </p:cNvSpPr>
          <p:nvPr>
            <p:ph idx="1"/>
          </p:nvPr>
        </p:nvSpPr>
        <p:spPr/>
        <p:txBody>
          <a:bodyPr>
            <a:normAutofit/>
          </a:bodyPr>
          <a:lstStyle/>
          <a:p>
            <a:pPr algn="just"/>
            <a:r>
              <a:rPr lang="tr-TR" sz="2800" b="1" dirty="0">
                <a:solidFill>
                  <a:srgbClr val="FF0000"/>
                </a:solidFill>
              </a:rPr>
              <a:t>Tek </a:t>
            </a:r>
            <a:r>
              <a:rPr lang="tr-TR" sz="2800" b="1" dirty="0" err="1">
                <a:solidFill>
                  <a:srgbClr val="FF0000"/>
                </a:solidFill>
              </a:rPr>
              <a:t>Denekli</a:t>
            </a:r>
            <a:r>
              <a:rPr lang="tr-TR" sz="2800" b="1" dirty="0">
                <a:solidFill>
                  <a:srgbClr val="FF0000"/>
                </a:solidFill>
              </a:rPr>
              <a:t> Araştırma</a:t>
            </a:r>
            <a:r>
              <a:rPr lang="tr-TR" sz="2800" b="1" dirty="0" smtClean="0"/>
              <a:t>: Tek </a:t>
            </a:r>
            <a:r>
              <a:rPr lang="tr-TR" sz="2800" b="1" dirty="0"/>
              <a:t>bir bireyin (bazen az sayıda bireyden oluşan bir </a:t>
            </a:r>
            <a:r>
              <a:rPr lang="tr-TR" sz="2800" b="1" dirty="0" smtClean="0"/>
              <a:t>grubun) bir </a:t>
            </a:r>
            <a:r>
              <a:rPr lang="tr-TR" sz="2800" b="1" dirty="0"/>
              <a:t>süre yoğun bir şekilde </a:t>
            </a:r>
            <a:r>
              <a:rPr lang="tr-TR" sz="2800" b="1" dirty="0" smtClean="0"/>
              <a:t>incelenmesini  </a:t>
            </a:r>
            <a:r>
              <a:rPr lang="tr-TR" sz="2800" b="1" dirty="0"/>
              <a:t>ve üzerinde çalışılmasını içerir</a:t>
            </a:r>
            <a:r>
              <a:rPr lang="tr-TR" sz="2800" b="1" dirty="0" smtClean="0"/>
              <a:t>. Bu </a:t>
            </a:r>
            <a:r>
              <a:rPr lang="tr-TR" sz="2800" b="1" dirty="0"/>
              <a:t>yöntem diğer </a:t>
            </a:r>
            <a:r>
              <a:rPr lang="tr-TR" sz="2800" b="1" dirty="0" smtClean="0"/>
              <a:t>bireylerden(genelden)  </a:t>
            </a:r>
            <a:r>
              <a:rPr lang="tr-TR" sz="2800" b="1" dirty="0">
                <a:solidFill>
                  <a:srgbClr val="FF0000"/>
                </a:solidFill>
              </a:rPr>
              <a:t>belirgin farklılık</a:t>
            </a:r>
            <a:r>
              <a:rPr lang="tr-TR" sz="2800" b="1" dirty="0"/>
              <a:t>ları olan </a:t>
            </a:r>
            <a:r>
              <a:rPr lang="tr-TR" sz="2800" b="1" dirty="0" smtClean="0"/>
              <a:t>bireyler üzerinde çalışmak </a:t>
            </a:r>
            <a:r>
              <a:rPr lang="tr-TR" sz="2800" b="1" dirty="0"/>
              <a:t>için uygundur. </a:t>
            </a:r>
          </a:p>
        </p:txBody>
      </p:sp>
    </p:spTree>
    <p:extLst>
      <p:ext uri="{BB962C8B-B14F-4D97-AF65-F5344CB8AC3E}">
        <p14:creationId xmlns:p14="http://schemas.microsoft.com/office/powerpoint/2010/main" val="41254066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Tasarım ve Geliştirme Araştırması</a:t>
            </a:r>
            <a:endParaRPr lang="tr-TR" b="1"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400" b="1" dirty="0" smtClean="0"/>
              <a:t>Araç, öğretim materyali, teknoloji gibi ürünlerin ya da bu ürünlerin geliştirilmesinde kullanılan modellerin geliştirilmesi sürecine </a:t>
            </a:r>
            <a:r>
              <a:rPr lang="tr-TR" sz="2400" b="1" dirty="0" smtClean="0">
                <a:solidFill>
                  <a:srgbClr val="FF0000"/>
                </a:solidFill>
              </a:rPr>
              <a:t>tasarım ve geliştirme araştırması </a:t>
            </a:r>
            <a:r>
              <a:rPr lang="tr-TR" sz="2400" b="1" dirty="0" smtClean="0"/>
              <a:t>denir.</a:t>
            </a:r>
          </a:p>
          <a:p>
            <a:pPr algn="just">
              <a:buFont typeface="Wingdings" panose="05000000000000000000" pitchFamily="2" charset="2"/>
              <a:buChar char="Ø"/>
            </a:pPr>
            <a:r>
              <a:rPr lang="tr-TR" sz="2400" b="1" dirty="0" smtClean="0"/>
              <a:t>Tasarım ve geliştirme araştırmaları, geliştirme odaklı araştırmalar olduğundan özellikle proje çalışmalarında bu araştırma yönteminin kullanılması önerilmektedir.</a:t>
            </a:r>
            <a:endParaRPr lang="tr-TR" sz="2400" b="1" dirty="0"/>
          </a:p>
        </p:txBody>
      </p:sp>
    </p:spTree>
    <p:extLst>
      <p:ext uri="{BB962C8B-B14F-4D97-AF65-F5344CB8AC3E}">
        <p14:creationId xmlns:p14="http://schemas.microsoft.com/office/powerpoint/2010/main" val="6419218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Meta </a:t>
            </a:r>
            <a:r>
              <a:rPr lang="tr-TR" b="1" dirty="0" smtClean="0"/>
              <a:t>– Analiz</a:t>
            </a:r>
            <a:endParaRPr lang="tr-TR" b="1" dirty="0"/>
          </a:p>
        </p:txBody>
      </p:sp>
      <p:sp>
        <p:nvSpPr>
          <p:cNvPr id="3" name="İçerik Yer Tutucusu 2"/>
          <p:cNvSpPr>
            <a:spLocks noGrp="1"/>
          </p:cNvSpPr>
          <p:nvPr>
            <p:ph idx="1"/>
          </p:nvPr>
        </p:nvSpPr>
        <p:spPr/>
        <p:txBody>
          <a:bodyPr>
            <a:normAutofit/>
          </a:bodyPr>
          <a:lstStyle/>
          <a:p>
            <a:pPr algn="just"/>
            <a:r>
              <a:rPr lang="tr-TR" sz="2400" b="1" dirty="0" smtClean="0">
                <a:solidFill>
                  <a:srgbClr val="FF0000"/>
                </a:solidFill>
              </a:rPr>
              <a:t>Meta–Analiz:</a:t>
            </a:r>
            <a:r>
              <a:rPr lang="tr-TR" sz="2400" b="1" dirty="0" smtClean="0"/>
              <a:t> Belirli </a:t>
            </a:r>
            <a:r>
              <a:rPr lang="tr-TR" sz="2400" b="1" dirty="0"/>
              <a:t>bir amaca veya konuya yönelik yapılan araştırmaları birlikte göz önüne alıp inceleyerek bu çalışmaların sonuçlarından bir senteze ulaşmak için kullanılan bir yöntemdir. </a:t>
            </a:r>
            <a:endParaRPr lang="tr-TR" sz="2400" b="1" dirty="0" smtClean="0"/>
          </a:p>
          <a:p>
            <a:pPr algn="just"/>
            <a:r>
              <a:rPr lang="tr-TR" sz="2400" b="1" dirty="0"/>
              <a:t>Meta </a:t>
            </a:r>
            <a:r>
              <a:rPr lang="tr-TR" sz="2400" b="1" dirty="0" smtClean="0"/>
              <a:t>– Analiz çalışmaları sonucunda </a:t>
            </a:r>
            <a:r>
              <a:rPr lang="tr-TR" sz="2400" b="1" dirty="0" err="1" smtClean="0"/>
              <a:t>genellenebilirliği</a:t>
            </a:r>
            <a:r>
              <a:rPr lang="tr-TR" sz="2400" b="1" dirty="0" smtClean="0"/>
              <a:t> daha yüksek ve birçok araştırma sonucu dikkate alınarak farklı çalışmalarla </a:t>
            </a:r>
            <a:r>
              <a:rPr lang="tr-TR" sz="2400" b="1" dirty="0" err="1" smtClean="0"/>
              <a:t>doğrulanabilirliği</a:t>
            </a:r>
            <a:r>
              <a:rPr lang="tr-TR" sz="2400" b="1" dirty="0" smtClean="0"/>
              <a:t> belirlenmiş sonuçlara ulaşılır.</a:t>
            </a:r>
            <a:endParaRPr lang="tr-TR" sz="2400" b="1" dirty="0"/>
          </a:p>
        </p:txBody>
      </p:sp>
    </p:spTree>
    <p:extLst>
      <p:ext uri="{BB962C8B-B14F-4D97-AF65-F5344CB8AC3E}">
        <p14:creationId xmlns:p14="http://schemas.microsoft.com/office/powerpoint/2010/main" val="15751589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NİTEL </a:t>
            </a:r>
            <a:r>
              <a:rPr lang="tr-TR" b="1" dirty="0"/>
              <a:t>ARAŞTIRMALAR </a:t>
            </a:r>
          </a:p>
        </p:txBody>
      </p:sp>
      <p:sp>
        <p:nvSpPr>
          <p:cNvPr id="3" name="İçerik Yer Tutucusu 2"/>
          <p:cNvSpPr>
            <a:spLocks noGrp="1"/>
          </p:cNvSpPr>
          <p:nvPr>
            <p:ph idx="1"/>
          </p:nvPr>
        </p:nvSpPr>
        <p:spPr>
          <a:xfrm>
            <a:off x="457201" y="1845734"/>
            <a:ext cx="8184994" cy="4354344"/>
          </a:xfrm>
        </p:spPr>
        <p:txBody>
          <a:bodyPr>
            <a:normAutofit fontScale="92500" lnSpcReduction="10000"/>
          </a:bodyPr>
          <a:lstStyle/>
          <a:p>
            <a:pPr marL="0" indent="0" algn="just">
              <a:buNone/>
            </a:pPr>
            <a:r>
              <a:rPr lang="tr-TR" altLang="tr-TR" sz="2400" b="1" dirty="0"/>
              <a:t>Nitel araştırmanın amacı, insan deneyimlerinin ve insan davranışlarının oluşturduğu karmaşık dünyayı katılımcıların bakış açısından </a:t>
            </a:r>
            <a:r>
              <a:rPr lang="tr-TR" altLang="tr-TR" sz="2400" b="1" dirty="0" smtClean="0"/>
              <a:t>anlayabilmektir. </a:t>
            </a:r>
            <a:r>
              <a:rPr lang="tr-TR" altLang="tr-TR" sz="2400" b="1" dirty="0" smtClean="0">
                <a:solidFill>
                  <a:schemeClr val="tx1">
                    <a:lumMod val="85000"/>
                    <a:lumOff val="15000"/>
                  </a:schemeClr>
                </a:solidFill>
              </a:rPr>
              <a:t>Doğal </a:t>
            </a:r>
            <a:r>
              <a:rPr lang="tr-TR" altLang="tr-TR" sz="2400" b="1" dirty="0">
                <a:solidFill>
                  <a:schemeClr val="tx1">
                    <a:lumMod val="85000"/>
                    <a:lumOff val="15000"/>
                  </a:schemeClr>
                </a:solidFill>
              </a:rPr>
              <a:t>ortamda ortaya çıkan olayları ve deneyimleri betimlemeyi ve mümkünse açıklamayı </a:t>
            </a:r>
            <a:r>
              <a:rPr lang="tr-TR" altLang="tr-TR" sz="2400" b="1" dirty="0" smtClean="0">
                <a:solidFill>
                  <a:schemeClr val="tx1">
                    <a:lumMod val="85000"/>
                    <a:lumOff val="15000"/>
                  </a:schemeClr>
                </a:solidFill>
              </a:rPr>
              <a:t>amaçlar.</a:t>
            </a:r>
          </a:p>
          <a:p>
            <a:pPr algn="just">
              <a:buFont typeface="Wingdings" panose="05000000000000000000" pitchFamily="2" charset="2"/>
              <a:buChar char="v"/>
            </a:pPr>
            <a:r>
              <a:rPr lang="tr-TR" altLang="tr-TR" sz="2400" b="1" dirty="0" err="1" smtClean="0">
                <a:solidFill>
                  <a:schemeClr val="tx1">
                    <a:lumMod val="85000"/>
                    <a:lumOff val="15000"/>
                  </a:schemeClr>
                </a:solidFill>
              </a:rPr>
              <a:t>Etnografik</a:t>
            </a:r>
            <a:r>
              <a:rPr lang="tr-TR" altLang="tr-TR" sz="2400" b="1" dirty="0" smtClean="0">
                <a:solidFill>
                  <a:schemeClr val="tx1">
                    <a:lumMod val="85000"/>
                    <a:lumOff val="15000"/>
                  </a:schemeClr>
                </a:solidFill>
              </a:rPr>
              <a:t> Araştırma,</a:t>
            </a:r>
          </a:p>
          <a:p>
            <a:pPr algn="just">
              <a:buFont typeface="Wingdings" panose="05000000000000000000" pitchFamily="2" charset="2"/>
              <a:buChar char="v"/>
            </a:pPr>
            <a:r>
              <a:rPr lang="tr-TR" altLang="tr-TR" sz="2400" b="1" dirty="0" smtClean="0">
                <a:solidFill>
                  <a:schemeClr val="tx1">
                    <a:lumMod val="85000"/>
                    <a:lumOff val="15000"/>
                  </a:schemeClr>
                </a:solidFill>
              </a:rPr>
              <a:t>Tarihi Araştırma,</a:t>
            </a:r>
          </a:p>
          <a:p>
            <a:pPr algn="just">
              <a:buFont typeface="Wingdings" panose="05000000000000000000" pitchFamily="2" charset="2"/>
              <a:buChar char="v"/>
            </a:pPr>
            <a:r>
              <a:rPr lang="tr-TR" altLang="tr-TR" sz="2400" b="1" dirty="0" smtClean="0">
                <a:solidFill>
                  <a:schemeClr val="tx1">
                    <a:lumMod val="85000"/>
                    <a:lumOff val="15000"/>
                  </a:schemeClr>
                </a:solidFill>
              </a:rPr>
              <a:t>Eylem Araştırması,</a:t>
            </a:r>
          </a:p>
          <a:p>
            <a:pPr algn="just">
              <a:buFont typeface="Wingdings" panose="05000000000000000000" pitchFamily="2" charset="2"/>
              <a:buChar char="v"/>
            </a:pPr>
            <a:r>
              <a:rPr lang="tr-TR" altLang="tr-TR" sz="2400" b="1" dirty="0" err="1" smtClean="0">
                <a:solidFill>
                  <a:schemeClr val="tx1">
                    <a:lumMod val="85000"/>
                    <a:lumOff val="15000"/>
                  </a:schemeClr>
                </a:solidFill>
              </a:rPr>
              <a:t>Olgubilim</a:t>
            </a:r>
            <a:r>
              <a:rPr lang="tr-TR" altLang="tr-TR" sz="2400" b="1" dirty="0" smtClean="0">
                <a:solidFill>
                  <a:schemeClr val="tx1">
                    <a:lumMod val="85000"/>
                    <a:lumOff val="15000"/>
                  </a:schemeClr>
                </a:solidFill>
              </a:rPr>
              <a:t> Çalışmaları,</a:t>
            </a:r>
          </a:p>
          <a:p>
            <a:pPr algn="just">
              <a:buFont typeface="Wingdings" panose="05000000000000000000" pitchFamily="2" charset="2"/>
              <a:buChar char="v"/>
            </a:pPr>
            <a:r>
              <a:rPr lang="tr-TR" altLang="tr-TR" sz="2400" b="1" dirty="0" smtClean="0">
                <a:solidFill>
                  <a:schemeClr val="tx1">
                    <a:lumMod val="85000"/>
                    <a:lumOff val="15000"/>
                  </a:schemeClr>
                </a:solidFill>
              </a:rPr>
              <a:t>Kuram Oluşturma Çalışmaları,</a:t>
            </a:r>
          </a:p>
          <a:p>
            <a:pPr algn="just">
              <a:buFont typeface="Wingdings" panose="05000000000000000000" pitchFamily="2" charset="2"/>
              <a:buChar char="v"/>
            </a:pPr>
            <a:r>
              <a:rPr lang="tr-TR" altLang="tr-TR" sz="2400" b="1" dirty="0" smtClean="0">
                <a:solidFill>
                  <a:schemeClr val="tx1">
                    <a:lumMod val="85000"/>
                    <a:lumOff val="15000"/>
                  </a:schemeClr>
                </a:solidFill>
              </a:rPr>
              <a:t>Durum Çalışması,</a:t>
            </a:r>
          </a:p>
          <a:p>
            <a:pPr algn="just">
              <a:buFont typeface="Wingdings" panose="05000000000000000000" pitchFamily="2" charset="2"/>
              <a:buChar char="v"/>
            </a:pPr>
            <a:r>
              <a:rPr lang="tr-TR" altLang="tr-TR" sz="2400" b="1" dirty="0" smtClean="0">
                <a:solidFill>
                  <a:schemeClr val="tx1">
                    <a:lumMod val="85000"/>
                    <a:lumOff val="15000"/>
                  </a:schemeClr>
                </a:solidFill>
              </a:rPr>
              <a:t>Anlatı Araştırması.</a:t>
            </a:r>
          </a:p>
          <a:p>
            <a:pPr marL="0" indent="0" algn="just">
              <a:buNone/>
            </a:pPr>
            <a:endParaRPr lang="tr-TR" altLang="tr-TR" sz="2400" b="1" dirty="0">
              <a:solidFill>
                <a:schemeClr val="tx1">
                  <a:lumMod val="85000"/>
                  <a:lumOff val="15000"/>
                </a:schemeClr>
              </a:solidFill>
            </a:endParaRPr>
          </a:p>
          <a:p>
            <a:pPr algn="just"/>
            <a:endParaRPr lang="tr-TR" altLang="tr-TR" b="1" dirty="0"/>
          </a:p>
        </p:txBody>
      </p:sp>
    </p:spTree>
    <p:extLst>
      <p:ext uri="{BB962C8B-B14F-4D97-AF65-F5344CB8AC3E}">
        <p14:creationId xmlns:p14="http://schemas.microsoft.com/office/powerpoint/2010/main" val="36269294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Etnografik</a:t>
            </a:r>
            <a:r>
              <a:rPr lang="tr-TR" b="1" dirty="0" smtClean="0"/>
              <a:t> Araştırma</a:t>
            </a:r>
            <a:endParaRPr lang="tr-TR" b="1"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
            </a:pPr>
            <a:r>
              <a:rPr lang="tr-TR" sz="2400" b="1" dirty="0" smtClean="0"/>
              <a:t>Bir grubun davranışını doğrudan gözlemleyip, bu gözleme dayanarak bu gruba ilişkin bir betimleme yapmaya </a:t>
            </a:r>
            <a:r>
              <a:rPr lang="tr-TR" sz="2400" b="1" dirty="0" err="1" smtClean="0">
                <a:solidFill>
                  <a:srgbClr val="FF0000"/>
                </a:solidFill>
              </a:rPr>
              <a:t>etnografik</a:t>
            </a:r>
            <a:r>
              <a:rPr lang="tr-TR" sz="2400" b="1" dirty="0" smtClean="0">
                <a:solidFill>
                  <a:srgbClr val="FF0000"/>
                </a:solidFill>
              </a:rPr>
              <a:t> araştırma </a:t>
            </a:r>
            <a:r>
              <a:rPr lang="tr-TR" sz="2400" b="1" dirty="0" smtClean="0"/>
              <a:t>denir.</a:t>
            </a:r>
          </a:p>
          <a:p>
            <a:pPr algn="just">
              <a:buFont typeface="Wingdings" panose="05000000000000000000" pitchFamily="2" charset="2"/>
              <a:buChar char="§"/>
            </a:pPr>
            <a:r>
              <a:rPr lang="tr-TR" sz="2400" b="1" dirty="0" err="1" smtClean="0"/>
              <a:t>Etnografik</a:t>
            </a:r>
            <a:r>
              <a:rPr lang="tr-TR" sz="2400" b="1" dirty="0" smtClean="0"/>
              <a:t> araştırmada amaç, grup üyeleriyle doğrudan ilişki kurmak ve grubun kültürel yapılarını ve bu yapıları oluşturan davranış ve deneyimleri açıklamaktır. Bu tür araştırmada bireyleri ve ilişkili başka insanları gözlemleyerek ya da onlarla görüşme yaparak onların günlük deneyimlerini belgeleme ya da tasvir etme üzerinde durulur.</a:t>
            </a:r>
            <a:endParaRPr lang="tr-TR" sz="2400" b="1" dirty="0"/>
          </a:p>
        </p:txBody>
      </p:sp>
    </p:spTree>
    <p:extLst>
      <p:ext uri="{BB962C8B-B14F-4D97-AF65-F5344CB8AC3E}">
        <p14:creationId xmlns:p14="http://schemas.microsoft.com/office/powerpoint/2010/main" val="9616190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solidFill>
                  <a:schemeClr val="tx1">
                    <a:lumMod val="85000"/>
                    <a:lumOff val="15000"/>
                  </a:schemeClr>
                </a:solidFill>
              </a:rPr>
              <a:t>Tarihi Araştırma</a:t>
            </a:r>
            <a:endParaRPr lang="tr-TR"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q"/>
            </a:pPr>
            <a:r>
              <a:rPr lang="tr-TR" sz="2800" b="1" dirty="0" smtClean="0"/>
              <a:t>Tarihi araştırmalar, dönemin </a:t>
            </a:r>
            <a:r>
              <a:rPr lang="tr-TR" sz="2800" b="1" dirty="0" err="1" smtClean="0"/>
              <a:t>dökümanları</a:t>
            </a:r>
            <a:r>
              <a:rPr lang="tr-TR" sz="2800" b="1" dirty="0" smtClean="0"/>
              <a:t> dikkatlice okunarak ya da o zamanlarda yaşamış kişilerle görüşmeler yapılarak odaklanılan problemle ilgili olarak ‘’Geçmişte ne oldu?’’ sorusuna cevap arar. </a:t>
            </a:r>
          </a:p>
          <a:p>
            <a:pPr algn="just">
              <a:buFont typeface="Wingdings" panose="05000000000000000000" pitchFamily="2" charset="2"/>
              <a:buChar char="q"/>
            </a:pPr>
            <a:r>
              <a:rPr lang="tr-TR" sz="2800" b="1" dirty="0" smtClean="0"/>
              <a:t>Araştırmacı o dönemde neler yaşandığını olabildiğince doğru bir şekilde anlamaya ve bunun niçin olduğunu açıklamaya çalışır.</a:t>
            </a:r>
            <a:endParaRPr lang="tr-TR" sz="2800" b="1" dirty="0"/>
          </a:p>
        </p:txBody>
      </p:sp>
    </p:spTree>
    <p:extLst>
      <p:ext uri="{BB962C8B-B14F-4D97-AF65-F5344CB8AC3E}">
        <p14:creationId xmlns:p14="http://schemas.microsoft.com/office/powerpoint/2010/main" val="2601579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solidFill>
                  <a:schemeClr val="tx1">
                    <a:lumMod val="85000"/>
                    <a:lumOff val="15000"/>
                  </a:schemeClr>
                </a:solidFill>
              </a:rPr>
              <a:t>Eylem Araştırması</a:t>
            </a:r>
            <a:endParaRPr lang="tr-TR"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
            </a:pPr>
            <a:r>
              <a:rPr lang="tr-TR" sz="2800" b="1" dirty="0"/>
              <a:t>Eylem araştırması, kişilerin kendi mesleki eylemleri hakkında araştırma yapmaları ve değişim için eyleme geçmeleri temelinde gerçekleşen sistematik bir müdahale </a:t>
            </a:r>
            <a:r>
              <a:rPr lang="tr-TR" sz="2800" b="1" dirty="0" smtClean="0"/>
              <a:t>sürecidir.</a:t>
            </a:r>
          </a:p>
          <a:p>
            <a:pPr algn="just">
              <a:buFont typeface="Wingdings" panose="05000000000000000000" pitchFamily="2" charset="2"/>
              <a:buChar char="§"/>
            </a:pPr>
            <a:r>
              <a:rPr lang="tr-TR" sz="2800" b="1" dirty="0" smtClean="0"/>
              <a:t>Eylem </a:t>
            </a:r>
            <a:r>
              <a:rPr lang="tr-TR" sz="2800" b="1" dirty="0"/>
              <a:t>araştırması bir sosyal bağlamın içinde yer alan eylemlerin niteliğini geliştirme çalışmasıdır.</a:t>
            </a:r>
          </a:p>
        </p:txBody>
      </p:sp>
    </p:spTree>
    <p:extLst>
      <p:ext uri="{BB962C8B-B14F-4D97-AF65-F5344CB8AC3E}">
        <p14:creationId xmlns:p14="http://schemas.microsoft.com/office/powerpoint/2010/main" val="876089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vert="horz" lIns="91440" tIns="45720" rIns="91440" bIns="45720" rtlCol="0" anchor="b">
            <a:normAutofit/>
          </a:bodyPr>
          <a:lstStyle/>
          <a:p>
            <a:pPr algn="ctr"/>
            <a:r>
              <a:rPr lang="tr-TR" b="1" dirty="0"/>
              <a:t>Bilgiye Ulaşmanın Yolları</a:t>
            </a:r>
          </a:p>
        </p:txBody>
      </p:sp>
      <p:sp>
        <p:nvSpPr>
          <p:cNvPr id="3" name="İçerik Yer Tutucusu 2"/>
          <p:cNvSpPr>
            <a:spLocks noGrp="1"/>
          </p:cNvSpPr>
          <p:nvPr>
            <p:ph idx="1"/>
          </p:nvPr>
        </p:nvSpPr>
        <p:spPr/>
        <p:txBody>
          <a:bodyPr>
            <a:normAutofit/>
          </a:bodyPr>
          <a:lstStyle/>
          <a:p>
            <a:pPr marL="457200" indent="-457200">
              <a:buFont typeface="+mj-lt"/>
              <a:buAutoNum type="arabicPeriod"/>
            </a:pPr>
            <a:r>
              <a:rPr lang="tr-TR" sz="3600" b="1" dirty="0" smtClean="0"/>
              <a:t>Deneyim</a:t>
            </a:r>
            <a:endParaRPr lang="tr-TR" sz="3600" b="1" dirty="0"/>
          </a:p>
          <a:p>
            <a:pPr marL="457200" indent="-457200">
              <a:buFont typeface="+mj-lt"/>
              <a:buAutoNum type="arabicPeriod"/>
            </a:pPr>
            <a:r>
              <a:rPr lang="tr-TR" sz="3600" b="1" dirty="0" smtClean="0"/>
              <a:t>Görüş </a:t>
            </a:r>
            <a:r>
              <a:rPr lang="tr-TR" sz="3600" b="1" dirty="0"/>
              <a:t>birliği</a:t>
            </a:r>
          </a:p>
          <a:p>
            <a:pPr marL="457200" indent="-457200">
              <a:buFont typeface="+mj-lt"/>
              <a:buAutoNum type="arabicPeriod"/>
            </a:pPr>
            <a:r>
              <a:rPr lang="tr-TR" sz="3600" b="1" dirty="0" smtClean="0"/>
              <a:t>Uzman </a:t>
            </a:r>
            <a:r>
              <a:rPr lang="tr-TR" sz="3600" b="1" dirty="0"/>
              <a:t>görüşü</a:t>
            </a:r>
          </a:p>
          <a:p>
            <a:pPr marL="457200" indent="-457200">
              <a:buFont typeface="+mj-lt"/>
              <a:buAutoNum type="arabicPeriod"/>
            </a:pPr>
            <a:r>
              <a:rPr lang="tr-TR" sz="3600" b="1" dirty="0" smtClean="0"/>
              <a:t>Mantık</a:t>
            </a:r>
            <a:endParaRPr lang="tr-TR" sz="3600" b="1" dirty="0"/>
          </a:p>
          <a:p>
            <a:pPr marL="457200" indent="-457200">
              <a:buFont typeface="+mj-lt"/>
              <a:buAutoNum type="arabicPeriod"/>
            </a:pPr>
            <a:r>
              <a:rPr lang="tr-TR" sz="3600" b="1" dirty="0" smtClean="0"/>
              <a:t>Bilim</a:t>
            </a:r>
            <a:endParaRPr lang="tr-TR" sz="3600" b="1" dirty="0"/>
          </a:p>
          <a:p>
            <a:endParaRPr lang="tr-TR" dirty="0"/>
          </a:p>
        </p:txBody>
      </p:sp>
    </p:spTree>
    <p:extLst>
      <p:ext uri="{BB962C8B-B14F-4D97-AF65-F5344CB8AC3E}">
        <p14:creationId xmlns:p14="http://schemas.microsoft.com/office/powerpoint/2010/main" val="42782426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2959" y="286604"/>
            <a:ext cx="7543800" cy="1450757"/>
          </a:xfrm>
        </p:spPr>
        <p:txBody>
          <a:bodyPr/>
          <a:lstStyle/>
          <a:p>
            <a:pPr algn="ctr"/>
            <a:r>
              <a:rPr lang="tr-TR" altLang="tr-TR" b="1" dirty="0" err="1">
                <a:solidFill>
                  <a:schemeClr val="tx1">
                    <a:lumMod val="85000"/>
                    <a:lumOff val="15000"/>
                  </a:schemeClr>
                </a:solidFill>
              </a:rPr>
              <a:t>Olgubilim</a:t>
            </a:r>
            <a:r>
              <a:rPr lang="tr-TR" altLang="tr-TR" b="1" dirty="0">
                <a:solidFill>
                  <a:schemeClr val="tx1">
                    <a:lumMod val="85000"/>
                    <a:lumOff val="15000"/>
                  </a:schemeClr>
                </a:solidFill>
              </a:rPr>
              <a:t> Çalışmaları</a:t>
            </a:r>
            <a:endParaRPr lang="tr-TR"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q"/>
            </a:pPr>
            <a:r>
              <a:rPr lang="tr-TR" sz="2800" b="1" dirty="0" err="1" smtClean="0"/>
              <a:t>Olgubilim</a:t>
            </a:r>
            <a:r>
              <a:rPr lang="tr-TR" sz="2800" b="1" dirty="0" smtClean="0"/>
              <a:t>, </a:t>
            </a:r>
            <a:r>
              <a:rPr lang="tr-TR" sz="2800" b="1" dirty="0"/>
              <a:t>hayatımızda karşılaştığımız ancak detaylı olarak bilgi sahibi olmadığımız ya da üzerine çok düşünmediğimiz olguları derinlemesine inceleyen nitel araştırma </a:t>
            </a:r>
            <a:r>
              <a:rPr lang="tr-TR" sz="2800" b="1" dirty="0" smtClean="0"/>
              <a:t>türüdür.</a:t>
            </a:r>
          </a:p>
          <a:p>
            <a:pPr algn="just">
              <a:buFont typeface="Wingdings" panose="05000000000000000000" pitchFamily="2" charset="2"/>
              <a:buChar char="q"/>
            </a:pPr>
            <a:r>
              <a:rPr lang="tr-TR" sz="2800" b="1" dirty="0" err="1" smtClean="0"/>
              <a:t>Olgubilim</a:t>
            </a:r>
            <a:r>
              <a:rPr lang="tr-TR" sz="2800" b="1" dirty="0" smtClean="0"/>
              <a:t> </a:t>
            </a:r>
            <a:r>
              <a:rPr lang="tr-TR" sz="2800" b="1" dirty="0"/>
              <a:t>esas </a:t>
            </a:r>
            <a:r>
              <a:rPr lang="tr-TR" sz="2800" b="1" dirty="0" smtClean="0"/>
              <a:t>olarak, </a:t>
            </a:r>
            <a:r>
              <a:rPr lang="tr-TR" sz="2800" b="1" dirty="0"/>
              <a:t>kişilerin yaşadıkları olay ya da durum ile oluşturdukları öznel deneyimlerin incelendiği bir araştırma türüdür.</a:t>
            </a:r>
          </a:p>
        </p:txBody>
      </p:sp>
    </p:spTree>
    <p:extLst>
      <p:ext uri="{BB962C8B-B14F-4D97-AF65-F5344CB8AC3E}">
        <p14:creationId xmlns:p14="http://schemas.microsoft.com/office/powerpoint/2010/main" val="28317068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solidFill>
                  <a:schemeClr val="tx1">
                    <a:lumMod val="85000"/>
                    <a:lumOff val="15000"/>
                  </a:schemeClr>
                </a:solidFill>
              </a:rPr>
              <a:t>Kuram Oluşturma </a:t>
            </a:r>
            <a:r>
              <a:rPr lang="tr-TR" altLang="tr-TR" b="1" dirty="0" smtClean="0">
                <a:solidFill>
                  <a:schemeClr val="tx1">
                    <a:lumMod val="85000"/>
                    <a:lumOff val="15000"/>
                  </a:schemeClr>
                </a:solidFill>
              </a:rPr>
              <a:t>Çalışmaları</a:t>
            </a:r>
            <a:endParaRPr lang="tr-TR"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q"/>
            </a:pPr>
            <a:r>
              <a:rPr lang="tr-TR" sz="2800" b="1" dirty="0" smtClean="0"/>
              <a:t>Kuram oluşturma çalışmaları, sistematik olarak toplanan ve analiz edilen verilere dayalı </a:t>
            </a:r>
            <a:r>
              <a:rPr lang="tr-TR" sz="2800" b="1" dirty="0" smtClean="0">
                <a:solidFill>
                  <a:srgbClr val="FF0000"/>
                </a:solidFill>
              </a:rPr>
              <a:t>kuram geliştirme biçimi</a:t>
            </a:r>
            <a:r>
              <a:rPr lang="tr-TR" sz="2800" b="1" dirty="0" smtClean="0"/>
              <a:t>dir. </a:t>
            </a:r>
          </a:p>
          <a:p>
            <a:pPr algn="just">
              <a:buFont typeface="Wingdings" panose="05000000000000000000" pitchFamily="2" charset="2"/>
              <a:buChar char="q"/>
            </a:pPr>
            <a:r>
              <a:rPr lang="tr-TR" sz="2800" b="1" dirty="0" smtClean="0"/>
              <a:t>Bir kuramın oluşması, sürekli bir şekilde gerçekleştirilen karşılaştırmalı analizlere bağlıdır. </a:t>
            </a:r>
          </a:p>
          <a:p>
            <a:pPr algn="just">
              <a:buFont typeface="Wingdings" panose="05000000000000000000" pitchFamily="2" charset="2"/>
              <a:buChar char="q"/>
            </a:pPr>
            <a:r>
              <a:rPr lang="tr-TR" sz="2800" b="1" dirty="0" smtClean="0"/>
              <a:t>Süreçte toplanan veriler hemen sonra analiz edilir ve ortaya çıkan kavramlar, olgular ve süreçler daha sonraki veri toplama aşamalarına dahil edilir.</a:t>
            </a:r>
            <a:endParaRPr lang="tr-TR" sz="2800" b="1" dirty="0"/>
          </a:p>
        </p:txBody>
      </p:sp>
    </p:spTree>
    <p:extLst>
      <p:ext uri="{BB962C8B-B14F-4D97-AF65-F5344CB8AC3E}">
        <p14:creationId xmlns:p14="http://schemas.microsoft.com/office/powerpoint/2010/main" val="2287061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solidFill>
                  <a:schemeClr val="tx1">
                    <a:lumMod val="85000"/>
                    <a:lumOff val="15000"/>
                  </a:schemeClr>
                </a:solidFill>
              </a:rPr>
              <a:t>Durum Çalışması</a:t>
            </a:r>
            <a:endParaRPr lang="tr-TR"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q"/>
            </a:pPr>
            <a:r>
              <a:rPr lang="tr-TR" sz="2800" b="1" dirty="0" smtClean="0"/>
              <a:t>Bir ya da daha fazla olayın, ortamın, programın, sosyal grubun ya da diğer birbirine bağlı sistemlerin derinlemesine incelendiği yönteme </a:t>
            </a:r>
            <a:r>
              <a:rPr lang="tr-TR" sz="2800" b="1" dirty="0" smtClean="0">
                <a:solidFill>
                  <a:srgbClr val="FF0000"/>
                </a:solidFill>
              </a:rPr>
              <a:t>durum çalışması </a:t>
            </a:r>
            <a:r>
              <a:rPr lang="tr-TR" sz="2800" b="1" dirty="0" smtClean="0"/>
              <a:t>denir, </a:t>
            </a:r>
            <a:r>
              <a:rPr lang="tr-TR" sz="2800" b="1" dirty="0" smtClean="0">
                <a:solidFill>
                  <a:srgbClr val="FF0000"/>
                </a:solidFill>
              </a:rPr>
              <a:t>örnek olay çalışması </a:t>
            </a:r>
            <a:r>
              <a:rPr lang="tr-TR" sz="2800" b="1" dirty="0" smtClean="0"/>
              <a:t>olarak da bilinir.</a:t>
            </a:r>
          </a:p>
          <a:p>
            <a:pPr algn="just">
              <a:buFont typeface="Wingdings" panose="05000000000000000000" pitchFamily="2" charset="2"/>
              <a:buChar char="q"/>
            </a:pPr>
            <a:r>
              <a:rPr lang="tr-TR" sz="2800" b="1" dirty="0" smtClean="0"/>
              <a:t>Durum çalışmaları, bir varlığın mekana ve zamana bağlı tanımlandığı ve özelleştirildiği araştırmadır.</a:t>
            </a:r>
            <a:endParaRPr lang="tr-TR" sz="2800" b="1" dirty="0"/>
          </a:p>
        </p:txBody>
      </p:sp>
    </p:spTree>
    <p:extLst>
      <p:ext uri="{BB962C8B-B14F-4D97-AF65-F5344CB8AC3E}">
        <p14:creationId xmlns:p14="http://schemas.microsoft.com/office/powerpoint/2010/main" val="634845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solidFill>
                  <a:schemeClr val="tx1">
                    <a:lumMod val="85000"/>
                    <a:lumOff val="15000"/>
                  </a:schemeClr>
                </a:solidFill>
              </a:rPr>
              <a:t>Anlatı Araştırması</a:t>
            </a:r>
            <a:endParaRPr lang="tr-TR" dirty="0"/>
          </a:p>
        </p:txBody>
      </p:sp>
      <p:sp>
        <p:nvSpPr>
          <p:cNvPr id="3" name="İçerik Yer Tutucusu 2"/>
          <p:cNvSpPr>
            <a:spLocks noGrp="1"/>
          </p:cNvSpPr>
          <p:nvPr>
            <p:ph idx="1"/>
          </p:nvPr>
        </p:nvSpPr>
        <p:spPr/>
        <p:txBody>
          <a:bodyPr>
            <a:noAutofit/>
          </a:bodyPr>
          <a:lstStyle/>
          <a:p>
            <a:pPr algn="just"/>
            <a:r>
              <a:rPr lang="tr-TR" sz="2400" b="1" dirty="0"/>
              <a:t>Anlatılar, insanların bireysel deneyimlerini içsel süzgeçlerden geçirerek başkalarına aktarma yolu olarak </a:t>
            </a:r>
            <a:r>
              <a:rPr lang="tr-TR" sz="2400" b="1" dirty="0" smtClean="0"/>
              <a:t>tanımlanmaktadır. </a:t>
            </a:r>
            <a:r>
              <a:rPr lang="tr-TR" sz="2400" b="1" dirty="0">
                <a:solidFill>
                  <a:srgbClr val="FF0000"/>
                </a:solidFill>
              </a:rPr>
              <a:t>Anlatı araştırması </a:t>
            </a:r>
            <a:r>
              <a:rPr lang="tr-TR" sz="2400" b="1" dirty="0"/>
              <a:t>ise deneyimlenen bir olay ya da olaylar dizisinin hikâyeler yoluyla başka kişi ya da kişilerle paylaşılması temeline dayanmaktadır. </a:t>
            </a:r>
            <a:endParaRPr lang="tr-TR" sz="2400" b="1" dirty="0" smtClean="0"/>
          </a:p>
          <a:p>
            <a:pPr algn="just"/>
            <a:r>
              <a:rPr lang="tr-TR" sz="2400" b="1" dirty="0" smtClean="0"/>
              <a:t>Anlatı </a:t>
            </a:r>
            <a:r>
              <a:rPr lang="tr-TR" sz="2400" b="1" dirty="0"/>
              <a:t>araştırmalarında temel amaç, bireylerin dünyayı deneyimleme biçimlerini </a:t>
            </a:r>
            <a:r>
              <a:rPr lang="tr-TR" sz="2400" b="1" dirty="0">
                <a:solidFill>
                  <a:srgbClr val="FF0000"/>
                </a:solidFill>
              </a:rPr>
              <a:t>kendi ürettikleri hikâyeler </a:t>
            </a:r>
            <a:r>
              <a:rPr lang="tr-TR" sz="2400" b="1" dirty="0"/>
              <a:t>aracılığıyla incelemektir. </a:t>
            </a:r>
            <a:endParaRPr lang="tr-TR" sz="2400" b="1" dirty="0" smtClean="0"/>
          </a:p>
          <a:p>
            <a:pPr algn="just"/>
            <a:r>
              <a:rPr lang="tr-TR" sz="2400" b="1" dirty="0" smtClean="0"/>
              <a:t>Anlatı </a:t>
            </a:r>
            <a:r>
              <a:rPr lang="tr-TR" sz="2400" b="1" dirty="0"/>
              <a:t>araştırmacıları genellikle </a:t>
            </a:r>
            <a:r>
              <a:rPr lang="tr-TR" sz="2400" b="1" dirty="0">
                <a:solidFill>
                  <a:srgbClr val="FF0000"/>
                </a:solidFill>
              </a:rPr>
              <a:t>tek bir birey üzerine </a:t>
            </a:r>
            <a:r>
              <a:rPr lang="tr-TR" sz="2400" b="1" dirty="0"/>
              <a:t>odaklanırlar ve çalışmalarında o bireyin belli bir olguya ilişkin kişisel deneyimlerini derinlemesine analiz ederler.</a:t>
            </a:r>
          </a:p>
        </p:txBody>
      </p:sp>
    </p:spTree>
    <p:extLst>
      <p:ext uri="{BB962C8B-B14F-4D97-AF65-F5344CB8AC3E}">
        <p14:creationId xmlns:p14="http://schemas.microsoft.com/office/powerpoint/2010/main" val="38100871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DÜZEYLERİNE GÖRE ARAŞTIRMA TÜRLERİ</a:t>
            </a:r>
            <a:endParaRPr lang="tr-TR" b="1"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90159938"/>
              </p:ext>
            </p:extLst>
          </p:nvPr>
        </p:nvGraphicFramePr>
        <p:xfrm>
          <a:off x="822960" y="2470731"/>
          <a:ext cx="7543800" cy="1732815"/>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1662947687"/>
                    </a:ext>
                  </a:extLst>
                </a:gridCol>
                <a:gridCol w="2514600">
                  <a:extLst>
                    <a:ext uri="{9D8B030D-6E8A-4147-A177-3AD203B41FA5}">
                      <a16:colId xmlns:a16="http://schemas.microsoft.com/office/drawing/2014/main" val="3009870542"/>
                    </a:ext>
                  </a:extLst>
                </a:gridCol>
                <a:gridCol w="2514600">
                  <a:extLst>
                    <a:ext uri="{9D8B030D-6E8A-4147-A177-3AD203B41FA5}">
                      <a16:colId xmlns:a16="http://schemas.microsoft.com/office/drawing/2014/main" val="932027595"/>
                    </a:ext>
                  </a:extLst>
                </a:gridCol>
              </a:tblGrid>
              <a:tr h="423282">
                <a:tc>
                  <a:txBody>
                    <a:bodyPr/>
                    <a:lstStyle/>
                    <a:p>
                      <a:pPr algn="ctr"/>
                      <a:r>
                        <a:rPr lang="tr-TR" sz="2400" dirty="0" err="1" smtClean="0"/>
                        <a:t>Betimsel</a:t>
                      </a:r>
                      <a:endParaRPr lang="tr-TR" sz="2400" dirty="0"/>
                    </a:p>
                  </a:txBody>
                  <a:tcPr/>
                </a:tc>
                <a:tc>
                  <a:txBody>
                    <a:bodyPr/>
                    <a:lstStyle/>
                    <a:p>
                      <a:pPr algn="ctr"/>
                      <a:r>
                        <a:rPr lang="tr-TR" sz="2400" dirty="0" smtClean="0"/>
                        <a:t>İlişkisel</a:t>
                      </a:r>
                      <a:endParaRPr lang="tr-TR" sz="2400" dirty="0"/>
                    </a:p>
                  </a:txBody>
                  <a:tcPr/>
                </a:tc>
                <a:tc>
                  <a:txBody>
                    <a:bodyPr/>
                    <a:lstStyle/>
                    <a:p>
                      <a:pPr algn="ctr"/>
                      <a:r>
                        <a:rPr lang="tr-TR" sz="2400" dirty="0" smtClean="0"/>
                        <a:t>Müdahaleli</a:t>
                      </a:r>
                      <a:endParaRPr lang="tr-TR" sz="2400" dirty="0"/>
                    </a:p>
                  </a:txBody>
                  <a:tcPr/>
                </a:tc>
                <a:extLst>
                  <a:ext uri="{0D108BD9-81ED-4DB2-BD59-A6C34878D82A}">
                    <a16:rowId xmlns:a16="http://schemas.microsoft.com/office/drawing/2014/main" val="1137407675"/>
                  </a:ext>
                </a:extLst>
              </a:tr>
              <a:tr h="429051">
                <a:tc>
                  <a:txBody>
                    <a:bodyPr/>
                    <a:lstStyle/>
                    <a:p>
                      <a:r>
                        <a:rPr lang="tr-TR" b="1" dirty="0" smtClean="0"/>
                        <a:t>Tarama</a:t>
                      </a:r>
                    </a:p>
                  </a:txBody>
                  <a:tcPr/>
                </a:tc>
                <a:tc>
                  <a:txBody>
                    <a:bodyPr/>
                    <a:lstStyle/>
                    <a:p>
                      <a:r>
                        <a:rPr lang="tr-TR" b="1" dirty="0" err="1" smtClean="0"/>
                        <a:t>Korelasyonel</a:t>
                      </a:r>
                      <a:endParaRPr lang="tr-TR" b="1" dirty="0"/>
                    </a:p>
                  </a:txBody>
                  <a:tcPr/>
                </a:tc>
                <a:tc>
                  <a:txBody>
                    <a:bodyPr/>
                    <a:lstStyle/>
                    <a:p>
                      <a:r>
                        <a:rPr lang="tr-TR" b="1" dirty="0" smtClean="0"/>
                        <a:t>Deneysel</a:t>
                      </a:r>
                      <a:endParaRPr lang="tr-TR" b="1" dirty="0"/>
                    </a:p>
                  </a:txBody>
                  <a:tcPr/>
                </a:tc>
                <a:extLst>
                  <a:ext uri="{0D108BD9-81ED-4DB2-BD59-A6C34878D82A}">
                    <a16:rowId xmlns:a16="http://schemas.microsoft.com/office/drawing/2014/main" val="914953586"/>
                  </a:ext>
                </a:extLst>
              </a:tr>
              <a:tr h="423282">
                <a:tc>
                  <a:txBody>
                    <a:bodyPr/>
                    <a:lstStyle/>
                    <a:p>
                      <a:r>
                        <a:rPr lang="tr-TR" b="1" dirty="0" smtClean="0"/>
                        <a:t>Tarihi</a:t>
                      </a:r>
                      <a:endParaRPr lang="tr-TR" b="1" dirty="0"/>
                    </a:p>
                  </a:txBody>
                  <a:tcPr/>
                </a:tc>
                <a:tc>
                  <a:txBody>
                    <a:bodyPr/>
                    <a:lstStyle/>
                    <a:p>
                      <a:r>
                        <a:rPr lang="tr-TR" b="1" dirty="0" err="1" smtClean="0"/>
                        <a:t>Nedensel</a:t>
                      </a:r>
                      <a:r>
                        <a:rPr lang="tr-TR" b="1" baseline="0" dirty="0" smtClean="0"/>
                        <a:t> karşılaştırma</a:t>
                      </a:r>
                      <a:endParaRPr lang="tr-TR" b="1" dirty="0"/>
                    </a:p>
                  </a:txBody>
                  <a:tcPr/>
                </a:tc>
                <a:tc>
                  <a:txBody>
                    <a:bodyPr/>
                    <a:lstStyle/>
                    <a:p>
                      <a:r>
                        <a:rPr lang="tr-TR" b="1" dirty="0" smtClean="0"/>
                        <a:t>Tek </a:t>
                      </a:r>
                      <a:r>
                        <a:rPr lang="tr-TR" b="1" dirty="0" err="1" smtClean="0"/>
                        <a:t>denekli</a:t>
                      </a:r>
                      <a:endParaRPr lang="tr-TR" b="1" dirty="0"/>
                    </a:p>
                  </a:txBody>
                  <a:tcPr/>
                </a:tc>
                <a:extLst>
                  <a:ext uri="{0D108BD9-81ED-4DB2-BD59-A6C34878D82A}">
                    <a16:rowId xmlns:a16="http://schemas.microsoft.com/office/drawing/2014/main" val="599206550"/>
                  </a:ext>
                </a:extLst>
              </a:tr>
              <a:tr h="4232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b="1" dirty="0" err="1" smtClean="0"/>
                        <a:t>Etnografik</a:t>
                      </a:r>
                      <a:endParaRPr lang="tr-TR" b="1" dirty="0" smtClean="0"/>
                    </a:p>
                  </a:txBody>
                  <a:tcPr/>
                </a:tc>
                <a:tc>
                  <a:txBody>
                    <a:bodyPr/>
                    <a:lstStyle/>
                    <a:p>
                      <a:endParaRPr lang="tr-TR" b="1" dirty="0"/>
                    </a:p>
                  </a:txBody>
                  <a:tcPr/>
                </a:tc>
                <a:tc>
                  <a:txBody>
                    <a:bodyPr/>
                    <a:lstStyle/>
                    <a:p>
                      <a:r>
                        <a:rPr lang="tr-TR" b="1" dirty="0" smtClean="0"/>
                        <a:t>Eylem</a:t>
                      </a:r>
                      <a:endParaRPr lang="tr-TR" b="1" dirty="0"/>
                    </a:p>
                  </a:txBody>
                  <a:tcPr/>
                </a:tc>
                <a:extLst>
                  <a:ext uri="{0D108BD9-81ED-4DB2-BD59-A6C34878D82A}">
                    <a16:rowId xmlns:a16="http://schemas.microsoft.com/office/drawing/2014/main" val="2345658200"/>
                  </a:ext>
                </a:extLst>
              </a:tr>
            </a:tbl>
          </a:graphicData>
        </a:graphic>
      </p:graphicFrame>
    </p:spTree>
    <p:extLst>
      <p:ext uri="{BB962C8B-B14F-4D97-AF65-F5344CB8AC3E}">
        <p14:creationId xmlns:p14="http://schemas.microsoft.com/office/powerpoint/2010/main" val="26840675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Betimsel</a:t>
            </a:r>
            <a:r>
              <a:rPr lang="tr-TR" b="1" dirty="0" smtClean="0"/>
              <a:t> Araştırmalar</a:t>
            </a:r>
            <a:endParaRPr lang="tr-TR" b="1" dirty="0"/>
          </a:p>
        </p:txBody>
      </p:sp>
      <p:sp>
        <p:nvSpPr>
          <p:cNvPr id="3" name="İçerik Yer Tutucusu 2"/>
          <p:cNvSpPr>
            <a:spLocks noGrp="1"/>
          </p:cNvSpPr>
          <p:nvPr>
            <p:ph idx="1"/>
          </p:nvPr>
        </p:nvSpPr>
        <p:spPr/>
        <p:txBody>
          <a:bodyPr>
            <a:normAutofit/>
          </a:bodyPr>
          <a:lstStyle/>
          <a:p>
            <a:pPr algn="just"/>
            <a:r>
              <a:rPr lang="tr-TR" sz="2400" b="1" dirty="0" err="1" smtClean="0"/>
              <a:t>Betimsel</a:t>
            </a:r>
            <a:r>
              <a:rPr lang="tr-TR" sz="2400" b="1" dirty="0" smtClean="0"/>
              <a:t> araştırmalar </a:t>
            </a:r>
            <a:r>
              <a:rPr lang="tr-TR" sz="2400" b="1" dirty="0"/>
              <a:t>genelde verilen bir durumu aydınlatmak</a:t>
            </a:r>
            <a:r>
              <a:rPr lang="tr-TR" sz="2400" b="1" dirty="0" smtClean="0"/>
              <a:t>, standartlar </a:t>
            </a:r>
            <a:r>
              <a:rPr lang="tr-TR" sz="2400" b="1" dirty="0"/>
              <a:t>doğrultusunda değerlendirmeler yapmak ve olaylar arasında olası ilişkileri ortaya çıkarmak için yürütülür</a:t>
            </a:r>
            <a:r>
              <a:rPr lang="tr-TR" sz="2400" b="1" dirty="0" smtClean="0"/>
              <a:t>. Bu </a:t>
            </a:r>
            <a:r>
              <a:rPr lang="tr-TR" sz="2400" b="1" dirty="0"/>
              <a:t>tür araştırmalarda asıl </a:t>
            </a:r>
            <a:r>
              <a:rPr lang="tr-TR" sz="2400" b="1" dirty="0" smtClean="0"/>
              <a:t>amaç, </a:t>
            </a:r>
            <a:r>
              <a:rPr lang="tr-TR" sz="2400" b="1" dirty="0">
                <a:solidFill>
                  <a:srgbClr val="FF0000"/>
                </a:solidFill>
              </a:rPr>
              <a:t>incelenen durumu etraflıca tanımlamak ve açıklamak</a:t>
            </a:r>
            <a:r>
              <a:rPr lang="tr-TR" sz="2400" b="1" dirty="0"/>
              <a:t>tır.</a:t>
            </a:r>
          </a:p>
        </p:txBody>
      </p:sp>
    </p:spTree>
    <p:extLst>
      <p:ext uri="{BB962C8B-B14F-4D97-AF65-F5344CB8AC3E}">
        <p14:creationId xmlns:p14="http://schemas.microsoft.com/office/powerpoint/2010/main" val="32905121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İlişkisel Araştırma</a:t>
            </a:r>
            <a:endParaRPr lang="tr-TR" b="1"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
            </a:pPr>
            <a:r>
              <a:rPr lang="tr-TR" sz="2400" b="1" dirty="0"/>
              <a:t>İlişkisel araştırma, iki veya daha fazla değişken arasında ilişki olup olmadığını ve bunun ne tür bir ilişki olduğunu açıklayıp, değişkenlerle ilgili tahmin yürütebilmek için tasarlanan deneysel olmayan araştırma </a:t>
            </a:r>
            <a:r>
              <a:rPr lang="tr-TR" sz="2400" b="1" dirty="0" smtClean="0"/>
              <a:t>çalışmasıdır. </a:t>
            </a:r>
          </a:p>
          <a:p>
            <a:pPr algn="just">
              <a:buFont typeface="Wingdings" panose="05000000000000000000" pitchFamily="2" charset="2"/>
              <a:buChar char="§"/>
            </a:pPr>
            <a:r>
              <a:rPr lang="tr-TR" sz="2400" b="1" dirty="0" smtClean="0">
                <a:solidFill>
                  <a:srgbClr val="FF0000"/>
                </a:solidFill>
              </a:rPr>
              <a:t>Değişkenler </a:t>
            </a:r>
            <a:r>
              <a:rPr lang="tr-TR" sz="2400" b="1" dirty="0">
                <a:solidFill>
                  <a:srgbClr val="FF0000"/>
                </a:solidFill>
              </a:rPr>
              <a:t>arasındaki ilişkiyi açıklama ve öngörüde bulunma </a:t>
            </a:r>
            <a:r>
              <a:rPr lang="tr-TR" sz="2400" b="1" dirty="0"/>
              <a:t>olmak üzere iki temel amaç için kullanılır.</a:t>
            </a:r>
          </a:p>
        </p:txBody>
      </p:sp>
    </p:spTree>
    <p:extLst>
      <p:ext uri="{BB962C8B-B14F-4D97-AF65-F5344CB8AC3E}">
        <p14:creationId xmlns:p14="http://schemas.microsoft.com/office/powerpoint/2010/main" val="6451814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Müdahale Araştırmaları</a:t>
            </a:r>
            <a:endParaRPr lang="tr-TR" b="1" dirty="0"/>
          </a:p>
        </p:txBody>
      </p:sp>
      <p:sp>
        <p:nvSpPr>
          <p:cNvPr id="3" name="İçerik Yer Tutucusu 2"/>
          <p:cNvSpPr>
            <a:spLocks noGrp="1"/>
          </p:cNvSpPr>
          <p:nvPr>
            <p:ph idx="1"/>
          </p:nvPr>
        </p:nvSpPr>
        <p:spPr/>
        <p:txBody>
          <a:bodyPr>
            <a:normAutofit/>
          </a:bodyPr>
          <a:lstStyle/>
          <a:p>
            <a:pPr algn="just"/>
            <a:r>
              <a:rPr lang="tr-TR" sz="2800" b="1" dirty="0"/>
              <a:t>Belirli bir yöntem ya da uygulamanın bir ya da daha fazla sonucu etkilemesinin beklendiği, kullanılan başlıca yöntemin </a:t>
            </a:r>
            <a:r>
              <a:rPr lang="tr-TR" sz="2800" b="1" dirty="0">
                <a:solidFill>
                  <a:srgbClr val="FF0000"/>
                </a:solidFill>
              </a:rPr>
              <a:t>deney</a:t>
            </a:r>
            <a:r>
              <a:rPr lang="tr-TR" sz="2800" b="1" dirty="0"/>
              <a:t> olduğu araştırmalardır.</a:t>
            </a:r>
          </a:p>
        </p:txBody>
      </p:sp>
    </p:spTree>
    <p:extLst>
      <p:ext uri="{BB962C8B-B14F-4D97-AF65-F5344CB8AC3E}">
        <p14:creationId xmlns:p14="http://schemas.microsoft.com/office/powerpoint/2010/main" val="21762138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5400" b="1" dirty="0" smtClean="0"/>
              <a:t>Araştırma Sürecinin Aşamaları</a:t>
            </a:r>
            <a:endParaRPr lang="tr-TR" sz="5400" b="1" dirty="0"/>
          </a:p>
        </p:txBody>
      </p:sp>
      <p:sp>
        <p:nvSpPr>
          <p:cNvPr id="4" name="Oval 3"/>
          <p:cNvSpPr/>
          <p:nvPr/>
        </p:nvSpPr>
        <p:spPr>
          <a:xfrm>
            <a:off x="3066584" y="1817648"/>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Problemi Tanımlama</a:t>
            </a:r>
            <a:endParaRPr lang="tr-TR" dirty="0"/>
          </a:p>
        </p:txBody>
      </p:sp>
      <p:sp>
        <p:nvSpPr>
          <p:cNvPr id="5" name="Oval 4"/>
          <p:cNvSpPr/>
          <p:nvPr/>
        </p:nvSpPr>
        <p:spPr>
          <a:xfrm>
            <a:off x="5304262" y="2355135"/>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Soruları/Hipotezleri Belirleme</a:t>
            </a:r>
            <a:endParaRPr lang="tr-TR" sz="1400" dirty="0"/>
          </a:p>
        </p:txBody>
      </p:sp>
      <p:sp>
        <p:nvSpPr>
          <p:cNvPr id="6" name="Oval 5"/>
          <p:cNvSpPr/>
          <p:nvPr/>
        </p:nvSpPr>
        <p:spPr>
          <a:xfrm>
            <a:off x="5768896" y="3349822"/>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Araştırma Desenini Oluşturma</a:t>
            </a:r>
            <a:endParaRPr lang="tr-TR" sz="1400" dirty="0"/>
          </a:p>
        </p:txBody>
      </p:sp>
      <p:sp>
        <p:nvSpPr>
          <p:cNvPr id="7" name="Oval 6"/>
          <p:cNvSpPr/>
          <p:nvPr/>
        </p:nvSpPr>
        <p:spPr>
          <a:xfrm>
            <a:off x="6188926" y="4344509"/>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Örneklemi Seçme</a:t>
            </a:r>
            <a:endParaRPr lang="tr-TR" sz="1400" dirty="0"/>
          </a:p>
        </p:txBody>
      </p:sp>
      <p:sp>
        <p:nvSpPr>
          <p:cNvPr id="8" name="Oval 7"/>
          <p:cNvSpPr/>
          <p:nvPr/>
        </p:nvSpPr>
        <p:spPr>
          <a:xfrm>
            <a:off x="4774206" y="5339196"/>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Araçları Belirleme</a:t>
            </a:r>
            <a:endParaRPr lang="tr-TR" sz="1400" dirty="0"/>
          </a:p>
        </p:txBody>
      </p:sp>
      <p:sp>
        <p:nvSpPr>
          <p:cNvPr id="9" name="Oval 8"/>
          <p:cNvSpPr/>
          <p:nvPr/>
        </p:nvSpPr>
        <p:spPr>
          <a:xfrm>
            <a:off x="1968930" y="5339196"/>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Analiz Yöntemini Belirleme</a:t>
            </a:r>
            <a:endParaRPr lang="tr-TR" sz="1400" dirty="0"/>
          </a:p>
        </p:txBody>
      </p:sp>
      <p:sp>
        <p:nvSpPr>
          <p:cNvPr id="10" name="Oval 9"/>
          <p:cNvSpPr/>
          <p:nvPr/>
        </p:nvSpPr>
        <p:spPr>
          <a:xfrm>
            <a:off x="557559" y="4444098"/>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Verileri Toplama</a:t>
            </a:r>
            <a:endParaRPr lang="tr-TR" sz="1400" dirty="0"/>
          </a:p>
        </p:txBody>
      </p:sp>
      <p:sp>
        <p:nvSpPr>
          <p:cNvPr id="11" name="Oval 10"/>
          <p:cNvSpPr/>
          <p:nvPr/>
        </p:nvSpPr>
        <p:spPr>
          <a:xfrm>
            <a:off x="0" y="3439760"/>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t>Verileri Analiz Etme</a:t>
            </a:r>
            <a:endParaRPr lang="tr-TR" sz="1400" dirty="0"/>
          </a:p>
        </p:txBody>
      </p:sp>
      <p:sp>
        <p:nvSpPr>
          <p:cNvPr id="12" name="Oval 11"/>
          <p:cNvSpPr/>
          <p:nvPr/>
        </p:nvSpPr>
        <p:spPr>
          <a:xfrm>
            <a:off x="655689" y="2435422"/>
            <a:ext cx="25090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err="1" smtClean="0"/>
              <a:t>Raporlaştırma</a:t>
            </a:r>
            <a:endParaRPr lang="tr-TR" sz="1400" dirty="0"/>
          </a:p>
        </p:txBody>
      </p:sp>
    </p:spTree>
    <p:extLst>
      <p:ext uri="{BB962C8B-B14F-4D97-AF65-F5344CB8AC3E}">
        <p14:creationId xmlns:p14="http://schemas.microsoft.com/office/powerpoint/2010/main" val="40627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2959" y="286604"/>
            <a:ext cx="7543800" cy="1450757"/>
          </a:xfrm>
        </p:spPr>
        <p:txBody>
          <a:bodyPr/>
          <a:lstStyle/>
          <a:p>
            <a:pPr algn="ctr"/>
            <a:r>
              <a:rPr lang="tr-TR" b="1" dirty="0" smtClean="0"/>
              <a:t>Bilimde Etik Davranış</a:t>
            </a:r>
            <a:endParaRPr lang="tr-TR" b="1" dirty="0"/>
          </a:p>
        </p:txBody>
      </p:sp>
      <p:sp>
        <p:nvSpPr>
          <p:cNvPr id="3" name="İçerik Yer Tutucusu 2"/>
          <p:cNvSpPr>
            <a:spLocks noGrp="1"/>
          </p:cNvSpPr>
          <p:nvPr>
            <p:ph idx="1"/>
          </p:nvPr>
        </p:nvSpPr>
        <p:spPr>
          <a:xfrm>
            <a:off x="279337" y="1737361"/>
            <a:ext cx="8631043" cy="4365495"/>
          </a:xfrm>
        </p:spPr>
        <p:txBody>
          <a:bodyPr>
            <a:noAutofit/>
          </a:bodyPr>
          <a:lstStyle/>
          <a:p>
            <a:pPr algn="ctr"/>
            <a:r>
              <a:rPr lang="tr-TR" sz="2200" b="1" dirty="0" smtClean="0">
                <a:solidFill>
                  <a:srgbClr val="FF0000"/>
                </a:solidFill>
              </a:rPr>
              <a:t>Dürüstlük</a:t>
            </a:r>
          </a:p>
          <a:p>
            <a:pPr algn="ctr"/>
            <a:r>
              <a:rPr lang="tr-TR" sz="2200" b="1" dirty="0" smtClean="0">
                <a:solidFill>
                  <a:srgbClr val="FF0000"/>
                </a:solidFill>
              </a:rPr>
              <a:t>Dikkat</a:t>
            </a:r>
          </a:p>
          <a:p>
            <a:pPr algn="ctr"/>
            <a:r>
              <a:rPr lang="tr-TR" sz="2200" b="1" dirty="0" smtClean="0">
                <a:solidFill>
                  <a:srgbClr val="FF0000"/>
                </a:solidFill>
              </a:rPr>
              <a:t>Açıklık</a:t>
            </a:r>
          </a:p>
          <a:p>
            <a:pPr algn="ctr"/>
            <a:r>
              <a:rPr lang="tr-TR" sz="2200" b="1" dirty="0" smtClean="0">
                <a:solidFill>
                  <a:srgbClr val="FF0000"/>
                </a:solidFill>
              </a:rPr>
              <a:t>Özgürlük</a:t>
            </a:r>
          </a:p>
          <a:p>
            <a:pPr algn="ctr"/>
            <a:r>
              <a:rPr lang="tr-TR" sz="2200" b="1" dirty="0" smtClean="0">
                <a:solidFill>
                  <a:srgbClr val="FF0000"/>
                </a:solidFill>
              </a:rPr>
              <a:t>Eğitim sorumluluğu</a:t>
            </a:r>
          </a:p>
          <a:p>
            <a:pPr algn="ctr"/>
            <a:r>
              <a:rPr lang="tr-TR" sz="2200" b="1" dirty="0" smtClean="0">
                <a:solidFill>
                  <a:srgbClr val="FF0000"/>
                </a:solidFill>
              </a:rPr>
              <a:t>Toplumsal sorumluluk</a:t>
            </a:r>
          </a:p>
          <a:p>
            <a:pPr algn="ctr"/>
            <a:r>
              <a:rPr lang="tr-TR" sz="2200" b="1" dirty="0" smtClean="0">
                <a:solidFill>
                  <a:srgbClr val="FF0000"/>
                </a:solidFill>
              </a:rPr>
              <a:t>Yasallık </a:t>
            </a:r>
          </a:p>
          <a:p>
            <a:pPr algn="ctr"/>
            <a:r>
              <a:rPr lang="tr-TR" sz="2200" b="1" dirty="0" smtClean="0">
                <a:solidFill>
                  <a:srgbClr val="FF0000"/>
                </a:solidFill>
              </a:rPr>
              <a:t>Karşılıklı saygı</a:t>
            </a:r>
          </a:p>
          <a:p>
            <a:pPr algn="ctr"/>
            <a:r>
              <a:rPr lang="tr-TR" sz="2200" b="1" dirty="0" smtClean="0">
                <a:solidFill>
                  <a:srgbClr val="FF0000"/>
                </a:solidFill>
              </a:rPr>
              <a:t>Verimlilik</a:t>
            </a:r>
          </a:p>
          <a:p>
            <a:pPr algn="ctr"/>
            <a:r>
              <a:rPr lang="tr-TR" sz="2200" b="1" dirty="0" smtClean="0">
                <a:solidFill>
                  <a:srgbClr val="FF0000"/>
                </a:solidFill>
              </a:rPr>
              <a:t>Deneklere saygı</a:t>
            </a:r>
            <a:endParaRPr lang="tr-TR" sz="2200" b="1" dirty="0">
              <a:solidFill>
                <a:srgbClr val="FF0000"/>
              </a:solidFill>
            </a:endParaRPr>
          </a:p>
        </p:txBody>
      </p:sp>
    </p:spTree>
    <p:extLst>
      <p:ext uri="{BB962C8B-B14F-4D97-AF65-F5344CB8AC3E}">
        <p14:creationId xmlns:p14="http://schemas.microsoft.com/office/powerpoint/2010/main" val="2727029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vert="horz" lIns="91440" tIns="45720" rIns="91440" bIns="45720" rtlCol="0" anchor="b">
            <a:normAutofit/>
          </a:bodyPr>
          <a:lstStyle/>
          <a:p>
            <a:pPr algn="ctr"/>
            <a:r>
              <a:rPr lang="tr-TR" b="1" dirty="0"/>
              <a:t>Deneyim</a:t>
            </a:r>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400" b="1" dirty="0" smtClean="0"/>
              <a:t>Bilme yollarından ilki duyularımız aracılığıyla elde ettiğimiz </a:t>
            </a:r>
            <a:r>
              <a:rPr lang="tr-TR" sz="2400" b="1" dirty="0" smtClean="0">
                <a:solidFill>
                  <a:srgbClr val="FF0000"/>
                </a:solidFill>
              </a:rPr>
              <a:t>deneyim</a:t>
            </a:r>
            <a:r>
              <a:rPr lang="tr-TR" sz="2400" b="1" dirty="0" smtClean="0"/>
              <a:t>dir.</a:t>
            </a:r>
          </a:p>
          <a:p>
            <a:pPr algn="just">
              <a:buFont typeface="Wingdings" panose="05000000000000000000" pitchFamily="2" charset="2"/>
              <a:buChar char="Ø"/>
            </a:pPr>
            <a:r>
              <a:rPr lang="tr-TR" sz="2400" b="1" dirty="0" smtClean="0"/>
              <a:t>Duyularımız aracılığıyla dünyadan edindiğimiz bilgi bir şeyi bilmenin </a:t>
            </a:r>
            <a:r>
              <a:rPr lang="tr-TR" sz="2400" b="1" dirty="0" smtClean="0">
                <a:solidFill>
                  <a:srgbClr val="FF0000"/>
                </a:solidFill>
              </a:rPr>
              <a:t>en hızlı yolu</a:t>
            </a:r>
            <a:r>
              <a:rPr lang="tr-TR" sz="2400" b="1" dirty="0" smtClean="0"/>
              <a:t>dur. Ancak bu bilgiler her zaman güvenilir değildir; duyularımız </a:t>
            </a:r>
            <a:r>
              <a:rPr lang="tr-TR" sz="2400" b="1" dirty="0"/>
              <a:t>bizi aldatabilir.</a:t>
            </a:r>
          </a:p>
          <a:p>
            <a:pPr algn="just">
              <a:buFont typeface="Wingdings" panose="05000000000000000000" pitchFamily="2" charset="2"/>
              <a:buChar char="Ø"/>
            </a:pPr>
            <a:r>
              <a:rPr lang="tr-TR" sz="2400" b="1" dirty="0" smtClean="0"/>
              <a:t> Aynı zamanda bu bilgiler düzeltilebilir. </a:t>
            </a:r>
            <a:endParaRPr lang="tr-TR" sz="2400" b="1" dirty="0"/>
          </a:p>
        </p:txBody>
      </p:sp>
    </p:spTree>
    <p:extLst>
      <p:ext uri="{BB962C8B-B14F-4D97-AF65-F5344CB8AC3E}">
        <p14:creationId xmlns:p14="http://schemas.microsoft.com/office/powerpoint/2010/main" val="212024679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ctr"/>
            <a:r>
              <a:rPr lang="tr-TR" dirty="0"/>
              <a:t>Kaynak</a:t>
            </a:r>
          </a:p>
          <a:p>
            <a:pPr algn="ctr"/>
            <a:r>
              <a:rPr lang="tr-TR" dirty="0"/>
              <a:t>Büyüköztürk, Ş., Çakmak, EK., Akgün, ÖE., Karadeniz, </a:t>
            </a:r>
            <a:r>
              <a:rPr lang="tr-TR" dirty="0" err="1"/>
              <a:t>Ş.,Funda</a:t>
            </a:r>
            <a:r>
              <a:rPr lang="tr-TR" dirty="0"/>
              <a:t> </a:t>
            </a:r>
            <a:r>
              <a:rPr lang="tr-TR" dirty="0" err="1"/>
              <a:t>Demirel,F</a:t>
            </a:r>
            <a:r>
              <a:rPr lang="tr-TR" dirty="0"/>
              <a:t>.,  Eğitimde Bilimsel Araştırma Yöntemleri, </a:t>
            </a:r>
            <a:r>
              <a:rPr lang="tr-TR" dirty="0" err="1"/>
              <a:t>Pegem</a:t>
            </a:r>
            <a:r>
              <a:rPr lang="tr-TR" dirty="0"/>
              <a:t> Akademi  Yayıncılık</a:t>
            </a:r>
            <a:r>
              <a:rPr lang="tr-TR" dirty="0" smtClean="0"/>
              <a:t>, 2019, Ankara</a:t>
            </a:r>
            <a:r>
              <a:rPr lang="tr-TR" dirty="0"/>
              <a:t>.</a:t>
            </a:r>
          </a:p>
          <a:p>
            <a:endParaRPr lang="tr-TR" dirty="0"/>
          </a:p>
        </p:txBody>
      </p:sp>
    </p:spTree>
    <p:extLst>
      <p:ext uri="{BB962C8B-B14F-4D97-AF65-F5344CB8AC3E}">
        <p14:creationId xmlns:p14="http://schemas.microsoft.com/office/powerpoint/2010/main" val="3494652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vert="horz" lIns="91440" tIns="45720" rIns="91440" bIns="45720" rtlCol="0" anchor="b">
            <a:normAutofit/>
          </a:bodyPr>
          <a:lstStyle/>
          <a:p>
            <a:pPr algn="ctr"/>
            <a:r>
              <a:rPr lang="tr-TR" b="1" dirty="0" smtClean="0"/>
              <a:t>Görüş Birliği</a:t>
            </a:r>
            <a:endParaRPr lang="tr-TR" b="1"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800" b="1" dirty="0" smtClean="0"/>
              <a:t>Bilgiyi, kendimiz dışında diğer kişilerle </a:t>
            </a:r>
            <a:r>
              <a:rPr lang="tr-TR" sz="2800" b="1" dirty="0" smtClean="0">
                <a:solidFill>
                  <a:srgbClr val="FF0000"/>
                </a:solidFill>
              </a:rPr>
              <a:t>görüş birliği </a:t>
            </a:r>
            <a:r>
              <a:rPr lang="tr-TR" sz="2800" b="1" dirty="0" smtClean="0"/>
              <a:t>yaparak da edinebiliriz.</a:t>
            </a:r>
          </a:p>
          <a:p>
            <a:pPr algn="just">
              <a:buFont typeface="Wingdings" panose="05000000000000000000" pitchFamily="2" charset="2"/>
              <a:buChar char="Ø"/>
            </a:pPr>
            <a:r>
              <a:rPr lang="tr-TR" sz="2800" b="1" dirty="0" smtClean="0"/>
              <a:t>Bu tür bir kaynak, diğerlerinin görüşleridir. Sadece duyumlarımızı başkalarıyla paylaşmayız; aynı zamanda bu duyumların doğruluğunu ve gerçekliğini kontrol edebiliriz.</a:t>
            </a:r>
            <a:endParaRPr lang="tr-TR" sz="2800" b="1" dirty="0"/>
          </a:p>
        </p:txBody>
      </p:sp>
    </p:spTree>
    <p:extLst>
      <p:ext uri="{BB962C8B-B14F-4D97-AF65-F5344CB8AC3E}">
        <p14:creationId xmlns:p14="http://schemas.microsoft.com/office/powerpoint/2010/main" val="2142650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vert="horz" lIns="91440" tIns="45720" rIns="91440" bIns="45720" rtlCol="0" anchor="b">
            <a:normAutofit/>
          </a:bodyPr>
          <a:lstStyle/>
          <a:p>
            <a:pPr algn="ctr"/>
            <a:r>
              <a:rPr lang="tr-TR" b="1" dirty="0" smtClean="0"/>
              <a:t>Uzman Görüşü</a:t>
            </a:r>
            <a:endParaRPr lang="tr-TR" b="1"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400" b="1" dirty="0" smtClean="0"/>
              <a:t>Güvenilir bilgiye sahip olmak için </a:t>
            </a:r>
            <a:r>
              <a:rPr lang="tr-TR" sz="2400" b="1" dirty="0" smtClean="0">
                <a:solidFill>
                  <a:srgbClr val="FF0000"/>
                </a:solidFill>
              </a:rPr>
              <a:t>uzman görüşü</a:t>
            </a:r>
            <a:r>
              <a:rPr lang="tr-TR" sz="2400" b="1" dirty="0" smtClean="0"/>
              <a:t>ne başvurulabilir.</a:t>
            </a:r>
          </a:p>
          <a:p>
            <a:pPr algn="just">
              <a:buFont typeface="Wingdings" panose="05000000000000000000" pitchFamily="2" charset="2"/>
              <a:buChar char="Ø"/>
            </a:pPr>
            <a:r>
              <a:rPr lang="tr-TR" sz="2400" b="1" dirty="0" smtClean="0"/>
              <a:t>Belki de danışmamız gereken belirli bireyler, alanlarında uzman olanlar, öğrenmeye meraklı olduğumuz konu hakkında çok fazla bilgisi olan insanlar vardır. Ancak herkes gibi uzmanlar da yanılabilir. </a:t>
            </a:r>
          </a:p>
          <a:p>
            <a:pPr algn="just">
              <a:buFont typeface="Wingdings" panose="05000000000000000000" pitchFamily="2" charset="2"/>
              <a:buChar char="Ø"/>
            </a:pPr>
            <a:r>
              <a:rPr lang="tr-TR" sz="2400" b="1" dirty="0" smtClean="0"/>
              <a:t>Herhangi bir uzmanın yapabileceği tek şey, bilgisine dayanan bir görüş belirtmektir. Ancak ne kadar bilgisi olursa olsun, </a:t>
            </a:r>
            <a:r>
              <a:rPr lang="tr-TR" sz="2400" b="1" dirty="0" smtClean="0">
                <a:solidFill>
                  <a:srgbClr val="FF0000"/>
                </a:solidFill>
              </a:rPr>
              <a:t>bildikleri bilinmesi gerekenlerin hepsi değildir.</a:t>
            </a:r>
            <a:endParaRPr lang="tr-TR" sz="2400" b="1" dirty="0">
              <a:solidFill>
                <a:srgbClr val="FF0000"/>
              </a:solidFill>
            </a:endParaRPr>
          </a:p>
        </p:txBody>
      </p:sp>
    </p:spTree>
    <p:extLst>
      <p:ext uri="{BB962C8B-B14F-4D97-AF65-F5344CB8AC3E}">
        <p14:creationId xmlns:p14="http://schemas.microsoft.com/office/powerpoint/2010/main" val="1466255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vert="horz" lIns="91440" tIns="45720" rIns="91440" bIns="45720" rtlCol="0" anchor="b">
            <a:normAutofit/>
          </a:bodyPr>
          <a:lstStyle/>
          <a:p>
            <a:pPr algn="ctr"/>
            <a:r>
              <a:rPr lang="tr-TR" b="1" dirty="0"/>
              <a:t>M</a:t>
            </a:r>
            <a:r>
              <a:rPr lang="tr-TR" b="1" dirty="0" smtClean="0"/>
              <a:t>antık</a:t>
            </a:r>
            <a:endParaRPr lang="tr-TR" b="1"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400" b="1" dirty="0" smtClean="0"/>
              <a:t>Bilgi elde etmenin başka bir yolu da </a:t>
            </a:r>
            <a:r>
              <a:rPr lang="tr-TR" sz="2400" b="1" dirty="0" smtClean="0">
                <a:solidFill>
                  <a:srgbClr val="FF0000"/>
                </a:solidFill>
              </a:rPr>
              <a:t>mantık</a:t>
            </a:r>
            <a:r>
              <a:rPr lang="tr-TR" sz="2400" b="1" dirty="0" smtClean="0"/>
              <a:t>tır.</a:t>
            </a:r>
          </a:p>
          <a:p>
            <a:pPr algn="just">
              <a:buFont typeface="Wingdings" panose="05000000000000000000" pitchFamily="2" charset="2"/>
              <a:buChar char="Ø"/>
            </a:pPr>
            <a:r>
              <a:rPr lang="tr-TR" sz="2400" b="1" dirty="0" smtClean="0"/>
              <a:t>Zekamız, bazı şeyleri çözümleme yeteneğimiz, yeni bir tür bilgi geliştirmemiz için duyusal veriyi kullanmamıza olanak sağlar. Mantığın genel ilkeleri bütün konularda geçerlidir; yere ve zamana bağlı değildir.</a:t>
            </a:r>
          </a:p>
          <a:p>
            <a:pPr marL="0" indent="0" algn="just">
              <a:buNone/>
            </a:pPr>
            <a:r>
              <a:rPr lang="tr-TR" sz="2400" b="1" dirty="0"/>
              <a:t>	</a:t>
            </a:r>
            <a:r>
              <a:rPr lang="tr-TR" b="1" i="1" dirty="0" smtClean="0"/>
              <a:t>Tüm insanlar ölümlüdür. (Büyük önerme)</a:t>
            </a:r>
          </a:p>
          <a:p>
            <a:pPr marL="0" indent="0" algn="just">
              <a:buNone/>
            </a:pPr>
            <a:r>
              <a:rPr lang="tr-TR" b="1" i="1" dirty="0"/>
              <a:t>	</a:t>
            </a:r>
            <a:r>
              <a:rPr lang="tr-TR" b="1" i="1" dirty="0" smtClean="0"/>
              <a:t>Ayşe bir insandır. (Küçük önerme)</a:t>
            </a:r>
          </a:p>
          <a:p>
            <a:pPr marL="0" indent="0" algn="just">
              <a:buNone/>
            </a:pPr>
            <a:r>
              <a:rPr lang="tr-TR" b="1" i="1" dirty="0"/>
              <a:t>	</a:t>
            </a:r>
            <a:r>
              <a:rPr lang="tr-TR" b="1" i="1" dirty="0" smtClean="0"/>
              <a:t>O halde Ayşe ölümlüdür. (Yargı)</a:t>
            </a:r>
            <a:endParaRPr lang="tr-TR" b="1" i="1" dirty="0"/>
          </a:p>
        </p:txBody>
      </p:sp>
    </p:spTree>
    <p:extLst>
      <p:ext uri="{BB962C8B-B14F-4D97-AF65-F5344CB8AC3E}">
        <p14:creationId xmlns:p14="http://schemas.microsoft.com/office/powerpoint/2010/main" val="1248898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vert="horz" lIns="91440" tIns="45720" rIns="91440" bIns="45720" rtlCol="0" anchor="b">
            <a:normAutofit/>
          </a:bodyPr>
          <a:lstStyle/>
          <a:p>
            <a:pPr algn="ctr"/>
            <a:r>
              <a:rPr lang="tr-TR" b="1" dirty="0" smtClean="0"/>
              <a:t>Bilim</a:t>
            </a:r>
            <a:endParaRPr lang="tr-TR" b="1" dirty="0"/>
          </a:p>
        </p:txBody>
      </p:sp>
      <p:sp>
        <p:nvSpPr>
          <p:cNvPr id="3" name="İçerik Yer Tutucusu 2"/>
          <p:cNvSpPr>
            <a:spLocks noGrp="1"/>
          </p:cNvSpPr>
          <p:nvPr>
            <p:ph idx="1"/>
          </p:nvPr>
        </p:nvSpPr>
        <p:spPr>
          <a:xfrm>
            <a:off x="822959" y="1845734"/>
            <a:ext cx="7543801" cy="4410100"/>
          </a:xfrm>
        </p:spPr>
        <p:txBody>
          <a:bodyPr>
            <a:normAutofit/>
          </a:bodyPr>
          <a:lstStyle/>
          <a:p>
            <a:pPr algn="just">
              <a:buFont typeface="Wingdings" panose="05000000000000000000" pitchFamily="2" charset="2"/>
              <a:buChar char="Ø"/>
            </a:pPr>
            <a:r>
              <a:rPr lang="tr-TR" sz="2400" b="1" dirty="0" smtClean="0">
                <a:solidFill>
                  <a:srgbClr val="FF0000"/>
                </a:solidFill>
              </a:rPr>
              <a:t>Bilim </a:t>
            </a:r>
            <a:r>
              <a:rPr lang="tr-TR" sz="2400" b="1" dirty="0" smtClean="0"/>
              <a:t>ya da araştırma, çağdaş birey ve toplumların bilgi edinme ve sorunlarını çözmede kullandığı temel yoldur.</a:t>
            </a:r>
          </a:p>
          <a:p>
            <a:pPr algn="just">
              <a:buFont typeface="Wingdings" panose="05000000000000000000" pitchFamily="2" charset="2"/>
              <a:buChar char="Ø"/>
            </a:pPr>
            <a:r>
              <a:rPr lang="tr-TR" sz="2400" b="1" dirty="0" smtClean="0"/>
              <a:t>Bilim, </a:t>
            </a:r>
            <a:r>
              <a:rPr lang="tr-TR" sz="2400" b="1" dirty="0" smtClean="0">
                <a:solidFill>
                  <a:srgbClr val="FF0000"/>
                </a:solidFill>
              </a:rPr>
              <a:t>bilimsel yöntemi </a:t>
            </a:r>
            <a:r>
              <a:rPr lang="tr-TR" sz="2400" b="1" dirty="0" smtClean="0"/>
              <a:t>anlatır.</a:t>
            </a:r>
          </a:p>
          <a:p>
            <a:pPr algn="just">
              <a:buFont typeface="Wingdings" panose="05000000000000000000" pitchFamily="2" charset="2"/>
              <a:buChar char="Ø"/>
            </a:pPr>
            <a:r>
              <a:rPr lang="tr-TR" sz="2400" b="1" dirty="0" smtClean="0"/>
              <a:t>Bilimsel yöntem genel olarak;</a:t>
            </a:r>
          </a:p>
          <a:p>
            <a:pPr lvl="2" algn="just">
              <a:buFont typeface="Wingdings" panose="05000000000000000000" pitchFamily="2" charset="2"/>
              <a:buChar char="v"/>
            </a:pPr>
            <a:r>
              <a:rPr lang="tr-TR" sz="2400" b="1" dirty="0" smtClean="0"/>
              <a:t>Bir problemin veya sorunun belirlenmesi,</a:t>
            </a:r>
          </a:p>
          <a:p>
            <a:pPr lvl="2" algn="just">
              <a:buFont typeface="Wingdings" panose="05000000000000000000" pitchFamily="2" charset="2"/>
              <a:buChar char="v"/>
            </a:pPr>
            <a:r>
              <a:rPr lang="tr-TR" sz="2400" b="1" dirty="0" smtClean="0"/>
              <a:t>Tanımlanması,</a:t>
            </a:r>
          </a:p>
          <a:p>
            <a:pPr lvl="2" algn="just">
              <a:buFont typeface="Wingdings" panose="05000000000000000000" pitchFamily="2" charset="2"/>
              <a:buChar char="v"/>
            </a:pPr>
            <a:r>
              <a:rPr lang="tr-TR" sz="2400" b="1" dirty="0" smtClean="0"/>
              <a:t>Verinin toplanması,</a:t>
            </a:r>
          </a:p>
          <a:p>
            <a:pPr lvl="2" algn="just">
              <a:buFont typeface="Wingdings" panose="05000000000000000000" pitchFamily="2" charset="2"/>
              <a:buChar char="v"/>
            </a:pPr>
            <a:r>
              <a:rPr lang="tr-TR" sz="2400" b="1" dirty="0" smtClean="0"/>
              <a:t>Analiz edilmesi, </a:t>
            </a:r>
          </a:p>
          <a:p>
            <a:pPr lvl="2" algn="just">
              <a:buFont typeface="Wingdings" panose="05000000000000000000" pitchFamily="2" charset="2"/>
              <a:buChar char="v"/>
            </a:pPr>
            <a:r>
              <a:rPr lang="tr-TR" sz="2400" b="1" dirty="0" smtClean="0"/>
              <a:t>Ulaşılan sonuçların yorumlanması, adımlarından oluşur.</a:t>
            </a:r>
            <a:endParaRPr lang="tr-TR" sz="2400" b="1" dirty="0"/>
          </a:p>
        </p:txBody>
      </p:sp>
    </p:spTree>
    <p:extLst>
      <p:ext uri="{BB962C8B-B14F-4D97-AF65-F5344CB8AC3E}">
        <p14:creationId xmlns:p14="http://schemas.microsoft.com/office/powerpoint/2010/main" val="1315777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BİLİMSEL YÖNTEM </a:t>
            </a:r>
          </a:p>
        </p:txBody>
      </p:sp>
      <p:sp>
        <p:nvSpPr>
          <p:cNvPr id="3" name="İçerik Yer Tutucusu 2"/>
          <p:cNvSpPr>
            <a:spLocks noGrp="1"/>
          </p:cNvSpPr>
          <p:nvPr>
            <p:ph idx="1"/>
          </p:nvPr>
        </p:nvSpPr>
        <p:spPr>
          <a:xfrm>
            <a:off x="579863" y="1845735"/>
            <a:ext cx="8028878" cy="4209378"/>
          </a:xfrm>
        </p:spPr>
        <p:txBody>
          <a:bodyPr>
            <a:normAutofit/>
          </a:bodyPr>
          <a:lstStyle/>
          <a:p>
            <a:pPr algn="just">
              <a:buFont typeface="Wingdings" panose="05000000000000000000" pitchFamily="2" charset="2"/>
              <a:buChar char="§"/>
            </a:pPr>
            <a:r>
              <a:rPr lang="tr-TR" b="1" dirty="0" smtClean="0">
                <a:solidFill>
                  <a:srgbClr val="FF0000"/>
                </a:solidFill>
              </a:rPr>
              <a:t>Bilim, </a:t>
            </a:r>
            <a:r>
              <a:rPr lang="tr-TR" b="1" dirty="0" smtClean="0"/>
              <a:t>evreni </a:t>
            </a:r>
            <a:r>
              <a:rPr lang="tr-TR" b="1" dirty="0"/>
              <a:t>tanımak, gerçeği bulmaktır. Evreni, toplumu ve insanı araştırma konusu yapan gözleme, deneye ve akla dayanarak  sistematik  yollarla elde edilen bilgileri </a:t>
            </a:r>
            <a:r>
              <a:rPr lang="tr-TR" b="1" dirty="0" smtClean="0"/>
              <a:t>tanımlar. Kısacası bilim, </a:t>
            </a:r>
            <a:r>
              <a:rPr lang="tr-TR" b="1" dirty="0">
                <a:solidFill>
                  <a:srgbClr val="FF0000"/>
                </a:solidFill>
              </a:rPr>
              <a:t>olgular hakkında bilimsel yöntemlerle elde edilmiş bilgiler</a:t>
            </a:r>
            <a:r>
              <a:rPr lang="tr-TR" b="1" dirty="0"/>
              <a:t>dir. </a:t>
            </a:r>
            <a:endParaRPr lang="tr-TR" b="1" dirty="0" smtClean="0"/>
          </a:p>
          <a:p>
            <a:pPr algn="just">
              <a:buFont typeface="Wingdings" panose="05000000000000000000" pitchFamily="2" charset="2"/>
              <a:buChar char="§"/>
            </a:pPr>
            <a:r>
              <a:rPr lang="tr-TR" b="1" dirty="0" smtClean="0">
                <a:solidFill>
                  <a:srgbClr val="FF0000"/>
                </a:solidFill>
              </a:rPr>
              <a:t>Bilimsel </a:t>
            </a:r>
            <a:r>
              <a:rPr lang="tr-TR" b="1" dirty="0">
                <a:solidFill>
                  <a:srgbClr val="FF0000"/>
                </a:solidFill>
              </a:rPr>
              <a:t>yöntem</a:t>
            </a:r>
            <a:r>
              <a:rPr lang="tr-TR" b="1" dirty="0"/>
              <a:t>, insan bilgilerinde sınır olmadığını, sorularda sonsuzluk olduğunu ve her zaman öğrenilebilecek  daha çok şey olduğunu öğrenmemizi sağlar.  </a:t>
            </a:r>
          </a:p>
          <a:p>
            <a:pPr algn="just">
              <a:buFont typeface="Wingdings" panose="05000000000000000000" pitchFamily="2" charset="2"/>
              <a:buChar char="§"/>
            </a:pPr>
            <a:r>
              <a:rPr lang="tr-TR" b="1" dirty="0" smtClean="0"/>
              <a:t>Bilimin </a:t>
            </a:r>
            <a:r>
              <a:rPr lang="tr-TR" b="1" dirty="0"/>
              <a:t>kendine özgü en temel özelliği </a:t>
            </a:r>
            <a:r>
              <a:rPr lang="tr-TR" b="1" dirty="0">
                <a:solidFill>
                  <a:srgbClr val="FF0000"/>
                </a:solidFill>
              </a:rPr>
              <a:t>deneysel olması</a:t>
            </a:r>
            <a:r>
              <a:rPr lang="tr-TR" b="1" dirty="0"/>
              <a:t>, diğer en önemli özelliği ise diğer bilim adamlarının da bunları </a:t>
            </a:r>
            <a:r>
              <a:rPr lang="tr-TR" b="1" dirty="0">
                <a:solidFill>
                  <a:srgbClr val="FF0000"/>
                </a:solidFill>
              </a:rPr>
              <a:t>tekrar edebilmesine olanak </a:t>
            </a:r>
            <a:r>
              <a:rPr lang="tr-TR" b="1" dirty="0" smtClean="0">
                <a:solidFill>
                  <a:srgbClr val="FF0000"/>
                </a:solidFill>
              </a:rPr>
              <a:t>vermesi</a:t>
            </a:r>
            <a:r>
              <a:rPr lang="tr-TR" b="1" dirty="0" smtClean="0"/>
              <a:t>dir. Bulguların </a:t>
            </a:r>
            <a:r>
              <a:rPr lang="tr-TR" b="1" dirty="0"/>
              <a:t>doğru olup olmadığını anlamak için materyallerle kontrol edilmesine imkan tanır ve böylece sonuçları test eder. </a:t>
            </a:r>
          </a:p>
        </p:txBody>
      </p:sp>
    </p:spTree>
    <p:extLst>
      <p:ext uri="{BB962C8B-B14F-4D97-AF65-F5344CB8AC3E}">
        <p14:creationId xmlns:p14="http://schemas.microsoft.com/office/powerpoint/2010/main" val="4041624275"/>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234</TotalTime>
  <Words>2078</Words>
  <Application>Microsoft Office PowerPoint</Application>
  <PresentationFormat>Ekran Gösterisi (4:3)</PresentationFormat>
  <Paragraphs>193</Paragraphs>
  <Slides>40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40</vt:i4>
      </vt:variant>
    </vt:vector>
  </HeadingPairs>
  <TitlesOfParts>
    <vt:vector size="45" baseType="lpstr">
      <vt:lpstr>Arial</vt:lpstr>
      <vt:lpstr>Calibri</vt:lpstr>
      <vt:lpstr>Calibri Light</vt:lpstr>
      <vt:lpstr>Wingdings</vt:lpstr>
      <vt:lpstr>Geçmişe bakış</vt:lpstr>
      <vt:lpstr>BİLİMSEL ARAŞTIRMANIN TEMELLERİ</vt:lpstr>
      <vt:lpstr>BİLMENİN YOLLARI</vt:lpstr>
      <vt:lpstr>Bilgiye Ulaşmanın Yolları</vt:lpstr>
      <vt:lpstr>Deneyim</vt:lpstr>
      <vt:lpstr>Görüş Birliği</vt:lpstr>
      <vt:lpstr>Uzman Görüşü</vt:lpstr>
      <vt:lpstr>Mantık</vt:lpstr>
      <vt:lpstr>Bilim</vt:lpstr>
      <vt:lpstr>BİLİMSEL YÖNTEM </vt:lpstr>
      <vt:lpstr>BİLİMSEL YÖNTEM </vt:lpstr>
      <vt:lpstr>Bilimsel Yöntemin Aşamaları</vt:lpstr>
      <vt:lpstr>A. Olgusal Süreç </vt:lpstr>
      <vt:lpstr>A. Olgusal Süreç </vt:lpstr>
      <vt:lpstr>B. Kuramsal Süreç </vt:lpstr>
      <vt:lpstr>ARAŞTIRMA</vt:lpstr>
      <vt:lpstr>ARAŞTIRMALARIN SINIFLANDIRILMASI </vt:lpstr>
      <vt:lpstr>NİCEL ARAŞTIRMALAR </vt:lpstr>
      <vt:lpstr>Nicel Araştırmanın Aşamaları </vt:lpstr>
      <vt:lpstr>Tarama Araştırması </vt:lpstr>
      <vt:lpstr>Korelasyonel Araştırma </vt:lpstr>
      <vt:lpstr>Nedensel Karşılaştırma Araştırması </vt:lpstr>
      <vt:lpstr>Deneysel Araştırma</vt:lpstr>
      <vt:lpstr>Tek Denekli Araştırma</vt:lpstr>
      <vt:lpstr>Tasarım ve Geliştirme Araştırması</vt:lpstr>
      <vt:lpstr>Meta – Analiz</vt:lpstr>
      <vt:lpstr>NİTEL ARAŞTIRMALAR </vt:lpstr>
      <vt:lpstr>Etnografik Araştırma</vt:lpstr>
      <vt:lpstr>Tarihi Araştırma</vt:lpstr>
      <vt:lpstr>Eylem Araştırması</vt:lpstr>
      <vt:lpstr>Olgubilim Çalışmaları</vt:lpstr>
      <vt:lpstr>Kuram Oluşturma Çalışmaları</vt:lpstr>
      <vt:lpstr>Durum Çalışması</vt:lpstr>
      <vt:lpstr>Anlatı Araştırması</vt:lpstr>
      <vt:lpstr>DÜZEYLERİNE GÖRE ARAŞTIRMA TÜRLERİ</vt:lpstr>
      <vt:lpstr>Betimsel Araştırmalar</vt:lpstr>
      <vt:lpstr>İlişkisel Araştırma</vt:lpstr>
      <vt:lpstr>Müdahale Araştırmaları</vt:lpstr>
      <vt:lpstr>Araştırma Sürecinin Aşamaları</vt:lpstr>
      <vt:lpstr>Bilimde Etik Davranış</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ARAŞTIRMANIN TEMELLERİ</dc:title>
  <dc:creator>Windows Kullanıcısı</dc:creator>
  <cp:lastModifiedBy>gülbin özçelikay</cp:lastModifiedBy>
  <cp:revision>35</cp:revision>
  <dcterms:created xsi:type="dcterms:W3CDTF">2019-09-30T12:45:42Z</dcterms:created>
  <dcterms:modified xsi:type="dcterms:W3CDTF">2021-11-04T10:43:52Z</dcterms:modified>
</cp:coreProperties>
</file>