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FEBAF8-631B-489F-8CF4-F727B71CDF2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67794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FEBAF8-631B-489F-8CF4-F727B71CDF2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2304511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FEBAF8-631B-489F-8CF4-F727B71CDF2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161659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FEBAF8-631B-489F-8CF4-F727B71CDF2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367532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FEBAF8-631B-489F-8CF4-F727B71CDF2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1866479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FEBAF8-631B-489F-8CF4-F727B71CDF23}"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1673942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FEBAF8-631B-489F-8CF4-F727B71CDF23}"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2335751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FEBAF8-631B-489F-8CF4-F727B71CDF23}"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2336201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FEBAF8-631B-489F-8CF4-F727B71CDF23}"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1415620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FEBAF8-631B-489F-8CF4-F727B71CDF23}"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541435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FEBAF8-631B-489F-8CF4-F727B71CDF23}"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3F6759-A710-4922-A400-FF16F4BE74BD}" type="slidenum">
              <a:rPr lang="tr-TR" smtClean="0"/>
              <a:t>‹#›</a:t>
            </a:fld>
            <a:endParaRPr lang="tr-TR"/>
          </a:p>
        </p:txBody>
      </p:sp>
    </p:spTree>
    <p:extLst>
      <p:ext uri="{BB962C8B-B14F-4D97-AF65-F5344CB8AC3E}">
        <p14:creationId xmlns:p14="http://schemas.microsoft.com/office/powerpoint/2010/main" val="404187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EBAF8-631B-489F-8CF4-F727B71CDF23}"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3F6759-A710-4922-A400-FF16F4BE74BD}" type="slidenum">
              <a:rPr lang="tr-TR" smtClean="0"/>
              <a:t>‹#›</a:t>
            </a:fld>
            <a:endParaRPr lang="tr-TR"/>
          </a:p>
        </p:txBody>
      </p:sp>
    </p:spTree>
    <p:extLst>
      <p:ext uri="{BB962C8B-B14F-4D97-AF65-F5344CB8AC3E}">
        <p14:creationId xmlns:p14="http://schemas.microsoft.com/office/powerpoint/2010/main" val="4289988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6500" b="1" dirty="0" smtClean="0"/>
              <a:t>Sağlık, Hastalık ve Toplum</a:t>
            </a:r>
            <a:endParaRPr lang="tr-TR" sz="65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68664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Sağlık ve hastalık sosyolojisi; tıbbi bilginin toplumsal inşası, sağlık ve hastalığa ilişkin sıradan insanların algılar</a:t>
            </a:r>
            <a:r>
              <a:rPr lang="tr-TR" dirty="0"/>
              <a:t>a</a:t>
            </a:r>
            <a:r>
              <a:rPr lang="tr-TR" dirty="0" smtClean="0"/>
              <a:t>, sağlık ve hastalık deneyimleri, bedenin toplumsal ve kültürel yönleri, hastalarla doktor, hemşire gibi sağlık profesyonellerinin etkileşimleri, sağlık ve hastalığın toplumsal yapı içindeki deseni, sağlığa ilişkin toplumsal eşitsizlikler, formel ve enformel sağlık hizmetlerinin toplumsal örgütlenmesi gibi konuların analizini içerir. </a:t>
            </a:r>
            <a:endParaRPr lang="tr-TR" dirty="0"/>
          </a:p>
        </p:txBody>
      </p:sp>
    </p:spTree>
    <p:extLst>
      <p:ext uri="{BB962C8B-B14F-4D97-AF65-F5344CB8AC3E}">
        <p14:creationId xmlns:p14="http://schemas.microsoft.com/office/powerpoint/2010/main" val="3565130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Sağlık Nedir?</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Sağlık oldukça kapsaml</a:t>
            </a:r>
            <a:r>
              <a:rPr lang="tr-TR" sz="3500" dirty="0"/>
              <a:t>ı</a:t>
            </a:r>
            <a:r>
              <a:rPr lang="tr-TR" sz="3500" dirty="0" smtClean="0"/>
              <a:t> bir kavramdır. </a:t>
            </a:r>
          </a:p>
          <a:p>
            <a:pPr marL="0" indent="0">
              <a:buNone/>
            </a:pPr>
            <a:r>
              <a:rPr lang="tr-TR" sz="3500" dirty="0" smtClean="0"/>
              <a:t>Örneğin, birinin sağlıklı olduğunu ifade ettiğimizde, sadece o sırada hasta olmadığını kastetmeyiz. </a:t>
            </a:r>
          </a:p>
          <a:p>
            <a:pPr marL="0" indent="0">
              <a:buNone/>
            </a:pPr>
            <a:r>
              <a:rPr lang="tr-TR" sz="3500" dirty="0" smtClean="0"/>
              <a:t>Daha kapsaml</a:t>
            </a:r>
            <a:r>
              <a:rPr lang="tr-TR" sz="3500" dirty="0"/>
              <a:t>ı</a:t>
            </a:r>
            <a:r>
              <a:rPr lang="tr-TR" sz="3500" dirty="0" smtClean="0"/>
              <a:t> bir iyilik halini kastederiz. </a:t>
            </a:r>
            <a:endParaRPr lang="tr-TR" sz="3500" dirty="0"/>
          </a:p>
        </p:txBody>
      </p:sp>
    </p:spTree>
    <p:extLst>
      <p:ext uri="{BB962C8B-B14F-4D97-AF65-F5344CB8AC3E}">
        <p14:creationId xmlns:p14="http://schemas.microsoft.com/office/powerpoint/2010/main" val="2004472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Sağlığın ve Hastalıkların Biyomedikal ve Sosyal Yönleri</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21. yüzyılda sosyoloji, sağlık ve bedenle ilgilenmeye, tıp da toplumsal konularla ilgilenmeye başlamıştır. </a:t>
            </a:r>
          </a:p>
          <a:p>
            <a:pPr marL="0" indent="0">
              <a:buNone/>
            </a:pPr>
            <a:r>
              <a:rPr lang="tr-TR" sz="3500" dirty="0"/>
              <a:t>İ</a:t>
            </a:r>
            <a:r>
              <a:rPr lang="tr-TR" sz="3500" dirty="0" smtClean="0"/>
              <a:t>lgilerdeki bu değişmenin nedeni, toplumsal düzeyde ölüme neden olan hastalıkların değişmesidir.</a:t>
            </a:r>
          </a:p>
        </p:txBody>
      </p:sp>
    </p:spTree>
    <p:extLst>
      <p:ext uri="{BB962C8B-B14F-4D97-AF65-F5344CB8AC3E}">
        <p14:creationId xmlns:p14="http://schemas.microsoft.com/office/powerpoint/2010/main" val="3403286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Yaklaşık olarak 1950’lere kadar, dünya genelinde insanların ölümüne neden olan hastalıklar enfeksiyonlar, salgınlar ve akut hastalıklardır.</a:t>
            </a:r>
          </a:p>
          <a:p>
            <a:pPr marL="0" indent="0">
              <a:buNone/>
            </a:pPr>
            <a:r>
              <a:rPr lang="tr-TR" sz="3500" dirty="0" smtClean="0"/>
              <a:t>Ancak, ölüm nedeni olan en önemli hastalıklar değişmiştir.</a:t>
            </a:r>
          </a:p>
          <a:p>
            <a:endParaRPr lang="tr-TR" sz="3500" dirty="0"/>
          </a:p>
        </p:txBody>
      </p:sp>
    </p:spTree>
    <p:extLst>
      <p:ext uri="{BB962C8B-B14F-4D97-AF65-F5344CB8AC3E}">
        <p14:creationId xmlns:p14="http://schemas.microsoft.com/office/powerpoint/2010/main" val="2222765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Böylece, 20. yüzyılın ikinci yarısında, ölüme neden olan en önemli hastalıklar kanser, kalp, şeker gibi hastalıklar oldu. </a:t>
            </a:r>
          </a:p>
          <a:p>
            <a:pPr marL="0" indent="0">
              <a:buNone/>
            </a:pPr>
            <a:r>
              <a:rPr lang="tr-TR" sz="3500" dirty="0" smtClean="0"/>
              <a:t>İnsanların en önemli ölüm nedenlerinin enfeksiyonlar ve akut hastalıklardan kalp hastalığı, kanser gibi kronik hastalıklara doğru dönüşmesi </a:t>
            </a:r>
            <a:r>
              <a:rPr lang="tr-TR" sz="3500" b="1" dirty="0" smtClean="0"/>
              <a:t>epidemiyolojik dönüşüm </a:t>
            </a:r>
            <a:r>
              <a:rPr lang="tr-TR" sz="3500" dirty="0" smtClean="0"/>
              <a:t>ya da </a:t>
            </a:r>
            <a:r>
              <a:rPr lang="tr-TR" sz="3500" b="1" dirty="0" smtClean="0"/>
              <a:t>epidemiyolojik eşik </a:t>
            </a:r>
            <a:r>
              <a:rPr lang="tr-TR" sz="3500" dirty="0" smtClean="0"/>
              <a:t>olarak bilinmektedir.</a:t>
            </a:r>
            <a:endParaRPr lang="tr-TR" sz="3500" dirty="0"/>
          </a:p>
        </p:txBody>
      </p:sp>
    </p:spTree>
    <p:extLst>
      <p:ext uri="{BB962C8B-B14F-4D97-AF65-F5344CB8AC3E}">
        <p14:creationId xmlns:p14="http://schemas.microsoft.com/office/powerpoint/2010/main" val="271729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marL="0" indent="0">
              <a:buNone/>
            </a:pPr>
            <a:r>
              <a:rPr lang="tr-TR" sz="3000" dirty="0" smtClean="0"/>
              <a:t>Sağlık sosyolojisi, tıpta sosyoloji ve tıp sosyolojisi dönemlerinde biyomedikal yaklaşımı özverili olarak, sorgulamaksızın kabul etmiş ve kendi yaklaşımı gibi benimsemiştir. </a:t>
            </a:r>
          </a:p>
          <a:p>
            <a:pPr marL="0" indent="0">
              <a:buNone/>
            </a:pPr>
            <a:r>
              <a:rPr lang="tr-TR" sz="3000" dirty="0" smtClean="0"/>
              <a:t>Ancak, zamanla gelişen sağlık ve hastalık sosyolojisi tıbbı, sağlığı ve iyileştirmeyi yorumlamanın farklı yollarını aramaktadır. </a:t>
            </a:r>
          </a:p>
          <a:p>
            <a:pPr marL="0" indent="0">
              <a:buNone/>
            </a:pPr>
            <a:r>
              <a:rPr lang="tr-TR" sz="3000" dirty="0" smtClean="0"/>
              <a:t>Bu anlayışın büyük kısmı, biyomedikal modele yönelik olarak getirilen eleştirilerden doğmuştur. </a:t>
            </a:r>
            <a:endParaRPr lang="tr-TR" sz="3000" dirty="0"/>
          </a:p>
        </p:txBody>
      </p:sp>
    </p:spTree>
    <p:extLst>
      <p:ext uri="{BB962C8B-B14F-4D97-AF65-F5344CB8AC3E}">
        <p14:creationId xmlns:p14="http://schemas.microsoft.com/office/powerpoint/2010/main" val="1450231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000" dirty="0" smtClean="0"/>
              <a:t>Sağlık ve hastalık sosyolojisi, hastalığın ve sağlığın toplumsal olarak modellendiğini, tekrar tekrar belirtmiştir. </a:t>
            </a:r>
          </a:p>
          <a:p>
            <a:pPr marL="0" indent="0">
              <a:buNone/>
            </a:pPr>
            <a:r>
              <a:rPr lang="tr-TR" sz="3000" dirty="0" smtClean="0"/>
              <a:t>Sağlık durumu, biyoloji dışındaki faktörlerin sonucudur, ve tesadüfi olarak oluşmadığı kanıtlanmıştır. </a:t>
            </a:r>
          </a:p>
          <a:p>
            <a:pPr marL="0" indent="0">
              <a:buNone/>
            </a:pPr>
            <a:r>
              <a:rPr lang="tr-TR" sz="3000" dirty="0" smtClean="0"/>
              <a:t>Ölüm ve hastalık oranları ya da insanların yaklaşımlarındaki değişimler, toplumsal yapılarla ilişkilidir ve cinsiyete, sınıfa, ırka ve yaşa göre değişiklik gösterirler. </a:t>
            </a:r>
            <a:endParaRPr lang="tr-TR" sz="3000" dirty="0"/>
          </a:p>
        </p:txBody>
      </p:sp>
    </p:spTree>
    <p:extLst>
      <p:ext uri="{BB962C8B-B14F-4D97-AF65-F5344CB8AC3E}">
        <p14:creationId xmlns:p14="http://schemas.microsoft.com/office/powerpoint/2010/main" val="1259153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buNone/>
            </a:pPr>
            <a:r>
              <a:rPr lang="tr-TR" sz="3500" dirty="0" smtClean="0"/>
              <a:t>Sağlığa ilişkin sosyal modelin kabul edilmesiyle birlikte, sağlık alanında ve genel olarak tıpta, büyük çapl</a:t>
            </a:r>
            <a:r>
              <a:rPr lang="tr-TR" sz="3500" dirty="0"/>
              <a:t>ı</a:t>
            </a:r>
            <a:r>
              <a:rPr lang="tr-TR" sz="3500" dirty="0" smtClean="0"/>
              <a:t> değişimler olduğu kabul edilmektedir. Bu değişimler</a:t>
            </a:r>
            <a:r>
              <a:rPr lang="tr-TR" sz="3500" dirty="0" smtClean="0"/>
              <a:t>;</a:t>
            </a:r>
          </a:p>
          <a:p>
            <a:pPr marL="0" indent="0">
              <a:buNone/>
            </a:pPr>
            <a:endParaRPr lang="tr-TR" sz="3500" dirty="0" smtClean="0"/>
          </a:p>
          <a:p>
            <a:r>
              <a:rPr lang="tr-TR" sz="3600" dirty="0" smtClean="0"/>
              <a:t>Hastalık → Sağlık </a:t>
            </a:r>
          </a:p>
          <a:p>
            <a:r>
              <a:rPr lang="tr-TR" sz="3600" dirty="0" smtClean="0"/>
              <a:t>Hastane → Topluluk </a:t>
            </a:r>
          </a:p>
          <a:p>
            <a:r>
              <a:rPr lang="tr-TR" sz="3600" dirty="0" smtClean="0"/>
              <a:t>Akut → Kronik </a:t>
            </a:r>
          </a:p>
          <a:p>
            <a:r>
              <a:rPr lang="tr-TR" sz="3600" dirty="0" smtClean="0"/>
              <a:t>Tedavi → Önleme-koruma </a:t>
            </a:r>
          </a:p>
          <a:p>
            <a:r>
              <a:rPr lang="tr-TR" sz="3600" dirty="0" smtClean="0"/>
              <a:t>Müdahale → Görüntüleme </a:t>
            </a:r>
          </a:p>
          <a:p>
            <a:r>
              <a:rPr lang="tr-TR" sz="3600" dirty="0" smtClean="0"/>
              <a:t>İyileştirme → Bakım </a:t>
            </a:r>
          </a:p>
          <a:p>
            <a:r>
              <a:rPr lang="tr-TR" sz="3600" dirty="0" smtClean="0"/>
              <a:t>Hasta → İnsan</a:t>
            </a:r>
            <a:endParaRPr lang="tr-TR" sz="3500" dirty="0"/>
          </a:p>
        </p:txBody>
      </p:sp>
    </p:spTree>
    <p:extLst>
      <p:ext uri="{BB962C8B-B14F-4D97-AF65-F5344CB8AC3E}">
        <p14:creationId xmlns:p14="http://schemas.microsoft.com/office/powerpoint/2010/main" val="21732406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370</Words>
  <Application>Microsoft Office PowerPoint</Application>
  <PresentationFormat>Geniş ekran</PresentationFormat>
  <Paragraphs>28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Sağlık, Hastalık ve Toplum</vt:lpstr>
      <vt:lpstr>PowerPoint Sunusu</vt:lpstr>
      <vt:lpstr>Sağlık Nedir?</vt:lpstr>
      <vt:lpstr>Sağlığın ve Hastalıkların Biyomedikal ve Sosyal Yönleri</vt:lpstr>
      <vt:lpstr>PowerPoint Sunusu</vt:lpstr>
      <vt:lpstr>PowerPoint Sunusu</vt:lpstr>
      <vt:lpstr>PowerPoint Sunusu</vt:lpstr>
      <vt:lpstr>PowerPoint Sunusu</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Hastalık ve Toplum</dc:title>
  <dc:creator>USER</dc:creator>
  <cp:lastModifiedBy>USER</cp:lastModifiedBy>
  <cp:revision>6</cp:revision>
  <dcterms:created xsi:type="dcterms:W3CDTF">2020-05-03T12:07:37Z</dcterms:created>
  <dcterms:modified xsi:type="dcterms:W3CDTF">2020-05-03T15:36:11Z</dcterms:modified>
</cp:coreProperties>
</file>