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349" r:id="rId2"/>
    <p:sldId id="407" r:id="rId3"/>
    <p:sldId id="414" r:id="rId4"/>
    <p:sldId id="415" r:id="rId5"/>
    <p:sldId id="416" r:id="rId6"/>
    <p:sldId id="423" r:id="rId7"/>
    <p:sldId id="417" r:id="rId8"/>
    <p:sldId id="418" r:id="rId9"/>
    <p:sldId id="419" r:id="rId10"/>
    <p:sldId id="420" r:id="rId11"/>
    <p:sldId id="421" r:id="rId12"/>
    <p:sldId id="422" r:id="rId13"/>
    <p:sldId id="425" r:id="rId14"/>
    <p:sldId id="424" r:id="rId15"/>
    <p:sldId id="426" r:id="rId16"/>
    <p:sldId id="427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70DF5"/>
    <a:srgbClr val="FF66FF"/>
    <a:srgbClr val="000066"/>
    <a:srgbClr val="EFD1B3"/>
    <a:srgbClr val="FF3300"/>
    <a:srgbClr val="BFC0E3"/>
    <a:srgbClr val="B0C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6" autoAdjust="0"/>
  </p:normalViewPr>
  <p:slideViewPr>
    <p:cSldViewPr>
      <p:cViewPr varScale="1">
        <p:scale>
          <a:sx n="108" d="100"/>
          <a:sy n="108" d="100"/>
        </p:scale>
        <p:origin x="15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tr-T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tr-TR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tr-TR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0941468D-68D9-4EE7-938E-0896369D6DE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23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52600" y="990600"/>
            <a:ext cx="6400800" cy="2514600"/>
          </a:xfrm>
          <a:prstGeom prst="rect">
            <a:avLst/>
          </a:prstGeom>
          <a:noFill/>
          <a:ln w="76200" cmpd="tri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52600" y="3886200"/>
            <a:ext cx="6400800" cy="1752600"/>
          </a:xfrm>
          <a:prstGeom prst="rect">
            <a:avLst/>
          </a:prstGeom>
          <a:noFill/>
          <a:ln w="635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008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54D8E847-F26D-42A5-9AAB-A25EF8070AB6}" type="slidenum">
              <a:rPr lang="tr-TR"/>
              <a:pPr/>
              <a:t>‹#›</a:t>
            </a:fld>
            <a:endParaRPr lang="tr-TR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4104" name="Picture 8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pic>
          <p:nvPicPr>
            <p:cNvPr id="4105" name="Picture 9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</p:spPr>
        </p:pic>
      </p:grpSp>
      <p:pic>
        <p:nvPicPr>
          <p:cNvPr id="4106" name="Picture 10" descr="EXPHOR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over dir="u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980728"/>
            <a:ext cx="87849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7200" b="1" spc="60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Atıksu</a:t>
            </a:r>
            <a:r>
              <a:rPr lang="tr-TR" sz="7200" b="1" spc="60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Arıtma Süreçleri:</a:t>
            </a:r>
          </a:p>
          <a:p>
            <a:pPr algn="ctr">
              <a:spcBef>
                <a:spcPts val="0"/>
              </a:spcBef>
            </a:pPr>
            <a:r>
              <a:rPr lang="tr-TR" sz="7200" b="1" spc="60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Biyolojik Süreçler</a:t>
            </a:r>
          </a:p>
        </p:txBody>
      </p:sp>
      <p:sp>
        <p:nvSpPr>
          <p:cNvPr id="3" name="2 Dikdörtgen"/>
          <p:cNvSpPr/>
          <p:nvPr/>
        </p:nvSpPr>
        <p:spPr>
          <a:xfrm>
            <a:off x="3131840" y="5445224"/>
            <a:ext cx="57350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i="1" dirty="0" smtClean="0">
                <a:ln w="12700">
                  <a:solidFill>
                    <a:srgbClr val="0070C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Dr. Ahmet ÖZTÜRK</a:t>
            </a:r>
            <a:endParaRPr lang="tr-TR" sz="4000" b="1" i="1" dirty="0">
              <a:ln w="12700">
                <a:solidFill>
                  <a:srgbClr val="0070C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07504" y="1814494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err="1" smtClean="0"/>
              <a:t>Atıksu</a:t>
            </a:r>
            <a:r>
              <a:rPr lang="tr-TR" dirty="0" smtClean="0"/>
              <a:t> içerisine kısmen batmış </a:t>
            </a:r>
            <a:r>
              <a:rPr lang="tr-TR" dirty="0"/>
              <a:t>olarak </a:t>
            </a:r>
            <a:r>
              <a:rPr lang="tr-TR" dirty="0" smtClean="0"/>
              <a:t>yerleştirilen </a:t>
            </a:r>
            <a:r>
              <a:rPr lang="tr-TR" dirty="0"/>
              <a:t>diskler dönme hareketi ile </a:t>
            </a:r>
            <a:r>
              <a:rPr lang="tr-TR" dirty="0" err="1"/>
              <a:t>atıksuyu</a:t>
            </a:r>
            <a:r>
              <a:rPr lang="tr-TR" dirty="0"/>
              <a:t> arıtma </a:t>
            </a:r>
            <a:r>
              <a:rPr lang="tr-TR" dirty="0" smtClean="0"/>
              <a:t>işlemini yaparken </a:t>
            </a:r>
            <a:r>
              <a:rPr lang="tr-TR" dirty="0"/>
              <a:t>disk </a:t>
            </a:r>
            <a:r>
              <a:rPr lang="tr-TR" dirty="0" smtClean="0"/>
              <a:t>sudan çıktığında </a:t>
            </a:r>
            <a:r>
              <a:rPr lang="tr-TR" dirty="0"/>
              <a:t>oksijen ihtiyacını </a:t>
            </a:r>
            <a:r>
              <a:rPr lang="tr-TR" dirty="0" smtClean="0"/>
              <a:t>karşılar</a:t>
            </a:r>
            <a:r>
              <a:rPr lang="tr-TR" dirty="0"/>
              <a:t>. Plastik diskler </a:t>
            </a:r>
            <a:r>
              <a:rPr lang="tr-TR" dirty="0" smtClean="0"/>
              <a:t>maksimum 3.6m </a:t>
            </a:r>
            <a:r>
              <a:rPr lang="tr-TR" dirty="0"/>
              <a:t>çapında dairesel kesitli yüksek </a:t>
            </a:r>
            <a:r>
              <a:rPr lang="tr-TR" dirty="0" smtClean="0"/>
              <a:t>yoğunluklu </a:t>
            </a:r>
            <a:r>
              <a:rPr lang="tr-TR" dirty="0"/>
              <a:t>malzemeden yapılır. Bu </a:t>
            </a:r>
            <a:r>
              <a:rPr lang="tr-TR" dirty="0" smtClean="0"/>
              <a:t>diskler boyları </a:t>
            </a:r>
            <a:r>
              <a:rPr lang="tr-TR" dirty="0"/>
              <a:t>maksimum </a:t>
            </a:r>
            <a:r>
              <a:rPr lang="tr-TR" dirty="0" smtClean="0"/>
              <a:t>7.5m </a:t>
            </a:r>
            <a:r>
              <a:rPr lang="tr-TR" dirty="0"/>
              <a:t>olan yatay </a:t>
            </a:r>
            <a:r>
              <a:rPr lang="tr-TR" dirty="0" smtClean="0"/>
              <a:t>şaftlara </a:t>
            </a:r>
            <a:r>
              <a:rPr lang="tr-TR" dirty="0"/>
              <a:t>monte edilir ve montaj </a:t>
            </a:r>
            <a:r>
              <a:rPr lang="tr-TR" dirty="0" smtClean="0"/>
              <a:t>esnasında levhalar </a:t>
            </a:r>
            <a:r>
              <a:rPr lang="tr-TR" dirty="0"/>
              <a:t>arasında çamur </a:t>
            </a:r>
            <a:r>
              <a:rPr lang="tr-TR" dirty="0" smtClean="0"/>
              <a:t>gelişmesi </a:t>
            </a:r>
            <a:r>
              <a:rPr lang="tr-TR" dirty="0"/>
              <a:t>ve hava </a:t>
            </a:r>
            <a:r>
              <a:rPr lang="tr-TR" dirty="0" smtClean="0"/>
              <a:t>sirkülasyonu </a:t>
            </a:r>
            <a:r>
              <a:rPr lang="tr-TR" dirty="0"/>
              <a:t>için yeterli ara </a:t>
            </a:r>
            <a:r>
              <a:rPr lang="tr-TR" dirty="0" smtClean="0"/>
              <a:t>mesafe bulunmalıdır. </a:t>
            </a:r>
            <a:r>
              <a:rPr lang="tr-TR" dirty="0" err="1" smtClean="0"/>
              <a:t>Biyodisklerin</a:t>
            </a:r>
            <a:r>
              <a:rPr lang="tr-TR" dirty="0" smtClean="0"/>
              <a:t> </a:t>
            </a:r>
            <a:r>
              <a:rPr lang="tr-TR" dirty="0"/>
              <a:t>%40’ı su içerisinde kalacak </a:t>
            </a:r>
            <a:r>
              <a:rPr lang="tr-TR" dirty="0" smtClean="0"/>
              <a:t>şekilde </a:t>
            </a:r>
            <a:r>
              <a:rPr lang="tr-TR" dirty="0"/>
              <a:t>monte edilir ve </a:t>
            </a:r>
            <a:r>
              <a:rPr lang="tr-TR" dirty="0" smtClean="0"/>
              <a:t>1.5 devir/dakika </a:t>
            </a:r>
            <a:r>
              <a:rPr lang="tr-TR" dirty="0"/>
              <a:t>hız ile </a:t>
            </a:r>
            <a:r>
              <a:rPr lang="tr-TR" dirty="0" smtClean="0"/>
              <a:t>çalıştırılır. </a:t>
            </a:r>
            <a:endParaRPr lang="tr-TR" dirty="0"/>
          </a:p>
        </p:txBody>
      </p:sp>
      <p:pic>
        <p:nvPicPr>
          <p:cNvPr id="4" name="Picture 4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939150" cy="16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499992" y="548680"/>
            <a:ext cx="4326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/>
              <a:t>Biyodisklerde</a:t>
            </a:r>
            <a:r>
              <a:rPr lang="tr-TR" dirty="0"/>
              <a:t> biyolojik çamur plastik malzemenin yani disk alanı üzerinde gelişir. </a:t>
            </a:r>
          </a:p>
        </p:txBody>
      </p:sp>
    </p:spTree>
    <p:extLst>
      <p:ext uri="{BB962C8B-B14F-4D97-AF65-F5344CB8AC3E}">
        <p14:creationId xmlns:p14="http://schemas.microsoft.com/office/powerpoint/2010/main" val="728291681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404664"/>
            <a:ext cx="8136904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Stabilizasyon havuzları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Stabilizasyon havuzları yatırım ve işletme  maliyetlerinin düşük olmasından dolayı özellikle küçük yerleşim alanlarında tercih edilmektedir. </a:t>
            </a:r>
            <a:r>
              <a:rPr lang="tr-TR" dirty="0"/>
              <a:t>Stabilizasyon havuzları organik madde giderme, alg üretimi ve oksijen temini, </a:t>
            </a:r>
            <a:r>
              <a:rPr lang="tr-TR" dirty="0" err="1"/>
              <a:t>koliform</a:t>
            </a:r>
            <a:r>
              <a:rPr lang="tr-TR" dirty="0"/>
              <a:t> giderme ve </a:t>
            </a:r>
            <a:r>
              <a:rPr lang="tr-TR" dirty="0" err="1"/>
              <a:t>nütrient</a:t>
            </a:r>
            <a:r>
              <a:rPr lang="tr-TR" dirty="0"/>
              <a:t> madde giderme amaçları ile biyolojik arıtma ünitesi </a:t>
            </a:r>
            <a:r>
              <a:rPr lang="tr-TR" dirty="0" smtClean="0"/>
              <a:t>olarak yaygın bir şekilde kullanılmaktadırlar. </a:t>
            </a:r>
            <a:r>
              <a:rPr lang="tr-TR" dirty="0"/>
              <a:t>Genellikle </a:t>
            </a:r>
            <a:r>
              <a:rPr lang="tr-TR" dirty="0" smtClean="0"/>
              <a:t>toprak üzerine açılmış suyun biriktirilebileceği küçük gölcükler (ya da havuzlar) şeklindedir. Beton kaplamalı olarak da </a:t>
            </a:r>
            <a:r>
              <a:rPr lang="tr-TR" dirty="0" err="1" smtClean="0"/>
              <a:t>inşaa</a:t>
            </a:r>
            <a:r>
              <a:rPr lang="tr-TR" dirty="0" smtClean="0"/>
              <a:t> edilebilirler.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6817365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01" y="1124744"/>
            <a:ext cx="8172174" cy="518457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71600" y="116632"/>
            <a:ext cx="325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Stabilizasyon havuzları</a:t>
            </a:r>
          </a:p>
        </p:txBody>
      </p:sp>
    </p:spTree>
    <p:extLst>
      <p:ext uri="{BB962C8B-B14F-4D97-AF65-F5344CB8AC3E}">
        <p14:creationId xmlns:p14="http://schemas.microsoft.com/office/powerpoint/2010/main" val="3451820423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4719" y="332656"/>
            <a:ext cx="8543745" cy="633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Havuz içine bırakılan </a:t>
            </a:r>
            <a:r>
              <a:rPr lang="tr-TR" dirty="0" err="1"/>
              <a:t>atıksu</a:t>
            </a:r>
            <a:r>
              <a:rPr lang="tr-TR" dirty="0"/>
              <a:t> doğada bulunan mikroorganizmalar aracılığıyla uzunca bir sürede düşük düzeyli bir temizlenme sürecine girer.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/>
              <a:t>Bu havuzlarda </a:t>
            </a:r>
            <a:r>
              <a:rPr lang="tr-TR" dirty="0" smtClean="0"/>
              <a:t>gerçekleşen </a:t>
            </a:r>
            <a:r>
              <a:rPr lang="tr-TR" dirty="0"/>
              <a:t>temel arıtma mekanizmaları </a:t>
            </a:r>
            <a:r>
              <a:rPr lang="tr-TR" dirty="0" smtClean="0"/>
              <a:t>suda dengeleme </a:t>
            </a:r>
            <a:r>
              <a:rPr lang="tr-TR" dirty="0"/>
              <a:t>etkisi, </a:t>
            </a:r>
            <a:r>
              <a:rPr lang="tr-TR" dirty="0" smtClean="0"/>
              <a:t>dinlenme sonucu ön </a:t>
            </a:r>
            <a:r>
              <a:rPr lang="tr-TR" dirty="0"/>
              <a:t>çökeltim </a:t>
            </a:r>
            <a:r>
              <a:rPr lang="tr-TR" dirty="0" smtClean="0"/>
              <a:t>organik maddelerin yüzeye yakın kısımlarda </a:t>
            </a:r>
            <a:r>
              <a:rPr lang="tr-TR" dirty="0"/>
              <a:t>aerobik </a:t>
            </a:r>
            <a:r>
              <a:rPr lang="tr-TR" dirty="0" err="1" smtClean="0"/>
              <a:t>oksidasyonu</a:t>
            </a:r>
            <a:r>
              <a:rPr lang="tr-TR" dirty="0" smtClean="0"/>
              <a:t> ve dibe yakın kısımlarda </a:t>
            </a:r>
            <a:r>
              <a:rPr lang="tr-TR" dirty="0"/>
              <a:t>anaerobik çürütme </a:t>
            </a:r>
            <a:r>
              <a:rPr lang="tr-TR" dirty="0" smtClean="0"/>
              <a:t>ile </a:t>
            </a:r>
            <a:r>
              <a:rPr lang="tr-TR" dirty="0"/>
              <a:t>giderilmesi </a:t>
            </a:r>
            <a:r>
              <a:rPr lang="tr-TR" dirty="0" smtClean="0"/>
              <a:t>şeklinde gerçekleşmektedir.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Sistemin </a:t>
            </a:r>
            <a:r>
              <a:rPr lang="tr-TR" dirty="0"/>
              <a:t>en büyük dezavantajı temizlenme sürecinin uzun olmasıdır. En büyük avantajı ise enerji gerektirmediğinden maliyetin düşük olmasıdır.</a:t>
            </a:r>
          </a:p>
        </p:txBody>
      </p:sp>
    </p:spTree>
    <p:extLst>
      <p:ext uri="{BB962C8B-B14F-4D97-AF65-F5344CB8AC3E}">
        <p14:creationId xmlns:p14="http://schemas.microsoft.com/office/powerpoint/2010/main" val="3664298430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452047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Aerobik-anaerobik (</a:t>
            </a:r>
            <a:r>
              <a:rPr lang="tr-TR" b="1" dirty="0" err="1">
                <a:solidFill>
                  <a:srgbClr val="FF0000"/>
                </a:solidFill>
              </a:rPr>
              <a:t>Fakültatif</a:t>
            </a:r>
            <a:r>
              <a:rPr lang="tr-TR" b="1" dirty="0">
                <a:solidFill>
                  <a:srgbClr val="FF0000"/>
                </a:solidFill>
              </a:rPr>
              <a:t>) süreçler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79512" y="900934"/>
            <a:ext cx="8424936" cy="571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err="1"/>
              <a:t>Fakültatif</a:t>
            </a:r>
            <a:r>
              <a:rPr lang="tr-TR" dirty="0"/>
              <a:t> </a:t>
            </a:r>
            <a:r>
              <a:rPr lang="tr-TR" dirty="0" smtClean="0"/>
              <a:t>süreçlerde </a:t>
            </a:r>
            <a:r>
              <a:rPr lang="tr-TR" dirty="0"/>
              <a:t>birim hacme </a:t>
            </a:r>
            <a:r>
              <a:rPr lang="tr-TR" dirty="0" smtClean="0"/>
              <a:t>düşen </a:t>
            </a:r>
            <a:r>
              <a:rPr lang="tr-TR" dirty="0"/>
              <a:t>enerji girdisi, </a:t>
            </a:r>
            <a:r>
              <a:rPr lang="tr-TR" dirty="0" smtClean="0"/>
              <a:t>istenen oksijen </a:t>
            </a:r>
            <a:r>
              <a:rPr lang="tr-TR" dirty="0"/>
              <a:t>miktarının sıvıya </a:t>
            </a:r>
            <a:r>
              <a:rPr lang="tr-TR" dirty="0" smtClean="0"/>
              <a:t>dağılması </a:t>
            </a:r>
            <a:r>
              <a:rPr lang="tr-TR" dirty="0"/>
              <a:t>için </a:t>
            </a:r>
            <a:r>
              <a:rPr lang="tr-TR" dirty="0" smtClean="0"/>
              <a:t>yeterli olmasına karşılık, bütün katıları </a:t>
            </a:r>
            <a:r>
              <a:rPr lang="tr-TR" dirty="0"/>
              <a:t>askıda tutmak için yeterli </a:t>
            </a:r>
            <a:r>
              <a:rPr lang="tr-TR" dirty="0" smtClean="0"/>
              <a:t>değildir. </a:t>
            </a:r>
            <a:r>
              <a:rPr lang="tr-TR" dirty="0"/>
              <a:t>Bunun sonucunda, </a:t>
            </a:r>
            <a:r>
              <a:rPr lang="tr-TR" dirty="0" err="1" smtClean="0"/>
              <a:t>atıksu</a:t>
            </a:r>
            <a:r>
              <a:rPr lang="tr-TR" dirty="0" smtClean="0"/>
              <a:t> depolama alanına giren askıdaki katı </a:t>
            </a:r>
            <a:r>
              <a:rPr lang="tr-TR" dirty="0"/>
              <a:t>maddelerin bir kısmı ve </a:t>
            </a:r>
            <a:r>
              <a:rPr lang="tr-TR" dirty="0" err="1"/>
              <a:t>substrat</a:t>
            </a:r>
            <a:r>
              <a:rPr lang="tr-TR" dirty="0"/>
              <a:t> giderimi sonucunda </a:t>
            </a:r>
            <a:r>
              <a:rPr lang="tr-TR" dirty="0" smtClean="0"/>
              <a:t>oluşan </a:t>
            </a:r>
            <a:r>
              <a:rPr lang="tr-TR" dirty="0"/>
              <a:t>katı maddeler</a:t>
            </a:r>
            <a:r>
              <a:rPr lang="tr-TR" dirty="0" smtClean="0"/>
              <a:t>, tabana </a:t>
            </a:r>
            <a:r>
              <a:rPr lang="tr-TR" dirty="0"/>
              <a:t>çökmeye </a:t>
            </a:r>
            <a:r>
              <a:rPr lang="tr-TR" dirty="0" smtClean="0"/>
              <a:t>çalışırlar </a:t>
            </a:r>
            <a:r>
              <a:rPr lang="tr-TR" dirty="0"/>
              <a:t>ve tabanda anaerobik </a:t>
            </a:r>
            <a:r>
              <a:rPr lang="tr-TR" dirty="0" err="1"/>
              <a:t>bozunma</a:t>
            </a:r>
            <a:r>
              <a:rPr lang="tr-TR" dirty="0"/>
              <a:t> meydana getirirler.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Havuzlardaki aktivite </a:t>
            </a:r>
            <a:r>
              <a:rPr lang="tr-TR" dirty="0"/>
              <a:t>kısmen </a:t>
            </a:r>
            <a:r>
              <a:rPr lang="tr-TR" dirty="0" smtClean="0"/>
              <a:t>aerobik (yüzeye yakın kısımda), </a:t>
            </a:r>
            <a:r>
              <a:rPr lang="tr-TR" dirty="0"/>
              <a:t>kısmen de </a:t>
            </a:r>
            <a:r>
              <a:rPr lang="tr-TR" dirty="0" smtClean="0"/>
              <a:t>anaerobik(tabana yakın kısımlar) olduğundan, </a:t>
            </a:r>
            <a:r>
              <a:rPr lang="tr-TR" dirty="0"/>
              <a:t>bu </a:t>
            </a:r>
            <a:r>
              <a:rPr lang="tr-TR" dirty="0" smtClean="0"/>
              <a:t>tip Arıtmaya “</a:t>
            </a:r>
            <a:r>
              <a:rPr lang="tr-TR" dirty="0" err="1" smtClean="0"/>
              <a:t>fakültatif</a:t>
            </a:r>
            <a:r>
              <a:rPr lang="tr-TR" dirty="0"/>
              <a:t>’ denir. </a:t>
            </a:r>
            <a:r>
              <a:rPr lang="tr-TR" dirty="0" err="1"/>
              <a:t>Fakültatif</a:t>
            </a:r>
            <a:r>
              <a:rPr lang="tr-TR" dirty="0"/>
              <a:t> </a:t>
            </a:r>
            <a:r>
              <a:rPr lang="tr-TR" dirty="0" smtClean="0"/>
              <a:t>süreçlerde %</a:t>
            </a:r>
            <a:r>
              <a:rPr lang="tr-TR" dirty="0"/>
              <a:t>70-90 oranında biyolojik oksijen ihtiyacı (</a:t>
            </a:r>
            <a:r>
              <a:rPr lang="tr-TR" dirty="0" smtClean="0"/>
              <a:t>BOİ) </a:t>
            </a:r>
            <a:r>
              <a:rPr lang="tr-TR" dirty="0"/>
              <a:t>giderimi </a:t>
            </a:r>
            <a:r>
              <a:rPr lang="tr-TR" dirty="0" smtClean="0"/>
              <a:t>sağlanır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4563500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1640" y="476672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Anaerobik süreçler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1484784"/>
            <a:ext cx="8634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Yakın zamana kadar anaerobik arıtma </a:t>
            </a:r>
            <a:r>
              <a:rPr lang="tr-TR" dirty="0" smtClean="0"/>
              <a:t>süreçlerinin, düşük sıcaklıklarda </a:t>
            </a:r>
            <a:r>
              <a:rPr lang="tr-TR" dirty="0"/>
              <a:t>ve seyreltik atıklar için </a:t>
            </a:r>
            <a:r>
              <a:rPr lang="tr-TR" dirty="0" smtClean="0"/>
              <a:t>başarılı olmadığı düşünülmekteydi. Ancak yeni çalışmalar göstermiştir ki düşük sıcaklıklarda da anaerobik faaliyetler devam etmektedir. Anaerobik süreçlerde oksijen olmaksızın organik madde çürümesi gerçekleştirilmektedir. </a:t>
            </a:r>
            <a:r>
              <a:rPr lang="tr-TR" dirty="0"/>
              <a:t>Anaerobik süreçler pis suların arıtılmasında kullanılan tekniklerdir. Pis suların stabilizasyonu ile anaerobik ayrışma gerçekleşir.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93125131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0" y="69269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Anaerobik </a:t>
            </a:r>
            <a:r>
              <a:rPr lang="tr-TR" dirty="0"/>
              <a:t>ayrışma iki aşamada gerçekleşir. Birinci aşamada ortamda bulunan organik maddeler, organik asitlere dönüşür. İkinci aşamada ise organik asitler metan ve karbondioksit gazlarına dönüştürülür. Metan ve karbondioksite dönüştürme </a:t>
            </a:r>
            <a:r>
              <a:rPr lang="tr-TR" dirty="0" err="1"/>
              <a:t>anaerop</a:t>
            </a:r>
            <a:r>
              <a:rPr lang="tr-TR" dirty="0"/>
              <a:t> bakteriler aracılığıyla olur. Bu bakterilerin büyüme hızı çok yavaş olduğundan anaerobik ayrışma süreci uzun sürmektedir (yaklaşık 1 ay kadar). </a:t>
            </a:r>
          </a:p>
        </p:txBody>
      </p:sp>
    </p:spTree>
    <p:extLst>
      <p:ext uri="{BB962C8B-B14F-4D97-AF65-F5344CB8AC3E}">
        <p14:creationId xmlns:p14="http://schemas.microsoft.com/office/powerpoint/2010/main" val="3265972505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1496973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Biyolojik arıtma süreçleri doğada kendiliğinden gerçekleşen </a:t>
            </a:r>
            <a:r>
              <a:rPr lang="tr-TR" dirty="0" err="1" smtClean="0"/>
              <a:t>oksidasyon</a:t>
            </a:r>
            <a:r>
              <a:rPr lang="tr-TR" dirty="0" smtClean="0"/>
              <a:t> ve temizlenme olayının bir benzeşimi niteliğindedir</a:t>
            </a:r>
            <a:r>
              <a:rPr lang="tr-TR" dirty="0"/>
              <a:t>. </a:t>
            </a:r>
            <a:r>
              <a:rPr lang="tr-TR" dirty="0" smtClean="0"/>
              <a:t>Biyolojik süreçlerin doğadaki süreçlerden farkı, meydana gelen reaksiyonların kontrollü ve hızlı olarak gerçekleşmesidir. Su kirliliğinin giderimi açısından arıtma süreci doğa </a:t>
            </a:r>
            <a:r>
              <a:rPr lang="tr-TR" dirty="0"/>
              <a:t>ile </a:t>
            </a:r>
            <a:r>
              <a:rPr lang="tr-TR" dirty="0" smtClean="0"/>
              <a:t>karşılaştırıldığında benzer şekilde su içinde aerobik, göl ya da akarsu tabanındaki </a:t>
            </a:r>
            <a:r>
              <a:rPr lang="tr-TR" dirty="0" err="1" smtClean="0"/>
              <a:t>sediment</a:t>
            </a:r>
            <a:r>
              <a:rPr lang="tr-TR" dirty="0" smtClean="0"/>
              <a:t> içinde ise aerobik, </a:t>
            </a:r>
            <a:r>
              <a:rPr lang="tr-TR" dirty="0"/>
              <a:t>aerobik-</a:t>
            </a:r>
            <a:r>
              <a:rPr lang="tr-TR" dirty="0" smtClean="0"/>
              <a:t>anaerobik ve anaerobik arıtmanın aktif olarak gerçekleştiği görülmektedir.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411760" y="764704"/>
            <a:ext cx="2632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Biyolojik </a:t>
            </a:r>
            <a:r>
              <a:rPr lang="tr-TR" b="1" dirty="0" smtClean="0"/>
              <a:t>Süreçler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16066271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896022"/>
            <a:ext cx="6984776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Aerobik süreçler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Aerobik-anaerobik (</a:t>
            </a:r>
            <a:r>
              <a:rPr lang="tr-TR" dirty="0" err="1"/>
              <a:t>Fakültatif</a:t>
            </a:r>
            <a:r>
              <a:rPr lang="tr-TR" dirty="0"/>
              <a:t>) süreçler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Anaerobik </a:t>
            </a:r>
            <a:r>
              <a:rPr lang="tr-TR" dirty="0" smtClean="0"/>
              <a:t>süreçler şeklinde üç başlıkta toplanabilir.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411760" y="434357"/>
            <a:ext cx="2632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Biyolojik </a:t>
            </a:r>
            <a:r>
              <a:rPr lang="tr-TR" b="1" dirty="0" smtClean="0">
                <a:solidFill>
                  <a:srgbClr val="FF0000"/>
                </a:solidFill>
              </a:rPr>
              <a:t>Süreçler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07704" y="2474915"/>
            <a:ext cx="2385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Aerobik süreçler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53359" y="3068960"/>
            <a:ext cx="6006773" cy="2234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Aerobik süreçlerin en yaygın uygulanan tipleri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/>
              <a:t>Aktif çamur süreci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/>
              <a:t>Damlatmalı filtreler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/>
              <a:t>Dönen </a:t>
            </a:r>
            <a:r>
              <a:rPr lang="tr-TR" dirty="0" err="1" smtClean="0"/>
              <a:t>biyodiskler</a:t>
            </a:r>
            <a:r>
              <a:rPr lang="tr-TR" dirty="0" smtClean="0"/>
              <a:t> 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/>
              <a:t>Stabilizasyon havuzlarıdır.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8736694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509068"/>
            <a:ext cx="7848872" cy="515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Aktif çamur </a:t>
            </a:r>
            <a:r>
              <a:rPr lang="tr-TR" b="1" dirty="0" smtClean="0"/>
              <a:t>süreci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Bu süreç dünyanın her yerinde uygulanabilen, yaygın kullanımı olan bir arıtma teknolojisidir</a:t>
            </a:r>
            <a:r>
              <a:rPr lang="tr-TR" dirty="0"/>
              <a:t>. </a:t>
            </a:r>
            <a:r>
              <a:rPr lang="tr-TR" dirty="0" err="1" smtClean="0"/>
              <a:t>Atıksu</a:t>
            </a:r>
            <a:r>
              <a:rPr lang="tr-TR" dirty="0" smtClean="0"/>
              <a:t> </a:t>
            </a:r>
            <a:r>
              <a:rPr lang="tr-TR" dirty="0"/>
              <a:t>tasfiye </a:t>
            </a:r>
            <a:r>
              <a:rPr lang="tr-TR" dirty="0" smtClean="0"/>
              <a:t>sistemlerinde, </a:t>
            </a:r>
            <a:r>
              <a:rPr lang="tr-TR" dirty="0" err="1"/>
              <a:t>atıksularda</a:t>
            </a:r>
            <a:r>
              <a:rPr lang="tr-TR" dirty="0"/>
              <a:t> bulunan </a:t>
            </a:r>
            <a:r>
              <a:rPr lang="tr-TR" dirty="0" smtClean="0"/>
              <a:t>çözünmüş ve </a:t>
            </a:r>
            <a:r>
              <a:rPr lang="tr-TR" dirty="0" err="1" smtClean="0"/>
              <a:t>kolloidal</a:t>
            </a:r>
            <a:r>
              <a:rPr lang="tr-TR" dirty="0" smtClean="0"/>
              <a:t> organik maddelerin büyük bir kısmının </a:t>
            </a:r>
            <a:r>
              <a:rPr lang="tr-TR" dirty="0"/>
              <a:t>daha az zararlı inorganik </a:t>
            </a:r>
            <a:r>
              <a:rPr lang="tr-TR" dirty="0" smtClean="0"/>
              <a:t>maddelere </a:t>
            </a:r>
            <a:r>
              <a:rPr lang="tr-TR" dirty="0"/>
              <a:t>kontrollü bir </a:t>
            </a:r>
            <a:r>
              <a:rPr lang="tr-TR" dirty="0" smtClean="0"/>
              <a:t>şekilde dönüştürüldüğü sistemlerdir. Aktif çamur sürecinden önce suyun bir </a:t>
            </a:r>
            <a:r>
              <a:rPr lang="tr-TR" dirty="0" err="1" smtClean="0"/>
              <a:t>önçöktürme</a:t>
            </a:r>
            <a:r>
              <a:rPr lang="tr-TR" dirty="0" smtClean="0"/>
              <a:t> havuzunda dinlendirilip içerisindeki </a:t>
            </a:r>
            <a:r>
              <a:rPr lang="tr-TR" dirty="0" err="1" smtClean="0"/>
              <a:t>sedimentin</a:t>
            </a:r>
            <a:r>
              <a:rPr lang="tr-TR" dirty="0" smtClean="0"/>
              <a:t> çökeltilmesi aktif çamur süreci için son derece faydalıdır.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969514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704885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Aktif çamur sürecinde bir havuza alınan </a:t>
            </a:r>
            <a:r>
              <a:rPr lang="tr-TR" dirty="0" err="1"/>
              <a:t>atıksu</a:t>
            </a:r>
            <a:r>
              <a:rPr lang="tr-TR" dirty="0"/>
              <a:t> içine kirlilik yüküne bağlı olarak belirli miktarda aktif çamur yani mikro organizma aşılanır. Sudaki organik maddeleri besin olarak kullanan mikroorganizmalar hızla çoğalarak ve havuz içine dağılarak temizleme görevini yürütürler. </a:t>
            </a:r>
            <a:r>
              <a:rPr lang="tr-TR" dirty="0" smtClean="0"/>
              <a:t>Ancak </a:t>
            </a:r>
            <a:r>
              <a:rPr lang="tr-TR" dirty="0"/>
              <a:t>bu organizmaların yaşamaları için oksijen gerektiğinden çoğunlukla büyük bir karıştırıcı mikser yardımıyla su havalandırılarak ortama yeterli oksijen kazandırılmış olur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0889347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781706" cy="494585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62068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Aktif </a:t>
            </a:r>
            <a:r>
              <a:rPr lang="tr-TR" b="1" dirty="0" smtClean="0"/>
              <a:t>çamurun havuza dağıtılması ve mikserle oksijen sağlanması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72251031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836712"/>
            <a:ext cx="828092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Damlatmalı </a:t>
            </a:r>
            <a:r>
              <a:rPr lang="tr-TR" b="1" dirty="0" smtClean="0"/>
              <a:t>filtreler</a:t>
            </a:r>
          </a:p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79512" y="1556792"/>
            <a:ext cx="8424936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Damlatmalı filtreler, filtre </a:t>
            </a:r>
            <a:r>
              <a:rPr lang="tr-TR" dirty="0" smtClean="0"/>
              <a:t>yatağı </a:t>
            </a:r>
            <a:r>
              <a:rPr lang="tr-TR" dirty="0"/>
              <a:t>4 cm ile 12.5 cm arasında </a:t>
            </a:r>
            <a:r>
              <a:rPr lang="tr-TR" dirty="0" smtClean="0"/>
              <a:t>taş veya özel </a:t>
            </a:r>
            <a:r>
              <a:rPr lang="tr-TR" dirty="0"/>
              <a:t>imal </a:t>
            </a:r>
            <a:r>
              <a:rPr lang="tr-TR" dirty="0" smtClean="0"/>
              <a:t>edilmiş malzemeden oluşturulmuş çoğunlukla silindirik havuz şekilli yaklaşık 2 m derinliğindeki yapılardır.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smtClean="0"/>
              <a:t>Yatak içindeki malzeme </a:t>
            </a:r>
            <a:r>
              <a:rPr lang="tr-TR" dirty="0" err="1" smtClean="0"/>
              <a:t>biyofilm</a:t>
            </a:r>
            <a:r>
              <a:rPr lang="tr-TR" dirty="0" smtClean="0"/>
              <a:t> kaplı olduğundan üstten serpilerek dökülen </a:t>
            </a:r>
            <a:r>
              <a:rPr lang="tr-TR" dirty="0" err="1" smtClean="0"/>
              <a:t>atıksu</a:t>
            </a:r>
            <a:r>
              <a:rPr lang="tr-TR" dirty="0" smtClean="0"/>
              <a:t> aşağılara inerken arıtılır. Damlatmalı filtreler ile %70 </a:t>
            </a:r>
            <a:r>
              <a:rPr lang="tr-TR" dirty="0"/>
              <a:t>ile 85 oranında </a:t>
            </a:r>
            <a:r>
              <a:rPr lang="tr-TR" dirty="0" smtClean="0"/>
              <a:t>BOİ </a:t>
            </a:r>
            <a:r>
              <a:rPr lang="tr-TR" dirty="0" err="1" smtClean="0"/>
              <a:t>gideririmi</a:t>
            </a:r>
            <a:r>
              <a:rPr lang="tr-TR" dirty="0" smtClean="0"/>
              <a:t> mümkündür. Damlatmalı filtre yatağındaki malzeme ortamı ne kadar aerobik olursa arıtma başarısı o kadar yüksek olacaktır.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1691649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1" y="3140968"/>
            <a:ext cx="6593077" cy="352839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700908" y="4221088"/>
            <a:ext cx="2263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Damlatmalı </a:t>
            </a:r>
            <a:r>
              <a:rPr lang="tr-TR" dirty="0" smtClean="0"/>
              <a:t>filtrede suyun püskürtülmesi </a:t>
            </a:r>
            <a:endParaRPr lang="tr-TR" dirty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2" y="33576"/>
            <a:ext cx="4558522" cy="3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004048" y="40634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Damlatmalı </a:t>
            </a:r>
            <a:r>
              <a:rPr lang="tr-TR" dirty="0" smtClean="0"/>
              <a:t>filtre </a:t>
            </a:r>
            <a:endParaRPr lang="tr-TR" dirty="0"/>
          </a:p>
        </p:txBody>
      </p:sp>
      <p:pic>
        <p:nvPicPr>
          <p:cNvPr id="9" name="Picture 2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54" y="455333"/>
            <a:ext cx="3549454" cy="26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11940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404664"/>
            <a:ext cx="2658933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Dönen </a:t>
            </a:r>
            <a:r>
              <a:rPr lang="tr-TR" b="1" dirty="0" err="1"/>
              <a:t>biyodiskler</a:t>
            </a:r>
            <a:r>
              <a:rPr lang="tr-TR" b="1" dirty="0"/>
              <a:t> </a:t>
            </a:r>
            <a:endParaRPr lang="tr-TR" b="1" dirty="0" smtClean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33208"/>
            <a:ext cx="6696744" cy="500804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51520" y="85375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/>
              <a:t>Biyodiskler</a:t>
            </a:r>
            <a:r>
              <a:rPr lang="tr-TR" dirty="0"/>
              <a:t> bir şaft ve bunun etrafını saran disklerden meydana gelir. Bu proses yapı itibarı ile damlatmalı filtreler ile benzerlik gösterir. </a:t>
            </a:r>
          </a:p>
        </p:txBody>
      </p:sp>
    </p:spTree>
    <p:extLst>
      <p:ext uri="{BB962C8B-B14F-4D97-AF65-F5344CB8AC3E}">
        <p14:creationId xmlns:p14="http://schemas.microsoft.com/office/powerpoint/2010/main" val="263708877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lculuk">
  <a:themeElements>
    <a:clrScheme name="Yolculuk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Yolculu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Yolculuk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lculuk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lculu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lculuk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Designs\Yolculuk.pot</Template>
  <TotalTime>4561</TotalTime>
  <Words>781</Words>
  <Application>Microsoft Office PowerPoint</Application>
  <PresentationFormat>Ekran Gösterisi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Yolculuk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Ahmet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</dc:creator>
  <cp:lastModifiedBy>Ahmet Ozturk</cp:lastModifiedBy>
  <cp:revision>257</cp:revision>
  <dcterms:created xsi:type="dcterms:W3CDTF">2005-10-22T06:17:44Z</dcterms:created>
  <dcterms:modified xsi:type="dcterms:W3CDTF">2020-04-19T20:52:55Z</dcterms:modified>
</cp:coreProperties>
</file>