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311" r:id="rId24"/>
    <p:sldId id="281" r:id="rId25"/>
    <p:sldId id="282" r:id="rId26"/>
    <p:sldId id="283" r:id="rId27"/>
    <p:sldId id="284" r:id="rId28"/>
    <p:sldId id="285" r:id="rId29"/>
    <p:sldId id="286" r:id="rId30"/>
    <p:sldId id="289" r:id="rId31"/>
    <p:sldId id="287" r:id="rId32"/>
    <p:sldId id="288" r:id="rId33"/>
    <p:sldId id="290" r:id="rId34"/>
    <p:sldId id="291" r:id="rId35"/>
    <p:sldId id="293" r:id="rId36"/>
    <p:sldId id="308" r:id="rId37"/>
    <p:sldId id="292" r:id="rId38"/>
    <p:sldId id="297" r:id="rId39"/>
    <p:sldId id="295" r:id="rId40"/>
    <p:sldId id="294" r:id="rId41"/>
    <p:sldId id="296" r:id="rId42"/>
    <p:sldId id="298" r:id="rId43"/>
    <p:sldId id="299" r:id="rId44"/>
    <p:sldId id="300" r:id="rId45"/>
    <p:sldId id="306" r:id="rId46"/>
    <p:sldId id="301" r:id="rId47"/>
    <p:sldId id="302" r:id="rId48"/>
    <p:sldId id="303" r:id="rId49"/>
    <p:sldId id="304" r:id="rId50"/>
    <p:sldId id="305" r:id="rId51"/>
    <p:sldId id="307" r:id="rId52"/>
    <p:sldId id="309" r:id="rId53"/>
    <p:sldId id="310" r:id="rId54"/>
    <p:sldId id="312" r:id="rId55"/>
    <p:sldId id="313" r:id="rId5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C53"/>
    <a:srgbClr val="CE08CE"/>
    <a:srgbClr val="A63095"/>
    <a:srgbClr val="22B483"/>
    <a:srgbClr val="7E587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F09C-2FFB-41BC-93E3-C1C86D46729F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E7644-D183-488A-96FC-4817507E31A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8966E-55A8-4248-B4DE-1143BE416194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54B05-7F3E-4DC3-9A43-CD7C1650BB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,,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4B05-7F3E-4DC3-9A43-CD7C1650BBF5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63DE16-83FF-4B74-BFFC-ABF9561E4428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780B3-30A5-4E2D-907B-6594873192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8568952" cy="401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219256" cy="172819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3">
                    <a:lumMod val="75000"/>
                  </a:schemeClr>
                </a:solidFill>
              </a:rPr>
              <a:t>ERGENLİKTE </a:t>
            </a:r>
            <a:br>
              <a:rPr lang="tr-TR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tr-TR" dirty="0" smtClean="0">
                <a:solidFill>
                  <a:schemeClr val="accent3">
                    <a:lumMod val="75000"/>
                  </a:schemeClr>
                </a:solidFill>
              </a:rPr>
              <a:t>DUYGUSAL-TOPLUMSAL GELİŞİM</a:t>
            </a:r>
            <a:r>
              <a:rPr lang="tr-TR" dirty="0" smtClean="0">
                <a:solidFill>
                  <a:srgbClr val="00B050"/>
                </a:solidFill>
              </a:rPr>
              <a:t/>
            </a:r>
            <a:br>
              <a:rPr lang="tr-TR" dirty="0" smtClean="0">
                <a:solidFill>
                  <a:srgbClr val="00B050"/>
                </a:solidFill>
              </a:rPr>
            </a:br>
            <a:r>
              <a:rPr lang="tr-TR" dirty="0" smtClean="0">
                <a:solidFill>
                  <a:srgbClr val="00B050"/>
                </a:solidFill>
              </a:rPr>
              <a:t>					</a:t>
            </a:r>
            <a:r>
              <a:rPr lang="tr-TR" sz="2400" dirty="0" smtClean="0">
                <a:solidFill>
                  <a:srgbClr val="5D5C53"/>
                </a:solidFill>
              </a:rPr>
              <a:t>BANU DOĞAN 2013</a:t>
            </a:r>
            <a:endParaRPr lang="tr-TR" sz="2400" dirty="0">
              <a:solidFill>
                <a:srgbClr val="5D5C5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BENLİK  KAVRAMI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E.T. </a:t>
            </a:r>
            <a:r>
              <a:rPr lang="tr-TR" dirty="0" err="1" smtClean="0"/>
              <a:t>Jones</a:t>
            </a:r>
            <a:r>
              <a:rPr lang="tr-TR" dirty="0" smtClean="0"/>
              <a:t> (1969):</a:t>
            </a:r>
          </a:p>
          <a:p>
            <a:pPr algn="ctr">
              <a:buNone/>
            </a:pPr>
            <a:r>
              <a:rPr lang="tr-TR" dirty="0" smtClean="0"/>
              <a:t>“Ergen nadiren anladığı bir dünyada tanımadığı bir imgeyi amaçlayarak, henüz keşfettiği bir bedenle kişi olmanın eşiğinden girer.</a:t>
            </a:r>
          </a:p>
          <a:p>
            <a:pPr algn="ctr">
              <a:buNone/>
            </a:pPr>
            <a:r>
              <a:rPr lang="tr-TR" dirty="0" smtClean="0"/>
              <a:t>O, kendi kendine dayanmak isteyen bir birey olmak ile aynı zamanda yalnızca ailenin verebildiği azıcık güvenliği ve güvenceyi yitirmekten korkan biri olmak arasında karışık bir isteğe sahiptir.”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BENLİK  KAVRAMI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Purkey</a:t>
            </a:r>
            <a:r>
              <a:rPr lang="tr-TR" dirty="0" smtClean="0"/>
              <a:t> (1970),</a:t>
            </a:r>
          </a:p>
          <a:p>
            <a:pPr>
              <a:buNone/>
            </a:pPr>
            <a:r>
              <a:rPr lang="tr-TR" dirty="0" smtClean="0"/>
              <a:t>“Bir bireyin kendisi hakkında sahip olduğu inançların karmaşık ve dinamik bir sistemidir.”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Horrocks</a:t>
            </a:r>
            <a:r>
              <a:rPr lang="tr-TR" dirty="0" smtClean="0"/>
              <a:t> (1969),</a:t>
            </a:r>
          </a:p>
          <a:p>
            <a:pPr>
              <a:buNone/>
            </a:pPr>
            <a:r>
              <a:rPr lang="tr-TR" dirty="0" smtClean="0"/>
              <a:t>“Bir bireyin kendi kendine varsaydığı kimliğidir.”</a:t>
            </a:r>
            <a:endParaRPr lang="tr-T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5"/>
            <a:ext cx="3235217" cy="2608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BENLİK  KAVRAMI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Benlik kavramı diğer insanlarla etkileşimden ya da kendi duygularımızla ve düşüncelerimizle iç </a:t>
            </a:r>
            <a:r>
              <a:rPr lang="tr-TR" dirty="0" err="1" smtClean="0"/>
              <a:t>diyaloğumuzdan</a:t>
            </a:r>
            <a:r>
              <a:rPr lang="tr-TR" dirty="0" smtClean="0"/>
              <a:t> çıkar.</a:t>
            </a:r>
            <a:endParaRPr lang="tr-TR" dirty="0"/>
          </a:p>
        </p:txBody>
      </p:sp>
      <p:pic>
        <p:nvPicPr>
          <p:cNvPr id="4" name="3 Resim" descr="https://encrypted-tbn3.gstatic.com/images?q=tbn:ANd9GcS8BZlegTGab_DurqxD2s29T_RfT6yVQJS91dPrHaLwVXp6v6q4m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365104"/>
            <a:ext cx="2470785" cy="184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336" y="2924944"/>
            <a:ext cx="295007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data:image/jpeg;base64,/9j/4AAQSkZJRgABAQAAAQABAAD/2wCEAAkGBhISEBQTExQVFRQVGRwZGRgYGRobGxwcGBwaGh4XGxscHCYeGxokHB0cHy8gJicpLCwsFyAxNTAqNScrLSkBCQoKDgwOGg8PGiokHyQsLCwsLCksLCwsLCwsLCwsLCwpLCwsLCwsKSwsLCwsKSksLCwsLCkpLCwsLCwsLCwsLP/AABEIAJwAwwMBIgACEQEDEQH/xAAcAAACAgMBAQAAAAAAAAAAAAAFBgQHAQIDAAj/xABEEAACAQIEBAMFBQUGBgEFAAABAhEDIQAEEjEFQVFhBiJxEzKBkcFCUnKhsQcUNNHhFSNigvDxFhckM5KTQ1Njg6Ky/8QAGQEAAwEBAQAAAAAAAAAAAAAAAgMEAQUA/8QAJBEAAgICAgICAgMAAAAAAAAAAAECEQMhEjEEEyJBUWEUMkL/2gAMAwEAAhEDEQA/AHvLLTo09Cqp0WuAx7kk3JxvRyoqDUVW9p0r+Vt8ZTKK3LucdikWBjoLk/BRc+uKNInOi5CisqFp2HmOlbD5b4rP9qufRalLLoAGj2jhVFgbIpjtJjuMOHHvENDI0zUrtcXSgI9pUfkWWfKo7+pxT65upmsw9epepWMxB+AEj3RthWSXFaGYo3Ii06KqS0Gw1RtcH9DOINSs9V4UEsxgAfoMHeMUgEiL6SOn2l/riHwP+6YvYtBgbgAj3vUxAPrhF3srrZpmeECiKUjW7MwffSNPLlPWZ5WBwQ4lw9vZpCowaIAVdzykQVAF5nmMRONPqdWDCZ1iRYKyrMd5Ebbzjy511iXMcr2jGhxO75IU1AAbUTEwpUmwABF2Yk8hiNmYAnYzBHzxjMcWTn5mmRHXtiPmKpYqoVQ0jyjadoH19cTzirTGN6aJuRclgzBtIEjeJ5HaIG+M16pqEspB9Whj3iZ/TEjiCBnJqFQAQSATqMbre0egERjjxBVUKUuskDn0MfIzgkJBvtC25I+OOJzrQVYahtPMfH6HBPL0pBaJj0Ek8h37Y2/cgyyI6279MGtgvRF4bWKI9Ni0ap9QQN8S/wC0CGUgeUcpjEbiI01NPOBb1H8sRnrxaR3ONYK7sJfvFWsrMHKkbiYH+UC2IVTP1lQ6mLGmwFzcTFwwufniZlaJYiWCSDCmZYAEzHT9cbeIERaMIZWFHQm8kx3wnkloNpfkn8C/ahm6TAVWWvTHvK//AHNPVH31DoZnFgcO4+laKiGUqHyyNJiea8jiidIaBb5xtNvjhv4JxsU6FNQTIAEc7evb9cVwlqmRZMUb5RRYtfxmAagXzLTkuU1EKJCkyLH+nbB7hfG1rUw4B0lRpJvIO3Rh6RbCp4byFKpw+oqsB7TVrP3bmLcoUbYK8G45TLexCAU0Qim2qfdgEG1jBB3O5wq6GUduJ09TzJjpqmRzI5f654iZoSs3mOfbHXiZFPzFwkkKZkyWICjpM27YzUp6qMzcAg+seuxx6L+QE1oNeH/ENarlqTsfMyycewO8LfwdD8GPYaNJwzoprqbaCx7AYp/j37Sc5mCwpVWpUiYAp+UkdSw8xn1w6ePOJ+zyVYjdwKQ+O/5HFQUSBt8j+uGZXWkKxK+zvlsuzsWMseZJM/Em+GPhOVZ2ddoWJB2mxPaBOIOVoBlDLy3ixHcTYjqMMWUqQgEhVjzECJA3J5x2xNTmyttQQB45UENeVUW9AbYHvmDoCifaL714XTYlZ5vJUDfbEjiGZUh2jUD9k87iBgbXpeYqzRY+YTAZnJ1dhKgHpgpLdAweiNneIMWBBiJ0xaJMkekk+knErKKzprqe0IWwaCyjnGJ3BOCrVqPUqo5Sn/3AmkCRMnUbAWk470RmKtMlaho0QJVQILDbkNvXCpTrQ+EL2wXVZS6ERA/kfljkrF3heV59OmJlXIan9nUkMxhXNpPMFccKGRVKlNajFULgOw3Ck3PyvjyaZ6aaCvEuIM/sy1OnNQAllkQZ0m2xuJB741y9MtRAjdlj1hvy0xg1xfhVG3sWGkQASZhRzmT5ibkQMD3zSrpppsgsBuSbb8yceeweiLTJFMAU3aHmZ8siw72E465QX1MbkiAJMXtIG8k/M4LZHKVUQiRuWkyFEkWB3c35Rj1HgKEX9pUY383lWfwjcc74CWeMNBLFJ7FXOJWq1TCtJsbRABiLxAuMSKHhqqVmwMSJ3+N4BPTD/kOCK0GNBUwTaYsbAEjefgcFVyNJAABcyS3Pt6YmfkN9FEcONd7K8XhrvC1V1lNmU6XUi/vbEQNiMRn4KxR/anSrCVJ36yY2OHPjOYFGrZZBF1Ij5T/thd49TpsUqoTpJIi8KwvB6GNt8LWR3Q31Y2roTHyFSiysVJAIMxO1+WO1GXBZbtvpt7t7qNzHMDbB1KjQykroaxteY+f1wAzWV0XWYB2bf17HFuPJy7I83juCtdD/AODsgjZek71DdwF02ufvH7XMR3w5DjlDK0wukErcACT8/wCeKi4LxZtJXWEGtGYwTpk3qQOQsTEYdxwmtWINQmkPtRDSR93cEXm8WIwTUrJ/hXZ2arWzja6wPsSxFMTdmBttcIIJM9I54McMrlBVDknUAAtjuD5vS18daeRKoiUQAi28xJuSTud5nERsoQ4LG6oxgd7D648k1KgJNONhzwr/AAVD8GPY94W/g6H4P549ikwQfHSVqqpSpoz+zHtKhGwmyyTAE3wp5DhgYqHGqoTtMwTssD9cPfjHNOtTM+yYFIoajEwV1grP3hvAM3Jwk5HjZOYDVCzMt7xsAdrTHf8AXCMmaXJtIox4IuCt0TqGVp0zpJ0X90yCf8vIdzbHLjvHECimh1Dd2G1tkv03OBfE+NanKoIhveJJ5xMCBtgVVYtyg742OWTW0ZLBFfZMPEQbgSOQ5k/744PWfQqHldj18xePSTjhSqQyDpiTmrRz3nGyls2MUotjNlODMadGmGYGuQ9RtQjT71x35AcpxniVcyVAIVJFNRAj/EZNxvAHXBXMMAaZFv7qBA0iABzMnbrc4VqudGqCtgSRiSFzeyicvWtHTO5s1U2mqCApA8xabHfr+uO/iHhzVFDU0Y6ToaxWGAmIbYi4i8Y68GzEZikVOkzz5W37Rv8ADvh18U1KZorTS8QZG1wYA/Mk8ycFJ+tWAm8rorhOGVnN/fYzpHfmbwMWH4H8MpRZSyipUMXOyT8I/wBsLeRybcmI8wvy6Qe2Hrwu9OlT0KQCTcb/ADI/M+gwDbyLs2SWNkmrwI6mZlBvub8uSzuPrgRnqSKR55awPL1ty+eD3Ec8qi7ATYFiB8hywrZm4JlbbfHv07Ymyw49DsUuT2hh4TkKIouwMol9ROlQY2vsfTriBmOL5UC9cbCWAI+G1/XHbg9BatGHMqrA6TtPIxjTiuXpaSIBB5ECIwlS5aoKUKb2BcznMm4/7qnT6/DcRheOaQmoiwyuggdGXn642z/DaIBCuF80wb7/ABwCznDyPcJLTa0fK+KI4op9gXMktlX5ho/EP54h5qg0m1sbZXi1S1OqIvYtBHx5/EYnexJqFdvjPKbTh8bi9nm3Ohfo03psYOmxjvEkA9iREf4r4tfw/wAPzf7vS9nRZ6ZQMCGS4jygEteJj4Yr/iFJdNiCR0xYX7HOLGpQzGV1GaTLUpT9kPZl/Drgxt5zi3HK0c/yIOIZznCa+hYRg6gsOZM/ZA+mFn/jeiQVrN7NxKlWBmRa9rbbYf8AOcWVoUn3rjqGW9j9OxxV37WeCqaiZynGmppWqByciQ3+YAj1XBSxuPyJ8U4zfBlj+Fv4Oj+H6nGce8MfwdH8P1OPYIaV1wzJl8j+8O8trNXUSSWckqEC7W728xnALI5NmCs7FkpIfZht/MT7pF2Eg726Yj5ziT0aLZbVIpuwHSJkH8xiLndBcabKihTBJ1DlMdTJ5Yg4yt2zqXGlRtSqGnVcG0sSRESGGzSJKkHbqfjiPnVT2RK/qT1PMfD4YzxOqrJTdGYwujzGbAGB2idsQTUAWCd7x/r1w1K9im6tHPInzCw9YnfE8rqtbe0fL9MC8pUhgOUifhh28P8Ahv2rSpB0yY2JmwgYObUdsTH5aRNpv/c0i5HtEEQY23PqOp79YwGXhS12JSoad4IKk79CDth5rcGDBCR50BKxbexH9DzwLAAbzgo7NGkrDxYBmXv25Yh9lP4lXrtVIH+HfDL0c1RUnXLSGUeVSoJhp2kwPjh/47wcGgNIOo3vaLQcKlakyspViCGB7WM35YsrJ1hWpAt5oG3pYT+uDleSG+xXF4p66EWjktFO6+UXNrkyIHocNNaKZ0UqPOCFtFpsIk47VcmhDKxgEG4vECfQntiJVolarS0XVVLT5iVnlc2G2EwUq6KJzjI34jXKifZ6gQJuOfXePlGFKpTIqqEBUPqLAgfZgRt35dBhwzcn2SlkRwAATqBJHIWAE/O+BdbJmVqOoDNPreN8bOJ7FJLYLZaoRxSHqvW35nCnn+M13Uquti50CASZW5AHXbFlZShCkx9q/YRvjrmMglNkzKgEukXgAg+aAR7r/r3jCYJJ2zZyvSKY4hw7MUpd0qrIuXS0cgdwBjThvGG1X7SPykfDliy/FvGB7EqNzOoGxg8uh6YqHJAe3IEx/r64shJZE7QmnBpjFmsuKzqpUsbadO5nkLXxvm+HPSd1dSppwSDEzyHSevphq8A05JA0q0Ea92hYXQp5TMmLnrAxC8W5Bf3hiOvO942jmbfpiaM6lxKnG9imyagZJ9OWGr9lKFWzNUm000B/C3tCB6QPnhVJglWF5iOfpizMj4XbLUEVCIVCX6l2u7d+g7DHU8Zcmcrz2oR/bJ/EXHth0FQOPzJ/P9cJXjziY/cqdPmxX/8AWW/IFf8Ayw4/u7FlGks2kT0BIkie04q/x7mZzPsh/wDEChPImZYgdJt8MWZWuNHM8WLlksujwx/CUfw/U49j3hj+Eo/h+px7CS0oDi+bNTMMzKFLRKgmAYAO98SK+WR8mKijzgwe0e8T62xM8U+FWoV2DVEMw1gbTyjcnA7K0GUCGInfymDHOOuJ5foti199M8+RUUiZA06VjqxE/Pv2wLzWYEnTzOJ+fRyoEwOZINzJO/xxGpcJk2dTHK4P9cbDStg5JXqKDPgvw5+8VRrnRzgx3jFu8J8M+wPlJ/w8yJ5T0598RfBHhYUMolUwdSBtr3g4bKNQQGI+XLucQZ8k3Kh+OMOKNKXD0JDkXXAbxXwxaqaqflqiB7RQL6bhHMTo6gYYqtaQQotFp5dSY54FqoVpKyw2M9TvbfCoQSdsKbk1oTafAMyINUKBYoitJqP9lCCPdJueww7Ucr7KiiAzBO/2u/YTy6AYD/2jR/e0JDsyggsSIGojYbAQCLdeeC37zrfSBBuSSbb8sPnNcaQnhNyUpHHMbQNxz+gHTHB6a12CEtZg43EiACPjf5YKvwsgTK/njg+S8wOpZ7TP+o5+mFYnJakMnxf9TpVySuaTEk6DNzMx/W/yxo+bFSTpBANlMcufWZnGudraUi51TJUG3xjHLL8NZ6YqIVXVuGmSQTvh7nrQvi6tmlWqQCEMAiYMCDsRcH9PjhaznF6lEui+elbyxqW/L58sG+IZNxqOpQoA1RMkmbA8h6Xws53JgMWVmWLiCbHt0PcYlltlOPG2roD5nIVs0Tpy1U+khfjqER8cduFfszzLOpdVppILebzRzC6QQD3OJ2U8UVaDQ2qqtveNx6H6EYbMp4pp1CNCkHfkfpj3OUPoc4OZP4FwijlPImhY96AZJPUtLH5xhK/aLmUFWo1pkC2+w3nb1OHylxTUJePhIPwIM4r/AMV5dalas5JPSeVhO15PXflj2JXLYqVw2xAy2b1ZmjYyaiSCZJ84+WL0zfFEQ6ILuwsi3Y3iAO55mwEk4qXwh4W111zDMAqOGA0N5oNgCAYi2LB4lxSrD1UR6VJV8zBArt3Zz5lWeQHzx3cNRVHE8x+xph7+0GpCKhRCLsqtIE8maN52AueXXChxzwflK71cw4ctVv5Tpg26SPhglwmvRqormSFJIUggd2G8/iwF414jd2anApBQywjSDKkCGjYSDIvOCnKC7ZNjhk/yOnhY/wDR0fw/U4zj3hf+Do/h+px7AFhXP7SX/wCrK31aFvsANve3JkGw6YTq+T5s/vdNreuLL/aLkVqUaFSCWlqUEXIiVnnYnCTlgq6V3AECb8iJ+Rwt12OW1QIrUnQalOoDcGf9seovqGphFz5uh6Ejl68sH6nD6fs9CgARAxv4X4JOZYwCtNSb3DEqdKkbG4Jv0wCaZrTRcmTyRp5OmhMhEUSLBiALjt0wOr56msBt2kAAEnftt/TB/iBZl6KINh2GAPFcmGpaioOm/ePriPO6ZVgVqjgvFkmIYRaYmJ/Cbf7YIuBoLSCNOoRebxb1wv6lamUWnpeq0CxBkm/wAvPbBjifD2AXSbCwjkFG1vnOJlK0UTiosWc5wuolUwAR/PDFw9dJUMdlue/T6Yi10YlTuRv3jGcjXSpVem91CTItu3I9bxgP9oN7gwnXz3x/1+XyxAbiBk+bTHQ/XA/iWTqBwKbyGMeaSRAJ5b+mOiZQaWOp5WJCxe0ztbFDf4ERgvsnHPG4LGTedp+sxiPR4iGqaPaAvJMeblf0B5xPXEL+zF0yzsVaASDtN9xEx9cd8pw5Ug/Z2J5kXJnkduXxwpzadDOCqydniSknnv8ADnhUzcsSQJCgn/Q2w48RqF4poumRfoAJkk/niGnh5VUteoWG5ACj01EA/PBVb0NjNRgrKzzTiRJv0G57k7YYfCPCa9Zj7IjQhu0bHpJi56Y7VeEaarakIFithpNr6SLEzb4YauH08xkspUcIjEj2ns5PlMQNhcxBPphrSemKU5R2jNfImnMmQcJnHQdT+uIY8Y50Mxq1QS1wrJb/AC2UgfPEfMcY9sxZgAx5DrgfU4O0BLJzWwv4Yz1Q0zpLa08sLsRuCRtYWnBmh4hzKEB3UqTcMAedwLA7YTvDucIzBokkCoORN4vFu025xhhqZdX11VTUtPy6gDt3kbWBkXHPFqbpM5s8a5MZakFfZwNAmBG28RFxfp1xX3HcsaOYq076QS6gmTDjmTcm2LB4Q/tEpOwIY+Vx0br2mJwgeLaobN1TOwUfIf1w3M7jon8dOM6ZZPhf+Do/h+px7HvC/wDB0fw/U49how94l4YM1kKg3ekC6xYmBcesfpij9L0nJhJP+PUxnpEiMfQx40NM00aoObRC9xPP4YrnO+CqdSpVZTpCDXogWBMAT6j8sLj1Q20JtLMkLJufsjqTsPnh+8PcJFBETdtRLt95mADH0E6R2XvhWTgAevSVZswZiT9lb/mbYff3WotL2oWYPy7x688DxpnpS0NHtnbLoREaQD8LfTEGpmlQQdo233/PEThWbLoArsyfaW1p62kXxxzECo5MEkkLMzb+XbniXyF8ijx38TjlEWk7uASWNgT7q9B90HcnpGJX9oNqDzuLA9Plud/gMBcxUZmmTBA1C/15xjvqAEyJiYmY5REYRRQ7YWzlVQCUgMOXf169sAqzCkS8xqGnl94WOMkw3mJ3/wBRyx7PN/c1FcSGBF9uV8LnEZjlWiHU4+quGAEBhO9xzt1v+mDp4imqmAdS1BIYCdpiPNtO4g4ratQB95ieWkGxJ2BPK1/TBjg2cqUaB0uNBZoUidN4hb8yJjHoa7GTSb0hg4/nhIpyATeJi23IHnjWhnigI1SoEWPO3W2BNClTMu0s5uajNAEbXG4G1sSm4SzD+7Oo27DfkTBIjtvhcu9Hk0lUhl4eAyNUYgqoBiw1EydJ7c+8DCn4m8TVmfTqKjtYx06j8jgvms+Uy4pJZoM7Bp+8eRPp1whZp5qsLz33A6+uKMddCpaVh7w9xpKdQiqZVoJ1GfMOxmJ6jYgd8PFXxNl3A0VNc2NoAHrz9MJHDOK5RQEr06Rt91TY9bT8ZxC8QcGFNTXyblqf2qcklP8AEp3K9jJHXDeKlpgOVOxh8WtSakBAgmZG4AudJ5E7YSuEcFzWYpmpSpl95ZiF5nYkj8sQ6HiJtJVjqU9eXocWb4UzUcPy6RcoD82O/wACMMwYKbixHl+RUVJCjwDwlX9r7WsRS9k0hAdTMQJFxZV2vJJw41MvX1KwcimSqqogCCJmI2688SsrWOo6hAaVMxEi0dug/DiWiABSXXyQTJFoA72GKlFVSOa8km22R6R9m5YmEFNtR+IC262aMJPGskKiM7QGquWmNgDIHrFsMtSoc1WGkxlkIOxHtGj3jz0gbD47m2eM0aLeU2JRhMQbjedrG98FWqFW+QY8L/wdH8P1OPYx4W/g6P4fqcZwRSbcK477WgjsoRdOxhR0FmcEA8gRjSi2lncFTqUKdQGmFJje3M8yMDvDA05SiZDMyB4VnkKRNwiAz6sTtc84nHvEVNUJOgEA73Jt0lmPzwDDVfYJznEhSzgAWmdZVWABW83EXiZ5bTh2ybOdQG+gmYlSeS6e4Igdz0xV3hI03qGtU11G8xWmgURNtRJmOwF/KbXxbPCsyGoF6fsQrRJYsNvvGAQbxibI2iyME10QchkgH1AFGkhlBmCLEd1P8jiRV4WhlmJJ+E7dYxvRoiopqA6agYoyjSVMMTBIvN7ExblGJDFWBUMCxHL5W7YU3b2C/j/UHtwmnEyxn0k9BtjFbK00WIPXl9BjFJnIMC86b29f9scGpnSyD3lM6ZvpPT0wHNXVG/Jq7NKtNNUyb35YVvFOemloU21RIEW/rgxmKmkHmTbAtslrUEj7f6KcLnNJobiTehVpZOoSGnYk3HM88c6mVdTGth2IgXv/AEnoYw+ZDwm7rPKMDvEHhk0wCWix+0YPw5YyOS2USgkqsWBxWsgghCOVvd9L/CTghw/xbVVl1FY6gd5g9sRTSBW5Vu4wIq09Jjlv8+WGKMZfQmTkh7bNrmjBkt2gCPl8b98cc74epmfZ63cW8p8q+rEXPYflhY4fxLSpAJGowT0HPDzwnjUIuhA0fZBuB37nf9cKySeNaQMU5um9CFxbw/US51DRIBm0m5EdMRsjxSop0gkCLz2tixfEIpVFBVw/tP8A4yJIMGwvJI9OWK5r5QtXFGSpe0xcQJ2PXDsOR5FTFZPhbRt4XyPt65d0Q0QbkqxBJmAqgiZi+4ABxdXBclSamKpnVEQCsRtaBFxhYyuR/dkVqSDTRpm+92qU01GdiEPzwXXOrRqMAWKuSQSIW97du+OrUYpM5NzzSdBt8hR80aobkYieot+eBeZ4fSYCmslS0kKyiCBuw3IkbGRMTjqeJqQIXzxfUeZ5joRywDTKayWceYiD6nc9+uJpz/BRiwWrkGq1JKYDgBlG7Azb7XL3uffHHM8HSuKksQCt4G4YESGPPf4YEUUqUkI1we3MiwaO43x1ymfY01BaZDLBJ5RFrARG5nE08soStMZ6UHfCx/6Oj+H+eM4x4W/g6H4P549joiyuM5mGFIA1HKck1sFg9FBEn4DCguWWpVPTn2AvvsScTK+Z1wotaCeQUW0oBYL+vpg34S4RTqV1YxopXKxvYkSetiY5fHCuh6DPh/g9P90CMJLVSbSL2GiQZtPLDB4WoJWqV6bMQBURwNUEsC0qomdJjbAHimb9gmXphgJBd15huTdg36g4L+GKzUaL16hQKGEeUAkm4AaZ1ao9QThOToqxdDbkUhMy0AgO+lvvUw0QY+0jzHYjriLkstTqJ5lKsLagSCT+k428Oo37i6tcgsZ66jee9wcS8oQCAT/v1xM0nJC7qwQtdEeqkgqIi8n1M7m0T2wD48kIKsMzGy326dycHePcLqXdBTKx9k3je/XC7WDspUj3b7x8JOJskWnX0U42uwVkM5WYkSLGL3Pyw4eG8kC6q4tE7d+fTCxw3LKKkhgHOw/16YM08yS41Egc4MfPGcurNa26LEzCqtI+yC/EEj5KZOErxN7Vl01VpVVF/Zmm6NHMqG97lYEntiPxjPGioejWa3JvocLlfxu+YQ03JDC6kdRsRhznfSFwxNO7BWcyA3psPZNGgadMESTIHXAPP04I9MGOIZ/Ssn3rmBe7Ek2wCrVNRkme+ChfYc0uiC9bS28D69+2J2W4uQDcg+tj8eeILZlUOo7xgrwzwFna49qytSpPcHSST/l5H1OKOHPsklkWN3ZEHGXQypOo3J7dF6Yn+G6itn6ZP3WMdwNhNzY4Kv8As6RTL5ippAmSoQDndmWwwyeHuB5ems5ek1djvU0wD/meJHpbDIYq6Jc3lRlFpGM/TerqVZ9m0gnsyqG+MqpBvztgzksnSSkiMGrVNAMN7iKSYLNuSY2vtYDfEbi2QzIA+xI2WCb295iBbnAxq7PTyyOVMQFkkljpkBm5XOKqlxtknjNqdJmOJciNwL8p+HLEKjnibYivn7GeeFvM8fNF5WG/wnmMc/jJs7PKMVQ3V6hIPPAp80UKmYH94IB3OwBHy6i+Aa+LHIbzM2rYREDpG1jzxHpcQLvLTt5QASepiB1wPpdip5UXB4W/g6P4fqcZxjwv/B0fw/U4zjpEpQHDQUQsb9unbD1wbjIp5WBeoV0/+bAOfkY/3xYviHwFknrT7JV7IFUfICMQF8A5QbKw9Gj6YBxsYp/Qj8VruapLXQiAIkW1eX1i/fBnhXCzW00blRTeop1GNSkbA2iJv6YYm8EZY2PtDPVzyx1p+EqK3V6ymCLVWFjuLcj0wHrD9uqDqQmSYDaAfhYYWs7xGBJNuQG57dvjbEw+GacR7XMR09s8fKYxyPg+h96r/wCxsJ/ju+z3sIQqTVBJIAWUXVKyRdjHvMD1tzjEHNebt1P0waXwdQGzVR/+RsZPg6h96r/7GxkvGcvsKOZR+gB+6IpFT3miAeQB6f1xvVzQQKzRvF9tsG/+DqH3qt//ALjY1qeCsswhvaEd3J/XGfxdVZqz1KyuvFXiBXOlDAHvRt2+OF7LZuG1XMfyjFvn9neS+4fmP5Yz/wAvcl9w/P8Apgl4tKrGfyv0VE9ctc745PUxcX/LzJfcPzH8sY/5d5L7h+Y/ljV4/wCwX5N/RUXA8/Rp5mawBJSKer3Q5YeY9IE4svK0ROpSXkSahdhTUdQA1jzFr9Dgg37N8gd6U/L+WJVHwTlkEJ7RQYsrkC21h0xVBKKOfmh7JWQk4cquHNUPBU3+c6CGZesmOWJeZrmo2oV3QGZ0PF+gV0KT2tjqvg+gNUNWGr3oqNf16/HGP+DaEg6qsiIPtGkRtB5RhnJCfQ/yQxms0yMqOCF+1VWm0wI3CgfocdsvnMyKCqyK4j/6YAN5J07j0E2M9sd6nhCi3vNWb1qMf19T88bU/C1JfdqVxG0VXH6HGN2Pwx9btpMDZ6qNNqdOQfMAqWiOUmPyF+2Fr+yVrMzsgCzpVQIAC229ZPxw9t4PoHdqx9ajHGB4Ly/Wr/7DgaHZZqa0qEOjwihTroCsrckX5AfzxNzVBR/DtUTVuIBEf/1+cdsNp8E5aZ/vJ/GcbL4Ly42NX/zOPaEcH+Tv4WcfudH8P1OPYZuF8EpJRRVBgCBj2PD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7 Resim" descr="https://encrypted-tbn0.gstatic.com/images?q=tbn:ANd9GcTlt6n9YP3NqRgn3PCbXY3Ovj7EjOjPM2FS_Tahstoi_Bc5Cow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BENLİK  KAVRAMI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Ergenlikte benlik anlayışının gelişimi karmaşıktır ve benliğin bir dizi yönünü içerir.</a:t>
            </a:r>
          </a:p>
          <a:p>
            <a:r>
              <a:rPr lang="tr-TR" dirty="0" smtClean="0"/>
              <a:t>Soyutlama ve idealizm</a:t>
            </a:r>
          </a:p>
          <a:p>
            <a:r>
              <a:rPr lang="tr-TR" dirty="0" smtClean="0"/>
              <a:t>Benlik dalgalanması (</a:t>
            </a:r>
            <a:r>
              <a:rPr lang="tr-TR" dirty="0" err="1" smtClean="0"/>
              <a:t>Barometrik</a:t>
            </a:r>
            <a:r>
              <a:rPr lang="tr-TR" dirty="0" smtClean="0"/>
              <a:t> benlik)</a:t>
            </a:r>
          </a:p>
          <a:p>
            <a:r>
              <a:rPr lang="tr-TR" dirty="0" smtClean="0"/>
              <a:t>Benlikteki çelişkiler</a:t>
            </a:r>
          </a:p>
          <a:p>
            <a:r>
              <a:rPr lang="tr-TR" dirty="0" smtClean="0"/>
              <a:t>Gerçek benliğe karşı ideal benlik</a:t>
            </a:r>
          </a:p>
          <a:p>
            <a:r>
              <a:rPr lang="tr-TR" dirty="0" smtClean="0"/>
              <a:t>Benlik bilinci</a:t>
            </a:r>
          </a:p>
          <a:p>
            <a:r>
              <a:rPr lang="tr-TR" dirty="0" smtClean="0"/>
              <a:t>Bilinç dışı benlik</a:t>
            </a:r>
            <a:endParaRPr lang="tr-TR" dirty="0"/>
          </a:p>
        </p:txBody>
      </p:sp>
      <p:pic>
        <p:nvPicPr>
          <p:cNvPr id="4" name="3 Resim" descr="https://encrypted-tbn0.gstatic.com/images?q=tbn:ANd9GcRQp3XBYr6cEkXOgEQMP3qpmQz4fOMRocIxVCF_Jri91FIJzEN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279614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BENLİK  KAVRAMI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Benlik kavramı		       alana özgü benlik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Benlik saygısı 	    	       bütünsel bir benlik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  Düşük 		  Yüksek</a:t>
            </a:r>
          </a:p>
          <a:p>
            <a:pPr>
              <a:buNone/>
            </a:pPr>
            <a:r>
              <a:rPr lang="tr-TR" dirty="0" smtClean="0"/>
              <a:t>benlik saygısı      benlik saygısı</a:t>
            </a:r>
          </a:p>
        </p:txBody>
      </p:sp>
      <p:sp>
        <p:nvSpPr>
          <p:cNvPr id="4" name="3 Şeritli Sağ Ok"/>
          <p:cNvSpPr/>
          <p:nvPr/>
        </p:nvSpPr>
        <p:spPr>
          <a:xfrm>
            <a:off x="3635896" y="2132856"/>
            <a:ext cx="158417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Şeritli Sağ Ok"/>
          <p:cNvSpPr/>
          <p:nvPr/>
        </p:nvSpPr>
        <p:spPr>
          <a:xfrm>
            <a:off x="3635896" y="3068960"/>
            <a:ext cx="158417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7 Düz Ok Bağlayıcısı"/>
          <p:cNvCxnSpPr/>
          <p:nvPr/>
        </p:nvCxnSpPr>
        <p:spPr>
          <a:xfrm flipH="1">
            <a:off x="1331640" y="3645024"/>
            <a:ext cx="864096" cy="827992"/>
          </a:xfrm>
          <a:prstGeom prst="straightConnector1">
            <a:avLst/>
          </a:prstGeom>
          <a:ln w="82550" cap="rnd" cmpd="tri">
            <a:tailEnd type="arrow"/>
          </a:ln>
          <a:scene3d>
            <a:camera prst="orthographicFront"/>
            <a:lightRig rig="threePt" dir="t"/>
          </a:scene3d>
          <a:sp3d>
            <a:bevelB w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2843808" y="3645024"/>
            <a:ext cx="792088" cy="792088"/>
          </a:xfrm>
          <a:prstGeom prst="straightConnector1">
            <a:avLst/>
          </a:prstGeom>
          <a:ln w="82550" cap="rnd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16 Resim" descr="https://encrypted-tbn3.gstatic.com/images?q=tbn:ANd9GcT0dg4MrYe8QAf3xANgHnFfSVKiydN1nhFyVz48tGwGotF1h56_D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573016"/>
            <a:ext cx="247890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KİMLİK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Bir kişinin kim olduğudur, benlik anlayışının sentezi ve bütünleştirilmesini ifade eder.</a:t>
            </a:r>
          </a:p>
        </p:txBody>
      </p:sp>
      <p:sp>
        <p:nvSpPr>
          <p:cNvPr id="4" name="3 Dikdörtgen"/>
          <p:cNvSpPr/>
          <p:nvPr/>
        </p:nvSpPr>
        <p:spPr>
          <a:xfrm rot="20216297">
            <a:off x="1355838" y="5004055"/>
            <a:ext cx="151216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Ben kimim? 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 rot="1593855">
            <a:off x="5961499" y="4855699"/>
            <a:ext cx="187220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Nasıl biriyim?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 rot="2414460">
            <a:off x="5857321" y="3225871"/>
            <a:ext cx="3096344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Beni farklı kılan nedir?</a:t>
            </a:r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 rot="2412979">
            <a:off x="899592" y="2780928"/>
            <a:ext cx="720080" cy="29523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Kendi kendime nasıl başaracağım?</a:t>
            </a:r>
          </a:p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 rot="682748">
            <a:off x="2555776" y="3140968"/>
            <a:ext cx="3456384" cy="360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>
              <a:solidFill>
                <a:srgbClr val="FFC000"/>
              </a:solidFill>
            </a:endParaRPr>
          </a:p>
          <a:p>
            <a:pPr algn="ctr"/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Hayatta ne yapacağım? </a:t>
            </a:r>
          </a:p>
          <a:p>
            <a:pPr algn="ctr"/>
            <a:endParaRPr lang="tr-TR" dirty="0"/>
          </a:p>
        </p:txBody>
      </p:sp>
      <p:pic>
        <p:nvPicPr>
          <p:cNvPr id="11" name="10 Resim" descr="https://encrypted-tbn1.gstatic.com/images?q=tbn:ANd9GcSIQK3Jc3EkjammrWdNLdqbSZRwzK7Vt9a2PKPosQx8Zt9lJTE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17032"/>
            <a:ext cx="142049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KİMLİK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614264"/>
          </a:xfrm>
        </p:spPr>
        <p:txBody>
          <a:bodyPr/>
          <a:lstStyle/>
          <a:p>
            <a:pPr algn="ctr">
              <a:buNone/>
            </a:pPr>
            <a:r>
              <a:rPr lang="tr-TR" sz="2400" dirty="0" err="1" smtClean="0"/>
              <a:t>Erikson’a</a:t>
            </a:r>
            <a:r>
              <a:rPr lang="tr-TR" sz="2400" dirty="0" smtClean="0"/>
              <a:t> göre bu evre kimliğin ortaya çıkmasını sağlayacak bir araştırma, içebakış ve keşfetme evresidir.</a:t>
            </a:r>
          </a:p>
          <a:p>
            <a:pPr algn="ctr">
              <a:buNone/>
            </a:pPr>
            <a:r>
              <a:rPr lang="tr-TR" sz="2000" dirty="0" smtClean="0">
                <a:solidFill>
                  <a:srgbClr val="7030A0"/>
                </a:solidFill>
              </a:rPr>
              <a:t>		  </a:t>
            </a:r>
          </a:p>
          <a:p>
            <a:pPr algn="ctr">
              <a:buNone/>
            </a:pPr>
            <a:r>
              <a:rPr lang="tr-TR" sz="2000" dirty="0" smtClean="0">
                <a:solidFill>
                  <a:srgbClr val="7030A0"/>
                </a:solidFill>
              </a:rPr>
              <a:t>                                  Erik </a:t>
            </a:r>
            <a:r>
              <a:rPr lang="tr-TR" sz="2000" dirty="0" err="1" smtClean="0">
                <a:solidFill>
                  <a:srgbClr val="7030A0"/>
                </a:solidFill>
              </a:rPr>
              <a:t>Erikson’a</a:t>
            </a:r>
            <a:r>
              <a:rPr lang="tr-TR" sz="2000" dirty="0" smtClean="0">
                <a:solidFill>
                  <a:srgbClr val="7030A0"/>
                </a:solidFill>
              </a:rPr>
              <a:t> Göre Gelişimin Sekiz Evresi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555776" y="3068960"/>
          <a:ext cx="6120680" cy="341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1944216"/>
              </a:tblGrid>
              <a:tr h="339730">
                <a:tc>
                  <a:txBody>
                    <a:bodyPr/>
                    <a:lstStyle/>
                    <a:p>
                      <a:r>
                        <a:rPr lang="tr-TR" dirty="0" smtClean="0"/>
                        <a:t>Bunalım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Dönem</a:t>
                      </a:r>
                      <a:endParaRPr lang="tr-TR" dirty="0"/>
                    </a:p>
                  </a:txBody>
                  <a:tcPr/>
                </a:tc>
              </a:tr>
              <a:tr h="282312">
                <a:tc>
                  <a:txBody>
                    <a:bodyPr/>
                    <a:lstStyle/>
                    <a:p>
                      <a:r>
                        <a:rPr lang="tr-TR" dirty="0" smtClean="0"/>
                        <a:t>Güvene</a:t>
                      </a:r>
                      <a:r>
                        <a:rPr lang="tr-TR" baseline="0" dirty="0" smtClean="0"/>
                        <a:t> karşı Güvensizlik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Bebeklik</a:t>
                      </a:r>
                      <a:endParaRPr lang="tr-TR" dirty="0"/>
                    </a:p>
                  </a:txBody>
                  <a:tcPr/>
                </a:tc>
              </a:tr>
              <a:tr h="339730">
                <a:tc>
                  <a:txBody>
                    <a:bodyPr/>
                    <a:lstStyle/>
                    <a:p>
                      <a:r>
                        <a:rPr lang="tr-TR" dirty="0" smtClean="0"/>
                        <a:t>Özerkliğe</a:t>
                      </a:r>
                      <a:r>
                        <a:rPr lang="tr-TR" baseline="0" dirty="0" smtClean="0"/>
                        <a:t> karşı Utanç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Küçük</a:t>
                      </a:r>
                      <a:r>
                        <a:rPr lang="tr-TR" baseline="0" dirty="0" smtClean="0"/>
                        <a:t> çocukluk</a:t>
                      </a:r>
                      <a:endParaRPr lang="tr-TR" dirty="0"/>
                    </a:p>
                  </a:txBody>
                  <a:tcPr/>
                </a:tc>
              </a:tr>
              <a:tr h="486896">
                <a:tc>
                  <a:txBody>
                    <a:bodyPr/>
                    <a:lstStyle/>
                    <a:p>
                      <a:r>
                        <a:rPr lang="tr-TR" dirty="0" smtClean="0"/>
                        <a:t>Girişkenliğe karşı Suçluluk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İlk çocukluk</a:t>
                      </a:r>
                      <a:endParaRPr lang="tr-TR" dirty="0"/>
                    </a:p>
                  </a:txBody>
                  <a:tcPr/>
                </a:tc>
              </a:tr>
              <a:tr h="339730"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Çalışkanlığa</a:t>
                      </a:r>
                      <a:r>
                        <a:rPr lang="tr-TR" baseline="0" dirty="0" smtClean="0"/>
                        <a:t> karşı Aşağılık Duygusu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Orta çocukluk</a:t>
                      </a:r>
                      <a:endParaRPr lang="tr-TR" dirty="0"/>
                    </a:p>
                  </a:txBody>
                  <a:tcPr/>
                </a:tc>
              </a:tr>
              <a:tr h="33973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Kimliğe karşı Rol Karışıklığı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Ergenlik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9730">
                <a:tc>
                  <a:txBody>
                    <a:bodyPr/>
                    <a:lstStyle/>
                    <a:p>
                      <a:r>
                        <a:rPr lang="tr-TR" dirty="0" smtClean="0"/>
                        <a:t>Yakınlığa karşı Yalıtılmışlık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Genç yetişkinlik</a:t>
                      </a:r>
                      <a:endParaRPr lang="tr-TR" dirty="0"/>
                    </a:p>
                  </a:txBody>
                  <a:tcPr/>
                </a:tc>
              </a:tr>
              <a:tr h="342880">
                <a:tc>
                  <a:txBody>
                    <a:bodyPr/>
                    <a:lstStyle/>
                    <a:p>
                      <a:r>
                        <a:rPr lang="tr-TR" dirty="0" smtClean="0"/>
                        <a:t>Üretkenliğe karşı</a:t>
                      </a:r>
                      <a:r>
                        <a:rPr lang="tr-TR" baseline="0" dirty="0" smtClean="0"/>
                        <a:t> Durgunluk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Orta yetişkinlik</a:t>
                      </a:r>
                      <a:endParaRPr lang="tr-TR" dirty="0"/>
                    </a:p>
                  </a:txBody>
                  <a:tcPr/>
                </a:tc>
              </a:tr>
              <a:tr h="339730">
                <a:tc>
                  <a:txBody>
                    <a:bodyPr/>
                    <a:lstStyle/>
                    <a:p>
                      <a:r>
                        <a:rPr lang="tr-TR" dirty="0" smtClean="0"/>
                        <a:t>Bütünlüğe  karşı Umutsuzluk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İleri yetişkinlik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1785808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KİMLİK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Erikson</a:t>
            </a:r>
            <a:r>
              <a:rPr lang="tr-TR" dirty="0" smtClean="0"/>
              <a:t> için kimlik, önceki evrelerin özdeşleşme öğelerinin, şimdiki gizilgücün ve yeteneklerin, geleceğe ilişkin dileklerin bütünleşme olgusudur.</a:t>
            </a:r>
          </a:p>
          <a:p>
            <a:endParaRPr lang="tr-TR" dirty="0" smtClean="0"/>
          </a:p>
          <a:p>
            <a:pPr algn="ctr">
              <a:buNone/>
            </a:pPr>
            <a:r>
              <a:rPr lang="tr-TR" i="1" dirty="0" smtClean="0">
                <a:solidFill>
                  <a:srgbClr val="0070C0"/>
                </a:solidFill>
              </a:rPr>
              <a:t>“Kimliğe Karşı Rol Karışıklığı”</a:t>
            </a:r>
          </a:p>
          <a:p>
            <a:pPr algn="ctr">
              <a:buNone/>
            </a:pPr>
            <a:r>
              <a:rPr lang="tr-TR" dirty="0" smtClean="0"/>
              <a:t>Bukalemun kimlik</a:t>
            </a:r>
          </a:p>
          <a:p>
            <a:pPr algn="ctr">
              <a:buNone/>
            </a:pPr>
            <a:r>
              <a:rPr lang="tr-TR" dirty="0" smtClean="0"/>
              <a:t>Hazır kimlik</a:t>
            </a:r>
          </a:p>
          <a:p>
            <a:pPr algn="ctr">
              <a:buNone/>
            </a:pPr>
            <a:r>
              <a:rPr lang="tr-TR" dirty="0" smtClean="0"/>
              <a:t>Olumsuz kimlik</a:t>
            </a:r>
            <a:endParaRPr lang="tr-TR" dirty="0"/>
          </a:p>
        </p:txBody>
      </p:sp>
      <p:pic>
        <p:nvPicPr>
          <p:cNvPr id="4" name="3 Resim" descr="https://encrypted-tbn1.gstatic.com/images?q=tbn:ANd9GcTR05nEIkPHBhBduDsXzKuEcAJnQEo9UAfpF-hRHy6rPpmkgqrc8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861048"/>
            <a:ext cx="24259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s://encrypted-tbn3.gstatic.com/images?q=tbn:ANd9GcRVp0pkWLfed0odzeW2GdX2XBuNEV3PV7v61CZYUuyo604KZj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KİMLİK</a:t>
            </a:r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6444208" y="1772816"/>
            <a:ext cx="2448272" cy="576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Kültürel Kimlik</a:t>
            </a:r>
          </a:p>
          <a:p>
            <a:pPr algn="ctr"/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3275856" y="2060848"/>
            <a:ext cx="1872208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Cinsel Kimlik</a:t>
            </a:r>
          </a:p>
          <a:p>
            <a:pPr algn="ctr"/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2411760" y="4869160"/>
            <a:ext cx="32403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Başarı, Entelektüel Kimlik</a:t>
            </a:r>
          </a:p>
          <a:p>
            <a:pPr algn="ctr"/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5652120" y="2636912"/>
            <a:ext cx="2448272" cy="576064"/>
          </a:xfrm>
          <a:prstGeom prst="roundRect">
            <a:avLst/>
          </a:prstGeom>
          <a:solidFill>
            <a:srgbClr val="A63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İlişkisel Kimlik</a:t>
            </a:r>
          </a:p>
          <a:p>
            <a:pPr algn="ctr"/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516216" y="3861048"/>
            <a:ext cx="2448272" cy="504056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Dinsel Kimlik</a:t>
            </a:r>
          </a:p>
          <a:p>
            <a:pPr algn="ctr"/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251520" y="3645024"/>
            <a:ext cx="2448272" cy="5760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Politik Kimlik</a:t>
            </a:r>
          </a:p>
          <a:p>
            <a:pPr algn="ctr"/>
            <a:endParaRPr lang="tr-TR" dirty="0"/>
          </a:p>
        </p:txBody>
      </p:sp>
      <p:sp>
        <p:nvSpPr>
          <p:cNvPr id="10" name="9 Yuvarlatılmış Dikdörtgen"/>
          <p:cNvSpPr/>
          <p:nvPr/>
        </p:nvSpPr>
        <p:spPr>
          <a:xfrm>
            <a:off x="827584" y="5589240"/>
            <a:ext cx="3168352" cy="504056"/>
          </a:xfrm>
          <a:prstGeom prst="roundRect">
            <a:avLst/>
          </a:prstGeom>
          <a:solidFill>
            <a:srgbClr val="7E58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Mesleki/Kariyer Kimliği</a:t>
            </a:r>
          </a:p>
          <a:p>
            <a:pPr algn="ctr"/>
            <a:endParaRPr lang="tr-TR" dirty="0"/>
          </a:p>
        </p:txBody>
      </p:sp>
      <p:sp>
        <p:nvSpPr>
          <p:cNvPr id="11" name="10 Yuvarlatılmış Dikdörtgen"/>
          <p:cNvSpPr/>
          <p:nvPr/>
        </p:nvSpPr>
        <p:spPr>
          <a:xfrm>
            <a:off x="6444208" y="5589240"/>
            <a:ext cx="244827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Kişilik</a:t>
            </a:r>
          </a:p>
          <a:p>
            <a:pPr algn="ctr"/>
            <a:endParaRPr lang="tr-TR" dirty="0"/>
          </a:p>
        </p:txBody>
      </p:sp>
      <p:sp>
        <p:nvSpPr>
          <p:cNvPr id="12" name="11 Yuvarlatılmış Dikdörtgen"/>
          <p:cNvSpPr/>
          <p:nvPr/>
        </p:nvSpPr>
        <p:spPr>
          <a:xfrm>
            <a:off x="1547664" y="1412776"/>
            <a:ext cx="1728192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İlgileri</a:t>
            </a:r>
          </a:p>
          <a:p>
            <a:pPr algn="ctr"/>
            <a:endParaRPr lang="tr-TR" dirty="0"/>
          </a:p>
        </p:txBody>
      </p:sp>
      <p:sp>
        <p:nvSpPr>
          <p:cNvPr id="13" name="12 Yuvarlatılmış Dikdörtgen"/>
          <p:cNvSpPr/>
          <p:nvPr/>
        </p:nvSpPr>
        <p:spPr>
          <a:xfrm>
            <a:off x="323528" y="2636912"/>
            <a:ext cx="2016224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Fiziksel kimlik</a:t>
            </a:r>
          </a:p>
          <a:p>
            <a:pPr algn="ctr"/>
            <a:endParaRPr lang="tr-TR" dirty="0"/>
          </a:p>
        </p:txBody>
      </p:sp>
      <p:pic>
        <p:nvPicPr>
          <p:cNvPr id="14" name="13 İçerik Yer Tutucusu" descr="https://encrypted-tbn3.gstatic.com/images?q=tbn:ANd9GcRQZwwelK78IKJxbxDsWfL_Wm1io15NMmrmiadzS7YWU0qvOYInO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KİMLİK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1763688" y="3429000"/>
          <a:ext cx="5256584" cy="191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843"/>
                <a:gridCol w="1469573"/>
                <a:gridCol w="1512168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Kimlik Statüleri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Bunalım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Bağlanma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Dağınık Kimlik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İpotekli Kimlik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Var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Moratoryum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Başarılı</a:t>
                      </a:r>
                      <a:r>
                        <a:rPr lang="tr-TR" baseline="0" dirty="0" smtClean="0"/>
                        <a:t> Kimlik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Var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95536" y="126876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800" dirty="0" smtClean="0"/>
              <a:t>James </a:t>
            </a:r>
            <a:r>
              <a:rPr lang="tr-TR" sz="2800" dirty="0" err="1" smtClean="0"/>
              <a:t>Marcia</a:t>
            </a:r>
            <a:r>
              <a:rPr lang="tr-TR" sz="2800" dirty="0" smtClean="0"/>
              <a:t> (1980,1994, 2002)</a:t>
            </a:r>
          </a:p>
          <a:p>
            <a:pPr algn="ctr">
              <a:buNone/>
            </a:pPr>
            <a:r>
              <a:rPr lang="tr-TR" sz="2800" i="1" dirty="0" smtClean="0">
                <a:solidFill>
                  <a:srgbClr val="0070C0"/>
                </a:solidFill>
              </a:rPr>
              <a:t>Kimlik </a:t>
            </a:r>
            <a:r>
              <a:rPr lang="tr-TR" sz="2800" dirty="0" smtClean="0"/>
              <a:t>çabaları içinde bulunan ergeni </a:t>
            </a:r>
            <a:r>
              <a:rPr lang="tr-TR" sz="2800" i="1" dirty="0" smtClean="0">
                <a:solidFill>
                  <a:srgbClr val="0070C0"/>
                </a:solidFill>
              </a:rPr>
              <a:t>bağlanma</a:t>
            </a:r>
            <a:r>
              <a:rPr lang="tr-TR" sz="2800" dirty="0" smtClean="0"/>
              <a:t> (kararın kesinliği) ve </a:t>
            </a:r>
            <a:r>
              <a:rPr lang="tr-TR" sz="2800" i="1" dirty="0" smtClean="0">
                <a:solidFill>
                  <a:srgbClr val="0070C0"/>
                </a:solidFill>
              </a:rPr>
              <a:t>bunalım</a:t>
            </a:r>
            <a:r>
              <a:rPr lang="tr-TR" sz="2800" dirty="0" smtClean="0"/>
              <a:t>  (kararsızlık yaşama) değerlendirir.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ERGENLİK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Ergenlik insanın yaşam döngüsünde çok özel bir dönemdir. Büyüme görevini sonlandırma ve büyüyüp gitme sürecini başlatma zamanıdır.</a:t>
            </a:r>
          </a:p>
          <a:p>
            <a:r>
              <a:rPr lang="tr-TR" dirty="0" smtClean="0"/>
              <a:t>Bu dönemde olanlar heyecanlandırıcı ve canlandırıcı, aynı zamanda da ürkütücü ve karıştırıcıdır.</a:t>
            </a:r>
            <a:endParaRPr lang="tr-TR" dirty="0"/>
          </a:p>
        </p:txBody>
      </p:sp>
      <p:pic>
        <p:nvPicPr>
          <p:cNvPr id="4" name="6 İçerik Yer Tutucusu" descr="https://encrypted-tbn1.gstatic.com/images?q=tbn:ANd9GcS7nJnxmwFHfJN7O8LRV4GFHQOkQ_Ozl8fvj0fgHWwALZgcM8gc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t0.gstatic.com/images?q=tbn:ANd9GcSfkM6mGTmkwhP0vni5CrAjyDHJjce_CmP8wPfuCHO21foNx-WC8Q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880320" cy="244827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Resim" descr="https://encrypted-tbn0.gstatic.com/images?q=tbn:ANd9GcQr-ICVsFruHmLoR0DIX_eyT1AvE98juJZazLmL0XeZDmqVIRfuS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28347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kİşİlİk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Kişilik bireylerin süreklilik gösteren bireysel özelliklerini ifade eder.</a:t>
            </a:r>
          </a:p>
          <a:p>
            <a:r>
              <a:rPr lang="tr-TR" dirty="0" smtClean="0"/>
              <a:t>Kişilik genellikle benlik ve kimliği kapsadığı düşünülmektedir.</a:t>
            </a:r>
          </a:p>
        </p:txBody>
      </p:sp>
      <p:pic>
        <p:nvPicPr>
          <p:cNvPr id="4" name="3 Resim" descr="https://encrypted-tbn2.gstatic.com/images?q=tbn:ANd9GcT8mMxXzksLC4UDCuekk7mgOPHplLdlly7VFZYI8jQ-2BzF0IYtb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01008"/>
            <a:ext cx="298640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4 Resim" descr="https://encrypted-tbn3.gstatic.com/images?q=tbn:ANd9GcRomgpzSuMFnsJXEJ5kjqArGbOced-zW0lPwFNZ2GHg72jyD2K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224319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kİşİlİk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“BÜYÜK BEŞLİ” KİŞİLİK ÖZELLİKLERİ</a:t>
            </a:r>
          </a:p>
          <a:p>
            <a:pPr algn="ctr">
              <a:buNone/>
            </a:pPr>
            <a:r>
              <a:rPr lang="tr-TR" dirty="0" smtClean="0">
                <a:solidFill>
                  <a:schemeClr val="accent3">
                    <a:lumMod val="75000"/>
                  </a:schemeClr>
                </a:solidFill>
              </a:rPr>
              <a:t>Dışa dönüklük (girişken, enerjik, sıcakkanlı)</a:t>
            </a:r>
          </a:p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Uyumluluk (nazik, sempatik)</a:t>
            </a:r>
          </a:p>
          <a:p>
            <a:pPr algn="ctr">
              <a:buNone/>
            </a:pPr>
            <a:r>
              <a:rPr lang="tr-TR" dirty="0" smtClean="0">
                <a:solidFill>
                  <a:srgbClr val="7030A0"/>
                </a:solidFill>
              </a:rPr>
              <a:t>Sorumluluk (düzenli, dikkatli, disiplinli)</a:t>
            </a:r>
          </a:p>
          <a:p>
            <a:pPr algn="ctr">
              <a:buNone/>
            </a:pPr>
            <a:r>
              <a:rPr lang="tr-TR" dirty="0" smtClean="0">
                <a:solidFill>
                  <a:srgbClr val="00B050"/>
                </a:solidFill>
              </a:rPr>
              <a:t>Duygusal Tutarlık (sakin, güvenli, kaygı düzeyi)</a:t>
            </a:r>
          </a:p>
          <a:p>
            <a:pPr algn="ctr">
              <a:buNone/>
            </a:pPr>
            <a:r>
              <a:rPr lang="tr-TR" dirty="0" smtClean="0">
                <a:solidFill>
                  <a:srgbClr val="FFC000"/>
                </a:solidFill>
              </a:rPr>
              <a:t>Deneyimlere Açıklık (meraklı, yaratıcı)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</p:txBody>
      </p:sp>
      <p:pic>
        <p:nvPicPr>
          <p:cNvPr id="6" name="5 Resim" descr="https://encrypted-tbn0.gstatic.com/images?q=tbn:ANd9GcTAueiePACf4cnJC1yH54ElikHtCx0CoUaCkgwppHb_8meJRZV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81128"/>
            <a:ext cx="2860040" cy="15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https://encrypted-tbn1.gstatic.com/images?q=tbn:ANd9GcRCqbk4M_GohJMLmLpfuzThFIlL6Bs1otlGgK4PYCcOteIYlkj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136"/>
            <a:ext cx="38519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MİZAÇ</a:t>
            </a:r>
            <a:endParaRPr lang="tr-T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Bireyin davranış stili ve öne çıkan tepki verme biçimi.</a:t>
            </a:r>
          </a:p>
          <a:p>
            <a:pPr algn="ctr">
              <a:buNone/>
            </a:pPr>
            <a:r>
              <a:rPr lang="tr-TR" dirty="0" smtClean="0"/>
              <a:t>Mizaç kişiliğin temelini oluşturur.</a:t>
            </a:r>
          </a:p>
          <a:p>
            <a:endParaRPr lang="tr-TR" dirty="0" smtClean="0"/>
          </a:p>
          <a:p>
            <a:r>
              <a:rPr lang="tr-TR" dirty="0" smtClean="0"/>
              <a:t>Kolay çocuk</a:t>
            </a:r>
          </a:p>
          <a:p>
            <a:r>
              <a:rPr lang="tr-TR" dirty="0" smtClean="0"/>
              <a:t>Zor çocuk</a:t>
            </a:r>
          </a:p>
          <a:p>
            <a:r>
              <a:rPr lang="tr-TR" dirty="0" smtClean="0"/>
              <a:t>Yavaş ısınan çocuk</a:t>
            </a:r>
          </a:p>
        </p:txBody>
      </p:sp>
      <p:pic>
        <p:nvPicPr>
          <p:cNvPr id="4" name="3 Resim" descr="https://encrypted-tbn3.gstatic.com/images?q=tbn:ANd9GcRabOpB3PZyQGsqX47LEYAAKJdWejR1W_J0OboMU70JUBHLNTv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564904"/>
            <a:ext cx="1521460" cy="217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s://encrypted-tbn2.gstatic.com/images?q=tbn:ANd9GcTTe2PmJjb1BzVpCxXvTAygEGQF4xu0D9rpSR9m556_pAS07S2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2232248" cy="239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1.gstatic.com/images?q=tbn:ANd9GcTQoAwR9t7XujGKmROmpCgTxHZcRqiQp12Q5CGgw6SyUgz6Mio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492896"/>
            <a:ext cx="1953260" cy="234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TOPLUMSAL CİNSİYET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rgbClr val="5D5C53"/>
                </a:solidFill>
              </a:rPr>
              <a:t>Ergen kimliğinin önemli bir yönü toplumsal cinsiyet kimliğinin gelişimidir.</a:t>
            </a:r>
          </a:p>
          <a:p>
            <a:endParaRPr lang="tr-TR" dirty="0" smtClean="0">
              <a:solidFill>
                <a:srgbClr val="00B0F0"/>
              </a:solidFill>
            </a:endParaRPr>
          </a:p>
          <a:p>
            <a:endParaRPr lang="tr-TR" dirty="0" smtClean="0">
              <a:solidFill>
                <a:srgbClr val="00B0F0"/>
              </a:solidFill>
            </a:endParaRPr>
          </a:p>
          <a:p>
            <a:r>
              <a:rPr lang="tr-TR" dirty="0" smtClean="0">
                <a:solidFill>
                  <a:srgbClr val="00B0F0"/>
                </a:solidFill>
              </a:rPr>
              <a:t>Mantıklı, bağımsız, hevesli ve saldırgan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solidFill>
                  <a:srgbClr val="CE08CE"/>
                </a:solidFill>
              </a:rPr>
              <a:t>Nazik, sosyal, </a:t>
            </a:r>
            <a:r>
              <a:rPr lang="tr-TR" dirty="0" err="1" smtClean="0">
                <a:solidFill>
                  <a:srgbClr val="CE08CE"/>
                </a:solidFill>
              </a:rPr>
              <a:t>empatik</a:t>
            </a:r>
            <a:r>
              <a:rPr lang="tr-TR" dirty="0" smtClean="0">
                <a:solidFill>
                  <a:srgbClr val="CE08CE"/>
                </a:solidFill>
              </a:rPr>
              <a:t> ve duyarlı olmak</a:t>
            </a:r>
            <a:endParaRPr lang="tr-TR" dirty="0">
              <a:solidFill>
                <a:srgbClr val="CE08CE"/>
              </a:solidFill>
            </a:endParaRPr>
          </a:p>
        </p:txBody>
      </p:sp>
      <p:pic>
        <p:nvPicPr>
          <p:cNvPr id="4" name="3 Resim" descr="https://encrypted-tbn2.gstatic.com/images?q=tbn:ANd9GcQTLV3UnysIhLgx0yZAolKYecotar5oaPGraiB7okd_b9-NxE2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852936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s://encrypted-tbn3.gstatic.com/images?q=tbn:ANd9GcQmX1sjRyYcVCbSMQvNEYtd73mNmXJWw7S2bI-MCvo_EQQcG18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509120"/>
            <a:ext cx="185674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Ahlakİ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gelİŞİm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Bireylerin doğru ve yanlışın standartlarına ilişkin düşünceler, duygular ve davranışlardır.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Bireyin ahlaki  gelişimi,  içinde yetiştiği ve yaşadığı toplumun adalet anlayışı ile ilişkilidir.</a:t>
            </a:r>
            <a:endParaRPr lang="tr-TR" dirty="0"/>
          </a:p>
        </p:txBody>
      </p:sp>
      <p:pic>
        <p:nvPicPr>
          <p:cNvPr id="4" name="3 Resim" descr="https://encrypted-tbn1.gstatic.com/images?q=tbn:ANd9GcR0UfDhPKDhjWZ_aBl1_sHnjte4VONnx27dmve4cXU3xcFPQ44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564904"/>
            <a:ext cx="212875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92896"/>
            <a:ext cx="2390988" cy="21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Ahlakİ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gelİŞİm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dirty="0" err="1" smtClean="0">
                <a:solidFill>
                  <a:srgbClr val="FFC000"/>
                </a:solidFill>
              </a:rPr>
              <a:t>Kohlberg’in</a:t>
            </a:r>
            <a:r>
              <a:rPr lang="tr-TR" dirty="0" smtClean="0">
                <a:solidFill>
                  <a:srgbClr val="FFC000"/>
                </a:solidFill>
              </a:rPr>
              <a:t> Ahlaki Gelişim Kuramı</a:t>
            </a:r>
          </a:p>
          <a:p>
            <a:pPr>
              <a:buNone/>
            </a:pPr>
            <a:r>
              <a:rPr lang="tr-TR" dirty="0" smtClean="0">
                <a:solidFill>
                  <a:srgbClr val="FFC000"/>
                </a:solidFill>
              </a:rPr>
              <a:t>Gelenek Öncesi</a:t>
            </a:r>
          </a:p>
          <a:p>
            <a:pPr marL="514350" indent="-514350">
              <a:buNone/>
            </a:pPr>
            <a:r>
              <a:rPr lang="tr-TR" dirty="0" smtClean="0"/>
              <a:t>1. Evre: Ceza ve itaat</a:t>
            </a:r>
          </a:p>
          <a:p>
            <a:pPr marL="514350" indent="-514350">
              <a:buNone/>
            </a:pPr>
            <a:r>
              <a:rPr lang="tr-TR" dirty="0" smtClean="0"/>
              <a:t>2. Evre: Bireysellik ve çıkara dayalı alış-veriş</a:t>
            </a:r>
          </a:p>
          <a:p>
            <a:pPr marL="514350" indent="-514350">
              <a:buNone/>
            </a:pPr>
            <a:r>
              <a:rPr lang="tr-TR" dirty="0" smtClean="0">
                <a:solidFill>
                  <a:srgbClr val="FFC000"/>
                </a:solidFill>
              </a:rPr>
              <a:t>Geleneksel Dönem</a:t>
            </a:r>
          </a:p>
          <a:p>
            <a:pPr marL="514350" indent="-514350">
              <a:buNone/>
            </a:pPr>
            <a:r>
              <a:rPr lang="tr-TR" dirty="0" smtClean="0"/>
              <a:t>3. Evre: Karşılıklı kişilerarası beklentiler, ilişkiler, uyum</a:t>
            </a:r>
          </a:p>
          <a:p>
            <a:pPr marL="514350" indent="-514350">
              <a:buNone/>
            </a:pPr>
            <a:r>
              <a:rPr lang="tr-TR" dirty="0" smtClean="0"/>
              <a:t>4. Evre:Sosyal sistem ve vicdan</a:t>
            </a:r>
          </a:p>
          <a:p>
            <a:pPr marL="514350" indent="-514350">
              <a:buNone/>
            </a:pPr>
            <a:r>
              <a:rPr lang="tr-TR" dirty="0" smtClean="0">
                <a:solidFill>
                  <a:srgbClr val="FFC000"/>
                </a:solidFill>
              </a:rPr>
              <a:t>Gelenek Ötesi</a:t>
            </a:r>
          </a:p>
          <a:p>
            <a:pPr marL="514350" indent="-514350">
              <a:buNone/>
            </a:pPr>
            <a:r>
              <a:rPr lang="tr-TR" dirty="0" smtClean="0"/>
              <a:t>5. Evre:Sosyal Anlaşma, Yararlılık, bireysel haklar</a:t>
            </a:r>
          </a:p>
          <a:p>
            <a:pPr marL="514350" indent="-514350">
              <a:buNone/>
            </a:pPr>
            <a:r>
              <a:rPr lang="tr-TR" dirty="0" smtClean="0"/>
              <a:t>6. Evre: Evrensel Etik ilkeler</a:t>
            </a:r>
            <a:endParaRPr lang="tr-TR" dirty="0"/>
          </a:p>
        </p:txBody>
      </p:sp>
      <p:pic>
        <p:nvPicPr>
          <p:cNvPr id="5" name="4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84784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AİLELER</a:t>
            </a: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Toplum bireyler arasındaki ilişkilerin ve etkileşimlerin meydana getirdiği bir bütündür.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Aile toplum içinde oluşan temel kurumlardan biridir.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330514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25922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AİLELER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rgbClr val="0070C0"/>
                </a:solidFill>
              </a:rPr>
              <a:t>Karşılıklı Sosyalleşme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Evlilik ilişkisi</a:t>
            </a:r>
          </a:p>
          <a:p>
            <a:pPr algn="ctr"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	      Çocuk davranışı 	     Ebeveynlik</a:t>
            </a:r>
          </a:p>
          <a:p>
            <a:pPr>
              <a:buNone/>
            </a:pPr>
            <a:r>
              <a:rPr lang="tr-TR" dirty="0" smtClean="0"/>
              <a:t>		   	ve gelişimi </a:t>
            </a:r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 flipH="1">
            <a:off x="2915816" y="2924944"/>
            <a:ext cx="648072" cy="6480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5508104" y="2996952"/>
            <a:ext cx="792088" cy="50405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4283968" y="3789040"/>
            <a:ext cx="93610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flipV="1">
            <a:off x="3419872" y="2996952"/>
            <a:ext cx="504056" cy="6480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flipH="1" flipV="1">
            <a:off x="5220072" y="3140968"/>
            <a:ext cx="783704" cy="42366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Sola Bükülü Ok"/>
          <p:cNvSpPr/>
          <p:nvPr/>
        </p:nvSpPr>
        <p:spPr>
          <a:xfrm rot="5100816">
            <a:off x="4241804" y="3545673"/>
            <a:ext cx="970031" cy="32728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9" name="18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869160"/>
            <a:ext cx="22677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2428875" cy="188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Resim" descr="https://encrypted-tbn3.gstatic.com/images?q=tbn:ANd9GcTCUXzr82rOHe3HsZy2Ymz0ayQ3Cabf9zL-ePCc_lj9u2NBQfdWX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AİLELER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2400" dirty="0" smtClean="0"/>
              <a:t>Ergen için sosyal olmak, birey olarak grup tarafından kabul edilebilecek ve birlikte olmaktan hoşlanılacak şekilde davranmak</a:t>
            </a:r>
          </a:p>
          <a:p>
            <a:pPr algn="ctr">
              <a:buNone/>
            </a:pPr>
            <a:endParaRPr lang="tr-TR" sz="2400" dirty="0" smtClean="0"/>
          </a:p>
          <a:p>
            <a:pPr algn="ctr">
              <a:buNone/>
            </a:pPr>
            <a:endParaRPr lang="tr-TR" sz="2400" dirty="0" smtClean="0"/>
          </a:p>
          <a:p>
            <a:pPr algn="ctr">
              <a:buNone/>
            </a:pPr>
            <a:endParaRPr lang="tr-TR" sz="2400" dirty="0" smtClean="0"/>
          </a:p>
          <a:p>
            <a:pPr algn="ctr">
              <a:buNone/>
            </a:pPr>
            <a:r>
              <a:rPr lang="tr-TR" sz="2400" dirty="0" smtClean="0"/>
              <a:t>Ergenin sosyalleşmesinde ebeveynlerin disiplin yöntemleri ve ergenlerin algılamaları oldukça önemlidir.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" name="4 Resim" descr="https://encrypted-tbn0.gstatic.com/images?q=tbn:ANd9GcSYd-PjF7y8usGnI1L7K6DBBmBcZx5KoxLSD_VLAwEY1kplAEm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36912"/>
            <a:ext cx="2965554" cy="151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3.gstatic.com/images?q=tbn:ANd9GcTm0Czne5aqJPg9O_8cK5anj8A_KlTAVn_Xfk8Kcb9dZR1zWGaar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941168"/>
            <a:ext cx="256997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AİLELER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err="1" smtClean="0"/>
              <a:t>Hoffman</a:t>
            </a:r>
            <a:r>
              <a:rPr lang="tr-TR" dirty="0" smtClean="0"/>
              <a:t> (1970) Disiplin Teknikleri</a:t>
            </a:r>
          </a:p>
          <a:p>
            <a:pPr>
              <a:buNone/>
            </a:pPr>
            <a:r>
              <a:rPr lang="tr-TR" dirty="0" smtClean="0"/>
              <a:t>Güç Kullanma    		      Dünyayı kontrol etme</a:t>
            </a:r>
          </a:p>
          <a:p>
            <a:pPr>
              <a:buNone/>
            </a:pPr>
            <a:r>
              <a:rPr lang="tr-TR" dirty="0" smtClean="0"/>
              <a:t>Sevgiyi geri çekme 	      Düşük benlik saygısı</a:t>
            </a:r>
          </a:p>
          <a:p>
            <a:pPr>
              <a:buNone/>
            </a:pPr>
            <a:r>
              <a:rPr lang="tr-TR" dirty="0" smtClean="0"/>
              <a:t>Sonuç çıkarma		      Kabul edilebilir bir seçenek</a:t>
            </a:r>
          </a:p>
          <a:p>
            <a:pPr>
              <a:spcBef>
                <a:spcPts val="0"/>
              </a:spcBef>
              <a:buNone/>
            </a:pPr>
            <a:r>
              <a:rPr lang="tr-TR" dirty="0" smtClean="0"/>
              <a:t>  (açıklama)	</a:t>
            </a:r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3275856" y="2636912"/>
            <a:ext cx="1080120" cy="2880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3275856" y="3140968"/>
            <a:ext cx="108012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3275856" y="3645024"/>
            <a:ext cx="1080120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6 Resim" descr="https://encrypted-tbn1.gstatic.com/images?q=tbn:ANd9GcRMzc2zCj27puYm5F24scHxMyN7LcJJqtYrr6aVlJypiqkGps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4653136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https://encrypted-tbn3.gstatic.com/images?q=tbn:ANd9GcQm1rRn7vlmlYw0lflMApbQNxKCGPqY7syWuemNJvYld1BNs6eJr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845435" cy="16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r-TR" b="1" dirty="0" smtClean="0">
                <a:ln/>
                <a:solidFill>
                  <a:schemeClr val="accent3"/>
                </a:solidFill>
              </a:rPr>
              <a:t>DUYGUSAL GELİŞİM</a:t>
            </a:r>
            <a:endParaRPr lang="tr-TR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tr-TR" dirty="0" smtClean="0"/>
              <a:t>Duygu, bireyin içinde bulunduğu durumdan memnuniyetini ya da memnuniyetsizliğini </a:t>
            </a:r>
          </a:p>
          <a:p>
            <a:pPr>
              <a:spcBef>
                <a:spcPts val="0"/>
              </a:spcBef>
              <a:buNone/>
            </a:pPr>
            <a:r>
              <a:rPr lang="tr-TR" dirty="0" smtClean="0"/>
              <a:t>    yansıtan davranışlardır.</a:t>
            </a:r>
            <a:endParaRPr lang="tr-TR" dirty="0"/>
          </a:p>
        </p:txBody>
      </p:sp>
      <p:pic>
        <p:nvPicPr>
          <p:cNvPr id="5" name="4 Resim" descr="https://encrypted-tbn2.gstatic.com/images?q=tbn:ANd9GcQt7sOlx7jJO1-fyVmtAEkTJemb6rTauwBnJf3MyAyV3b6BGDF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t0.gstatic.com/images?q=tbn:ANd9GcT6_VvjwU9q246XzxptaymjKPkycQSbJDSgS_4qsmxTHsVajj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133278" cy="20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Resim" descr="https://encrypted-tbn3.gstatic.com/images?q=tbn:ANd9GcSTOOjvz4qUU1BAtvbo0orQYsd8NbMwAayTW0a_HunuD2EcEeDDu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212976"/>
            <a:ext cx="195719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AİLELER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Ebeveynin ideal davranışı,</a:t>
            </a:r>
          </a:p>
          <a:p>
            <a:pPr marL="514350" indent="-514350">
              <a:buAutoNum type="arabicPeriod"/>
            </a:pPr>
            <a:r>
              <a:rPr lang="tr-TR" dirty="0" smtClean="0"/>
              <a:t>Ergenle iyi ilişki kurar.</a:t>
            </a:r>
          </a:p>
          <a:p>
            <a:pPr marL="514350" indent="-514350">
              <a:buAutoNum type="arabicPeriod"/>
            </a:pPr>
            <a:r>
              <a:rPr lang="tr-TR" dirty="0" smtClean="0"/>
              <a:t>Aralarında eşitlikçi bir ilişki vardır, sevgisini belli eder, onu olumlu değerlendirir.</a:t>
            </a:r>
          </a:p>
          <a:p>
            <a:pPr marL="514350" indent="-514350">
              <a:buAutoNum type="arabicPeriod"/>
            </a:pPr>
            <a:r>
              <a:rPr lang="tr-TR" dirty="0" smtClean="0"/>
              <a:t>Duygusal bir bağlantı kurar ve onu kabullenir.</a:t>
            </a:r>
          </a:p>
          <a:p>
            <a:pPr marL="514350" indent="-514350">
              <a:buNone/>
            </a:pPr>
            <a:endParaRPr lang="tr-TR" dirty="0"/>
          </a:p>
        </p:txBody>
      </p:sp>
      <p:pic>
        <p:nvPicPr>
          <p:cNvPr id="4" name="3 Resim" descr="https://encrypted-tbn2.gstatic.com/images?q=tbn:ANd9GcTrF9mSOjETali_6Qm_tpMr_dXmTrJmV4m9YLshl5nHUxWjxn0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149080"/>
            <a:ext cx="326490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AİLELER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0070C0"/>
                </a:solidFill>
              </a:rPr>
              <a:t>Ebeveynlik Stilleri</a:t>
            </a:r>
          </a:p>
          <a:p>
            <a:r>
              <a:rPr lang="tr-TR" dirty="0" smtClean="0"/>
              <a:t>Yetkeci ebeveynlik</a:t>
            </a:r>
          </a:p>
          <a:p>
            <a:r>
              <a:rPr lang="tr-TR" dirty="0" smtClean="0"/>
              <a:t>Yetkili ebeveynlik</a:t>
            </a:r>
          </a:p>
          <a:p>
            <a:r>
              <a:rPr lang="tr-TR" dirty="0" smtClean="0"/>
              <a:t>İhmal edici ebeveynlik</a:t>
            </a:r>
          </a:p>
          <a:p>
            <a:r>
              <a:rPr lang="tr-TR" dirty="0" smtClean="0"/>
              <a:t>İzin verici ebeveynlik</a:t>
            </a:r>
            <a:endParaRPr lang="tr-TR" dirty="0"/>
          </a:p>
        </p:txBody>
      </p:sp>
      <p:pic>
        <p:nvPicPr>
          <p:cNvPr id="4" name="3 Resim" descr="https://encrypted-tbn1.gstatic.com/images?q=tbn:ANd9GcQRG4bOfBYmxB1KS5viUD7mr0SlHix9ajertm_ATpruviPn6dIoX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65104"/>
            <a:ext cx="278003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2.gstatic.com/images?q=tbn:ANd9GcSCQ-ykls5WrlXqR3rgffLexdqI1OvNwND0a0ljy-nusL9XoF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09120"/>
            <a:ext cx="2850515" cy="16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https://encrypted-tbn3.gstatic.com/images?q=tbn:ANd9GcTV3U1eszvV5At7VuXtSnmpYK3ssPubXGh3WDmnlwYNU0afu_s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51968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AİLELER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tr-TR" dirty="0" smtClean="0"/>
              <a:t>Yetkili ebeveynler, kontrol ve özerklik arasında uygun bir denge kurarlar.</a:t>
            </a:r>
          </a:p>
          <a:p>
            <a:r>
              <a:rPr lang="tr-TR" dirty="0" smtClean="0"/>
              <a:t>Ergenlerin kendilerini ifade etmelerini izin verirler.</a:t>
            </a:r>
          </a:p>
          <a:p>
            <a:r>
              <a:rPr lang="tr-TR" dirty="0" smtClean="0"/>
              <a:t>Ebeveynlerin sağladığı sıcaklık ve katılım ergenin ebeveyn etkisine daha açık olmasını sağlar.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" name="4 Resim" descr="https://encrypted-tbn2.gstatic.com/images?q=tbn:ANd9GcTiSuQ3uuM2Hj-ODcfOMpKZXUtOUHCti6aFeZo6TZB5kz2mtCFij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383399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Boşanma ve Tek Ebeveyn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Boşanmanın olumsuz etkileri aile yapısından çok bireyler arasındaki ilişkiye dayandığı görülmüştür.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Bağımlı ergenler bağımsızlara </a:t>
            </a:r>
          </a:p>
          <a:p>
            <a:pPr>
              <a:buNone/>
            </a:pPr>
            <a:r>
              <a:rPr lang="tr-TR" sz="2400" dirty="0" smtClean="0"/>
              <a:t>göre daha çok etkilenirler</a:t>
            </a:r>
          </a:p>
          <a:p>
            <a:r>
              <a:rPr lang="tr-TR" sz="2400" dirty="0" smtClean="0"/>
              <a:t>Boşanmadan bir süre sonra </a:t>
            </a:r>
          </a:p>
          <a:p>
            <a:pPr>
              <a:buNone/>
            </a:pPr>
            <a:r>
              <a:rPr lang="tr-TR" sz="2400" dirty="0" smtClean="0"/>
              <a:t>bağımsız ergenler daha olgun tutumlar </a:t>
            </a:r>
          </a:p>
          <a:p>
            <a:pPr>
              <a:buNone/>
            </a:pPr>
            <a:r>
              <a:rPr lang="tr-TR" sz="2400" dirty="0" smtClean="0"/>
              <a:t>göstererek anababasını anlamaya çalışırlar.</a:t>
            </a:r>
          </a:p>
          <a:p>
            <a:r>
              <a:rPr lang="tr-TR" sz="2400" dirty="0" smtClean="0"/>
              <a:t>Bağımlı ergenler ise bağımsız olmaya çalışırlar.</a:t>
            </a:r>
            <a:endParaRPr lang="tr-TR" sz="2400" dirty="0"/>
          </a:p>
        </p:txBody>
      </p:sp>
      <p:pic>
        <p:nvPicPr>
          <p:cNvPr id="4" name="3 Resim" descr="https://encrypted-tbn2.gstatic.com/images?q=tbn:ANd9GcRAwv7r_ZUh1qhLzWJ_EvSogzMLNgX122C0qfqv4F-1DCu7BV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19077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s://encrypted-tbn0.gstatic.com/images?q=tbn:ANd9GcQ1vmRfA8EN-rbeDE1tM52jLISrkikdb6G8yhfIs9_5U6d0dWnLySiM2d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988840"/>
            <a:ext cx="100811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2.gstatic.com/images?q=tbn:ANd9GcRyY_bBee3eWlw-GEiy9qUbYryrRAb7PAfsvMuGBLb-WbIGaQyib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348880"/>
            <a:ext cx="186552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https://encrypted-tbn1.gstatic.com/images?q=tbn:ANd9GcTeMQpI7alE-8xSWo_4asbNQrJ4VMmdKPPD8ghbGPtReD_AtSrVr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293096"/>
            <a:ext cx="20517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Çalışan Anne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593304"/>
            <a:ext cx="8503920" cy="4572000"/>
          </a:xfrm>
        </p:spPr>
        <p:txBody>
          <a:bodyPr/>
          <a:lstStyle/>
          <a:p>
            <a:r>
              <a:rPr lang="tr-TR" dirty="0" smtClean="0"/>
              <a:t>Eğer sağlıklı bir aile ortamı varsa çalışan annelerin çocuklarıyla annesi çalışmayan ergenlerin duygusal gelişimlerinde farklılığın olmadığı görülmektedir.</a:t>
            </a:r>
            <a:endParaRPr lang="tr-TR" dirty="0"/>
          </a:p>
        </p:txBody>
      </p:sp>
      <p:pic>
        <p:nvPicPr>
          <p:cNvPr id="4" name="3 Resim" descr="https://encrypted-tbn0.gstatic.com/images?q=tbn:ANd9GcQVI_ohRjdqDB8_El6MrgA08XW2yDOSFR5p2--CZnfjQeeKckuM9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s://encrypted-tbn1.gstatic.com/images?q=tbn:ANd9GcRBdU20ekGr82lAeHpbcqa4_MiGST3pnrG7dcRTRA3NPKKBV-h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140968"/>
            <a:ext cx="193496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0.gstatic.com/images?q=tbn:ANd9GcQdmIOS8ZgPVWSxqGknRhvfJvrsMU3wRS2UGP7A72KtGGGlEHccK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73016"/>
            <a:ext cx="249821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“Kuşak Çatışması”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A63095"/>
                </a:solidFill>
              </a:rPr>
              <a:t>Müzik, dans, giyim</a:t>
            </a:r>
            <a:r>
              <a:rPr lang="tr-TR" dirty="0" smtClean="0"/>
              <a:t>				</a:t>
            </a:r>
          </a:p>
          <a:p>
            <a:pPr>
              <a:buNone/>
            </a:pPr>
            <a:endParaRPr lang="tr-TR" dirty="0" smtClean="0">
              <a:solidFill>
                <a:srgbClr val="A63095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63095"/>
                </a:solidFill>
              </a:rPr>
              <a:t>				    </a:t>
            </a:r>
          </a:p>
          <a:p>
            <a:pPr>
              <a:buNone/>
            </a:pPr>
            <a:endParaRPr lang="tr-TR" dirty="0" smtClean="0">
              <a:solidFill>
                <a:srgbClr val="A63095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63095"/>
                </a:solidFill>
              </a:rPr>
              <a:t>				</a:t>
            </a:r>
            <a:r>
              <a:rPr lang="tr-TR" dirty="0" smtClean="0">
                <a:solidFill>
                  <a:srgbClr val="00B050"/>
                </a:solidFill>
              </a:rPr>
              <a:t>Kültürel farklılıklar      </a:t>
            </a:r>
            <a:r>
              <a:rPr lang="tr-TR" dirty="0" smtClean="0">
                <a:solidFill>
                  <a:srgbClr val="A63095"/>
                </a:solidFill>
              </a:rPr>
              <a:t>		</a:t>
            </a:r>
          </a:p>
          <a:p>
            <a:pPr>
              <a:buNone/>
            </a:pPr>
            <a:r>
              <a:rPr lang="tr-TR" dirty="0" smtClean="0">
                <a:solidFill>
                  <a:srgbClr val="A63095"/>
                </a:solidFill>
              </a:rPr>
              <a:t>				    </a:t>
            </a:r>
          </a:p>
          <a:p>
            <a:pPr>
              <a:buNone/>
            </a:pPr>
            <a:r>
              <a:rPr lang="tr-TR" dirty="0" smtClean="0">
                <a:solidFill>
                  <a:srgbClr val="A63095"/>
                </a:solidFill>
              </a:rPr>
              <a:t>				    	      </a:t>
            </a:r>
          </a:p>
          <a:p>
            <a:pPr>
              <a:buNone/>
            </a:pPr>
            <a:r>
              <a:rPr lang="tr-TR" dirty="0" smtClean="0">
                <a:solidFill>
                  <a:srgbClr val="A63095"/>
                </a:solidFill>
              </a:rPr>
              <a:t>					</a:t>
            </a:r>
          </a:p>
          <a:p>
            <a:pPr>
              <a:buNone/>
            </a:pPr>
            <a:r>
              <a:rPr lang="tr-TR" dirty="0" smtClean="0">
                <a:solidFill>
                  <a:srgbClr val="A63095"/>
                </a:solidFill>
              </a:rPr>
              <a:t>					</a:t>
            </a:r>
            <a:r>
              <a:rPr lang="tr-TR" dirty="0" smtClean="0"/>
              <a:t>Temel değerler ve inançlar</a:t>
            </a:r>
            <a:r>
              <a:rPr lang="tr-TR" dirty="0" smtClean="0">
                <a:solidFill>
                  <a:srgbClr val="A63095"/>
                </a:solidFill>
              </a:rPr>
              <a:t>	</a:t>
            </a:r>
          </a:p>
          <a:p>
            <a:pPr>
              <a:buNone/>
            </a:pPr>
            <a:endParaRPr lang="tr-TR" dirty="0" smtClean="0">
              <a:solidFill>
                <a:srgbClr val="A63095"/>
              </a:solidFill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9" name="8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https://encrypted-tbn2.gstatic.com/images?q=tbn:ANd9GcSxPqFOLPAYMU1Pyz7kovup63XFZlqyV1nQ7hjeDIKKqZ47xbS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25144"/>
            <a:ext cx="2282190" cy="154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encrypted-tbn3.gstatic.com/images?q=tbn:ANd9GcSTpB6oibaIN4Wp8LtSEvNHVP4h82Ux__WFxZcy7ik-Ori29j4YF1_EL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885825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AİLELER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A63095"/>
                </a:solidFill>
              </a:rPr>
              <a:t>Ergenler ebeveynlerin kişisel kararlarına güvenmeyi ve değerleri adapte etmeyi öğrenmeleri gerekir.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Ebeveynlerde ergenlere bağımsızlıklarını kazanmaları için gereken yardımı göstermeleri gerekir.</a:t>
            </a:r>
          </a:p>
          <a:p>
            <a:endParaRPr lang="tr-TR" dirty="0"/>
          </a:p>
        </p:txBody>
      </p:sp>
      <p:pic>
        <p:nvPicPr>
          <p:cNvPr id="6" name="5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199593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6 Resim" descr="https://encrypted-tbn3.gstatic.com/images?q=tbn:ANd9GcTx8ijhk-ih3mp55RxOzo6bQEExpHarLtFmqIwf6YCiyG4OXkq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2101215" cy="21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https://encrypted-tbn1.gstatic.com/images?q=tbn:ANd9GcTr03R4PJ4GcsGJG4X4YqYkwVMQCTr-luSMyizVskzDzjJznq_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36912"/>
            <a:ext cx="231038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ÖZERKLİK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Özerklik kavramı, genellikle kendini yönetme ve bağımsızlık anlamına gelmektedir.</a:t>
            </a:r>
          </a:p>
          <a:p>
            <a:r>
              <a:rPr lang="tr-TR" dirty="0" smtClean="0"/>
              <a:t>Duygusal özerklik</a:t>
            </a:r>
          </a:p>
          <a:p>
            <a:r>
              <a:rPr lang="tr-TR" dirty="0" smtClean="0"/>
              <a:t>Davranışsal özerklik</a:t>
            </a:r>
          </a:p>
          <a:p>
            <a:r>
              <a:rPr lang="tr-TR" dirty="0" smtClean="0"/>
              <a:t>Değer özerkliği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7" name="6 Resim" descr="https://encrypted-tbn0.gstatic.com/images?q=tbn:ANd9GcSmNdkxEyxJPlrg0t5r5QL088zcLkzACRS8MvVEp-Ph5KW5YYN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28620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https://encrypted-tbn1.gstatic.com/images?q=tbn:ANd9GcQ_GZ1T_GRK45DYGD-FoA7VExjcqZhdSHkgwxWFTRKZII9sfNz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97152"/>
            <a:ext cx="24482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https://encrypted-tbn3.gstatic.com/images?q=tbn:ANd9GcTM1jTQocxttfcpT-CXnK2UIDKcAuhTKqTfgQF7Cf4--Be28vN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420888"/>
            <a:ext cx="19903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KARDEŞ İLİŞKİLERİ</a:t>
            </a:r>
            <a:endParaRPr lang="tr-T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Kardeşlerin, ergenler üzerinde ebeveyn ve arkadaşlarından daha güçlü sosyalleştirme  etkileri olabilmektedir.</a:t>
            </a:r>
          </a:p>
          <a:p>
            <a:r>
              <a:rPr lang="tr-TR" dirty="0" smtClean="0"/>
              <a:t>Kardeşler ebeveynlerine göre, ergenin problemlerini daha iyi biçimde anlayabilir ve iletişim kurabilir.</a:t>
            </a:r>
          </a:p>
          <a:p>
            <a:r>
              <a:rPr lang="tr-TR" dirty="0" smtClean="0"/>
              <a:t>Kardeşler ergenler için sosyal ve akademik etkinlikler için destek kaynaklardır.</a:t>
            </a:r>
            <a:endParaRPr lang="tr-TR" dirty="0"/>
          </a:p>
        </p:txBody>
      </p:sp>
      <p:pic>
        <p:nvPicPr>
          <p:cNvPr id="4" name="3 Resim" descr="https://encrypted-tbn2.gstatic.com/images?q=tbn:ANd9GcTrQrqjdzyTPRcOwUcGuhMcW-QoBIYNOjOcGa0GnKApStoeK2Maa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25144"/>
            <a:ext cx="2616835" cy="17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3.gstatic.com/images?q=tbn:ANd9GcSTegUh3NaWvyYR1dstLf6Z6XpGHd-uIKG8WFxKI61dfzBnbqRD8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93096"/>
            <a:ext cx="2160238" cy="2160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KARDEŞ İLİŞKİLERİ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Judy</a:t>
            </a:r>
            <a:r>
              <a:rPr lang="tr-TR" dirty="0" smtClean="0"/>
              <a:t> </a:t>
            </a:r>
            <a:r>
              <a:rPr lang="tr-TR" dirty="0" err="1" smtClean="0"/>
              <a:t>Dunn</a:t>
            </a:r>
            <a:r>
              <a:rPr lang="tr-TR" dirty="0" smtClean="0"/>
              <a:t>(2007).</a:t>
            </a:r>
          </a:p>
          <a:p>
            <a:r>
              <a:rPr lang="tr-TR" dirty="0" smtClean="0"/>
              <a:t>İlişkinin duygusal niteliği</a:t>
            </a:r>
          </a:p>
          <a:p>
            <a:r>
              <a:rPr lang="tr-TR" dirty="0" smtClean="0"/>
              <a:t>İlişkinin benzerliği ve yakınlığı</a:t>
            </a:r>
          </a:p>
          <a:p>
            <a:r>
              <a:rPr lang="tr-TR" dirty="0" smtClean="0"/>
              <a:t>Kardeş ilişkilerindeki değişkenlik</a:t>
            </a:r>
            <a:endParaRPr lang="tr-TR" dirty="0"/>
          </a:p>
        </p:txBody>
      </p:sp>
      <p:pic>
        <p:nvPicPr>
          <p:cNvPr id="4" name="3 Resim" descr="https://encrypted-tbn2.gstatic.com/images?q=tbn:ANd9GcSKgvXCgEztVHVl7CdACYQCGaB4XfDsC11HFF7tktEbdyQPZ0Y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2470785" cy="184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s://encrypted-tbn1.gstatic.com/images?q=tbn:ANd9GcROLPdd9jCAE9lIFoFxpdz7_aZbsqEdp80C_f8RW5_H5IwB304f4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05064"/>
            <a:ext cx="2519680" cy="18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ERGENLERİN DUYGULARI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İlk ergenlik dönemi büyümenin hızlı oluşu, </a:t>
            </a:r>
            <a:r>
              <a:rPr lang="tr-TR" dirty="0" err="1" smtClean="0"/>
              <a:t>hormonal</a:t>
            </a:r>
            <a:r>
              <a:rPr lang="tr-TR" dirty="0" smtClean="0"/>
              <a:t> etkiler nedeniyle duygusal iniş ve çıkışların sıklıkla yaşandığı bir dönemdir.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Ergenliğin sonlarına doğru </a:t>
            </a:r>
            <a:r>
              <a:rPr lang="tr-TR" dirty="0" err="1" smtClean="0"/>
              <a:t>hormonal</a:t>
            </a:r>
            <a:r>
              <a:rPr lang="tr-TR" dirty="0" smtClean="0"/>
              <a:t> değişimlerden daha çok çevresel etkiler duygu değişimlerine neden olur.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708920"/>
            <a:ext cx="436774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319975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AKRANLAR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Ergenlerin arkadaşları ve geniş akran grupları tarafından sevilmeye  ve kabul edilmeye ihtiyacı vardır.</a:t>
            </a:r>
          </a:p>
          <a:p>
            <a:r>
              <a:rPr lang="tr-TR" dirty="0" smtClean="0"/>
              <a:t>Akran gruplarının en önemli işlevlerinden biri, aile dışındaki dünya hakkında bilgi kaynağı sağlamaktadır.</a:t>
            </a:r>
            <a:endParaRPr lang="tr-TR" dirty="0"/>
          </a:p>
        </p:txBody>
      </p:sp>
      <p:pic>
        <p:nvPicPr>
          <p:cNvPr id="5" name="4 Resim" descr="https://encrypted-tbn1.gstatic.com/images?q=tbn:ANd9GcTsxrMKIYUiVS4i_sEe11uoRHbWGuNOc4XvZx19aJOCNsq2DN9r9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93096"/>
            <a:ext cx="3956556" cy="163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3.gstatic.com/images?q=tbn:ANd9GcTELnR-g6k4cwW1VzFmuniP-aR1N5lurh-QAIG266CIcjKYLSuU7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89040"/>
            <a:ext cx="27588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AKRANLAR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Akran Etkileşimi</a:t>
            </a:r>
          </a:p>
        </p:txBody>
      </p:sp>
      <p:sp>
        <p:nvSpPr>
          <p:cNvPr id="4" name="3 Yuvarlatılmış Dikdörtgen"/>
          <p:cNvSpPr/>
          <p:nvPr/>
        </p:nvSpPr>
        <p:spPr>
          <a:xfrm rot="1123417">
            <a:off x="1115616" y="4149080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romantik eş </a:t>
            </a:r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3347864" y="515719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klik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 rot="19921462">
            <a:off x="6664863" y="169532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topluluk </a:t>
            </a:r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 rot="21060815">
            <a:off x="5580112" y="5733256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arkadaş</a:t>
            </a:r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 rot="20178468">
            <a:off x="5815475" y="459046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mahalle</a:t>
            </a:r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 rot="19737582">
            <a:off x="395536" y="3284984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okul</a:t>
            </a:r>
            <a:endParaRPr lang="tr-TR" dirty="0"/>
          </a:p>
        </p:txBody>
      </p:sp>
      <p:sp>
        <p:nvSpPr>
          <p:cNvPr id="10" name="9 Yuvarlatılmış Dikdörtgen"/>
          <p:cNvSpPr/>
          <p:nvPr/>
        </p:nvSpPr>
        <p:spPr>
          <a:xfrm rot="845150">
            <a:off x="323528" y="551723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/>
              <a:t>toplum merkezi </a:t>
            </a:r>
            <a:endParaRPr lang="tr-TR" dirty="0"/>
          </a:p>
        </p:txBody>
      </p:sp>
      <p:sp>
        <p:nvSpPr>
          <p:cNvPr id="11" name="10 Yuvarlatılmış Dikdörtgen"/>
          <p:cNvSpPr/>
          <p:nvPr/>
        </p:nvSpPr>
        <p:spPr>
          <a:xfrm>
            <a:off x="5796136" y="2708920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dans</a:t>
            </a:r>
            <a:endParaRPr lang="tr-TR" dirty="0"/>
          </a:p>
        </p:txBody>
      </p:sp>
      <p:sp>
        <p:nvSpPr>
          <p:cNvPr id="12" name="11 Yuvarlatılmış Dikdörtgen"/>
          <p:cNvSpPr/>
          <p:nvPr/>
        </p:nvSpPr>
        <p:spPr>
          <a:xfrm rot="866017">
            <a:off x="611560" y="2420888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dini ortamlar </a:t>
            </a:r>
            <a:endParaRPr lang="tr-TR" dirty="0"/>
          </a:p>
        </p:txBody>
      </p:sp>
      <p:sp>
        <p:nvSpPr>
          <p:cNvPr id="13" name="12 Yuvarlatılmış Dikdörtgen"/>
          <p:cNvSpPr/>
          <p:nvPr/>
        </p:nvSpPr>
        <p:spPr>
          <a:xfrm rot="951597">
            <a:off x="6692103" y="3541054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spor etkinlikleri </a:t>
            </a:r>
            <a:endParaRPr lang="tr-TR" dirty="0"/>
          </a:p>
        </p:txBody>
      </p:sp>
      <p:sp>
        <p:nvSpPr>
          <p:cNvPr id="14" name="13 Yuvarlatılmış Dikdörtgen"/>
          <p:cNvSpPr/>
          <p:nvPr/>
        </p:nvSpPr>
        <p:spPr>
          <a:xfrm>
            <a:off x="3491880" y="2060848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kültür</a:t>
            </a:r>
          </a:p>
          <a:p>
            <a:pPr algn="ctr"/>
            <a:endParaRPr lang="tr-TR" dirty="0"/>
          </a:p>
        </p:txBody>
      </p:sp>
      <p:pic>
        <p:nvPicPr>
          <p:cNvPr id="15" name="14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247002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AKRANLAR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Bireysel farklılıklar akran ilişkilerinde önemlidir.</a:t>
            </a:r>
          </a:p>
          <a:p>
            <a:r>
              <a:rPr lang="tr-TR" dirty="0" smtClean="0"/>
              <a:t>Akran ilişkileri bireyin hayatında büyük bir yer işgal eder.</a:t>
            </a:r>
          </a:p>
          <a:p>
            <a:r>
              <a:rPr lang="tr-TR" dirty="0" smtClean="0"/>
              <a:t>Olumlu akran ilişkileri ergenlerin normal sosyal gelişimi için gereklidir.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5" name="4 Resim" descr="https://encrypted-tbn2.gstatic.com/images?q=tbn:ANd9GcTuq77p0rlqywHjproQ53PqDWhSvkblm2xxU-pW2Z3c9IQlqZk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458085" cy="18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2.gstatic.com/images?q=tbn:ANd9GcT3x1YzjC4k4g9Ptzda4dPGPER-tyCNdghg7k702ZyZsRGg31T_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233387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http://t1.gstatic.com/images?q=tbn:ANd9GcRUbVSr8gQHkaFGAKPYHITNs-ShYh0GaZZZLurlZe1JWnbOtDkO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3528432" cy="202613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Resim" descr="https://encrypted-tbn2.gstatic.com/images?q=tbn:ANd9GcRby6KN1EYvx2u46-x9G5rDT76_uNOvZ-oBMsUY2PWP_-vJnV1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509120"/>
            <a:ext cx="2582545" cy="177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AKRANLAR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tr-T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0070C0"/>
                </a:solidFill>
              </a:rPr>
              <a:t>Akran Statüleri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3347864" y="2492896"/>
            <a:ext cx="22322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Popüler çocuklar</a:t>
            </a:r>
          </a:p>
          <a:p>
            <a:pPr algn="ctr"/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2987824" y="2924944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Ortalama çocuklar</a:t>
            </a:r>
          </a:p>
          <a:p>
            <a:pPr algn="ctr"/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2771800" y="3356992"/>
            <a:ext cx="33123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İhmal edilen çocuklar</a:t>
            </a:r>
          </a:p>
          <a:p>
            <a:pPr algn="ctr"/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2555776" y="3789040"/>
            <a:ext cx="37444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Reddedilen çocuklar</a:t>
            </a:r>
          </a:p>
          <a:p>
            <a:pPr algn="ctr"/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2339752" y="4221088"/>
            <a:ext cx="41764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Tartışmalı çocuklar</a:t>
            </a:r>
          </a:p>
          <a:p>
            <a:pPr algn="ctr"/>
            <a:endParaRPr lang="tr-TR" dirty="0"/>
          </a:p>
        </p:txBody>
      </p:sp>
      <p:pic>
        <p:nvPicPr>
          <p:cNvPr id="10" name="9 Resim" descr="https://encrypted-tbn1.gstatic.com/images?q=tbn:ANd9GcR0UfDhPKDhjWZ_aBl1_sHnjte4VONnx27dmve4cXU3xcFPQ44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2025268" cy="212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2538730" cy="177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Resim" descr="https://encrypted-tbn0.gstatic.com/images?q=tbn:ANd9GcR8nrsMu67ytmC6iUYmzSXeAwxjdUs8ImnjRDarCNz8MZbitzvjy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246507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AKRANLAR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i="1" dirty="0" smtClean="0">
                <a:solidFill>
                  <a:srgbClr val="0070C0"/>
                </a:solidFill>
              </a:rPr>
              <a:t>	Arkadaşlar:</a:t>
            </a:r>
            <a:r>
              <a:rPr lang="tr-TR" dirty="0" smtClean="0"/>
              <a:t> Karşılıklı yoldaşlık, destek ve samimiyet içeren akranlığın bir altkümesidir.</a:t>
            </a:r>
          </a:p>
          <a:p>
            <a:pPr>
              <a:buNone/>
            </a:pPr>
            <a:r>
              <a:rPr lang="tr-TR" dirty="0" smtClean="0"/>
              <a:t>Yoldaşlık</a:t>
            </a:r>
          </a:p>
          <a:p>
            <a:pPr>
              <a:buNone/>
            </a:pPr>
            <a:r>
              <a:rPr lang="tr-TR" dirty="0" smtClean="0"/>
              <a:t>Uyarım</a:t>
            </a:r>
          </a:p>
          <a:p>
            <a:pPr>
              <a:buNone/>
            </a:pPr>
            <a:r>
              <a:rPr lang="tr-TR" dirty="0" smtClean="0"/>
              <a:t>Fiziksel destek</a:t>
            </a:r>
          </a:p>
          <a:p>
            <a:pPr>
              <a:buNone/>
            </a:pPr>
            <a:r>
              <a:rPr lang="tr-TR" dirty="0" smtClean="0"/>
              <a:t>Ego desteği</a:t>
            </a:r>
          </a:p>
          <a:p>
            <a:pPr>
              <a:buNone/>
            </a:pPr>
            <a:r>
              <a:rPr lang="tr-TR" dirty="0" smtClean="0"/>
              <a:t>Sosyal karşılaştırma</a:t>
            </a:r>
          </a:p>
          <a:p>
            <a:pPr>
              <a:buNone/>
            </a:pPr>
            <a:r>
              <a:rPr lang="tr-TR" dirty="0" smtClean="0"/>
              <a:t>Yakınlık</a:t>
            </a:r>
          </a:p>
        </p:txBody>
      </p:sp>
      <p:pic>
        <p:nvPicPr>
          <p:cNvPr id="6" name="5 Resim" descr="https://encrypted-tbn3.gstatic.com/images?q=tbn:ANd9GcQYMUAn6GysQoKnY-tIVCKthXh30qS5rpDXkzrfZ1akM5wnS1q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93096"/>
            <a:ext cx="2266315" cy="20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https://encrypted-tbn2.gstatic.com/images?q=tbn:ANd9GcRzBwvifFSboDjCNsn1XgXoQjtWnXQ93NY1ae8EdidL0EpIGiU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22860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https://encrypted-tbn1.gstatic.com/images?q=tbn:ANd9GcRNuPHo4a3-f2W11RpmQO04U1hYIITmk17OI2tLa_ezZGQE5-1n-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437112"/>
            <a:ext cx="2435860" cy="187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AKRANLAR</a:t>
            </a:r>
            <a:endParaRPr lang="tr-TR" dirty="0"/>
          </a:p>
        </p:txBody>
      </p:sp>
      <p:pic>
        <p:nvPicPr>
          <p:cNvPr id="5" name="4 Resim" descr="https://encrypted-tbn2.gstatic.com/images?q=tbn:ANd9GcT96fKG5LhKjLgpswu_ngxZA2oLV11XsgSZHK-KWanzapc6uBEX_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653136"/>
            <a:ext cx="238239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0.gstatic.com/images?q=tbn:ANd9GcRgn-calwVLaXDuEG92DEEuIo5iklTGVGmj0u5IRmwT-IMCC5ZvP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2860040" cy="15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https://encrypted-tbn3.gstatic.com/images?q=tbn:ANd9GcTKl9zXwqZTGYyig4fYVHHxfcDKHUOFDLSYl06Vezh7GexPlHdaY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27336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93428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İçerik Yer Tutucusu" descr="https://encrypted-tbn3.gstatic.com/images?q=tbn:ANd9GcQUIQY8tWO9pwatn5p4zHH0tP02svgVfrUfWVsUH8NOZ7tM3W8vOw"/>
          <p:cNvPicPr>
            <a:picLocks noGrp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ROMANTİK İLİŞKİLER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Romantik çekime ve yakın ilişkiye girme (11-13 yaş)</a:t>
            </a:r>
          </a:p>
          <a:p>
            <a:r>
              <a:rPr lang="tr-TR" dirty="0" smtClean="0"/>
              <a:t>Romantik ilişkileri keşfetmek (14-16 yaş)</a:t>
            </a:r>
          </a:p>
          <a:p>
            <a:r>
              <a:rPr lang="tr-TR" dirty="0" smtClean="0"/>
              <a:t>İkili romantik bağları sağlamlaştırmak (17-19)</a:t>
            </a:r>
            <a:endParaRPr lang="tr-TR" dirty="0"/>
          </a:p>
        </p:txBody>
      </p:sp>
      <p:pic>
        <p:nvPicPr>
          <p:cNvPr id="4" name="3 Resim" descr="https://encrypted-tbn2.gstatic.com/images?q=tbn:ANd9GcTtNsbZHGMoLptThyApad-ECPnuWNeNl-mlZN-PNpS-z4XhKc5f0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25144"/>
            <a:ext cx="2286000" cy="146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1.gstatic.com/images?q=tbn:ANd9GcTgjj3vRcwx91xanaHZ9j_hwHOucpuhpQdydfohoQipRka6LV0NS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437112"/>
            <a:ext cx="229869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https://encrypted-tbn1.gstatic.com/images?q=tbn:ANd9GcTI3cccleknB6cxV6x9h59ZWXlLBUOWxQndB_81uIsSV_7kK9Yqz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12976"/>
            <a:ext cx="1741170" cy="26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ROMANTİK İLİŞKİLER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Ergenler romantik  bir ilişkiyi düşünerek zamanlarının çoğunu harcayabilirler.</a:t>
            </a:r>
          </a:p>
          <a:p>
            <a:r>
              <a:rPr lang="tr-TR" sz="2400" dirty="0" smtClean="0"/>
              <a:t>Bu düşünceler şefkat, mutluluk gibi olumlu duyguların yanında endişe, hayal kırıklığı ve kıskançlık gibi olumsuz duygular içerebilir.</a:t>
            </a:r>
          </a:p>
          <a:p>
            <a:r>
              <a:rPr lang="tr-TR" sz="2400" dirty="0" smtClean="0"/>
              <a:t>Romantik bir ilişkisi olan ergenler, olmayanlara göre daha fazla günlük duygusal dalgalanmalar yaşadıklarını belirtmişlerdir.</a:t>
            </a:r>
            <a:endParaRPr lang="tr-TR" sz="2400" dirty="0"/>
          </a:p>
        </p:txBody>
      </p:sp>
      <p:pic>
        <p:nvPicPr>
          <p:cNvPr id="4" name="3 Resim" descr="https://encrypted-tbn1.gstatic.com/images?q=tbn:ANd9GcQCgc47KA0Wr_2OwtZ1Kn_tzsV1ByitK5i9DIKO_xh-ts8cUKi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93096"/>
            <a:ext cx="239521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1.gstatic.com/images?q=tbn:ANd9GcTmFopj2VTLrcr5SGAIN4XiGA_frySNY3wnDlHfjDH7vpUtJdd4c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941168"/>
            <a:ext cx="2616835" cy="17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253606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OKULLAR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Okullar , çeşitli yollarla bize akademik çalışmanın çok daha fazlasının sunulduğu minyatür toplumsal sistemleri oluşturmaktadır.</a:t>
            </a:r>
            <a:endParaRPr lang="tr-TR" dirty="0"/>
          </a:p>
        </p:txBody>
      </p:sp>
      <p:pic>
        <p:nvPicPr>
          <p:cNvPr id="4" name="3 Resim" descr="https://encrypted-tbn2.gstatic.com/images?q=tbn:ANd9GcQKH9icZAYRq14rsCofB_oSWFhdBiWiIzFLY1aulktTUMxeX79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40324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3.gstatic.com/images?q=tbn:ANd9GcQ60XzVjspc1u1MJFXtP6gePbUmepCdV3f8ptoB3Kd8bjvcUtV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65104"/>
            <a:ext cx="276592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2880320" cy="223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OKULLAR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Yaşamsallık-Gerçekleştirimi işlevi</a:t>
            </a:r>
          </a:p>
          <a:p>
            <a:pPr>
              <a:buNone/>
            </a:pPr>
            <a:r>
              <a:rPr lang="tr-TR" dirty="0" smtClean="0"/>
              <a:t>Okul, ergenlere kendi yeterlik ve benlik değerlerini geliştirecek yetenek ve becerilerin öğretimini vermelidir.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>
                <a:solidFill>
                  <a:srgbClr val="0070C0"/>
                </a:solidFill>
              </a:rPr>
              <a:t>Beceri Eğitimi –Kültür Aktarımı</a:t>
            </a:r>
          </a:p>
          <a:p>
            <a:pPr>
              <a:buNone/>
            </a:pPr>
            <a:r>
              <a:rPr lang="tr-TR" dirty="0" smtClean="0"/>
              <a:t>Okul bireylerin gelecekteki eğitim ve meslek alanlarına yönlendiren bir topluluk  örgütlenmesi olarak çalışır ve ergenin geleceğini belirler.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852936"/>
            <a:ext cx="214401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r-TR" b="1" dirty="0" smtClean="0">
                <a:ln/>
                <a:solidFill>
                  <a:schemeClr val="accent3"/>
                </a:solidFill>
              </a:rPr>
              <a:t>ERGENLERİN DUYGULARI</a:t>
            </a:r>
            <a:endParaRPr lang="tr-TR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Duygu yoğunluğunda artış</a:t>
            </a:r>
          </a:p>
          <a:p>
            <a:r>
              <a:rPr lang="tr-TR" dirty="0" smtClean="0"/>
              <a:t>Aşık olma</a:t>
            </a:r>
          </a:p>
          <a:p>
            <a:r>
              <a:rPr lang="tr-TR" dirty="0" smtClean="0"/>
              <a:t>Mahcubiyet ve çekingenlik</a:t>
            </a:r>
          </a:p>
          <a:p>
            <a:r>
              <a:rPr lang="tr-TR" dirty="0" smtClean="0"/>
              <a:t>Aşırı hayal kurma (Gündüz rüyası)</a:t>
            </a:r>
          </a:p>
          <a:p>
            <a:r>
              <a:rPr lang="tr-TR" dirty="0" smtClean="0"/>
              <a:t>Tedirgin ve huzursuz olma</a:t>
            </a:r>
          </a:p>
          <a:p>
            <a:r>
              <a:rPr lang="tr-TR" dirty="0" smtClean="0"/>
              <a:t>Yalnız kalma isteği</a:t>
            </a:r>
          </a:p>
          <a:p>
            <a:r>
              <a:rPr lang="tr-TR" dirty="0" smtClean="0"/>
              <a:t>Çalışmaya karşı isteksizlik</a:t>
            </a:r>
          </a:p>
          <a:p>
            <a:r>
              <a:rPr lang="tr-TR" dirty="0" smtClean="0"/>
              <a:t>Çabuk heyecanlanma</a:t>
            </a:r>
            <a:endParaRPr lang="tr-TR" dirty="0"/>
          </a:p>
        </p:txBody>
      </p:sp>
      <p:pic>
        <p:nvPicPr>
          <p:cNvPr id="4" name="3 Resim" descr="https://encrypted-tbn0.gstatic.com/images?q=tbn:ANd9GcTMyWH4iWzvz8vxPLWWZSI6foZTn5hE_cdqWiVGTzS_M7Og3wT_o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84784"/>
            <a:ext cx="28438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s://encrypted-tbn3.gstatic.com/images?q=tbn:ANd9GcRaDxIYYUcuznQV5QYN5tVARShgIC9HUfRzEy_soopYhLfGTZK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40324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OKULLAR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Öğretmen ergeni anlamalı, onun bağımsızlığı ve olgunluğu için yaptığı mücadelede kendisine yardım etmelidir.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56578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Resim" descr="https://encrypted-tbn0.gstatic.com/images?q=tbn:ANd9GcR3sL_XEbONF0r9zVhA4oZtln2Cqyz0vkJhhkNCCXAWT2hyrtyHB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19087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OKULLAR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Öğretmenin, öğretim yöntemleri, kişilik özellikleri ergenin üzerinde önemli etkisi vardır.</a:t>
            </a:r>
          </a:p>
          <a:p>
            <a:endParaRPr lang="tr-TR" dirty="0" smtClean="0"/>
          </a:p>
          <a:p>
            <a:r>
              <a:rPr lang="tr-TR" dirty="0" smtClean="0"/>
              <a:t>Olumlu öğretmen beklentilerinin, yüksek öğrenci başarısıyla bağlantılı olduğu bulunmuştur.</a:t>
            </a:r>
          </a:p>
          <a:p>
            <a:endParaRPr lang="tr-TR" dirty="0"/>
          </a:p>
        </p:txBody>
      </p:sp>
      <p:pic>
        <p:nvPicPr>
          <p:cNvPr id="5" name="4 Resim" descr="https://encrypted-tbn2.gstatic.com/images?q=tbn:ANd9GcSqvsywENK7m8a4DESYMF1uw3AmEIRBtyN7rOSFomYlqSf74FCjc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281240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https://encrypted-tbn3.gstatic.com/images?q=tbn:ANd9GcSEEtt5lxmnm59BQQGjT9LWLb6vXKM2-e6wjG2l1yTKLck0oMVk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77072"/>
            <a:ext cx="4309887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MESLEK SEÇİMİ</a:t>
            </a:r>
            <a:endParaRPr lang="tr-T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Meslek seçimi bireyin temel kişilik gereksinimlerini doyurmak amacı ile yapılmaktadır.</a:t>
            </a:r>
          </a:p>
          <a:p>
            <a:endParaRPr lang="tr-TR" dirty="0" smtClean="0"/>
          </a:p>
          <a:p>
            <a:r>
              <a:rPr lang="tr-TR" dirty="0" smtClean="0"/>
              <a:t>Meslek kişiliğin yansımasıdır.</a:t>
            </a:r>
          </a:p>
          <a:p>
            <a:endParaRPr lang="tr-TR" dirty="0" smtClean="0"/>
          </a:p>
          <a:p>
            <a:r>
              <a:rPr lang="tr-TR" dirty="0" smtClean="0"/>
              <a:t>Kişinin meslek seçiminin bireylerle ve genel olarak yaşam  tarzına uyum ile ilişkilidir.</a:t>
            </a:r>
            <a:endParaRPr lang="tr-TR" dirty="0"/>
          </a:p>
        </p:txBody>
      </p:sp>
      <p:pic>
        <p:nvPicPr>
          <p:cNvPr id="4" name="3 Resim" descr="https://encrypted-tbn0.gstatic.com/images?q=tbn:ANd9GcQBRpYobuHAHP0bjXMS1P6Dih_ZHfwMcGc6nSwMzvviDUQ7dDh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941168"/>
            <a:ext cx="3521710" cy="12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0.gstatic.com/images?q=tbn:ANd9GcSnOGRN3wfVCEClSAjugLutZxdTHsoesm0ZGhHo8WuA2WzEA33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8"/>
            <a:ext cx="2616835" cy="17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MESLEK SEÇİMİ</a:t>
            </a:r>
            <a:endParaRPr lang="tr-T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Evre kuramına göre meslek seçimi yaşam boyunca oluşan ve gelişen bir gelişim sürecidir.</a:t>
            </a:r>
          </a:p>
          <a:p>
            <a:pPr algn="ctr">
              <a:buNone/>
            </a:pPr>
            <a:r>
              <a:rPr lang="tr-TR" dirty="0" smtClean="0"/>
              <a:t>Hayal evresi (6-11)</a:t>
            </a:r>
          </a:p>
          <a:p>
            <a:pPr algn="ctr">
              <a:buNone/>
            </a:pPr>
            <a:r>
              <a:rPr lang="tr-TR" dirty="0" smtClean="0"/>
              <a:t>Deneme evresi (12-18)</a:t>
            </a:r>
          </a:p>
          <a:p>
            <a:pPr algn="ctr">
              <a:buNone/>
            </a:pPr>
            <a:r>
              <a:rPr lang="tr-TR" dirty="0" smtClean="0"/>
              <a:t>Gerçekçi evre (18 ve üzeri)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5122" name="AutoShape 2" descr="data:image/jpeg;base64,/9j/4AAQSkZJRgABAQAAAQABAAD/2wCEAAkGBhQSEBUUEhQVFRUVFxUYFRgYFxQYFhgeGBQVFxgUGhgYHCYeGBwkGhYWIC8gIycpLCwsFR4xNTAqNSYrLCkBCQoKDgwOGg8PGCkcHx8sKSksKSkpLCwsLCksKSksLCkpLCkpKSkpKSkpLCkpKSkpKSkpKSksKSksKSkpKSwpKf/AABEIAH8AwAMBIgACEQEDEQH/xAAcAAABBQEBAQAAAAAAAAAAAAAGAgMEBQcBCAD/xAA5EAACAAMGAwYFBAAGAwAAAAABAgADEQQFEiExQQZRYQcTInGh0TKBkbHBFCNC8DNSYnLh8YKSsv/EABkBAAMBAQEAAAAAAAAAAAAAAAACAwEEBf/EACMRAAICAgICAwADAAAAAAAAAAABAhEDIRIxQVETImEEMnH/2gAMAwEAAhEDEQA/AD+zyRQZDTkOnSJioOQ9PaESlyHl+BDwEecdJ8PIentDgHQentCQIcAgA6AOQ9PaFAdB9B7R9ChGNgdC9B9B7QunQentHBChGGHQo5D09oUFHIentHBChAwOYRyHp7R3COQ9PaO0joEACcPQentH2Ach6e0LpH0FgNlRyHp7R9gHIentCyI5GgJKDkPT2hDL0Hp7Q6YQYAGyByH0HtCCOg+g9odMNtAAggch9B7Qig5D09ochJgAaZRyHp7RGnyhTQaHlyPSJZhuZp8j9jDJgIQZDyH2EKji/gfYQtRCmiqZVOQGpOg61gevLiw0Isqd6dMRNJfyP8vlA1fdpe3Wh5YLCzyHIm0JHeONJY/0imfnElb5WTQPKdE0DCjKPMDQRkn6HivYq1cb3hKWrWSS4GuGY1f/AJi94T4/kW3w/wCFO3lORXzU/wAhDcxA4BBqDoYCeLrgRkLp4JgzVhkQRv0PWFU/DG+NPo2IQtYDuzfic2uzBZjVnSx4+u1YMhFGqJM6IUISIWsYYdj6kdjkYB2OR9HxjQOGOR9WEmMsD4mEmOxX37fkqySWmzjRRoN2OyjzjQJ0MiapNAyk8gwrGD8W9p9qtQaWD3Uo1GFCcRHIt7QLzbrYIs2WWz0YFg3UVEW+P2Zy9HqAjnCDGIcF9rc+RMWXbGM6ToXP+JL65ajn5RtyTAwDKQVYAqRoQd4nKPEE7OGEP+D9jCzDb7+R+xjDTi7eQ+wiNelqwSzStW8IpqK7xJUfYfYRBvlfCD1oPnCy6Hj2Uhu1RJ7tVoDWtMjUnM151iisdxWhJx/cJlk5Ic6cyCc4IJ1rVHVWJFQaZa02ipvm+nlqcI7wMaBxqmW/OJW/B00mR7x4gcTTJsqglNcXwk8hFVb74MxGDr3brTGhNaV3B3GULn8NF5AoxRmoxIyNa11/EDHE5mSpY71gWVStefKKxipUhf62ws7EJmK1W3P4Fl05Zs9T6CDq8+0axSHKvOBYahAWp0JEYBw3es5UezyGwfqCvfMPiKrWi12GZjQbl4HklaEE/QfLrFsnGL2c8bmaRc3HVjtJpLnKGOVG8JP1gjWPPnF3Bv6de9kkmhzBzpuKcoMeyHtBe0k2Seaui1RicyASCp5+cKo2rQrtOmanH1Y+gO7Q+0BbtlqEUTJ8yuBCaAAUq7dBXTeFSvSMboKbfeMuShea6y1G7EARWpxjY2XELTKI/wB4+0edeJOJp9ufvLQ+PD8K6IteS/mKydZ8OElAC4JzGvzOsW+JeWLyPWEq0q6hkYMp0IIIPkRCqx5v4L44m3c/gGOST+5KrTLdlGzDprGn3/2vSJeFbHLa1TGANBUKtRUBiN4SWNxY0ZWH2KMJ7XOJjOvAyVb9uzClNsbCrHzAp9YtX7ZrYjeOyylAp4at9a0jNp9bZb3ZyU75y7YRiIz0UbmHxxptsyZe8IXA1umk/DLT42pnn/FetKfWNPtHD0pZKy8ICLkK5evOIvC9pSUi2dJBkqB4QzAs3+o03MQL7kTTNL4GtB/grNhlrnTQDP5xz5JOTovCPFAZx1cqySGlrrXOCrsl4+UotjnnCy/4LHRhvL6EbCJk/h8zrMVnKEJ2BxU5EGMcnSGkzXlk+NT8QO4PhYcjF8T5xp+CeWPHaPVWOEMdfI/YwMdn1/fq7GrsauhKv5jeCfY+R+xiTVGCkGXyH2EVXEVqwhB1qekP3pfsuyWMWi0IaHAMK5kYyAKmKa3szOcdCHUFSNCDpSDJCUY2NjmnKhVqFVqvmOkC952ea04FCqk/FUZH5DeG7wtk6RkCcPOlYqbReVow4wkxl5hGA+tIlFN6R1Oo7Li/OIO6XCPERlXasZ3fUxpwLsGKy9eVToCecXHB/Fkh7eotYBluMCE/CrMaAnpnSsHXHfCUuRYQsgUlicjPU1JP8TX+WZ06iLxg4NWTeSMlRnfDdm7hRNYa6k1p/wACNJ4cvpZtVw4WG4NVYdDCLtsUvuVVhsNq+cMXhI7qT+yArTThQ8huRCTlyYRhqkT74njAcehjLbjvQWe95UyXkO+VT1V6KRFvabZOllpbNMYUObZg88v4mB3h+7Htd4IssaTFZjqFVSDUxTDGrJ5WnSPVIGfzjzH2m32Z162htQh7pfJKV9SY9JW+1d1JmTNcCM30UmPIFvnlzjPxOWY+bHEfUxTCrdnPNhf2ecPraZrTJo/aSgA0DNy6iNLvy7JU2SyuqgUoDkKcqQG3Lw/OFmlLLK0yJOdQTmcgYvL4u95qSpZfPxZ01I0NIhklyn2dkMfGJlVskkPgrmGw1+dAY2m4OH5UmWuEDIZnnlUn/mMYvdGlzmR/jVhnpXPWm0aXwvfkya3dvM71GU/xw0y25iKfyE2kTxak1QriSxWW0FgszxDIslSoPKulYC7ksnd3kkvFQ+JVbfxAUPoYL5/DDllCsVlqTiVSAOnh1EB3E8sy7Xjl5MoUqeqnKExerHyxpcn4NOslxS7IveFmY4gXdiSepi0sduDzGwAmXsxGXyO5gdubir9TZcaqGOWNK6HlEmXaZ00UxYByQfkxFqnvwVjUo6La9rVVDh8ow/iWavfYVGedW51/pjVr4tBkySAdjrrpGMW1mD+LWlc9qxf+MttkM7+tGs9iUxqT1NaYUPTVgPtGoM+vkfzHmi6+LbVZZbS5E0KrkM2WZI0FeUbLwzx9ItElMcwLNw0YHKpAOkPkg1sgmmMLeIt1nWxzpgl5hlmAfHgzAocgQdRqIqrytNtsLLZZ0yVNyxSJjggMtaYVauW2Rifb7nxeOXk2RZdmIAo1R8LDmPnFfbLTMmhZUwNMMqpUOlXQnInF8JBG8XdtcWNGEJPlF17/AD/Bd28azFxBrLimL8YCkinRm8I+sS7ZxalBiYnLxKlCATsSMop5l3zZnxNl1Jb0FBEizXAoILeLlWmXyGUCXrQknBduzM7Fw41ot62aTWkx/CaUoupY+Qr9I3/tFs4W7wAaCW8qnI0IFPSBW7XaROM5VUMFK1CjEATt5xc3mxt8runc0qGZUADCmkTzN6NxJPorSZiUdCCtKMp0+oivs9rBtKkl6KKiWRVB1BAifbbS9jQBlM6XoXQEsKf5lGcBd7cbYsX6dSaDxUByHXlHNGDl0drnGC2Xd4mZbJ3cWZQWbItTwqK5lj0jTeC+B5F3SiqeN3oZjmlSRXIdKkxlXZ1xbPkK57lHSYwLE1Dcvi38o2G4L/l2lWMsMpWlVbXPfyh2nHRCb5bJXEFmaZZJ6L8TSnC+eE0jynfd1PIfu3HiVVr0y/4j1Xe19ybNLMyfMCKP/Y9FG5zjzVxveotNrafQKZueDdFGS4uTEGtIthvo5pBvwVfVbOtdhrrtEi13g3havhQkiiNiPzgH4XtM2ziUcJaXNLBSAaBl+Ja6Vz0g1e/MakJJd3A0VST6RzzhU6PQx5E4WwA7QM54elC61pvtr6wY8Lz0FiSbLcS2UDGRnTZhARxRdNpBM6euHQUJqRWtAeXlDHDHEJszkMMUtsmU6edI6ZY24JHNHKlkb9mrLbxLA7uXMYP/ADYjPrntAPxan7oMEq8VWQSqoQz0yFakdKbQFXtaXmVcigrEMcXytl8sk4UVFivaZZZrNLNM8xsY025+PA0oHAanWmcZhbJOKjfWC7hC75kh6OhMtgGVqVUjfMZfKLZopqzlxScXQVSpM22OGmrglLopObHYnkIEe0Ph/upwZMwwzpSlekH163nKSUZZoxmLklQCehqcgecZrNWYxm0Qy0kUYS6lgK1GR022hMCXZuZvl+AvN0+dB7Q7LnlRiU05j8wkv4s9CY7Mk5gDMGOqiB6CRj6D7Q1aDqPuIkyl01/6ERLWMhXcxtHLYyF3FMoVLUH8wpACP7WEMMNaf3rGmroiXop8KrkXbM9BnEefeDCavdVxqQFpmzH/ACAbk5+USL5n4JePI4QactNaxfdm9wlUFqmAszikoEfCCc5h5FsvkIWUeWi+FqNzl4O3xKNFYDCT8Q0Oeo+UZbxK80TDIlg0cVJAAFOpAzzjauIpON8t8q9RrADxBdhU4qbEHyO8ckV8eSmdjn8uOwd4bliQuFiaErQjMLTWoi7s15ujVkMy5EE6VzyHlEHuqemkOyTrXQco6HjT2c3zyUeKJfGPEk2aivJFHloQwYBi7bMOQGcY7NLNnrXMnc11MbXwncX6ycQwPdICXp1rRQdoBOPeCjYJ6KpLCZUpQHxAEVOQ1FRXzhoKjJPdD/Z/ePfMtkmGiKMUoGmFXqcTaZYhr5Rs1zcPiXLc4gK0xMCKYRvWPPvCkucLQHk/HKOIEjw1P8TzjUbXfdqny8E6bVTmQqhB/tFNvOFcFytmuT40uga7QLxafLmy5dO5RsVdzTIZ8ozAxsNsucPJaXpiFKxnNpuCZJek1KrpUaEc6xUmmJ4euV7QxEvJlFT5bxc2s4VZSQcIzIzGegI1Bgl7IrgfFPnMCJaoq156kwI8WTWS3Ti4piOQGgGw84nJWVhOnRVTZuE02Ii9uiyWuaJJs7tgVSo8XhWmxG8Ds+ZjUmhyg+4RscyTIQ05k/ODpB50VFts06zuWtMgzMWRmFzr0pkBFhctpSXY5hdSFmsxNdaAUVa6Z55wS34ptVleUKYmXw1yzGmcIa7x3KSSM8IUjbwjP1rE3S6GbnP6ydGQ2mYAcIoQNCM/WJl3SDMNEBqNzWn1g+m8FySa4QfpSLSy3QksUVR/RFeRFsJTkB0X8Qzaky+UdXP0+0fTzrFDlQ1Kb0EJabnyprDYyOdc45PGVeZjaMT2RbwsX6mX3OgmFQei1z9I1qQAkpQoyVQqjyAA+0ZdYZg71akCrDX7RqUoVCxRLQSluga4znTJSWUS0x4ptJlDmuJTRuvioPnDVrVGXCyh3AzXYf7jtF1f13fqZU6XUqWQqjDIhgCVYdQaRlfZzfzsjyZ+U5GbHXVsyCTzzBjmypR+yR14Xz+tnbfKcOcSqtdAvw+WcRZFkaYe6QVdzQcszrBnet3CYOvSEXHwnNR5M8eJT8WzLSvpCYZ89MbPDh9kF1y3Ktls4lLrq5/zMdflFTx3wqLZYsNWV5ZxqVpi5MufMQRLOyoBXrtDmMjWkdBy2+zFrrsEuSmFBQHPz8+sTgIl8UXcJNpYL4Ufxr0rqB84hBhSFaGs6ViFeCgqVIBqImd7EG0zK7RiAPuFLpEm7ZMsAgsATXWMd7UpQe8JrS8+7CqwGtY3zuyslP8ASigD5CsZbedyD9TPx/GzBiRuKZQjex4GW3RZJk2aFCHUa5RsNms+FQvQRX3ZZQpZcIxChruRzi3XKBs2xh7ID06x9Ks+Ek1JJGX5iUx6Q2Tv9IStjrJKqG2BhDmg5f8AUOMd/pDLNrXf2jRCxlTNP7tDZm611J5Q3Z5wO+348obe0dax0pHLY9MXLLWKu3pM7s0rl4vpFlLnA4s/vCknD5U/u0HRv6DtxXkJ0+Sh3f7ZxuEk0FTyjI+GeE1l24TcdZestaGoJOdcs+kaoJwYgVy1P9pFvAkn9iVLTFmchHnq9LYZFunOozlznxDmrHP3j0N3wpr9/aMB45spW3zytMRavQ1GhiTVqikJNOzQbqt4mopU1qB11jQbPJwoq8gBGb8IXQJU+QAf2nlCaBuDhFRppUxo/wCoHP7+0Qx4+LZ0ZsvNKhM1AKUyrCDKFfeEWieMQz089/lDc6cMNa6Ejf2i9HP4AntLnCtny3mfZYEUmQUdplqQy7OB8WN/phz28oDUnVhWMib3v9rE3huzCZbJYIqoOM/+NDT6xTTXyy1g54U4TdVWe0wByDRaEjCdyeeUL0AYshYGuRMZ5xnZsDCYmTJqdqHnGgNaQVqTnTr7QKX9aE7+UjZibjU/Ja/iEryNGVAdJvIMQxGF1NHHQ/yHMRbJPHtDF53OgAOhFV8xsTlEETab5r/eUEkPafRcNN+sNGZnDKTwVHXPf2hCTfEfSFAfI3+kMzqAHfL6ZR1m5ny/tIamzRhOf35Q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4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223163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1.gstatic.com/images?q=tbn:ANd9GcRfovGQdeu5W92Elh7LqXSJVprYUT-ZXP2Xyz0wkHV6Xlxcs37k2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93096"/>
            <a:ext cx="2487295" cy="183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KÜLTÜR</a:t>
            </a:r>
            <a:endParaRPr lang="tr-TR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rgbClr val="0070C0"/>
                </a:solidFill>
              </a:rPr>
              <a:t>Kültür:</a:t>
            </a:r>
            <a:r>
              <a:rPr lang="tr-TR" dirty="0" smtClean="0"/>
              <a:t> Bir grup insanın kuşaktan kuşağa geçen davranış, örüntü, inanç ve tüm diğer ürünleridir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Bireycilik: </a:t>
            </a:r>
            <a:r>
              <a:rPr lang="tr-TR" dirty="0" smtClean="0"/>
              <a:t>grup hedeflerinden çok bireysel hedefler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Toplulukçuluk: </a:t>
            </a:r>
            <a:r>
              <a:rPr lang="tr-TR" dirty="0" smtClean="0"/>
              <a:t>Grup bütünlüğü, üyelerin karşılıklı bağımlığı, gruba hizmet etmek</a:t>
            </a:r>
            <a:endParaRPr lang="tr-TR" dirty="0"/>
          </a:p>
        </p:txBody>
      </p:sp>
      <p:pic>
        <p:nvPicPr>
          <p:cNvPr id="4" name="3 Resim" descr="https://encrypted-tbn1.gstatic.com/images?q=tbn:ANd9GcQjYlAxuAbpHhx-LW_bStTgVzFsuYlymEuaU733PS5X6oIg2rDOW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149080"/>
            <a:ext cx="2675255" cy="17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s://encrypted-tbn0.gstatic.com/images?q=tbn:ANd9GcQr-7CTohn2_UIpzgvmRSKaqkWEqbLhSon9Wc5AHtodtLAipGv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2618740" cy="17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2.gstatic.com/images?q=tbn:ANd9GcTylyRcMJwKJDfOxjRzN2DmBSVp8ljFAasVXLd9yRk6PwFGDRv-M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221088"/>
            <a:ext cx="1984375" cy="150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68627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tr-TR" b="1" dirty="0" smtClean="0">
              <a:ln/>
              <a:solidFill>
                <a:schemeClr val="accent3"/>
              </a:solidFill>
            </a:endParaRPr>
          </a:p>
          <a:p>
            <a:endParaRPr lang="tr-TR" b="1" dirty="0" smtClean="0">
              <a:ln/>
              <a:solidFill>
                <a:schemeClr val="accent3"/>
              </a:solidFill>
            </a:endParaRPr>
          </a:p>
          <a:p>
            <a:endParaRPr lang="tr-TR" b="1" dirty="0" smtClean="0">
              <a:ln/>
              <a:solidFill>
                <a:schemeClr val="accent3"/>
              </a:solidFill>
            </a:endParaRPr>
          </a:p>
          <a:p>
            <a:endParaRPr lang="tr-TR" b="1" dirty="0" smtClean="0">
              <a:ln/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tr-TR" sz="4400" b="1" dirty="0" smtClean="0">
                <a:ln/>
                <a:solidFill>
                  <a:schemeClr val="accent3"/>
                </a:solidFill>
              </a:rPr>
              <a:t>TEŞEKKÜRLER…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r-TR" b="1" dirty="0" smtClean="0">
                <a:ln/>
                <a:solidFill>
                  <a:schemeClr val="accent3"/>
                </a:solidFill>
              </a:rPr>
              <a:t>ERGENLERİN DUYGU İFADELERİ</a:t>
            </a:r>
            <a:endParaRPr lang="tr-TR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Sevgi</a:t>
            </a:r>
          </a:p>
          <a:p>
            <a:r>
              <a:rPr lang="tr-TR" dirty="0" smtClean="0"/>
              <a:t>Korku</a:t>
            </a:r>
          </a:p>
          <a:p>
            <a:r>
              <a:rPr lang="tr-TR" dirty="0" smtClean="0"/>
              <a:t> Öfke</a:t>
            </a:r>
          </a:p>
          <a:p>
            <a:pPr lvl="1"/>
            <a:r>
              <a:rPr lang="tr-TR" dirty="0" smtClean="0"/>
              <a:t>Bağırma</a:t>
            </a:r>
          </a:p>
          <a:p>
            <a:pPr lvl="1"/>
            <a:r>
              <a:rPr lang="tr-TR" dirty="0" smtClean="0"/>
              <a:t>Küfretme</a:t>
            </a:r>
          </a:p>
          <a:p>
            <a:pPr lvl="1"/>
            <a:r>
              <a:rPr lang="tr-TR" dirty="0" smtClean="0"/>
              <a:t>Saldırganlık</a:t>
            </a:r>
          </a:p>
          <a:p>
            <a:endParaRPr lang="tr-TR" dirty="0" smtClean="0"/>
          </a:p>
          <a:p>
            <a:r>
              <a:rPr lang="tr-TR" dirty="0" smtClean="0"/>
              <a:t>Kaygı</a:t>
            </a:r>
          </a:p>
          <a:p>
            <a:pPr lvl="1"/>
            <a:r>
              <a:rPr lang="tr-TR" dirty="0" smtClean="0"/>
              <a:t>Duruma bağlı kaygı</a:t>
            </a:r>
          </a:p>
          <a:p>
            <a:pPr lvl="1"/>
            <a:r>
              <a:rPr lang="tr-TR" dirty="0" smtClean="0"/>
              <a:t>Sürekli kaygı</a:t>
            </a:r>
          </a:p>
          <a:p>
            <a:r>
              <a:rPr lang="tr-TR" dirty="0" smtClean="0"/>
              <a:t>Üzülme ve Kırıklık</a:t>
            </a:r>
          </a:p>
          <a:p>
            <a:pPr lvl="1"/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pic>
        <p:nvPicPr>
          <p:cNvPr id="4" name="3 Resim" descr="https://encrypted-tbn0.gstatic.com/images?q=tbn:ANd9GcT4csJdpCM5g6N1R6FMqv1KsoJuAHQuUcBe1A1JHx3OItC-Q_1YH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02831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27880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3.gstatic.com/images?q=tbn:ANd9GcRMmDRliS1uB2X7YwEC_iMyxnrFV--jAfLmKl80WQ2sfRhcbPHTA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89040"/>
            <a:ext cx="1953260" cy="234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628800"/>
            <a:ext cx="1953260" cy="234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r-TR" b="1" dirty="0" smtClean="0">
                <a:ln/>
                <a:solidFill>
                  <a:schemeClr val="accent3"/>
                </a:solidFill>
              </a:rPr>
              <a:t>DUYGUSAL YETKİNLİK</a:t>
            </a:r>
            <a:endParaRPr lang="tr-TR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Ergenlerin artan bilişsel becerileri duygusal dalgalanmalarla başa çıkmaları için onları hazırlasa da, çoğu ergen duygularını etkin bir biçimde yönetememektedir.</a:t>
            </a:r>
            <a:endParaRPr lang="tr-TR" dirty="0"/>
          </a:p>
        </p:txBody>
      </p:sp>
      <p:pic>
        <p:nvPicPr>
          <p:cNvPr id="5" name="4 Resim" descr="https://encrypted-tbn0.gstatic.com/images?q=tbn:ANd9GcQ6XRBi-yZ1JEh6L4gL-Js-DRZPolYSd3x5DH0xAGV0vksh2sCK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068960"/>
            <a:ext cx="224827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0.gstatic.com/images?q=tbn:ANd9GcRl2nSSbezYbNgj15dUUh7AnQ8ObMbe8vX4DsrIPnt7i4CATZT0B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https://encrypted-tbn0.gstatic.com/images?q=tbn:ANd9GcTVakRjzQ72pdcjoP6baXVmmLH5KFu-8xX9mX42oKEcLJLxHLI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05064"/>
            <a:ext cx="1987723" cy="13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r-TR" b="1" dirty="0" smtClean="0">
                <a:ln/>
                <a:solidFill>
                  <a:schemeClr val="accent3"/>
                </a:solidFill>
              </a:rPr>
              <a:t>DUYGUSAL YETKİNLİK</a:t>
            </a:r>
            <a:endParaRPr lang="tr-TR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sp>
        <p:nvSpPr>
          <p:cNvPr id="5" name="4 Akış Çizelgesi: Öteki İşlem"/>
          <p:cNvSpPr/>
          <p:nvPr/>
        </p:nvSpPr>
        <p:spPr>
          <a:xfrm>
            <a:off x="179512" y="1340768"/>
            <a:ext cx="3024336" cy="1728192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İlişkilerde duyguların ifadesinin temel bir rol oynadığını bilmek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395536" y="4437112"/>
            <a:ext cx="288032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Olumsuz duygusal durumların yoğunluğunu ve süresini azaltmak için stratejiler geliştirmek.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5580112" y="1340768"/>
            <a:ext cx="3240360" cy="201622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İçte yaşanan duygusal durumların hepsinin dışa vurulması gerekmediğini anlamak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7 İkizkenar Üçgen"/>
          <p:cNvSpPr/>
          <p:nvPr/>
        </p:nvSpPr>
        <p:spPr>
          <a:xfrm>
            <a:off x="5796136" y="4365104"/>
            <a:ext cx="3096344" cy="194421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Diğerlerinin duygularını ayırt etmek.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8 Katlanmış Nesne"/>
          <p:cNvSpPr/>
          <p:nvPr/>
        </p:nvSpPr>
        <p:spPr>
          <a:xfrm>
            <a:off x="3419872" y="2780928"/>
            <a:ext cx="2664296" cy="2520280"/>
          </a:xfrm>
          <a:prstGeom prst="folded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Duygularının etkisi altında kalmadan içinde bulunduğu duygu durumlarını tanımlamak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ERGENLİKTE TOPLUMSAL GELİŞİM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BENLİK, KİMLİK, KİŞİLİK</a:t>
            </a:r>
          </a:p>
          <a:p>
            <a:r>
              <a:rPr lang="tr-TR" dirty="0" smtClean="0"/>
              <a:t>TOPLUMSAL CİNSİYET</a:t>
            </a:r>
          </a:p>
          <a:p>
            <a:r>
              <a:rPr lang="tr-TR" dirty="0" smtClean="0"/>
              <a:t>AHLAK GELİŞİMİ</a:t>
            </a:r>
          </a:p>
          <a:p>
            <a:r>
              <a:rPr lang="tr-TR" dirty="0" smtClean="0"/>
              <a:t>AİLELER</a:t>
            </a:r>
          </a:p>
          <a:p>
            <a:r>
              <a:rPr lang="tr-TR" dirty="0" smtClean="0"/>
              <a:t>AKRANLAR</a:t>
            </a:r>
          </a:p>
          <a:p>
            <a:r>
              <a:rPr lang="tr-TR" dirty="0" smtClean="0"/>
              <a:t>ROMANTİK İLİŞKİLER</a:t>
            </a:r>
          </a:p>
          <a:p>
            <a:r>
              <a:rPr lang="tr-TR" dirty="0" smtClean="0"/>
              <a:t>OKULLAR</a:t>
            </a:r>
          </a:p>
          <a:p>
            <a:r>
              <a:rPr lang="tr-TR" dirty="0" smtClean="0"/>
              <a:t>MESLEK SEÇİMİ</a:t>
            </a:r>
          </a:p>
          <a:p>
            <a:r>
              <a:rPr lang="tr-TR" dirty="0" smtClean="0"/>
              <a:t>KÜLTÜR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https://encrypted-tbn0.gstatic.com/images?q=tbn:ANd9GcRnekxcp4kyA9vDFmrZGUqZ5zPCzig3EMa0m15mwGRTUnfwuJd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s://encrypted-tbn3.gstatic.com/images?q=tbn:ANd9GcROGTbEZ3lon8eIiiwsl-H-VWulFkplfi0c5GqN8F1B_pICON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81128"/>
            <a:ext cx="2845435" cy="16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encrypted-tbn1.gstatic.com/images?q=tbn:ANd9GcRexkS-JEZBqoC2syQe21GYFeFaUw_Tv4xvcFRXe1KUwd9sQHuSN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73016"/>
            <a:ext cx="2286000" cy="146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1539</TotalTime>
  <Words>1422</Words>
  <Application>Microsoft Office PowerPoint</Application>
  <PresentationFormat>Ekran Gösterisi (4:3)</PresentationFormat>
  <Paragraphs>389</Paragraphs>
  <Slides>55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56" baseType="lpstr">
      <vt:lpstr>Kent</vt:lpstr>
      <vt:lpstr>ERGENLİKTE  DUYGUSAL-TOPLUMSAL GELİŞİM      BANU DOĞAN 2013</vt:lpstr>
      <vt:lpstr>ERGENLİK</vt:lpstr>
      <vt:lpstr>DUYGUSAL GELİŞİM</vt:lpstr>
      <vt:lpstr>ERGENLERİN DUYGULARI</vt:lpstr>
      <vt:lpstr>ERGENLERİN DUYGULARI</vt:lpstr>
      <vt:lpstr>ERGENLERİN DUYGU İFADELERİ</vt:lpstr>
      <vt:lpstr>DUYGUSAL YETKİNLİK</vt:lpstr>
      <vt:lpstr>DUYGUSAL YETKİNLİK</vt:lpstr>
      <vt:lpstr>ERGENLİKTE TOPLUMSAL GELİŞİM</vt:lpstr>
      <vt:lpstr>BENLİK  KAVRAMI</vt:lpstr>
      <vt:lpstr>BENLİK  KAVRAMI</vt:lpstr>
      <vt:lpstr>BENLİK  KAVRAMI</vt:lpstr>
      <vt:lpstr>BENLİK  KAVRAMI</vt:lpstr>
      <vt:lpstr>BENLİK  KAVRAMI</vt:lpstr>
      <vt:lpstr>KİMLİK</vt:lpstr>
      <vt:lpstr>KİMLİK</vt:lpstr>
      <vt:lpstr>KİMLİK</vt:lpstr>
      <vt:lpstr>KİMLİK</vt:lpstr>
      <vt:lpstr>KİMLİK</vt:lpstr>
      <vt:lpstr>kİşİlİk</vt:lpstr>
      <vt:lpstr>kİşİlİk</vt:lpstr>
      <vt:lpstr>MİZAÇ</vt:lpstr>
      <vt:lpstr>TOPLUMSAL CİNSİYET</vt:lpstr>
      <vt:lpstr>Ahlakİ gelİŞİm</vt:lpstr>
      <vt:lpstr>Ahlakİ gelİŞİm</vt:lpstr>
      <vt:lpstr>AİLELER</vt:lpstr>
      <vt:lpstr>AİLELER</vt:lpstr>
      <vt:lpstr>AİLELER</vt:lpstr>
      <vt:lpstr>AİLELER</vt:lpstr>
      <vt:lpstr>AİLELER</vt:lpstr>
      <vt:lpstr>AİLELER</vt:lpstr>
      <vt:lpstr>AİLELER</vt:lpstr>
      <vt:lpstr>Boşanma ve Tek Ebeveyn</vt:lpstr>
      <vt:lpstr>Çalışan Anne</vt:lpstr>
      <vt:lpstr>“Kuşak Çatışması”</vt:lpstr>
      <vt:lpstr>AİLELER</vt:lpstr>
      <vt:lpstr>ÖZERKLİK</vt:lpstr>
      <vt:lpstr>KARDEŞ İLİŞKİLERİ</vt:lpstr>
      <vt:lpstr>KARDEŞ İLİŞKİLERİ</vt:lpstr>
      <vt:lpstr>AKRANLAR</vt:lpstr>
      <vt:lpstr>AKRANLAR</vt:lpstr>
      <vt:lpstr>AKRANLAR</vt:lpstr>
      <vt:lpstr>AKRANLAR</vt:lpstr>
      <vt:lpstr>AKRANLAR</vt:lpstr>
      <vt:lpstr>AKRANLAR</vt:lpstr>
      <vt:lpstr>ROMANTİK İLİŞKİLER</vt:lpstr>
      <vt:lpstr>ROMANTİK İLİŞKİLER</vt:lpstr>
      <vt:lpstr>OKULLAR</vt:lpstr>
      <vt:lpstr>OKULLAR</vt:lpstr>
      <vt:lpstr>OKULLAR</vt:lpstr>
      <vt:lpstr>OKULLAR</vt:lpstr>
      <vt:lpstr>MESLEK SEÇİMİ</vt:lpstr>
      <vt:lpstr>MESLEK SEÇİMİ</vt:lpstr>
      <vt:lpstr>KÜLTÜR</vt:lpstr>
      <vt:lpstr>Slayt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cokaum-2</dc:creator>
  <cp:lastModifiedBy>cokaum_1</cp:lastModifiedBy>
  <cp:revision>155</cp:revision>
  <dcterms:created xsi:type="dcterms:W3CDTF">2013-11-25T13:18:23Z</dcterms:created>
  <dcterms:modified xsi:type="dcterms:W3CDTF">2013-12-05T14:48:02Z</dcterms:modified>
</cp:coreProperties>
</file>