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Lst>
  <p:notesMasterIdLst>
    <p:notesMasterId r:id="rId38"/>
  </p:notesMasterIdLst>
  <p:sldIdLst>
    <p:sldId id="291" r:id="rId2"/>
    <p:sldId id="287"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8" r:id="rId34"/>
    <p:sldId id="289" r:id="rId35"/>
    <p:sldId id="290" r:id="rId36"/>
    <p:sldId id="292" r:id="rId3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FF"/>
    <a:srgbClr val="00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599"/>
  </p:normalViewPr>
  <p:slideViewPr>
    <p:cSldViewPr snapToGrid="0">
      <p:cViewPr varScale="1">
        <p:scale>
          <a:sx n="106" d="100"/>
          <a:sy n="106" d="100"/>
        </p:scale>
        <p:origin x="79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DBC68F-4AEC-4293-AF6B-8CE4A1D17AC7}"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tr-TR"/>
        </a:p>
      </dgm:t>
    </dgm:pt>
    <dgm:pt modelId="{9E8EECBE-6B27-403E-8707-E279B31A3656}">
      <dgm:prSet phldrT="[Metin]" custT="1"/>
      <dgm:spPr>
        <a:xfrm>
          <a:off x="489057" y="19304"/>
          <a:ext cx="9781136" cy="1269360"/>
        </a:xfrm>
        <a:prstGeom prst="roundRect">
          <a:avLst/>
        </a:prstGeom>
        <a:solidFill>
          <a:srgbClr val="00FFCC"/>
        </a:solidFill>
      </dgm:spPr>
      <dgm:t>
        <a:bodyPr/>
        <a:lstStyle/>
        <a:p>
          <a:pPr algn="just"/>
          <a:r>
            <a:rPr lang="tr-TR" sz="2400" b="0" cap="none" spc="0" dirty="0">
              <a:ln w="0"/>
              <a:solidFill>
                <a:schemeClr val="tx1"/>
              </a:solidFill>
              <a:effectLst>
                <a:outerShdw blurRad="38100" dist="19050" dir="2700000" algn="tl" rotWithShape="0">
                  <a:schemeClr val="dk1">
                    <a:alpha val="40000"/>
                  </a:schemeClr>
                </a:outerShdw>
              </a:effectLst>
              <a:latin typeface="Calibri" panose="020F0502020204030204"/>
              <a:ea typeface="+mn-ea"/>
              <a:cs typeface="+mn-cs"/>
            </a:rPr>
            <a:t>Bir canlının yaşamı üzerinde etkili tüm faktörlerin kompleksi olan ekosistemdir.</a:t>
          </a:r>
        </a:p>
      </dgm:t>
    </dgm:pt>
    <dgm:pt modelId="{29485C53-D19B-4E51-B657-6F64C2B34772}" type="parTrans" cxnId="{7C017FC5-7E0B-4E81-92E2-08CF5AE27604}">
      <dgm:prSet/>
      <dgm:spPr/>
      <dgm:t>
        <a:bodyPr/>
        <a:lstStyle/>
        <a:p>
          <a:endParaRPr lang="tr-TR" b="0" cap="none" spc="0">
            <a:ln w="0"/>
            <a:solidFill>
              <a:schemeClr val="tx1"/>
            </a:solidFill>
            <a:effectLst>
              <a:outerShdw blurRad="38100" dist="19050" dir="2700000" algn="tl" rotWithShape="0">
                <a:schemeClr val="dk1">
                  <a:alpha val="40000"/>
                </a:schemeClr>
              </a:outerShdw>
            </a:effectLst>
          </a:endParaRPr>
        </a:p>
      </dgm:t>
    </dgm:pt>
    <dgm:pt modelId="{B779BEE5-CD26-43FA-90E0-9BD820250C52}" type="sibTrans" cxnId="{7C017FC5-7E0B-4E81-92E2-08CF5AE27604}">
      <dgm:prSet/>
      <dgm:spPr/>
      <dgm:t>
        <a:bodyPr/>
        <a:lstStyle/>
        <a:p>
          <a:endParaRPr lang="tr-TR" b="0" cap="none" spc="0">
            <a:ln w="0"/>
            <a:solidFill>
              <a:schemeClr val="tx1"/>
            </a:solidFill>
            <a:effectLst>
              <a:outerShdw blurRad="38100" dist="19050" dir="2700000" algn="tl" rotWithShape="0">
                <a:schemeClr val="dk1">
                  <a:alpha val="40000"/>
                </a:schemeClr>
              </a:outerShdw>
            </a:effectLst>
          </a:endParaRPr>
        </a:p>
      </dgm:t>
    </dgm:pt>
    <dgm:pt modelId="{D01D3684-3188-4656-9DFD-53796F5F0F99}">
      <dgm:prSet phldrT="[Metin]" custT="1"/>
      <dgm:spPr>
        <a:xfrm>
          <a:off x="491575" y="1708677"/>
          <a:ext cx="9781136" cy="1269360"/>
        </a:xfrm>
        <a:prstGeom prst="roundRect">
          <a:avLst/>
        </a:prstGeom>
        <a:solidFill>
          <a:srgbClr val="CCFFFF"/>
        </a:solidFill>
      </dgm:spPr>
      <dgm:t>
        <a:bodyPr/>
        <a:lstStyle/>
        <a:p>
          <a:pPr algn="just"/>
          <a:r>
            <a:rPr lang="tr-TR" sz="2400" b="0" cap="none" spc="0" dirty="0">
              <a:ln w="0"/>
              <a:solidFill>
                <a:schemeClr val="tx1"/>
              </a:solidFill>
              <a:effectLst>
                <a:outerShdw blurRad="38100" dist="19050" dir="2700000" algn="tl" rotWithShape="0">
                  <a:schemeClr val="dk1">
                    <a:alpha val="40000"/>
                  </a:schemeClr>
                </a:outerShdw>
              </a:effectLst>
              <a:latin typeface="Calibri" panose="020F0502020204030204"/>
              <a:ea typeface="+mn-ea"/>
              <a:cs typeface="+mn-cs"/>
            </a:rPr>
            <a:t>Belirli bir yaşam ortamında etkili olan fiziksel, kimyasal, </a:t>
          </a:r>
          <a:r>
            <a:rPr lang="tr-TR" sz="2400" b="0" cap="none" spc="0" dirty="0" err="1">
              <a:ln w="0"/>
              <a:solidFill>
                <a:schemeClr val="tx1"/>
              </a:solidFill>
              <a:effectLst>
                <a:outerShdw blurRad="38100" dist="19050" dir="2700000" algn="tl" rotWithShape="0">
                  <a:schemeClr val="dk1">
                    <a:alpha val="40000"/>
                  </a:schemeClr>
                </a:outerShdw>
              </a:effectLst>
              <a:latin typeface="Calibri" panose="020F0502020204030204"/>
              <a:ea typeface="+mn-ea"/>
              <a:cs typeface="+mn-cs"/>
            </a:rPr>
            <a:t>biyotik</a:t>
          </a:r>
          <a:r>
            <a:rPr lang="tr-TR" sz="2400" b="0" cap="none" spc="0" dirty="0">
              <a:ln w="0"/>
              <a:solidFill>
                <a:schemeClr val="tx1"/>
              </a:solidFill>
              <a:effectLst>
                <a:outerShdw blurRad="38100" dist="19050" dir="2700000" algn="tl" rotWithShape="0">
                  <a:schemeClr val="dk1">
                    <a:alpha val="40000"/>
                  </a:schemeClr>
                </a:outerShdw>
              </a:effectLst>
              <a:latin typeface="Calibri" panose="020F0502020204030204"/>
              <a:ea typeface="+mn-ea"/>
              <a:cs typeface="+mn-cs"/>
            </a:rPr>
            <a:t> faktörler bütünlüğüdür.</a:t>
          </a:r>
        </a:p>
      </dgm:t>
    </dgm:pt>
    <dgm:pt modelId="{9EDF8319-63CA-4A27-B8EF-BABFD0443BF4}" type="parTrans" cxnId="{C22D447C-26DA-4AD5-AB8B-CFFE55330330}">
      <dgm:prSet/>
      <dgm:spPr/>
      <dgm:t>
        <a:bodyPr/>
        <a:lstStyle/>
        <a:p>
          <a:endParaRPr lang="tr-TR" b="0" cap="none" spc="0">
            <a:ln w="0"/>
            <a:solidFill>
              <a:schemeClr val="tx1"/>
            </a:solidFill>
            <a:effectLst>
              <a:outerShdw blurRad="38100" dist="19050" dir="2700000" algn="tl" rotWithShape="0">
                <a:schemeClr val="dk1">
                  <a:alpha val="40000"/>
                </a:schemeClr>
              </a:outerShdw>
            </a:effectLst>
          </a:endParaRPr>
        </a:p>
      </dgm:t>
    </dgm:pt>
    <dgm:pt modelId="{86D9A66F-FA01-4D6C-9885-3A70FF061C6C}" type="sibTrans" cxnId="{C22D447C-26DA-4AD5-AB8B-CFFE55330330}">
      <dgm:prSet/>
      <dgm:spPr/>
      <dgm:t>
        <a:bodyPr/>
        <a:lstStyle/>
        <a:p>
          <a:endParaRPr lang="tr-TR" b="0" cap="none" spc="0">
            <a:ln w="0"/>
            <a:solidFill>
              <a:schemeClr val="tx1"/>
            </a:solidFill>
            <a:effectLst>
              <a:outerShdw blurRad="38100" dist="19050" dir="2700000" algn="tl" rotWithShape="0">
                <a:schemeClr val="dk1">
                  <a:alpha val="40000"/>
                </a:schemeClr>
              </a:outerShdw>
            </a:effectLst>
          </a:endParaRPr>
        </a:p>
      </dgm:t>
    </dgm:pt>
    <dgm:pt modelId="{66B166DE-A4F9-4D6C-9EAA-1F720E2289FC}">
      <dgm:prSet phldrT="[Metin]" custT="1"/>
      <dgm:spPr>
        <a:xfrm>
          <a:off x="477285" y="3330698"/>
          <a:ext cx="9781136" cy="1269360"/>
        </a:xfrm>
        <a:prstGeom prst="roundRect">
          <a:avLst/>
        </a:prstGeom>
        <a:solidFill>
          <a:srgbClr val="92D050"/>
        </a:solidFill>
      </dgm:spPr>
      <dgm:t>
        <a:bodyPr/>
        <a:lstStyle/>
        <a:p>
          <a:r>
            <a:rPr lang="tr-TR" sz="2400" b="0" cap="none" spc="0" dirty="0">
              <a:ln w="0"/>
              <a:solidFill>
                <a:schemeClr val="tx1"/>
              </a:solidFill>
              <a:effectLst>
                <a:outerShdw blurRad="38100" dist="19050" dir="2700000" algn="tl" rotWithShape="0">
                  <a:schemeClr val="dk1">
                    <a:alpha val="40000"/>
                  </a:schemeClr>
                </a:outerShdw>
              </a:effectLst>
              <a:latin typeface="Calibri" panose="020F0502020204030204"/>
              <a:ea typeface="+mn-ea"/>
              <a:cs typeface="+mn-cs"/>
            </a:rPr>
            <a:t>Canlı ve cansız varlıklarla, bunların karşılıklı ilişkilerinden oluşa biyolojik sistemleri ifade etmek için kullanılan geniş kapsamlı bir kavramdır.</a:t>
          </a:r>
        </a:p>
      </dgm:t>
    </dgm:pt>
    <dgm:pt modelId="{40726C1B-772B-46BD-B50D-6847D3111156}" type="parTrans" cxnId="{5835FECD-A0D9-4E52-AE3A-1E95ADE03EA4}">
      <dgm:prSet/>
      <dgm:spPr/>
      <dgm:t>
        <a:bodyPr/>
        <a:lstStyle/>
        <a:p>
          <a:endParaRPr lang="tr-TR" b="0" cap="none" spc="0">
            <a:ln w="0"/>
            <a:solidFill>
              <a:schemeClr val="tx1"/>
            </a:solidFill>
            <a:effectLst>
              <a:outerShdw blurRad="38100" dist="19050" dir="2700000" algn="tl" rotWithShape="0">
                <a:schemeClr val="dk1">
                  <a:alpha val="40000"/>
                </a:schemeClr>
              </a:outerShdw>
            </a:effectLst>
          </a:endParaRPr>
        </a:p>
      </dgm:t>
    </dgm:pt>
    <dgm:pt modelId="{6163AAEF-B250-4B5E-823B-E68CB2529786}" type="sibTrans" cxnId="{5835FECD-A0D9-4E52-AE3A-1E95ADE03EA4}">
      <dgm:prSet/>
      <dgm:spPr/>
      <dgm:t>
        <a:bodyPr/>
        <a:lstStyle/>
        <a:p>
          <a:endParaRPr lang="tr-TR" b="0" cap="none" spc="0">
            <a:ln w="0"/>
            <a:solidFill>
              <a:schemeClr val="tx1"/>
            </a:solidFill>
            <a:effectLst>
              <a:outerShdw blurRad="38100" dist="19050" dir="2700000" algn="tl" rotWithShape="0">
                <a:schemeClr val="dk1">
                  <a:alpha val="40000"/>
                </a:schemeClr>
              </a:outerShdw>
            </a:effectLst>
          </a:endParaRPr>
        </a:p>
      </dgm:t>
    </dgm:pt>
    <dgm:pt modelId="{FE8B7B0C-4284-4D27-8322-7D658D5590A6}" type="pres">
      <dgm:prSet presAssocID="{E9DBC68F-4AEC-4293-AF6B-8CE4A1D17AC7}" presName="linear" presStyleCnt="0">
        <dgm:presLayoutVars>
          <dgm:dir/>
          <dgm:animLvl val="lvl"/>
          <dgm:resizeHandles val="exact"/>
        </dgm:presLayoutVars>
      </dgm:prSet>
      <dgm:spPr/>
    </dgm:pt>
    <dgm:pt modelId="{34126963-E059-4950-91D3-F74493C99010}" type="pres">
      <dgm:prSet presAssocID="{9E8EECBE-6B27-403E-8707-E279B31A3656}" presName="parentLin" presStyleCnt="0"/>
      <dgm:spPr/>
    </dgm:pt>
    <dgm:pt modelId="{890EFD26-7983-4324-A8A2-ACE47E727FA8}" type="pres">
      <dgm:prSet presAssocID="{9E8EECBE-6B27-403E-8707-E279B31A3656}" presName="parentLeftMargin" presStyleLbl="node1" presStyleIdx="0" presStyleCnt="3"/>
      <dgm:spPr/>
    </dgm:pt>
    <dgm:pt modelId="{625E3EAF-8571-450E-941B-95CDD801F819}" type="pres">
      <dgm:prSet presAssocID="{9E8EECBE-6B27-403E-8707-E279B31A3656}" presName="parentText" presStyleLbl="node1" presStyleIdx="0" presStyleCnt="3" custScaleX="142857">
        <dgm:presLayoutVars>
          <dgm:chMax val="0"/>
          <dgm:bulletEnabled val="1"/>
        </dgm:presLayoutVars>
      </dgm:prSet>
      <dgm:spPr/>
    </dgm:pt>
    <dgm:pt modelId="{19B8BC6C-AC85-4F3A-A9A1-865CB42D557A}" type="pres">
      <dgm:prSet presAssocID="{9E8EECBE-6B27-403E-8707-E279B31A3656}" presName="negativeSpace" presStyleCnt="0"/>
      <dgm:spPr/>
    </dgm:pt>
    <dgm:pt modelId="{3F625560-FC94-48F3-94C1-F8F6B65298FA}" type="pres">
      <dgm:prSet presAssocID="{9E8EECBE-6B27-403E-8707-E279B31A3656}" presName="childText" presStyleLbl="conFgAcc1" presStyleIdx="0" presStyleCnt="3">
        <dgm:presLayoutVars>
          <dgm:bulletEnabled val="1"/>
        </dgm:presLayoutVars>
      </dgm:prSet>
      <dgm:spPr>
        <a:xfrm>
          <a:off x="0" y="653984"/>
          <a:ext cx="10272712" cy="1083600"/>
        </a:xfrm>
        <a:prstGeom prst="rect">
          <a:avLst/>
        </a:prstGeom>
      </dgm:spPr>
    </dgm:pt>
    <dgm:pt modelId="{433C12F1-9536-48D9-BD00-C14CDD06F6C4}" type="pres">
      <dgm:prSet presAssocID="{B779BEE5-CD26-43FA-90E0-9BD820250C52}" presName="spaceBetweenRectangles" presStyleCnt="0"/>
      <dgm:spPr/>
    </dgm:pt>
    <dgm:pt modelId="{513094A1-74F5-41C9-934F-9424BF5EA9B1}" type="pres">
      <dgm:prSet presAssocID="{D01D3684-3188-4656-9DFD-53796F5F0F99}" presName="parentLin" presStyleCnt="0"/>
      <dgm:spPr/>
    </dgm:pt>
    <dgm:pt modelId="{FA95CF0C-A869-4410-8060-1E6F051E8ECD}" type="pres">
      <dgm:prSet presAssocID="{D01D3684-3188-4656-9DFD-53796F5F0F99}" presName="parentLeftMargin" presStyleLbl="node1" presStyleIdx="0" presStyleCnt="3"/>
      <dgm:spPr/>
    </dgm:pt>
    <dgm:pt modelId="{3859BEF0-5D2F-42B3-8FD0-62FBAD721435}" type="pres">
      <dgm:prSet presAssocID="{D01D3684-3188-4656-9DFD-53796F5F0F99}" presName="parentText" presStyleLbl="node1" presStyleIdx="1" presStyleCnt="3" custScaleX="142857" custLinFactNeighborX="5843" custLinFactNeighborY="-20570">
        <dgm:presLayoutVars>
          <dgm:chMax val="0"/>
          <dgm:bulletEnabled val="1"/>
        </dgm:presLayoutVars>
      </dgm:prSet>
      <dgm:spPr/>
    </dgm:pt>
    <dgm:pt modelId="{0587447B-D64D-47D4-AEF6-4FAD99C257E9}" type="pres">
      <dgm:prSet presAssocID="{D01D3684-3188-4656-9DFD-53796F5F0F99}" presName="negativeSpace" presStyleCnt="0"/>
      <dgm:spPr/>
    </dgm:pt>
    <dgm:pt modelId="{9B7BA4ED-92FB-431E-870C-7B9206A6D86F}" type="pres">
      <dgm:prSet presAssocID="{D01D3684-3188-4656-9DFD-53796F5F0F99}" presName="childText" presStyleLbl="conFgAcc1" presStyleIdx="1" presStyleCnt="3">
        <dgm:presLayoutVars>
          <dgm:bulletEnabled val="1"/>
        </dgm:presLayoutVars>
      </dgm:prSet>
      <dgm:spPr>
        <a:xfrm>
          <a:off x="0" y="2604465"/>
          <a:ext cx="10272712" cy="1083600"/>
        </a:xfrm>
        <a:prstGeom prst="rect">
          <a:avLst/>
        </a:prstGeom>
      </dgm:spPr>
    </dgm:pt>
    <dgm:pt modelId="{C5C35A64-7E80-479B-87C0-8F26707B1FE3}" type="pres">
      <dgm:prSet presAssocID="{86D9A66F-FA01-4D6C-9885-3A70FF061C6C}" presName="spaceBetweenRectangles" presStyleCnt="0"/>
      <dgm:spPr/>
    </dgm:pt>
    <dgm:pt modelId="{C27346AE-8E87-438D-9A38-50CB3A644242}" type="pres">
      <dgm:prSet presAssocID="{66B166DE-A4F9-4D6C-9EAA-1F720E2289FC}" presName="parentLin" presStyleCnt="0"/>
      <dgm:spPr/>
    </dgm:pt>
    <dgm:pt modelId="{306BD83F-8152-479E-B370-67499C5A61C3}" type="pres">
      <dgm:prSet presAssocID="{66B166DE-A4F9-4D6C-9EAA-1F720E2289FC}" presName="parentLeftMargin" presStyleLbl="node1" presStyleIdx="1" presStyleCnt="3"/>
      <dgm:spPr/>
    </dgm:pt>
    <dgm:pt modelId="{B4551FCB-F3DB-4F87-8EB8-6BA7DBAF400B}" type="pres">
      <dgm:prSet presAssocID="{66B166DE-A4F9-4D6C-9EAA-1F720E2289FC}" presName="parentText" presStyleLbl="node1" presStyleIdx="2" presStyleCnt="3" custScaleX="142857" custLinFactNeighborX="-2407" custLinFactNeighborY="-46446">
        <dgm:presLayoutVars>
          <dgm:chMax val="0"/>
          <dgm:bulletEnabled val="1"/>
        </dgm:presLayoutVars>
      </dgm:prSet>
      <dgm:spPr/>
    </dgm:pt>
    <dgm:pt modelId="{876A2FB9-BAD2-4E25-9849-8E9C66CE3476}" type="pres">
      <dgm:prSet presAssocID="{66B166DE-A4F9-4D6C-9EAA-1F720E2289FC}" presName="negativeSpace" presStyleCnt="0"/>
      <dgm:spPr/>
    </dgm:pt>
    <dgm:pt modelId="{ED7083F2-C7BB-4C39-A065-1642F30A0C41}" type="pres">
      <dgm:prSet presAssocID="{66B166DE-A4F9-4D6C-9EAA-1F720E2289FC}" presName="childText" presStyleLbl="conFgAcc1" presStyleIdx="2" presStyleCnt="3">
        <dgm:presLayoutVars>
          <dgm:bulletEnabled val="1"/>
        </dgm:presLayoutVars>
      </dgm:prSet>
      <dgm:spPr>
        <a:xfrm>
          <a:off x="0" y="4554945"/>
          <a:ext cx="10272712" cy="1083600"/>
        </a:xfrm>
        <a:prstGeom prst="rect">
          <a:avLst/>
        </a:prstGeom>
      </dgm:spPr>
    </dgm:pt>
  </dgm:ptLst>
  <dgm:cxnLst>
    <dgm:cxn modelId="{2A88380C-712C-4474-B15B-8A2CF58C2E39}" type="presOf" srcId="{D01D3684-3188-4656-9DFD-53796F5F0F99}" destId="{3859BEF0-5D2F-42B3-8FD0-62FBAD721435}" srcOrd="1" destOrd="0" presId="urn:microsoft.com/office/officeart/2005/8/layout/list1"/>
    <dgm:cxn modelId="{C1682218-379E-4433-9031-27AD67C7E0D1}" type="presOf" srcId="{66B166DE-A4F9-4D6C-9EAA-1F720E2289FC}" destId="{B4551FCB-F3DB-4F87-8EB8-6BA7DBAF400B}" srcOrd="1" destOrd="0" presId="urn:microsoft.com/office/officeart/2005/8/layout/list1"/>
    <dgm:cxn modelId="{CF8CB15F-4738-4E97-A6F3-890697F67697}" type="presOf" srcId="{E9DBC68F-4AEC-4293-AF6B-8CE4A1D17AC7}" destId="{FE8B7B0C-4284-4D27-8322-7D658D5590A6}" srcOrd="0" destOrd="0" presId="urn:microsoft.com/office/officeart/2005/8/layout/list1"/>
    <dgm:cxn modelId="{C22D447C-26DA-4AD5-AB8B-CFFE55330330}" srcId="{E9DBC68F-4AEC-4293-AF6B-8CE4A1D17AC7}" destId="{D01D3684-3188-4656-9DFD-53796F5F0F99}" srcOrd="1" destOrd="0" parTransId="{9EDF8319-63CA-4A27-B8EF-BABFD0443BF4}" sibTransId="{86D9A66F-FA01-4D6C-9885-3A70FF061C6C}"/>
    <dgm:cxn modelId="{D235117D-4054-425E-B373-F63831B93A44}" type="presOf" srcId="{66B166DE-A4F9-4D6C-9EAA-1F720E2289FC}" destId="{306BD83F-8152-479E-B370-67499C5A61C3}" srcOrd="0" destOrd="0" presId="urn:microsoft.com/office/officeart/2005/8/layout/list1"/>
    <dgm:cxn modelId="{5BAF5FB0-FC46-4983-B01B-345FBBFBF11F}" type="presOf" srcId="{D01D3684-3188-4656-9DFD-53796F5F0F99}" destId="{FA95CF0C-A869-4410-8060-1E6F051E8ECD}" srcOrd="0" destOrd="0" presId="urn:microsoft.com/office/officeart/2005/8/layout/list1"/>
    <dgm:cxn modelId="{384B5CB4-1370-46E3-BF92-2232584D3C59}" type="presOf" srcId="{9E8EECBE-6B27-403E-8707-E279B31A3656}" destId="{625E3EAF-8571-450E-941B-95CDD801F819}" srcOrd="1" destOrd="0" presId="urn:microsoft.com/office/officeart/2005/8/layout/list1"/>
    <dgm:cxn modelId="{7C017FC5-7E0B-4E81-92E2-08CF5AE27604}" srcId="{E9DBC68F-4AEC-4293-AF6B-8CE4A1D17AC7}" destId="{9E8EECBE-6B27-403E-8707-E279B31A3656}" srcOrd="0" destOrd="0" parTransId="{29485C53-D19B-4E51-B657-6F64C2B34772}" sibTransId="{B779BEE5-CD26-43FA-90E0-9BD820250C52}"/>
    <dgm:cxn modelId="{5835FECD-A0D9-4E52-AE3A-1E95ADE03EA4}" srcId="{E9DBC68F-4AEC-4293-AF6B-8CE4A1D17AC7}" destId="{66B166DE-A4F9-4D6C-9EAA-1F720E2289FC}" srcOrd="2" destOrd="0" parTransId="{40726C1B-772B-46BD-B50D-6847D3111156}" sibTransId="{6163AAEF-B250-4B5E-823B-E68CB2529786}"/>
    <dgm:cxn modelId="{78F121EB-60F6-4F8C-B6E3-6F646AD23984}" type="presOf" srcId="{9E8EECBE-6B27-403E-8707-E279B31A3656}" destId="{890EFD26-7983-4324-A8A2-ACE47E727FA8}" srcOrd="0" destOrd="0" presId="urn:microsoft.com/office/officeart/2005/8/layout/list1"/>
    <dgm:cxn modelId="{E9C85FCF-B452-49A6-B20A-E1D1663E4011}" type="presParOf" srcId="{FE8B7B0C-4284-4D27-8322-7D658D5590A6}" destId="{34126963-E059-4950-91D3-F74493C99010}" srcOrd="0" destOrd="0" presId="urn:microsoft.com/office/officeart/2005/8/layout/list1"/>
    <dgm:cxn modelId="{DF1B8142-CC17-4DF5-93FC-4CD7F1157CA8}" type="presParOf" srcId="{34126963-E059-4950-91D3-F74493C99010}" destId="{890EFD26-7983-4324-A8A2-ACE47E727FA8}" srcOrd="0" destOrd="0" presId="urn:microsoft.com/office/officeart/2005/8/layout/list1"/>
    <dgm:cxn modelId="{2F805B92-7C50-4234-9FE7-4D96A2B42A13}" type="presParOf" srcId="{34126963-E059-4950-91D3-F74493C99010}" destId="{625E3EAF-8571-450E-941B-95CDD801F819}" srcOrd="1" destOrd="0" presId="urn:microsoft.com/office/officeart/2005/8/layout/list1"/>
    <dgm:cxn modelId="{EF48D3F6-0C0F-4BC4-A5C4-8D0BB056610C}" type="presParOf" srcId="{FE8B7B0C-4284-4D27-8322-7D658D5590A6}" destId="{19B8BC6C-AC85-4F3A-A9A1-865CB42D557A}" srcOrd="1" destOrd="0" presId="urn:microsoft.com/office/officeart/2005/8/layout/list1"/>
    <dgm:cxn modelId="{4B6AAA9D-221D-48A9-945C-5CF3C6A92E06}" type="presParOf" srcId="{FE8B7B0C-4284-4D27-8322-7D658D5590A6}" destId="{3F625560-FC94-48F3-94C1-F8F6B65298FA}" srcOrd="2" destOrd="0" presId="urn:microsoft.com/office/officeart/2005/8/layout/list1"/>
    <dgm:cxn modelId="{F539B001-6171-427F-BD04-983537CA7112}" type="presParOf" srcId="{FE8B7B0C-4284-4D27-8322-7D658D5590A6}" destId="{433C12F1-9536-48D9-BD00-C14CDD06F6C4}" srcOrd="3" destOrd="0" presId="urn:microsoft.com/office/officeart/2005/8/layout/list1"/>
    <dgm:cxn modelId="{9541B816-54EB-4036-8906-4D6B880B0D54}" type="presParOf" srcId="{FE8B7B0C-4284-4D27-8322-7D658D5590A6}" destId="{513094A1-74F5-41C9-934F-9424BF5EA9B1}" srcOrd="4" destOrd="0" presId="urn:microsoft.com/office/officeart/2005/8/layout/list1"/>
    <dgm:cxn modelId="{78FD204A-F9A6-4AFA-A1FE-3C69FCFFAFFB}" type="presParOf" srcId="{513094A1-74F5-41C9-934F-9424BF5EA9B1}" destId="{FA95CF0C-A869-4410-8060-1E6F051E8ECD}" srcOrd="0" destOrd="0" presId="urn:microsoft.com/office/officeart/2005/8/layout/list1"/>
    <dgm:cxn modelId="{324688B4-FCAA-474C-8559-A1F82C10845B}" type="presParOf" srcId="{513094A1-74F5-41C9-934F-9424BF5EA9B1}" destId="{3859BEF0-5D2F-42B3-8FD0-62FBAD721435}" srcOrd="1" destOrd="0" presId="urn:microsoft.com/office/officeart/2005/8/layout/list1"/>
    <dgm:cxn modelId="{57704769-62D7-44CE-BF99-2011F371A74F}" type="presParOf" srcId="{FE8B7B0C-4284-4D27-8322-7D658D5590A6}" destId="{0587447B-D64D-47D4-AEF6-4FAD99C257E9}" srcOrd="5" destOrd="0" presId="urn:microsoft.com/office/officeart/2005/8/layout/list1"/>
    <dgm:cxn modelId="{AE8F9E0B-E27C-48A7-8A20-EF9B0340F630}" type="presParOf" srcId="{FE8B7B0C-4284-4D27-8322-7D658D5590A6}" destId="{9B7BA4ED-92FB-431E-870C-7B9206A6D86F}" srcOrd="6" destOrd="0" presId="urn:microsoft.com/office/officeart/2005/8/layout/list1"/>
    <dgm:cxn modelId="{45EFA056-6CCB-425B-A8AA-41E2DE1A8CDE}" type="presParOf" srcId="{FE8B7B0C-4284-4D27-8322-7D658D5590A6}" destId="{C5C35A64-7E80-479B-87C0-8F26707B1FE3}" srcOrd="7" destOrd="0" presId="urn:microsoft.com/office/officeart/2005/8/layout/list1"/>
    <dgm:cxn modelId="{10C2D881-1AD0-4ABB-8B74-61A254673A10}" type="presParOf" srcId="{FE8B7B0C-4284-4D27-8322-7D658D5590A6}" destId="{C27346AE-8E87-438D-9A38-50CB3A644242}" srcOrd="8" destOrd="0" presId="urn:microsoft.com/office/officeart/2005/8/layout/list1"/>
    <dgm:cxn modelId="{9723D77F-110C-439E-B9B2-A164F1A7F63F}" type="presParOf" srcId="{C27346AE-8E87-438D-9A38-50CB3A644242}" destId="{306BD83F-8152-479E-B370-67499C5A61C3}" srcOrd="0" destOrd="0" presId="urn:microsoft.com/office/officeart/2005/8/layout/list1"/>
    <dgm:cxn modelId="{BDBB0793-8581-4D85-91F0-A569F1546A82}" type="presParOf" srcId="{C27346AE-8E87-438D-9A38-50CB3A644242}" destId="{B4551FCB-F3DB-4F87-8EB8-6BA7DBAF400B}" srcOrd="1" destOrd="0" presId="urn:microsoft.com/office/officeart/2005/8/layout/list1"/>
    <dgm:cxn modelId="{D2AC40D6-3EF2-41E7-9594-FFB484CEA80F}" type="presParOf" srcId="{FE8B7B0C-4284-4D27-8322-7D658D5590A6}" destId="{876A2FB9-BAD2-4E25-9849-8E9C66CE3476}" srcOrd="9" destOrd="0" presId="urn:microsoft.com/office/officeart/2005/8/layout/list1"/>
    <dgm:cxn modelId="{91F91DD1-4A1E-4588-B601-65D8FBF4816F}" type="presParOf" srcId="{FE8B7B0C-4284-4D27-8322-7D658D5590A6}" destId="{ED7083F2-C7BB-4C39-A065-1642F30A0C41}"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F43F35-B14F-4280-BB8F-BA4004637DBA}" type="doc">
      <dgm:prSet loTypeId="urn:microsoft.com/office/officeart/2005/8/layout/radial4" loCatId="relationship" qsTypeId="urn:microsoft.com/office/officeart/2005/8/quickstyle/simple1" qsCatId="simple" csTypeId="urn:microsoft.com/office/officeart/2005/8/colors/colorful4" csCatId="colorful" phldr="1"/>
      <dgm:spPr/>
      <dgm:t>
        <a:bodyPr/>
        <a:lstStyle/>
        <a:p>
          <a:endParaRPr lang="tr-TR"/>
        </a:p>
      </dgm:t>
    </dgm:pt>
    <dgm:pt modelId="{D6D565C1-5825-42AB-9ED3-7A7BC9457E04}" type="pres">
      <dgm:prSet presAssocID="{09F43F35-B14F-4280-BB8F-BA4004637DBA}" presName="cycle" presStyleCnt="0">
        <dgm:presLayoutVars>
          <dgm:chMax val="1"/>
          <dgm:dir/>
          <dgm:animLvl val="ctr"/>
          <dgm:resizeHandles val="exact"/>
        </dgm:presLayoutVars>
      </dgm:prSet>
      <dgm:spPr/>
    </dgm:pt>
  </dgm:ptLst>
  <dgm:cxnLst>
    <dgm:cxn modelId="{36EF5373-55B5-46F2-B285-0B93E55E9CEA}" type="presOf" srcId="{09F43F35-B14F-4280-BB8F-BA4004637DBA}" destId="{D6D565C1-5825-42AB-9ED3-7A7BC9457E04}" srcOrd="0"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D0010D-DED0-41C5-81DC-F6F1ECAE71B4}"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tr-TR"/>
        </a:p>
      </dgm:t>
    </dgm:pt>
    <dgm:pt modelId="{1A5BEA50-7FB8-47A7-A2FC-6A4CC7337DCB}">
      <dgm:prSet phldrT="[Metin]"/>
      <dgm:spPr/>
      <dgm:t>
        <a:bodyPr/>
        <a:lstStyle/>
        <a:p>
          <a:r>
            <a:rPr lang="tr-TR" b="0" cap="none" spc="0" dirty="0">
              <a:ln w="0"/>
              <a:solidFill>
                <a:schemeClr val="tx1"/>
              </a:solidFill>
              <a:effectLst>
                <a:outerShdw blurRad="38100" dist="19050" dir="2700000" algn="tl" rotWithShape="0">
                  <a:schemeClr val="dk1">
                    <a:alpha val="40000"/>
                  </a:schemeClr>
                </a:outerShdw>
              </a:effectLst>
            </a:rPr>
            <a:t>Doğal Çevre</a:t>
          </a:r>
        </a:p>
      </dgm:t>
    </dgm:pt>
    <dgm:pt modelId="{3F133838-4B0E-492E-B4A1-E2918133C08E}" type="parTrans" cxnId="{30006585-30BB-4E8B-85A6-356D3ABF3622}">
      <dgm:prSet/>
      <dgm:spPr/>
      <dgm:t>
        <a:bodyPr/>
        <a:lstStyle/>
        <a:p>
          <a:endParaRPr lang="tr-TR"/>
        </a:p>
      </dgm:t>
    </dgm:pt>
    <dgm:pt modelId="{BB62BAF4-01F4-4A8E-960E-89C556C5F584}" type="sibTrans" cxnId="{30006585-30BB-4E8B-85A6-356D3ABF3622}">
      <dgm:prSet/>
      <dgm:spPr/>
      <dgm:t>
        <a:bodyPr/>
        <a:lstStyle/>
        <a:p>
          <a:endParaRPr lang="tr-TR"/>
        </a:p>
      </dgm:t>
    </dgm:pt>
    <dgm:pt modelId="{2D70B6AD-38D9-4766-827B-964E3EC7C356}">
      <dgm:prSet phldrT="[Metin]"/>
      <dgm:spPr/>
      <dgm:t>
        <a:bodyPr/>
        <a:lstStyle/>
        <a:p>
          <a:r>
            <a:rPr lang="tr-TR" b="0" cap="none" spc="0" dirty="0">
              <a:ln w="0"/>
              <a:solidFill>
                <a:schemeClr val="tx1"/>
              </a:solidFill>
              <a:effectLst>
                <a:outerShdw blurRad="38100" dist="19050" dir="2700000" algn="tl" rotWithShape="0">
                  <a:schemeClr val="dk1">
                    <a:alpha val="40000"/>
                  </a:schemeClr>
                </a:outerShdw>
              </a:effectLst>
            </a:rPr>
            <a:t>Yapay Çevre</a:t>
          </a:r>
        </a:p>
      </dgm:t>
    </dgm:pt>
    <dgm:pt modelId="{E8AF1B3A-578A-4511-B823-ED5437B30FA2}" type="parTrans" cxnId="{C50DADEA-DD7B-4A0E-A985-0174574A0649}">
      <dgm:prSet/>
      <dgm:spPr/>
      <dgm:t>
        <a:bodyPr/>
        <a:lstStyle/>
        <a:p>
          <a:endParaRPr lang="tr-TR"/>
        </a:p>
      </dgm:t>
    </dgm:pt>
    <dgm:pt modelId="{E2083369-5C2A-4C09-8AB4-D138DC66B237}" type="sibTrans" cxnId="{C50DADEA-DD7B-4A0E-A985-0174574A0649}">
      <dgm:prSet/>
      <dgm:spPr/>
      <dgm:t>
        <a:bodyPr/>
        <a:lstStyle/>
        <a:p>
          <a:endParaRPr lang="tr-TR"/>
        </a:p>
      </dgm:t>
    </dgm:pt>
    <dgm:pt modelId="{DAF623F8-07D7-4720-980E-9C0E11891562}" type="pres">
      <dgm:prSet presAssocID="{67D0010D-DED0-41C5-81DC-F6F1ECAE71B4}" presName="diagram" presStyleCnt="0">
        <dgm:presLayoutVars>
          <dgm:dir/>
          <dgm:resizeHandles val="exact"/>
        </dgm:presLayoutVars>
      </dgm:prSet>
      <dgm:spPr/>
    </dgm:pt>
    <dgm:pt modelId="{3434560B-9196-4A8C-8FF7-A89FB5E9B2BE}" type="pres">
      <dgm:prSet presAssocID="{1A5BEA50-7FB8-47A7-A2FC-6A4CC7337DCB}" presName="arrow" presStyleLbl="node1" presStyleIdx="0" presStyleCnt="2" custScaleY="105147" custRadScaleRad="56420" custRadScaleInc="182">
        <dgm:presLayoutVars>
          <dgm:bulletEnabled val="1"/>
        </dgm:presLayoutVars>
      </dgm:prSet>
      <dgm:spPr/>
    </dgm:pt>
    <dgm:pt modelId="{AC7354D7-6B2B-43FF-9B63-C628B6E0AD6E}" type="pres">
      <dgm:prSet presAssocID="{2D70B6AD-38D9-4766-827B-964E3EC7C356}" presName="arrow" presStyleLbl="node1" presStyleIdx="1" presStyleCnt="2" custScaleY="104979" custRadScaleRad="57478" custRadScaleInc="-179">
        <dgm:presLayoutVars>
          <dgm:bulletEnabled val="1"/>
        </dgm:presLayoutVars>
      </dgm:prSet>
      <dgm:spPr/>
    </dgm:pt>
  </dgm:ptLst>
  <dgm:cxnLst>
    <dgm:cxn modelId="{30006585-30BB-4E8B-85A6-356D3ABF3622}" srcId="{67D0010D-DED0-41C5-81DC-F6F1ECAE71B4}" destId="{1A5BEA50-7FB8-47A7-A2FC-6A4CC7337DCB}" srcOrd="0" destOrd="0" parTransId="{3F133838-4B0E-492E-B4A1-E2918133C08E}" sibTransId="{BB62BAF4-01F4-4A8E-960E-89C556C5F584}"/>
    <dgm:cxn modelId="{063443B9-CC0E-4F0E-9A90-FC55E1C04F75}" type="presOf" srcId="{2D70B6AD-38D9-4766-827B-964E3EC7C356}" destId="{AC7354D7-6B2B-43FF-9B63-C628B6E0AD6E}" srcOrd="0" destOrd="0" presId="urn:microsoft.com/office/officeart/2005/8/layout/arrow5"/>
    <dgm:cxn modelId="{0F3B26E4-603C-4F3E-9EFB-33B0FAE0222A}" type="presOf" srcId="{67D0010D-DED0-41C5-81DC-F6F1ECAE71B4}" destId="{DAF623F8-07D7-4720-980E-9C0E11891562}" srcOrd="0" destOrd="0" presId="urn:microsoft.com/office/officeart/2005/8/layout/arrow5"/>
    <dgm:cxn modelId="{53FF11E5-195A-478F-A991-7E6C0C4C6D81}" type="presOf" srcId="{1A5BEA50-7FB8-47A7-A2FC-6A4CC7337DCB}" destId="{3434560B-9196-4A8C-8FF7-A89FB5E9B2BE}" srcOrd="0" destOrd="0" presId="urn:microsoft.com/office/officeart/2005/8/layout/arrow5"/>
    <dgm:cxn modelId="{C50DADEA-DD7B-4A0E-A985-0174574A0649}" srcId="{67D0010D-DED0-41C5-81DC-F6F1ECAE71B4}" destId="{2D70B6AD-38D9-4766-827B-964E3EC7C356}" srcOrd="1" destOrd="0" parTransId="{E8AF1B3A-578A-4511-B823-ED5437B30FA2}" sibTransId="{E2083369-5C2A-4C09-8AB4-D138DC66B237}"/>
    <dgm:cxn modelId="{D04C6450-9FF1-4018-AB11-907384127706}" type="presParOf" srcId="{DAF623F8-07D7-4720-980E-9C0E11891562}" destId="{3434560B-9196-4A8C-8FF7-A89FB5E9B2BE}" srcOrd="0" destOrd="0" presId="urn:microsoft.com/office/officeart/2005/8/layout/arrow5"/>
    <dgm:cxn modelId="{DAA43840-EE5A-4741-B1EE-E41E67343984}" type="presParOf" srcId="{DAF623F8-07D7-4720-980E-9C0E11891562}" destId="{AC7354D7-6B2B-43FF-9B63-C628B6E0AD6E}" srcOrd="1" destOrd="0" presId="urn:microsoft.com/office/officeart/2005/8/layout/arrow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F42E0E6-F14B-492F-B773-A55AB6051660}" type="doc">
      <dgm:prSet loTypeId="urn:microsoft.com/office/officeart/2005/8/layout/cycle5" loCatId="cycle" qsTypeId="urn:microsoft.com/office/officeart/2005/8/quickstyle/simple1" qsCatId="simple" csTypeId="urn:microsoft.com/office/officeart/2005/8/colors/colorful1" csCatId="colorful" phldr="1"/>
      <dgm:spPr/>
      <dgm:t>
        <a:bodyPr/>
        <a:lstStyle/>
        <a:p>
          <a:endParaRPr lang="tr-TR"/>
        </a:p>
      </dgm:t>
    </dgm:pt>
    <dgm:pt modelId="{391C5C4F-C629-4901-BFCD-6FFB0A452AFF}">
      <dgm:prSet phldrT="[Metin]" custT="1"/>
      <dgm:spPr>
        <a:xfrm>
          <a:off x="3563147" y="3355"/>
          <a:ext cx="3034463" cy="1002649"/>
        </a:xfrm>
        <a:prstGeom prst="roundRect">
          <a:avLst/>
        </a:prstGeom>
        <a:solidFill>
          <a:srgbClr val="FF9900"/>
        </a:solidFill>
        <a:ln w="12700" cap="flat" cmpd="sng" algn="ctr">
          <a:solidFill>
            <a:sysClr val="window" lastClr="FFFFFF">
              <a:hueOff val="0"/>
              <a:satOff val="0"/>
              <a:lumOff val="0"/>
              <a:alphaOff val="0"/>
            </a:sysClr>
          </a:solidFill>
          <a:prstDash val="solid"/>
          <a:miter lim="800000"/>
        </a:ln>
        <a:effectLst/>
      </dgm:spPr>
      <dgm:t>
        <a:bodyPr/>
        <a:lstStyle/>
        <a:p>
          <a:r>
            <a:rPr lang="tr-TR" sz="4000" b="0" cap="none" spc="0" dirty="0">
              <a:ln w="0"/>
              <a:solidFill>
                <a:schemeClr val="tx1"/>
              </a:solidFill>
              <a:effectLst>
                <a:outerShdw blurRad="38100" dist="19050" dir="2700000" algn="tl" rotWithShape="0">
                  <a:schemeClr val="dk1">
                    <a:alpha val="40000"/>
                  </a:schemeClr>
                </a:outerShdw>
              </a:effectLst>
              <a:latin typeface="Calibri" panose="020F0502020204030204"/>
              <a:ea typeface="+mn-ea"/>
              <a:cs typeface="+mn-cs"/>
            </a:rPr>
            <a:t>Farkındalık</a:t>
          </a:r>
        </a:p>
      </dgm:t>
    </dgm:pt>
    <dgm:pt modelId="{A397777C-200C-46AA-AA84-D73B8C963013}" type="parTrans" cxnId="{D76C8B35-455A-413C-9EEA-A2DB2E256B26}">
      <dgm:prSet/>
      <dgm:spPr/>
      <dgm:t>
        <a:bodyPr/>
        <a:lstStyle/>
        <a:p>
          <a:endParaRPr lang="tr-TR"/>
        </a:p>
      </dgm:t>
    </dgm:pt>
    <dgm:pt modelId="{F4163088-4BED-44B0-BBC0-7DCE81799359}" type="sibTrans" cxnId="{D76C8B35-455A-413C-9EEA-A2DB2E256B26}">
      <dgm:prSet/>
      <dgm:spPr>
        <a:xfrm>
          <a:off x="2867305" y="792826"/>
          <a:ext cx="4007447" cy="4007447"/>
        </a:xfrm>
        <a:custGeom>
          <a:avLst/>
          <a:gdLst/>
          <a:ahLst/>
          <a:cxnLst/>
          <a:rect l="0" t="0" r="0" b="0"/>
          <a:pathLst>
            <a:path>
              <a:moveTo>
                <a:pt x="3017233" y="275225"/>
              </a:moveTo>
              <a:arcTo wR="2003723" hR="2003723" stAng="18023121" swAng="673758"/>
            </a:path>
          </a:pathLst>
        </a:custGeom>
        <a:noFill/>
        <a:ln w="6350" cap="flat" cmpd="sng" algn="ctr">
          <a:solidFill>
            <a:srgbClr val="ED7D31">
              <a:hueOff val="0"/>
              <a:satOff val="0"/>
              <a:lumOff val="0"/>
              <a:alphaOff val="0"/>
            </a:srgbClr>
          </a:solidFill>
          <a:prstDash val="solid"/>
          <a:miter lim="800000"/>
          <a:tailEnd type="arrow"/>
        </a:ln>
        <a:effectLst/>
      </dgm:spPr>
      <dgm:t>
        <a:bodyPr/>
        <a:lstStyle/>
        <a:p>
          <a:endParaRPr lang="tr-TR"/>
        </a:p>
      </dgm:t>
    </dgm:pt>
    <dgm:pt modelId="{178594B3-44F4-420C-A29B-93DEDAF50968}">
      <dgm:prSet phldrT="[Metin]" custT="1"/>
      <dgm:spPr>
        <a:xfrm>
          <a:off x="5671020" y="1387894"/>
          <a:ext cx="2630025" cy="1002649"/>
        </a:xfrm>
        <a:prstGeom prst="roundRect">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4800" b="0" cap="none" spc="0" dirty="0">
              <a:ln w="0"/>
              <a:solidFill>
                <a:schemeClr val="tx1"/>
              </a:solidFill>
              <a:effectLst>
                <a:outerShdw blurRad="38100" dist="19050" dir="2700000" algn="tl" rotWithShape="0">
                  <a:schemeClr val="dk1">
                    <a:alpha val="40000"/>
                  </a:schemeClr>
                </a:outerShdw>
              </a:effectLst>
              <a:latin typeface="Calibri" panose="020F0502020204030204"/>
              <a:ea typeface="+mn-ea"/>
              <a:cs typeface="+mn-cs"/>
            </a:rPr>
            <a:t>Katılım</a:t>
          </a:r>
          <a:endParaRPr lang="tr-TR" sz="4600" b="0" cap="none" spc="0" dirty="0">
            <a:ln w="0"/>
            <a:solidFill>
              <a:schemeClr val="tx1"/>
            </a:solidFill>
            <a:effectLst>
              <a:outerShdw blurRad="38100" dist="19050" dir="2700000" algn="tl" rotWithShape="0">
                <a:schemeClr val="dk1">
                  <a:alpha val="40000"/>
                </a:schemeClr>
              </a:outerShdw>
            </a:effectLst>
            <a:latin typeface="Calibri" panose="020F0502020204030204"/>
            <a:ea typeface="+mn-ea"/>
            <a:cs typeface="+mn-cs"/>
          </a:endParaRPr>
        </a:p>
      </dgm:t>
    </dgm:pt>
    <dgm:pt modelId="{CA746748-5935-4BC1-99DA-6E06659FB1F2}" type="parTrans" cxnId="{581D20B7-39A4-423B-B44F-5DD061C41227}">
      <dgm:prSet/>
      <dgm:spPr/>
      <dgm:t>
        <a:bodyPr/>
        <a:lstStyle/>
        <a:p>
          <a:endParaRPr lang="tr-TR"/>
        </a:p>
      </dgm:t>
    </dgm:pt>
    <dgm:pt modelId="{4AB369CF-7ADA-4F56-9D67-24A07DB25B10}" type="sibTrans" cxnId="{581D20B7-39A4-423B-B44F-5DD061C41227}">
      <dgm:prSet/>
      <dgm:spPr>
        <a:xfrm>
          <a:off x="3325024" y="1359345"/>
          <a:ext cx="4007447" cy="4007447"/>
        </a:xfrm>
        <a:custGeom>
          <a:avLst/>
          <a:gdLst/>
          <a:ahLst/>
          <a:cxnLst/>
          <a:rect l="0" t="0" r="0" b="0"/>
          <a:pathLst>
            <a:path>
              <a:moveTo>
                <a:pt x="3861883" y="1253957"/>
              </a:moveTo>
              <a:arcTo wR="2003723" hR="2003723" stAng="20281558" swAng="1306200"/>
            </a:path>
          </a:pathLst>
        </a:custGeom>
        <a:noFill/>
        <a:ln w="6350" cap="flat" cmpd="sng" algn="ctr">
          <a:solidFill>
            <a:srgbClr val="A5A5A5">
              <a:hueOff val="0"/>
              <a:satOff val="0"/>
              <a:lumOff val="0"/>
              <a:alphaOff val="0"/>
            </a:srgbClr>
          </a:solidFill>
          <a:prstDash val="solid"/>
          <a:miter lim="800000"/>
          <a:tailEnd type="arrow"/>
        </a:ln>
        <a:effectLst/>
      </dgm:spPr>
      <dgm:t>
        <a:bodyPr/>
        <a:lstStyle/>
        <a:p>
          <a:endParaRPr lang="tr-TR"/>
        </a:p>
      </dgm:t>
    </dgm:pt>
    <dgm:pt modelId="{5173FCCA-6DCF-4590-942D-BD87FFCF87C3}">
      <dgm:prSet phldrT="[Metin]"/>
      <dgm:spPr>
        <a:xfrm>
          <a:off x="5735374" y="3602329"/>
          <a:ext cx="2515924" cy="1002649"/>
        </a:xfrm>
        <a:prstGeom prst="roundRect">
          <a:avLst/>
        </a:prstGeom>
        <a:solidFill>
          <a:srgbClr val="008000"/>
        </a:solidFill>
        <a:ln w="12700" cap="flat" cmpd="sng" algn="ctr">
          <a:solidFill>
            <a:sysClr val="window" lastClr="FFFFFF">
              <a:hueOff val="0"/>
              <a:satOff val="0"/>
              <a:lumOff val="0"/>
              <a:alphaOff val="0"/>
            </a:sysClr>
          </a:solidFill>
          <a:prstDash val="solid"/>
          <a:miter lim="800000"/>
        </a:ln>
        <a:effectLst/>
      </dgm:spPr>
      <dgm:t>
        <a:bodyPr/>
        <a:lstStyle/>
        <a:p>
          <a:r>
            <a:rPr lang="tr-TR" b="0" cap="none" spc="0" dirty="0">
              <a:ln w="0"/>
              <a:solidFill>
                <a:schemeClr val="tx1"/>
              </a:solidFill>
              <a:effectLst>
                <a:outerShdw blurRad="38100" dist="19050" dir="2700000" algn="tl" rotWithShape="0">
                  <a:schemeClr val="dk1">
                    <a:alpha val="40000"/>
                  </a:schemeClr>
                </a:outerShdw>
              </a:effectLst>
              <a:latin typeface="Calibri" panose="020F0502020204030204"/>
              <a:ea typeface="+mn-ea"/>
              <a:cs typeface="+mn-cs"/>
            </a:rPr>
            <a:t>Beceri</a:t>
          </a:r>
        </a:p>
      </dgm:t>
    </dgm:pt>
    <dgm:pt modelId="{50833363-C9C4-4914-A593-9A2092616E06}" type="parTrans" cxnId="{223393F6-3026-45CC-96FB-D881BBE0CD1F}">
      <dgm:prSet/>
      <dgm:spPr/>
      <dgm:t>
        <a:bodyPr/>
        <a:lstStyle/>
        <a:p>
          <a:endParaRPr lang="tr-TR"/>
        </a:p>
      </dgm:t>
    </dgm:pt>
    <dgm:pt modelId="{800A0721-7709-4AF8-B55A-EFAEEBB1D2FB}" type="sibTrans" cxnId="{223393F6-3026-45CC-96FB-D881BBE0CD1F}">
      <dgm:prSet/>
      <dgm:spPr>
        <a:xfrm>
          <a:off x="3271978" y="960062"/>
          <a:ext cx="4007447" cy="4007447"/>
        </a:xfrm>
        <a:custGeom>
          <a:avLst/>
          <a:gdLst/>
          <a:ahLst/>
          <a:cxnLst/>
          <a:rect l="0" t="0" r="0" b="0"/>
          <a:pathLst>
            <a:path>
              <a:moveTo>
                <a:pt x="2753242" y="3861983"/>
              </a:moveTo>
              <a:arcTo wR="2003723" hR="2003723" stAng="4082015" swAng="2597081"/>
            </a:path>
          </a:pathLst>
        </a:custGeom>
        <a:noFill/>
        <a:ln w="6350" cap="flat" cmpd="sng" algn="ctr">
          <a:solidFill>
            <a:srgbClr val="FFC000">
              <a:hueOff val="0"/>
              <a:satOff val="0"/>
              <a:lumOff val="0"/>
              <a:alphaOff val="0"/>
            </a:srgbClr>
          </a:solidFill>
          <a:prstDash val="solid"/>
          <a:miter lim="800000"/>
          <a:tailEnd type="arrow"/>
        </a:ln>
        <a:effectLst/>
      </dgm:spPr>
      <dgm:t>
        <a:bodyPr/>
        <a:lstStyle/>
        <a:p>
          <a:endParaRPr lang="tr-TR"/>
        </a:p>
      </dgm:t>
    </dgm:pt>
    <dgm:pt modelId="{F739DE28-E5B8-4CE2-A039-59736127095C}">
      <dgm:prSet phldrT="[Metin]"/>
      <dgm:spPr>
        <a:xfrm>
          <a:off x="2215341" y="3615227"/>
          <a:ext cx="2420086" cy="1002649"/>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b="0" cap="none" spc="0" dirty="0">
              <a:ln w="0"/>
              <a:solidFill>
                <a:schemeClr val="tx1"/>
              </a:solidFill>
              <a:effectLst>
                <a:outerShdw blurRad="38100" dist="19050" dir="2700000" algn="tl" rotWithShape="0">
                  <a:schemeClr val="dk1">
                    <a:alpha val="40000"/>
                  </a:schemeClr>
                </a:outerShdw>
              </a:effectLst>
              <a:latin typeface="Calibri" panose="020F0502020204030204"/>
              <a:ea typeface="+mn-ea"/>
              <a:cs typeface="+mn-cs"/>
            </a:rPr>
            <a:t>Tutumlar</a:t>
          </a:r>
        </a:p>
      </dgm:t>
    </dgm:pt>
    <dgm:pt modelId="{ADAC5888-0EFA-490A-9121-F418E969AAEE}" type="parTrans" cxnId="{0F87F955-EF03-4DA6-A116-2615CF9879D8}">
      <dgm:prSet/>
      <dgm:spPr/>
      <dgm:t>
        <a:bodyPr/>
        <a:lstStyle/>
        <a:p>
          <a:endParaRPr lang="tr-TR"/>
        </a:p>
      </dgm:t>
    </dgm:pt>
    <dgm:pt modelId="{F04BE137-A2D3-4BF1-8731-59F26C5AF546}" type="sibTrans" cxnId="{0F87F955-EF03-4DA6-A116-2615CF9879D8}">
      <dgm:prSet/>
      <dgm:spPr>
        <a:xfrm>
          <a:off x="2971534" y="1037497"/>
          <a:ext cx="4007447" cy="4007447"/>
        </a:xfrm>
        <a:custGeom>
          <a:avLst/>
          <a:gdLst/>
          <a:ahLst/>
          <a:cxnLst/>
          <a:rect l="0" t="0" r="0" b="0"/>
          <a:pathLst>
            <a:path>
              <a:moveTo>
                <a:pt x="28302" y="2339311"/>
              </a:moveTo>
              <a:arcTo wR="2003723" hR="2003723" stAng="10221513" swAng="1295137"/>
            </a:path>
          </a:pathLst>
        </a:custGeom>
        <a:noFill/>
        <a:ln w="6350" cap="flat" cmpd="sng" algn="ctr">
          <a:solidFill>
            <a:srgbClr val="4472C4">
              <a:hueOff val="0"/>
              <a:satOff val="0"/>
              <a:lumOff val="0"/>
              <a:alphaOff val="0"/>
            </a:srgbClr>
          </a:solidFill>
          <a:prstDash val="solid"/>
          <a:miter lim="800000"/>
          <a:tailEnd type="arrow"/>
        </a:ln>
        <a:effectLst/>
      </dgm:spPr>
      <dgm:t>
        <a:bodyPr/>
        <a:lstStyle/>
        <a:p>
          <a:endParaRPr lang="tr-TR"/>
        </a:p>
      </dgm:t>
    </dgm:pt>
    <dgm:pt modelId="{9A3A081F-FA0F-4F9A-94B5-D1ACCABF0015}">
      <dgm:prSet phldrT="[Metin]" custT="1"/>
      <dgm:spPr>
        <a:xfrm>
          <a:off x="1873240" y="1387894"/>
          <a:ext cx="2602969" cy="1002649"/>
        </a:xfrm>
        <a:prstGeom prst="roundRect">
          <a:avLst/>
        </a:prstGeom>
        <a:solidFill>
          <a:srgbClr val="339933"/>
        </a:solidFill>
        <a:ln w="12700" cap="flat" cmpd="sng" algn="ctr">
          <a:solidFill>
            <a:sysClr val="window" lastClr="FFFFFF">
              <a:hueOff val="0"/>
              <a:satOff val="0"/>
              <a:lumOff val="0"/>
              <a:alphaOff val="0"/>
            </a:sysClr>
          </a:solidFill>
          <a:prstDash val="solid"/>
          <a:miter lim="800000"/>
        </a:ln>
        <a:effectLst/>
      </dgm:spPr>
      <dgm:t>
        <a:bodyPr/>
        <a:lstStyle/>
        <a:p>
          <a:r>
            <a:rPr lang="tr-TR" sz="4800" b="0" cap="none" spc="0" dirty="0">
              <a:ln w="0"/>
              <a:solidFill>
                <a:schemeClr val="tx1"/>
              </a:solidFill>
              <a:effectLst>
                <a:outerShdw blurRad="38100" dist="19050" dir="2700000" algn="tl" rotWithShape="0">
                  <a:schemeClr val="dk1">
                    <a:alpha val="40000"/>
                  </a:schemeClr>
                </a:outerShdw>
              </a:effectLst>
              <a:latin typeface="Calibri" panose="020F0502020204030204"/>
              <a:ea typeface="+mn-ea"/>
              <a:cs typeface="+mn-cs"/>
            </a:rPr>
            <a:t>Bilgi</a:t>
          </a:r>
        </a:p>
      </dgm:t>
    </dgm:pt>
    <dgm:pt modelId="{D5B3A6B6-BFFD-4ED4-81AD-74D4E4A5F47D}" type="parTrans" cxnId="{87655A1E-C42E-46B7-81B4-BDE132054E24}">
      <dgm:prSet/>
      <dgm:spPr/>
      <dgm:t>
        <a:bodyPr/>
        <a:lstStyle/>
        <a:p>
          <a:endParaRPr lang="tr-TR"/>
        </a:p>
      </dgm:t>
    </dgm:pt>
    <dgm:pt modelId="{0E2FF6BD-40AD-41D4-897B-777C8771F6FA}" type="sibTrans" cxnId="{87655A1E-C42E-46B7-81B4-BDE132054E24}">
      <dgm:prSet/>
      <dgm:spPr>
        <a:xfrm>
          <a:off x="3286006" y="792826"/>
          <a:ext cx="4007447" cy="4007447"/>
        </a:xfrm>
        <a:custGeom>
          <a:avLst/>
          <a:gdLst/>
          <a:ahLst/>
          <a:cxnLst/>
          <a:rect l="0" t="0" r="0" b="0"/>
          <a:pathLst>
            <a:path>
              <a:moveTo>
                <a:pt x="673015" y="505683"/>
              </a:moveTo>
              <a:arcTo wR="2003723" hR="2003723" stAng="13703121" swAng="673758"/>
            </a:path>
          </a:pathLst>
        </a:custGeom>
        <a:noFill/>
        <a:ln w="6350" cap="flat" cmpd="sng" algn="ctr">
          <a:solidFill>
            <a:srgbClr val="70AD47">
              <a:hueOff val="0"/>
              <a:satOff val="0"/>
              <a:lumOff val="0"/>
              <a:alphaOff val="0"/>
            </a:srgbClr>
          </a:solidFill>
          <a:prstDash val="solid"/>
          <a:miter lim="800000"/>
          <a:tailEnd type="arrow"/>
        </a:ln>
        <a:effectLst/>
      </dgm:spPr>
      <dgm:t>
        <a:bodyPr/>
        <a:lstStyle/>
        <a:p>
          <a:endParaRPr lang="tr-TR"/>
        </a:p>
      </dgm:t>
    </dgm:pt>
    <dgm:pt modelId="{335C297B-5F0D-4DEC-AF79-2103F499157B}" type="pres">
      <dgm:prSet presAssocID="{5F42E0E6-F14B-492F-B773-A55AB6051660}" presName="cycle" presStyleCnt="0">
        <dgm:presLayoutVars>
          <dgm:dir/>
          <dgm:resizeHandles val="exact"/>
        </dgm:presLayoutVars>
      </dgm:prSet>
      <dgm:spPr/>
    </dgm:pt>
    <dgm:pt modelId="{EA4D3226-6A7C-422C-8F15-2B3E300FEF8C}" type="pres">
      <dgm:prSet presAssocID="{391C5C4F-C629-4901-BFCD-6FFB0A452AFF}" presName="node" presStyleLbl="node1" presStyleIdx="0" presStyleCnt="5" custScaleX="196719">
        <dgm:presLayoutVars>
          <dgm:bulletEnabled val="1"/>
        </dgm:presLayoutVars>
      </dgm:prSet>
      <dgm:spPr/>
    </dgm:pt>
    <dgm:pt modelId="{2CE8B3F8-69A2-4F26-BB92-ED9F8CAD372A}" type="pres">
      <dgm:prSet presAssocID="{391C5C4F-C629-4901-BFCD-6FFB0A452AFF}" presName="spNode" presStyleCnt="0"/>
      <dgm:spPr/>
    </dgm:pt>
    <dgm:pt modelId="{D832DBA5-63CA-406C-88FF-9022DE364441}" type="pres">
      <dgm:prSet presAssocID="{F4163088-4BED-44B0-BBC0-7DCE81799359}" presName="sibTrans" presStyleLbl="sibTrans1D1" presStyleIdx="0" presStyleCnt="5"/>
      <dgm:spPr/>
    </dgm:pt>
    <dgm:pt modelId="{7CCEDA64-7358-41B9-99AB-822D3726E731}" type="pres">
      <dgm:prSet presAssocID="{178594B3-44F4-420C-A29B-93DEDAF50968}" presName="node" presStyleLbl="node1" presStyleIdx="1" presStyleCnt="5" custScaleX="170500">
        <dgm:presLayoutVars>
          <dgm:bulletEnabled val="1"/>
        </dgm:presLayoutVars>
      </dgm:prSet>
      <dgm:spPr/>
    </dgm:pt>
    <dgm:pt modelId="{E4401D09-991E-4027-BE7A-96AC513A58AE}" type="pres">
      <dgm:prSet presAssocID="{178594B3-44F4-420C-A29B-93DEDAF50968}" presName="spNode" presStyleCnt="0"/>
      <dgm:spPr/>
    </dgm:pt>
    <dgm:pt modelId="{0C5CE0A9-2DB8-47B3-A4D0-EB230A45D88E}" type="pres">
      <dgm:prSet presAssocID="{4AB369CF-7ADA-4F56-9D67-24A07DB25B10}" presName="sibTrans" presStyleLbl="sibTrans1D1" presStyleIdx="1" presStyleCnt="5"/>
      <dgm:spPr/>
    </dgm:pt>
    <dgm:pt modelId="{C23D6E59-27C6-4CF4-9EEB-4019B7C643A0}" type="pres">
      <dgm:prSet presAssocID="{5173FCCA-6DCF-4590-942D-BD87FFCF87C3}" presName="node" presStyleLbl="node1" presStyleIdx="2" presStyleCnt="5" custScaleX="163103" custRadScaleRad="124310" custRadScaleInc="-59061">
        <dgm:presLayoutVars>
          <dgm:bulletEnabled val="1"/>
        </dgm:presLayoutVars>
      </dgm:prSet>
      <dgm:spPr/>
    </dgm:pt>
    <dgm:pt modelId="{1B641D86-7EBE-452A-8B7A-9A110D9A9DF5}" type="pres">
      <dgm:prSet presAssocID="{5173FCCA-6DCF-4590-942D-BD87FFCF87C3}" presName="spNode" presStyleCnt="0"/>
      <dgm:spPr/>
    </dgm:pt>
    <dgm:pt modelId="{320E8B45-B35C-48C3-B907-2DFEA8ACB3B5}" type="pres">
      <dgm:prSet presAssocID="{800A0721-7709-4AF8-B55A-EFAEEBB1D2FB}" presName="sibTrans" presStyleLbl="sibTrans1D1" presStyleIdx="2" presStyleCnt="5"/>
      <dgm:spPr/>
    </dgm:pt>
    <dgm:pt modelId="{626CD636-77FF-40DE-9BDF-A85A09F855E6}" type="pres">
      <dgm:prSet presAssocID="{F739DE28-E5B8-4CE2-A039-59736127095C}" presName="node" presStyleLbl="node1" presStyleIdx="3" presStyleCnt="5" custScaleX="156890" custRadScaleRad="115167" custRadScaleInc="40927">
        <dgm:presLayoutVars>
          <dgm:bulletEnabled val="1"/>
        </dgm:presLayoutVars>
      </dgm:prSet>
      <dgm:spPr/>
    </dgm:pt>
    <dgm:pt modelId="{661EA737-C2DD-4BDE-A698-C900BA8D1946}" type="pres">
      <dgm:prSet presAssocID="{F739DE28-E5B8-4CE2-A039-59736127095C}" presName="spNode" presStyleCnt="0"/>
      <dgm:spPr/>
    </dgm:pt>
    <dgm:pt modelId="{482B8AF9-3A41-43EC-B686-2C4E91660738}" type="pres">
      <dgm:prSet presAssocID="{F04BE137-A2D3-4BF1-8731-59F26C5AF546}" presName="sibTrans" presStyleLbl="sibTrans1D1" presStyleIdx="3" presStyleCnt="5"/>
      <dgm:spPr/>
    </dgm:pt>
    <dgm:pt modelId="{6B011365-24C3-4A4F-ABDF-0C7E90DB1BE2}" type="pres">
      <dgm:prSet presAssocID="{9A3A081F-FA0F-4F9A-94B5-D1ACCABF0015}" presName="node" presStyleLbl="node1" presStyleIdx="4" presStyleCnt="5" custScaleX="168746">
        <dgm:presLayoutVars>
          <dgm:bulletEnabled val="1"/>
        </dgm:presLayoutVars>
      </dgm:prSet>
      <dgm:spPr/>
    </dgm:pt>
    <dgm:pt modelId="{96A3CB63-5F0A-43AF-AF4B-55DB5D44B2B7}" type="pres">
      <dgm:prSet presAssocID="{9A3A081F-FA0F-4F9A-94B5-D1ACCABF0015}" presName="spNode" presStyleCnt="0"/>
      <dgm:spPr/>
    </dgm:pt>
    <dgm:pt modelId="{AAE34F59-6DE2-4204-872E-8AA981CACB91}" type="pres">
      <dgm:prSet presAssocID="{0E2FF6BD-40AD-41D4-897B-777C8771F6FA}" presName="sibTrans" presStyleLbl="sibTrans1D1" presStyleIdx="4" presStyleCnt="5"/>
      <dgm:spPr/>
    </dgm:pt>
  </dgm:ptLst>
  <dgm:cxnLst>
    <dgm:cxn modelId="{C4B1F702-6832-4E69-A9F8-C6EFE3E62377}" type="presOf" srcId="{0E2FF6BD-40AD-41D4-897B-777C8771F6FA}" destId="{AAE34F59-6DE2-4204-872E-8AA981CACB91}" srcOrd="0" destOrd="0" presId="urn:microsoft.com/office/officeart/2005/8/layout/cycle5"/>
    <dgm:cxn modelId="{87655A1E-C42E-46B7-81B4-BDE132054E24}" srcId="{5F42E0E6-F14B-492F-B773-A55AB6051660}" destId="{9A3A081F-FA0F-4F9A-94B5-D1ACCABF0015}" srcOrd="4" destOrd="0" parTransId="{D5B3A6B6-BFFD-4ED4-81AD-74D4E4A5F47D}" sibTransId="{0E2FF6BD-40AD-41D4-897B-777C8771F6FA}"/>
    <dgm:cxn modelId="{24C6A526-D307-43A7-BF19-2DD087550568}" type="presOf" srcId="{391C5C4F-C629-4901-BFCD-6FFB0A452AFF}" destId="{EA4D3226-6A7C-422C-8F15-2B3E300FEF8C}" srcOrd="0" destOrd="0" presId="urn:microsoft.com/office/officeart/2005/8/layout/cycle5"/>
    <dgm:cxn modelId="{38126229-035C-401E-912C-0A7ED46949A3}" type="presOf" srcId="{5F42E0E6-F14B-492F-B773-A55AB6051660}" destId="{335C297B-5F0D-4DEC-AF79-2103F499157B}" srcOrd="0" destOrd="0" presId="urn:microsoft.com/office/officeart/2005/8/layout/cycle5"/>
    <dgm:cxn modelId="{D76C8B35-455A-413C-9EEA-A2DB2E256B26}" srcId="{5F42E0E6-F14B-492F-B773-A55AB6051660}" destId="{391C5C4F-C629-4901-BFCD-6FFB0A452AFF}" srcOrd="0" destOrd="0" parTransId="{A397777C-200C-46AA-AA84-D73B8C963013}" sibTransId="{F4163088-4BED-44B0-BBC0-7DCE81799359}"/>
    <dgm:cxn modelId="{0F87F955-EF03-4DA6-A116-2615CF9879D8}" srcId="{5F42E0E6-F14B-492F-B773-A55AB6051660}" destId="{F739DE28-E5B8-4CE2-A039-59736127095C}" srcOrd="3" destOrd="0" parTransId="{ADAC5888-0EFA-490A-9121-F418E969AAEE}" sibTransId="{F04BE137-A2D3-4BF1-8731-59F26C5AF546}"/>
    <dgm:cxn modelId="{6AA58B57-9EF3-4520-8EB4-088123264C6E}" type="presOf" srcId="{800A0721-7709-4AF8-B55A-EFAEEBB1D2FB}" destId="{320E8B45-B35C-48C3-B907-2DFEA8ACB3B5}" srcOrd="0" destOrd="0" presId="urn:microsoft.com/office/officeart/2005/8/layout/cycle5"/>
    <dgm:cxn modelId="{0AC2C190-F3A8-4223-8097-809C6629BC39}" type="presOf" srcId="{F4163088-4BED-44B0-BBC0-7DCE81799359}" destId="{D832DBA5-63CA-406C-88FF-9022DE364441}" srcOrd="0" destOrd="0" presId="urn:microsoft.com/office/officeart/2005/8/layout/cycle5"/>
    <dgm:cxn modelId="{E0A3F6AC-1483-484F-9449-BF5364819D08}" type="presOf" srcId="{178594B3-44F4-420C-A29B-93DEDAF50968}" destId="{7CCEDA64-7358-41B9-99AB-822D3726E731}" srcOrd="0" destOrd="0" presId="urn:microsoft.com/office/officeart/2005/8/layout/cycle5"/>
    <dgm:cxn modelId="{AE6D27B2-5768-40FB-AEAF-996BAD8A3499}" type="presOf" srcId="{F739DE28-E5B8-4CE2-A039-59736127095C}" destId="{626CD636-77FF-40DE-9BDF-A85A09F855E6}" srcOrd="0" destOrd="0" presId="urn:microsoft.com/office/officeart/2005/8/layout/cycle5"/>
    <dgm:cxn modelId="{581D20B7-39A4-423B-B44F-5DD061C41227}" srcId="{5F42E0E6-F14B-492F-B773-A55AB6051660}" destId="{178594B3-44F4-420C-A29B-93DEDAF50968}" srcOrd="1" destOrd="0" parTransId="{CA746748-5935-4BC1-99DA-6E06659FB1F2}" sibTransId="{4AB369CF-7ADA-4F56-9D67-24A07DB25B10}"/>
    <dgm:cxn modelId="{2D8481E0-0AF3-4264-88E8-C28B0B5E7BF1}" type="presOf" srcId="{F04BE137-A2D3-4BF1-8731-59F26C5AF546}" destId="{482B8AF9-3A41-43EC-B686-2C4E91660738}" srcOrd="0" destOrd="0" presId="urn:microsoft.com/office/officeart/2005/8/layout/cycle5"/>
    <dgm:cxn modelId="{F9A310E7-436F-4F18-88DA-CF702EA5E95F}" type="presOf" srcId="{5173FCCA-6DCF-4590-942D-BD87FFCF87C3}" destId="{C23D6E59-27C6-4CF4-9EEB-4019B7C643A0}" srcOrd="0" destOrd="0" presId="urn:microsoft.com/office/officeart/2005/8/layout/cycle5"/>
    <dgm:cxn modelId="{A83372F4-C102-4A47-B094-19BDA5D9900E}" type="presOf" srcId="{4AB369CF-7ADA-4F56-9D67-24A07DB25B10}" destId="{0C5CE0A9-2DB8-47B3-A4D0-EB230A45D88E}" srcOrd="0" destOrd="0" presId="urn:microsoft.com/office/officeart/2005/8/layout/cycle5"/>
    <dgm:cxn modelId="{223393F6-3026-45CC-96FB-D881BBE0CD1F}" srcId="{5F42E0E6-F14B-492F-B773-A55AB6051660}" destId="{5173FCCA-6DCF-4590-942D-BD87FFCF87C3}" srcOrd="2" destOrd="0" parTransId="{50833363-C9C4-4914-A593-9A2092616E06}" sibTransId="{800A0721-7709-4AF8-B55A-EFAEEBB1D2FB}"/>
    <dgm:cxn modelId="{EE5A8CFE-4828-4408-9ECF-9427B19152E6}" type="presOf" srcId="{9A3A081F-FA0F-4F9A-94B5-D1ACCABF0015}" destId="{6B011365-24C3-4A4F-ABDF-0C7E90DB1BE2}" srcOrd="0" destOrd="0" presId="urn:microsoft.com/office/officeart/2005/8/layout/cycle5"/>
    <dgm:cxn modelId="{84993454-3CBF-4F89-BF34-34A12A35C805}" type="presParOf" srcId="{335C297B-5F0D-4DEC-AF79-2103F499157B}" destId="{EA4D3226-6A7C-422C-8F15-2B3E300FEF8C}" srcOrd="0" destOrd="0" presId="urn:microsoft.com/office/officeart/2005/8/layout/cycle5"/>
    <dgm:cxn modelId="{B0516136-1D0C-403D-8E4D-048965C29668}" type="presParOf" srcId="{335C297B-5F0D-4DEC-AF79-2103F499157B}" destId="{2CE8B3F8-69A2-4F26-BB92-ED9F8CAD372A}" srcOrd="1" destOrd="0" presId="urn:microsoft.com/office/officeart/2005/8/layout/cycle5"/>
    <dgm:cxn modelId="{2915CEB8-3604-4547-A5CE-C2078BED610B}" type="presParOf" srcId="{335C297B-5F0D-4DEC-AF79-2103F499157B}" destId="{D832DBA5-63CA-406C-88FF-9022DE364441}" srcOrd="2" destOrd="0" presId="urn:microsoft.com/office/officeart/2005/8/layout/cycle5"/>
    <dgm:cxn modelId="{58340F36-7527-4C4F-A9FD-6C3271BA2BD5}" type="presParOf" srcId="{335C297B-5F0D-4DEC-AF79-2103F499157B}" destId="{7CCEDA64-7358-41B9-99AB-822D3726E731}" srcOrd="3" destOrd="0" presId="urn:microsoft.com/office/officeart/2005/8/layout/cycle5"/>
    <dgm:cxn modelId="{512C7373-D02D-46A6-81B1-39A2FA79128A}" type="presParOf" srcId="{335C297B-5F0D-4DEC-AF79-2103F499157B}" destId="{E4401D09-991E-4027-BE7A-96AC513A58AE}" srcOrd="4" destOrd="0" presId="urn:microsoft.com/office/officeart/2005/8/layout/cycle5"/>
    <dgm:cxn modelId="{98D70C33-C03F-4E9F-8821-D52B84D52208}" type="presParOf" srcId="{335C297B-5F0D-4DEC-AF79-2103F499157B}" destId="{0C5CE0A9-2DB8-47B3-A4D0-EB230A45D88E}" srcOrd="5" destOrd="0" presId="urn:microsoft.com/office/officeart/2005/8/layout/cycle5"/>
    <dgm:cxn modelId="{00FA0E0B-717A-4C3B-9CDE-D1C4476E1896}" type="presParOf" srcId="{335C297B-5F0D-4DEC-AF79-2103F499157B}" destId="{C23D6E59-27C6-4CF4-9EEB-4019B7C643A0}" srcOrd="6" destOrd="0" presId="urn:microsoft.com/office/officeart/2005/8/layout/cycle5"/>
    <dgm:cxn modelId="{88CBE12C-C6E6-4D72-BEA4-9B4388593BEF}" type="presParOf" srcId="{335C297B-5F0D-4DEC-AF79-2103F499157B}" destId="{1B641D86-7EBE-452A-8B7A-9A110D9A9DF5}" srcOrd="7" destOrd="0" presId="urn:microsoft.com/office/officeart/2005/8/layout/cycle5"/>
    <dgm:cxn modelId="{D1B9C8B1-495B-4250-94BD-E43963082261}" type="presParOf" srcId="{335C297B-5F0D-4DEC-AF79-2103F499157B}" destId="{320E8B45-B35C-48C3-B907-2DFEA8ACB3B5}" srcOrd="8" destOrd="0" presId="urn:microsoft.com/office/officeart/2005/8/layout/cycle5"/>
    <dgm:cxn modelId="{5309C6A1-BA78-416F-870B-BF3E77416DEF}" type="presParOf" srcId="{335C297B-5F0D-4DEC-AF79-2103F499157B}" destId="{626CD636-77FF-40DE-9BDF-A85A09F855E6}" srcOrd="9" destOrd="0" presId="urn:microsoft.com/office/officeart/2005/8/layout/cycle5"/>
    <dgm:cxn modelId="{5A4F0FAF-7DCF-4CB5-86A2-055752AD96C2}" type="presParOf" srcId="{335C297B-5F0D-4DEC-AF79-2103F499157B}" destId="{661EA737-C2DD-4BDE-A698-C900BA8D1946}" srcOrd="10" destOrd="0" presId="urn:microsoft.com/office/officeart/2005/8/layout/cycle5"/>
    <dgm:cxn modelId="{BDB101C8-FE7E-473F-AEC7-F229AC474A78}" type="presParOf" srcId="{335C297B-5F0D-4DEC-AF79-2103F499157B}" destId="{482B8AF9-3A41-43EC-B686-2C4E91660738}" srcOrd="11" destOrd="0" presId="urn:microsoft.com/office/officeart/2005/8/layout/cycle5"/>
    <dgm:cxn modelId="{11BD4B89-1D43-4BE2-ADAD-60CAE2C596A5}" type="presParOf" srcId="{335C297B-5F0D-4DEC-AF79-2103F499157B}" destId="{6B011365-24C3-4A4F-ABDF-0C7E90DB1BE2}" srcOrd="12" destOrd="0" presId="urn:microsoft.com/office/officeart/2005/8/layout/cycle5"/>
    <dgm:cxn modelId="{20E5D376-E092-4F9D-8E20-D7AB68F17679}" type="presParOf" srcId="{335C297B-5F0D-4DEC-AF79-2103F499157B}" destId="{96A3CB63-5F0A-43AF-AF4B-55DB5D44B2B7}" srcOrd="13" destOrd="0" presId="urn:microsoft.com/office/officeart/2005/8/layout/cycle5"/>
    <dgm:cxn modelId="{60799DD4-4FB9-4C14-98F2-135154A340EB}" type="presParOf" srcId="{335C297B-5F0D-4DEC-AF79-2103F499157B}" destId="{AAE34F59-6DE2-4204-872E-8AA981CACB91}"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625560-FC94-48F3-94C1-F8F6B65298FA}">
      <dsp:nvSpPr>
        <dsp:cNvPr id="0" name=""/>
        <dsp:cNvSpPr/>
      </dsp:nvSpPr>
      <dsp:spPr>
        <a:xfrm>
          <a:off x="0" y="592559"/>
          <a:ext cx="11687175" cy="957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25E3EAF-8571-450E-941B-95CDD801F819}">
      <dsp:nvSpPr>
        <dsp:cNvPr id="0" name=""/>
        <dsp:cNvSpPr/>
      </dsp:nvSpPr>
      <dsp:spPr>
        <a:xfrm>
          <a:off x="556396" y="31679"/>
          <a:ext cx="11127914" cy="1121760"/>
        </a:xfrm>
        <a:prstGeom prst="roundRect">
          <a:avLst/>
        </a:prstGeom>
        <a:solidFill>
          <a:srgbClr val="00FF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9223" tIns="0" rIns="309223" bIns="0" numCol="1" spcCol="1270" anchor="ctr" anchorCtr="0">
          <a:noAutofit/>
        </a:bodyPr>
        <a:lstStyle/>
        <a:p>
          <a:pPr marL="0" lvl="0" indent="0" algn="just" defTabSz="1066800">
            <a:lnSpc>
              <a:spcPct val="90000"/>
            </a:lnSpc>
            <a:spcBef>
              <a:spcPct val="0"/>
            </a:spcBef>
            <a:spcAft>
              <a:spcPct val="35000"/>
            </a:spcAft>
            <a:buNone/>
          </a:pPr>
          <a:r>
            <a:rPr lang="tr-TR" sz="2400" b="0" kern="1200" cap="none" spc="0" dirty="0">
              <a:ln w="0"/>
              <a:solidFill>
                <a:schemeClr val="tx1"/>
              </a:solidFill>
              <a:effectLst>
                <a:outerShdw blurRad="38100" dist="19050" dir="2700000" algn="tl" rotWithShape="0">
                  <a:schemeClr val="dk1">
                    <a:alpha val="40000"/>
                  </a:schemeClr>
                </a:outerShdw>
              </a:effectLst>
              <a:latin typeface="Calibri" panose="020F0502020204030204"/>
              <a:ea typeface="+mn-ea"/>
              <a:cs typeface="+mn-cs"/>
            </a:rPr>
            <a:t>Bir canlının yaşamı üzerinde etkili tüm faktörlerin kompleksi olan ekosistemdir.</a:t>
          </a:r>
        </a:p>
      </dsp:txBody>
      <dsp:txXfrm>
        <a:off x="611156" y="86439"/>
        <a:ext cx="11018394" cy="1012240"/>
      </dsp:txXfrm>
    </dsp:sp>
    <dsp:sp modelId="{9B7BA4ED-92FB-431E-870C-7B9206A6D86F}">
      <dsp:nvSpPr>
        <dsp:cNvPr id="0" name=""/>
        <dsp:cNvSpPr/>
      </dsp:nvSpPr>
      <dsp:spPr>
        <a:xfrm>
          <a:off x="0" y="2316239"/>
          <a:ext cx="11687175" cy="9576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59BEF0-5D2F-42B3-8FD0-62FBAD721435}">
      <dsp:nvSpPr>
        <dsp:cNvPr id="0" name=""/>
        <dsp:cNvSpPr/>
      </dsp:nvSpPr>
      <dsp:spPr>
        <a:xfrm>
          <a:off x="559260" y="1524613"/>
          <a:ext cx="11127914" cy="1121760"/>
        </a:xfrm>
        <a:prstGeom prst="roundRect">
          <a:avLst/>
        </a:prstGeom>
        <a:solidFill>
          <a:srgbClr val="CCFF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9223" tIns="0" rIns="309223" bIns="0" numCol="1" spcCol="1270" anchor="ctr" anchorCtr="0">
          <a:noAutofit/>
        </a:bodyPr>
        <a:lstStyle/>
        <a:p>
          <a:pPr marL="0" lvl="0" indent="0" algn="just" defTabSz="1066800">
            <a:lnSpc>
              <a:spcPct val="90000"/>
            </a:lnSpc>
            <a:spcBef>
              <a:spcPct val="0"/>
            </a:spcBef>
            <a:spcAft>
              <a:spcPct val="35000"/>
            </a:spcAft>
            <a:buNone/>
          </a:pPr>
          <a:r>
            <a:rPr lang="tr-TR" sz="2400" b="0" kern="1200" cap="none" spc="0" dirty="0">
              <a:ln w="0"/>
              <a:solidFill>
                <a:schemeClr val="tx1"/>
              </a:solidFill>
              <a:effectLst>
                <a:outerShdw blurRad="38100" dist="19050" dir="2700000" algn="tl" rotWithShape="0">
                  <a:schemeClr val="dk1">
                    <a:alpha val="40000"/>
                  </a:schemeClr>
                </a:outerShdw>
              </a:effectLst>
              <a:latin typeface="Calibri" panose="020F0502020204030204"/>
              <a:ea typeface="+mn-ea"/>
              <a:cs typeface="+mn-cs"/>
            </a:rPr>
            <a:t>Belirli bir yaşam ortamında etkili olan fiziksel, kimyasal, </a:t>
          </a:r>
          <a:r>
            <a:rPr lang="tr-TR" sz="2400" b="0" kern="1200" cap="none" spc="0" dirty="0" err="1">
              <a:ln w="0"/>
              <a:solidFill>
                <a:schemeClr val="tx1"/>
              </a:solidFill>
              <a:effectLst>
                <a:outerShdw blurRad="38100" dist="19050" dir="2700000" algn="tl" rotWithShape="0">
                  <a:schemeClr val="dk1">
                    <a:alpha val="40000"/>
                  </a:schemeClr>
                </a:outerShdw>
              </a:effectLst>
              <a:latin typeface="Calibri" panose="020F0502020204030204"/>
              <a:ea typeface="+mn-ea"/>
              <a:cs typeface="+mn-cs"/>
            </a:rPr>
            <a:t>biyotik</a:t>
          </a:r>
          <a:r>
            <a:rPr lang="tr-TR" sz="2400" b="0" kern="1200" cap="none" spc="0" dirty="0">
              <a:ln w="0"/>
              <a:solidFill>
                <a:schemeClr val="tx1"/>
              </a:solidFill>
              <a:effectLst>
                <a:outerShdw blurRad="38100" dist="19050" dir="2700000" algn="tl" rotWithShape="0">
                  <a:schemeClr val="dk1">
                    <a:alpha val="40000"/>
                  </a:schemeClr>
                </a:outerShdw>
              </a:effectLst>
              <a:latin typeface="Calibri" panose="020F0502020204030204"/>
              <a:ea typeface="+mn-ea"/>
              <a:cs typeface="+mn-cs"/>
            </a:rPr>
            <a:t> faktörler bütünlüğüdür.</a:t>
          </a:r>
        </a:p>
      </dsp:txBody>
      <dsp:txXfrm>
        <a:off x="614020" y="1579373"/>
        <a:ext cx="11018394" cy="1012240"/>
      </dsp:txXfrm>
    </dsp:sp>
    <dsp:sp modelId="{ED7083F2-C7BB-4C39-A065-1642F30A0C41}">
      <dsp:nvSpPr>
        <dsp:cNvPr id="0" name=""/>
        <dsp:cNvSpPr/>
      </dsp:nvSpPr>
      <dsp:spPr>
        <a:xfrm>
          <a:off x="0" y="4039920"/>
          <a:ext cx="11687175" cy="9576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551FCB-F3DB-4F87-8EB8-6BA7DBAF400B}">
      <dsp:nvSpPr>
        <dsp:cNvPr id="0" name=""/>
        <dsp:cNvSpPr/>
      </dsp:nvSpPr>
      <dsp:spPr>
        <a:xfrm>
          <a:off x="543003" y="2958027"/>
          <a:ext cx="11127914" cy="1121760"/>
        </a:xfrm>
        <a:prstGeom prst="roundRect">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9223" tIns="0" rIns="309223" bIns="0" numCol="1" spcCol="1270" anchor="ctr" anchorCtr="0">
          <a:noAutofit/>
        </a:bodyPr>
        <a:lstStyle/>
        <a:p>
          <a:pPr marL="0" lvl="0" indent="0" algn="l" defTabSz="1066800">
            <a:lnSpc>
              <a:spcPct val="90000"/>
            </a:lnSpc>
            <a:spcBef>
              <a:spcPct val="0"/>
            </a:spcBef>
            <a:spcAft>
              <a:spcPct val="35000"/>
            </a:spcAft>
            <a:buNone/>
          </a:pPr>
          <a:r>
            <a:rPr lang="tr-TR" sz="2400" b="0" kern="1200" cap="none" spc="0" dirty="0">
              <a:ln w="0"/>
              <a:solidFill>
                <a:schemeClr val="tx1"/>
              </a:solidFill>
              <a:effectLst>
                <a:outerShdw blurRad="38100" dist="19050" dir="2700000" algn="tl" rotWithShape="0">
                  <a:schemeClr val="dk1">
                    <a:alpha val="40000"/>
                  </a:schemeClr>
                </a:outerShdw>
              </a:effectLst>
              <a:latin typeface="Calibri" panose="020F0502020204030204"/>
              <a:ea typeface="+mn-ea"/>
              <a:cs typeface="+mn-cs"/>
            </a:rPr>
            <a:t>Canlı ve cansız varlıklarla, bunların karşılıklı ilişkilerinden oluşa biyolojik sistemleri ifade etmek için kullanılan geniş kapsamlı bir kavramdır.</a:t>
          </a:r>
        </a:p>
      </dsp:txBody>
      <dsp:txXfrm>
        <a:off x="597763" y="3012787"/>
        <a:ext cx="11018394" cy="10122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34560B-9196-4A8C-8FF7-A89FB5E9B2BE}">
      <dsp:nvSpPr>
        <dsp:cNvPr id="0" name=""/>
        <dsp:cNvSpPr/>
      </dsp:nvSpPr>
      <dsp:spPr>
        <a:xfrm rot="16200000">
          <a:off x="1806989" y="-10542"/>
          <a:ext cx="3803316" cy="3999072"/>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0" tIns="320040" rIns="320040" bIns="320040" numCol="1" spcCol="1270" anchor="ctr" anchorCtr="0">
          <a:noAutofit/>
        </a:bodyPr>
        <a:lstStyle/>
        <a:p>
          <a:pPr marL="0" lvl="0" indent="0" algn="ctr" defTabSz="2000250">
            <a:lnSpc>
              <a:spcPct val="90000"/>
            </a:lnSpc>
            <a:spcBef>
              <a:spcPct val="0"/>
            </a:spcBef>
            <a:spcAft>
              <a:spcPct val="35000"/>
            </a:spcAft>
            <a:buNone/>
          </a:pPr>
          <a:r>
            <a:rPr lang="tr-TR" sz="4500" b="0" kern="1200" cap="none" spc="0" dirty="0">
              <a:ln w="0"/>
              <a:solidFill>
                <a:schemeClr val="tx1"/>
              </a:solidFill>
              <a:effectLst>
                <a:outerShdw blurRad="38100" dist="19050" dir="2700000" algn="tl" rotWithShape="0">
                  <a:schemeClr val="dk1">
                    <a:alpha val="40000"/>
                  </a:schemeClr>
                </a:outerShdw>
              </a:effectLst>
            </a:rPr>
            <a:t>Doğal Çevre</a:t>
          </a:r>
        </a:p>
      </dsp:txBody>
      <dsp:txXfrm rot="5400000">
        <a:off x="1709111" y="1038165"/>
        <a:ext cx="3333492" cy="1901658"/>
      </dsp:txXfrm>
    </dsp:sp>
    <dsp:sp modelId="{AC7354D7-6B2B-43FF-9B63-C628B6E0AD6E}">
      <dsp:nvSpPr>
        <dsp:cNvPr id="0" name=""/>
        <dsp:cNvSpPr/>
      </dsp:nvSpPr>
      <dsp:spPr>
        <a:xfrm rot="5400000">
          <a:off x="6528572" y="-7374"/>
          <a:ext cx="3803316" cy="3992683"/>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0" tIns="320040" rIns="320040" bIns="320040" numCol="1" spcCol="1270" anchor="ctr" anchorCtr="0">
          <a:noAutofit/>
        </a:bodyPr>
        <a:lstStyle/>
        <a:p>
          <a:pPr marL="0" lvl="0" indent="0" algn="ctr" defTabSz="2000250">
            <a:lnSpc>
              <a:spcPct val="90000"/>
            </a:lnSpc>
            <a:spcBef>
              <a:spcPct val="0"/>
            </a:spcBef>
            <a:spcAft>
              <a:spcPct val="35000"/>
            </a:spcAft>
            <a:buNone/>
          </a:pPr>
          <a:r>
            <a:rPr lang="tr-TR" sz="4500" b="0" kern="1200" cap="none" spc="0" dirty="0">
              <a:ln w="0"/>
              <a:solidFill>
                <a:schemeClr val="tx1"/>
              </a:solidFill>
              <a:effectLst>
                <a:outerShdw blurRad="38100" dist="19050" dir="2700000" algn="tl" rotWithShape="0">
                  <a:schemeClr val="dk1">
                    <a:alpha val="40000"/>
                  </a:schemeClr>
                </a:outerShdw>
              </a:effectLst>
            </a:rPr>
            <a:t>Yapay Çevre</a:t>
          </a:r>
        </a:p>
      </dsp:txBody>
      <dsp:txXfrm rot="-5400000">
        <a:off x="7099469" y="1038138"/>
        <a:ext cx="3327103" cy="19016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4D3226-6A7C-422C-8F15-2B3E300FEF8C}">
      <dsp:nvSpPr>
        <dsp:cNvPr id="0" name=""/>
        <dsp:cNvSpPr/>
      </dsp:nvSpPr>
      <dsp:spPr>
        <a:xfrm>
          <a:off x="3563147" y="3355"/>
          <a:ext cx="3034463" cy="1002649"/>
        </a:xfrm>
        <a:prstGeom prst="roundRect">
          <a:avLst/>
        </a:prstGeom>
        <a:solidFill>
          <a:srgbClr val="FF99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tr-TR" sz="4000" b="0" kern="1200" cap="none" spc="0" dirty="0">
              <a:ln w="0"/>
              <a:solidFill>
                <a:schemeClr val="tx1"/>
              </a:solidFill>
              <a:effectLst>
                <a:outerShdw blurRad="38100" dist="19050" dir="2700000" algn="tl" rotWithShape="0">
                  <a:schemeClr val="dk1">
                    <a:alpha val="40000"/>
                  </a:schemeClr>
                </a:outerShdw>
              </a:effectLst>
              <a:latin typeface="Calibri" panose="020F0502020204030204"/>
              <a:ea typeface="+mn-ea"/>
              <a:cs typeface="+mn-cs"/>
            </a:rPr>
            <a:t>Farkındalık</a:t>
          </a:r>
        </a:p>
      </dsp:txBody>
      <dsp:txXfrm>
        <a:off x="3612092" y="52300"/>
        <a:ext cx="2936573" cy="904759"/>
      </dsp:txXfrm>
    </dsp:sp>
    <dsp:sp modelId="{D832DBA5-63CA-406C-88FF-9022DE364441}">
      <dsp:nvSpPr>
        <dsp:cNvPr id="0" name=""/>
        <dsp:cNvSpPr/>
      </dsp:nvSpPr>
      <dsp:spPr>
        <a:xfrm>
          <a:off x="2867305" y="792826"/>
          <a:ext cx="4007447" cy="4007447"/>
        </a:xfrm>
        <a:custGeom>
          <a:avLst/>
          <a:gdLst/>
          <a:ahLst/>
          <a:cxnLst/>
          <a:rect l="0" t="0" r="0" b="0"/>
          <a:pathLst>
            <a:path>
              <a:moveTo>
                <a:pt x="3017233" y="275225"/>
              </a:moveTo>
              <a:arcTo wR="2003723" hR="2003723" stAng="18023121" swAng="673758"/>
            </a:path>
          </a:pathLst>
        </a:custGeom>
        <a:noFill/>
        <a:ln w="6350" cap="flat" cmpd="sng" algn="ctr">
          <a:solidFill>
            <a:srgbClr val="ED7D31">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 modelId="{7CCEDA64-7358-41B9-99AB-822D3726E731}">
      <dsp:nvSpPr>
        <dsp:cNvPr id="0" name=""/>
        <dsp:cNvSpPr/>
      </dsp:nvSpPr>
      <dsp:spPr>
        <a:xfrm>
          <a:off x="5671020" y="1387894"/>
          <a:ext cx="2630025" cy="1002649"/>
        </a:xfrm>
        <a:prstGeom prst="roundRect">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tr-TR" sz="4800" b="0" kern="1200" cap="none" spc="0" dirty="0">
              <a:ln w="0"/>
              <a:solidFill>
                <a:schemeClr val="tx1"/>
              </a:solidFill>
              <a:effectLst>
                <a:outerShdw blurRad="38100" dist="19050" dir="2700000" algn="tl" rotWithShape="0">
                  <a:schemeClr val="dk1">
                    <a:alpha val="40000"/>
                  </a:schemeClr>
                </a:outerShdw>
              </a:effectLst>
              <a:latin typeface="Calibri" panose="020F0502020204030204"/>
              <a:ea typeface="+mn-ea"/>
              <a:cs typeface="+mn-cs"/>
            </a:rPr>
            <a:t>Katılım</a:t>
          </a:r>
          <a:endParaRPr lang="tr-TR" sz="4600" b="0" kern="1200" cap="none" spc="0" dirty="0">
            <a:ln w="0"/>
            <a:solidFill>
              <a:schemeClr val="tx1"/>
            </a:solidFill>
            <a:effectLst>
              <a:outerShdw blurRad="38100" dist="19050" dir="2700000" algn="tl" rotWithShape="0">
                <a:schemeClr val="dk1">
                  <a:alpha val="40000"/>
                </a:schemeClr>
              </a:outerShdw>
            </a:effectLst>
            <a:latin typeface="Calibri" panose="020F0502020204030204"/>
            <a:ea typeface="+mn-ea"/>
            <a:cs typeface="+mn-cs"/>
          </a:endParaRPr>
        </a:p>
      </dsp:txBody>
      <dsp:txXfrm>
        <a:off x="5719965" y="1436839"/>
        <a:ext cx="2532135" cy="904759"/>
      </dsp:txXfrm>
    </dsp:sp>
    <dsp:sp modelId="{0C5CE0A9-2DB8-47B3-A4D0-EB230A45D88E}">
      <dsp:nvSpPr>
        <dsp:cNvPr id="0" name=""/>
        <dsp:cNvSpPr/>
      </dsp:nvSpPr>
      <dsp:spPr>
        <a:xfrm>
          <a:off x="3325024" y="1359345"/>
          <a:ext cx="4007447" cy="4007447"/>
        </a:xfrm>
        <a:custGeom>
          <a:avLst/>
          <a:gdLst/>
          <a:ahLst/>
          <a:cxnLst/>
          <a:rect l="0" t="0" r="0" b="0"/>
          <a:pathLst>
            <a:path>
              <a:moveTo>
                <a:pt x="3861883" y="1253957"/>
              </a:moveTo>
              <a:arcTo wR="2003723" hR="2003723" stAng="20281558" swAng="1306200"/>
            </a:path>
          </a:pathLst>
        </a:custGeom>
        <a:noFill/>
        <a:ln w="6350" cap="flat" cmpd="sng" algn="ctr">
          <a:solidFill>
            <a:srgbClr val="A5A5A5">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 modelId="{C23D6E59-27C6-4CF4-9EEB-4019B7C643A0}">
      <dsp:nvSpPr>
        <dsp:cNvPr id="0" name=""/>
        <dsp:cNvSpPr/>
      </dsp:nvSpPr>
      <dsp:spPr>
        <a:xfrm>
          <a:off x="5735374" y="3602329"/>
          <a:ext cx="2515924" cy="1002649"/>
        </a:xfrm>
        <a:prstGeom prst="roundRect">
          <a:avLst/>
        </a:prstGeom>
        <a:solidFill>
          <a:srgbClr val="0080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tr-TR" sz="4100" b="0" kern="1200" cap="none" spc="0" dirty="0">
              <a:ln w="0"/>
              <a:solidFill>
                <a:schemeClr val="tx1"/>
              </a:solidFill>
              <a:effectLst>
                <a:outerShdw blurRad="38100" dist="19050" dir="2700000" algn="tl" rotWithShape="0">
                  <a:schemeClr val="dk1">
                    <a:alpha val="40000"/>
                  </a:schemeClr>
                </a:outerShdw>
              </a:effectLst>
              <a:latin typeface="Calibri" panose="020F0502020204030204"/>
              <a:ea typeface="+mn-ea"/>
              <a:cs typeface="+mn-cs"/>
            </a:rPr>
            <a:t>Beceri</a:t>
          </a:r>
        </a:p>
      </dsp:txBody>
      <dsp:txXfrm>
        <a:off x="5784319" y="3651274"/>
        <a:ext cx="2418034" cy="904759"/>
      </dsp:txXfrm>
    </dsp:sp>
    <dsp:sp modelId="{320E8B45-B35C-48C3-B907-2DFEA8ACB3B5}">
      <dsp:nvSpPr>
        <dsp:cNvPr id="0" name=""/>
        <dsp:cNvSpPr/>
      </dsp:nvSpPr>
      <dsp:spPr>
        <a:xfrm>
          <a:off x="3271978" y="960062"/>
          <a:ext cx="4007447" cy="4007447"/>
        </a:xfrm>
        <a:custGeom>
          <a:avLst/>
          <a:gdLst/>
          <a:ahLst/>
          <a:cxnLst/>
          <a:rect l="0" t="0" r="0" b="0"/>
          <a:pathLst>
            <a:path>
              <a:moveTo>
                <a:pt x="2753242" y="3861983"/>
              </a:moveTo>
              <a:arcTo wR="2003723" hR="2003723" stAng="4082015" swAng="2597081"/>
            </a:path>
          </a:pathLst>
        </a:custGeom>
        <a:noFill/>
        <a:ln w="6350" cap="flat" cmpd="sng" algn="ctr">
          <a:solidFill>
            <a:srgbClr val="FFC000">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 modelId="{626CD636-77FF-40DE-9BDF-A85A09F855E6}">
      <dsp:nvSpPr>
        <dsp:cNvPr id="0" name=""/>
        <dsp:cNvSpPr/>
      </dsp:nvSpPr>
      <dsp:spPr>
        <a:xfrm>
          <a:off x="2215341" y="3615227"/>
          <a:ext cx="2420086" cy="1002649"/>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tr-TR" sz="4100" b="0" kern="1200" cap="none" spc="0" dirty="0">
              <a:ln w="0"/>
              <a:solidFill>
                <a:schemeClr val="tx1"/>
              </a:solidFill>
              <a:effectLst>
                <a:outerShdw blurRad="38100" dist="19050" dir="2700000" algn="tl" rotWithShape="0">
                  <a:schemeClr val="dk1">
                    <a:alpha val="40000"/>
                  </a:schemeClr>
                </a:outerShdw>
              </a:effectLst>
              <a:latin typeface="Calibri" panose="020F0502020204030204"/>
              <a:ea typeface="+mn-ea"/>
              <a:cs typeface="+mn-cs"/>
            </a:rPr>
            <a:t>Tutumlar</a:t>
          </a:r>
        </a:p>
      </dsp:txBody>
      <dsp:txXfrm>
        <a:off x="2264286" y="3664172"/>
        <a:ext cx="2322196" cy="904759"/>
      </dsp:txXfrm>
    </dsp:sp>
    <dsp:sp modelId="{482B8AF9-3A41-43EC-B686-2C4E91660738}">
      <dsp:nvSpPr>
        <dsp:cNvPr id="0" name=""/>
        <dsp:cNvSpPr/>
      </dsp:nvSpPr>
      <dsp:spPr>
        <a:xfrm>
          <a:off x="2971534" y="1037497"/>
          <a:ext cx="4007447" cy="4007447"/>
        </a:xfrm>
        <a:custGeom>
          <a:avLst/>
          <a:gdLst/>
          <a:ahLst/>
          <a:cxnLst/>
          <a:rect l="0" t="0" r="0" b="0"/>
          <a:pathLst>
            <a:path>
              <a:moveTo>
                <a:pt x="28302" y="2339311"/>
              </a:moveTo>
              <a:arcTo wR="2003723" hR="2003723" stAng="10221513" swAng="1295137"/>
            </a:path>
          </a:pathLst>
        </a:custGeom>
        <a:noFill/>
        <a:ln w="6350" cap="flat" cmpd="sng" algn="ctr">
          <a:solidFill>
            <a:srgbClr val="4472C4">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 modelId="{6B011365-24C3-4A4F-ABDF-0C7E90DB1BE2}">
      <dsp:nvSpPr>
        <dsp:cNvPr id="0" name=""/>
        <dsp:cNvSpPr/>
      </dsp:nvSpPr>
      <dsp:spPr>
        <a:xfrm>
          <a:off x="1873240" y="1387894"/>
          <a:ext cx="2602969" cy="1002649"/>
        </a:xfrm>
        <a:prstGeom prst="roundRect">
          <a:avLst/>
        </a:prstGeom>
        <a:solidFill>
          <a:srgbClr val="339933"/>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tr-TR" sz="4800" b="0" kern="1200" cap="none" spc="0" dirty="0">
              <a:ln w="0"/>
              <a:solidFill>
                <a:schemeClr val="tx1"/>
              </a:solidFill>
              <a:effectLst>
                <a:outerShdw blurRad="38100" dist="19050" dir="2700000" algn="tl" rotWithShape="0">
                  <a:schemeClr val="dk1">
                    <a:alpha val="40000"/>
                  </a:schemeClr>
                </a:outerShdw>
              </a:effectLst>
              <a:latin typeface="Calibri" panose="020F0502020204030204"/>
              <a:ea typeface="+mn-ea"/>
              <a:cs typeface="+mn-cs"/>
            </a:rPr>
            <a:t>Bilgi</a:t>
          </a:r>
        </a:p>
      </dsp:txBody>
      <dsp:txXfrm>
        <a:off x="1922185" y="1436839"/>
        <a:ext cx="2505079" cy="904759"/>
      </dsp:txXfrm>
    </dsp:sp>
    <dsp:sp modelId="{AAE34F59-6DE2-4204-872E-8AA981CACB91}">
      <dsp:nvSpPr>
        <dsp:cNvPr id="0" name=""/>
        <dsp:cNvSpPr/>
      </dsp:nvSpPr>
      <dsp:spPr>
        <a:xfrm>
          <a:off x="3286006" y="792826"/>
          <a:ext cx="4007447" cy="4007447"/>
        </a:xfrm>
        <a:custGeom>
          <a:avLst/>
          <a:gdLst/>
          <a:ahLst/>
          <a:cxnLst/>
          <a:rect l="0" t="0" r="0" b="0"/>
          <a:pathLst>
            <a:path>
              <a:moveTo>
                <a:pt x="673015" y="505683"/>
              </a:moveTo>
              <a:arcTo wR="2003723" hR="2003723" stAng="13703121" swAng="673758"/>
            </a:path>
          </a:pathLst>
        </a:custGeom>
        <a:noFill/>
        <a:ln w="6350" cap="flat" cmpd="sng" algn="ctr">
          <a:solidFill>
            <a:srgbClr val="70AD47">
              <a:hueOff val="0"/>
              <a:satOff val="0"/>
              <a:lumOff val="0"/>
              <a:alphaOff val="0"/>
            </a:srgb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8752A2-FB81-4A24-B405-8C10BD248028}" type="datetimeFigureOut">
              <a:rPr lang="tr-TR" smtClean="0"/>
              <a:t>4.05.2020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2F4396-34F3-4018-8713-36C515936E71}" type="slidenum">
              <a:rPr lang="tr-TR" smtClean="0"/>
              <a:t>‹#›</a:t>
            </a:fld>
            <a:endParaRPr lang="tr-TR"/>
          </a:p>
        </p:txBody>
      </p:sp>
    </p:spTree>
    <p:extLst>
      <p:ext uri="{BB962C8B-B14F-4D97-AF65-F5344CB8AC3E}">
        <p14:creationId xmlns:p14="http://schemas.microsoft.com/office/powerpoint/2010/main" val="29342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F2F4396-34F3-4018-8713-36C515936E71}" type="slidenum">
              <a:rPr lang="tr-TR" smtClean="0"/>
              <a:t>9</a:t>
            </a:fld>
            <a:endParaRPr lang="tr-TR"/>
          </a:p>
        </p:txBody>
      </p:sp>
    </p:spTree>
    <p:extLst>
      <p:ext uri="{BB962C8B-B14F-4D97-AF65-F5344CB8AC3E}">
        <p14:creationId xmlns:p14="http://schemas.microsoft.com/office/powerpoint/2010/main" val="26570238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D9334801-9973-4446-8FE8-DCCBCB4313D4}"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86F517B-C711-4240-9BF1-CD72F1D45E08}" type="slidenum">
              <a:rPr lang="tr-TR" smtClean="0"/>
              <a:t>‹#›</a:t>
            </a:fld>
            <a:endParaRPr lang="tr-TR"/>
          </a:p>
        </p:txBody>
      </p:sp>
    </p:spTree>
    <p:extLst>
      <p:ext uri="{BB962C8B-B14F-4D97-AF65-F5344CB8AC3E}">
        <p14:creationId xmlns:p14="http://schemas.microsoft.com/office/powerpoint/2010/main" val="202900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9334801-9973-4446-8FE8-DCCBCB4313D4}"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86F517B-C711-4240-9BF1-CD72F1D45E08}" type="slidenum">
              <a:rPr lang="tr-TR" smtClean="0"/>
              <a:t>‹#›</a:t>
            </a:fld>
            <a:endParaRPr lang="tr-TR"/>
          </a:p>
        </p:txBody>
      </p:sp>
    </p:spTree>
    <p:extLst>
      <p:ext uri="{BB962C8B-B14F-4D97-AF65-F5344CB8AC3E}">
        <p14:creationId xmlns:p14="http://schemas.microsoft.com/office/powerpoint/2010/main" val="1264901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9334801-9973-4446-8FE8-DCCBCB4313D4}"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86F517B-C711-4240-9BF1-CD72F1D45E08}" type="slidenum">
              <a:rPr lang="tr-TR" smtClean="0"/>
              <a:t>‹#›</a:t>
            </a:fld>
            <a:endParaRPr lang="tr-TR"/>
          </a:p>
        </p:txBody>
      </p:sp>
    </p:spTree>
    <p:extLst>
      <p:ext uri="{BB962C8B-B14F-4D97-AF65-F5344CB8AC3E}">
        <p14:creationId xmlns:p14="http://schemas.microsoft.com/office/powerpoint/2010/main" val="1756720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9334801-9973-4446-8FE8-DCCBCB4313D4}"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86F517B-C711-4240-9BF1-CD72F1D45E08}" type="slidenum">
              <a:rPr lang="tr-TR" smtClean="0"/>
              <a:t>‹#›</a:t>
            </a:fld>
            <a:endParaRPr lang="tr-TR"/>
          </a:p>
        </p:txBody>
      </p:sp>
    </p:spTree>
    <p:extLst>
      <p:ext uri="{BB962C8B-B14F-4D97-AF65-F5344CB8AC3E}">
        <p14:creationId xmlns:p14="http://schemas.microsoft.com/office/powerpoint/2010/main" val="4138449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D9334801-9973-4446-8FE8-DCCBCB4313D4}"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86F517B-C711-4240-9BF1-CD72F1D45E08}" type="slidenum">
              <a:rPr lang="tr-TR" smtClean="0"/>
              <a:t>‹#›</a:t>
            </a:fld>
            <a:endParaRPr lang="tr-TR"/>
          </a:p>
        </p:txBody>
      </p:sp>
    </p:spTree>
    <p:extLst>
      <p:ext uri="{BB962C8B-B14F-4D97-AF65-F5344CB8AC3E}">
        <p14:creationId xmlns:p14="http://schemas.microsoft.com/office/powerpoint/2010/main" val="1552776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D9334801-9973-4446-8FE8-DCCBCB4313D4}"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86F517B-C711-4240-9BF1-CD72F1D45E08}" type="slidenum">
              <a:rPr lang="tr-TR" smtClean="0"/>
              <a:t>‹#›</a:t>
            </a:fld>
            <a:endParaRPr lang="tr-TR"/>
          </a:p>
        </p:txBody>
      </p:sp>
    </p:spTree>
    <p:extLst>
      <p:ext uri="{BB962C8B-B14F-4D97-AF65-F5344CB8AC3E}">
        <p14:creationId xmlns:p14="http://schemas.microsoft.com/office/powerpoint/2010/main" val="1844320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D9334801-9973-4446-8FE8-DCCBCB4313D4}"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86F517B-C711-4240-9BF1-CD72F1D45E08}" type="slidenum">
              <a:rPr lang="tr-TR" smtClean="0"/>
              <a:t>‹#›</a:t>
            </a:fld>
            <a:endParaRPr lang="tr-TR"/>
          </a:p>
        </p:txBody>
      </p:sp>
    </p:spTree>
    <p:extLst>
      <p:ext uri="{BB962C8B-B14F-4D97-AF65-F5344CB8AC3E}">
        <p14:creationId xmlns:p14="http://schemas.microsoft.com/office/powerpoint/2010/main" val="3904399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D9334801-9973-4446-8FE8-DCCBCB4313D4}"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86F517B-C711-4240-9BF1-CD72F1D45E08}" type="slidenum">
              <a:rPr lang="tr-TR" smtClean="0"/>
              <a:t>‹#›</a:t>
            </a:fld>
            <a:endParaRPr lang="tr-TR"/>
          </a:p>
        </p:txBody>
      </p:sp>
    </p:spTree>
    <p:extLst>
      <p:ext uri="{BB962C8B-B14F-4D97-AF65-F5344CB8AC3E}">
        <p14:creationId xmlns:p14="http://schemas.microsoft.com/office/powerpoint/2010/main" val="1511227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9334801-9973-4446-8FE8-DCCBCB4313D4}"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86F517B-C711-4240-9BF1-CD72F1D45E08}" type="slidenum">
              <a:rPr lang="tr-TR" smtClean="0"/>
              <a:t>‹#›</a:t>
            </a:fld>
            <a:endParaRPr lang="tr-TR"/>
          </a:p>
        </p:txBody>
      </p:sp>
    </p:spTree>
    <p:extLst>
      <p:ext uri="{BB962C8B-B14F-4D97-AF65-F5344CB8AC3E}">
        <p14:creationId xmlns:p14="http://schemas.microsoft.com/office/powerpoint/2010/main" val="3910723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D9334801-9973-4446-8FE8-DCCBCB4313D4}"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86F517B-C711-4240-9BF1-CD72F1D45E08}" type="slidenum">
              <a:rPr lang="tr-TR" smtClean="0"/>
              <a:t>‹#›</a:t>
            </a:fld>
            <a:endParaRPr lang="tr-TR"/>
          </a:p>
        </p:txBody>
      </p:sp>
    </p:spTree>
    <p:extLst>
      <p:ext uri="{BB962C8B-B14F-4D97-AF65-F5344CB8AC3E}">
        <p14:creationId xmlns:p14="http://schemas.microsoft.com/office/powerpoint/2010/main" val="2401438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D9334801-9973-4446-8FE8-DCCBCB4313D4}"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86F517B-C711-4240-9BF1-CD72F1D45E08}" type="slidenum">
              <a:rPr lang="tr-TR" smtClean="0"/>
              <a:t>‹#›</a:t>
            </a:fld>
            <a:endParaRPr lang="tr-TR"/>
          </a:p>
        </p:txBody>
      </p:sp>
    </p:spTree>
    <p:extLst>
      <p:ext uri="{BB962C8B-B14F-4D97-AF65-F5344CB8AC3E}">
        <p14:creationId xmlns:p14="http://schemas.microsoft.com/office/powerpoint/2010/main" val="1803296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334801-9973-4446-8FE8-DCCBCB4313D4}"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6F517B-C711-4240-9BF1-CD72F1D45E08}" type="slidenum">
              <a:rPr lang="tr-TR" smtClean="0"/>
              <a:t>‹#›</a:t>
            </a:fld>
            <a:endParaRPr lang="tr-TR"/>
          </a:p>
        </p:txBody>
      </p:sp>
    </p:spTree>
    <p:extLst>
      <p:ext uri="{BB962C8B-B14F-4D97-AF65-F5344CB8AC3E}">
        <p14:creationId xmlns:p14="http://schemas.microsoft.com/office/powerpoint/2010/main" val="1611519109"/>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671511" y="300038"/>
            <a:ext cx="3557400" cy="198000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929308" y="228600"/>
            <a:ext cx="2391280" cy="2232000"/>
          </a:xfrm>
          <a:prstGeom prst="rect">
            <a:avLst/>
          </a:prstGeom>
        </p:spPr>
      </p:pic>
      <p:sp>
        <p:nvSpPr>
          <p:cNvPr id="6" name="Akış Çizelgesi: Delikli Teyp 5"/>
          <p:cNvSpPr/>
          <p:nvPr/>
        </p:nvSpPr>
        <p:spPr>
          <a:xfrm>
            <a:off x="2171700" y="442913"/>
            <a:ext cx="7729538" cy="1843087"/>
          </a:xfrm>
          <a:prstGeom prst="flowChartPunchedTape">
            <a:avLst/>
          </a:prstGeom>
          <a:solidFill>
            <a:srgbClr val="B2B2B2">
              <a:lumMod val="60000"/>
              <a:lumOff val="40000"/>
            </a:srgbClr>
          </a:solidFill>
          <a:ln w="12700" cap="flat" cmpd="sng" algn="ctr">
            <a:solidFill>
              <a:srgbClr val="DDDDDD">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1" i="0" u="none" strike="noStrike" kern="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
        <p:nvSpPr>
          <p:cNvPr id="7" name="Dikdörtgen 6"/>
          <p:cNvSpPr/>
          <p:nvPr/>
        </p:nvSpPr>
        <p:spPr>
          <a:xfrm>
            <a:off x="2694411" y="781349"/>
            <a:ext cx="6774611" cy="1200329"/>
          </a:xfrm>
          <a:prstGeom prst="rect">
            <a:avLst/>
          </a:prstGeom>
          <a:noFill/>
        </p:spPr>
        <p:txBody>
          <a:bodyPr wrap="none" lIns="91440" tIns="45720" rIns="91440" bIns="45720">
            <a:spAutoFit/>
          </a:bodyPr>
          <a:lstStyle/>
          <a:p>
            <a:pPr algn="ctr"/>
            <a:r>
              <a:rPr lang="tr-TR" sz="7200" dirty="0">
                <a:ln w="0"/>
                <a:solidFill>
                  <a:prstClr val="black"/>
                </a:solidFill>
                <a:effectLst>
                  <a:outerShdw blurRad="38100" dist="19050" dir="2700000" algn="tl" rotWithShape="0">
                    <a:prstClr val="black">
                      <a:alpha val="40000"/>
                    </a:prstClr>
                  </a:outerShdw>
                </a:effectLst>
                <a:latin typeface="Jokerman" panose="04090605060D06020702" pitchFamily="82" charset="0"/>
              </a:rPr>
              <a:t>Çocuk ve Doğa</a:t>
            </a:r>
          </a:p>
        </p:txBody>
      </p:sp>
      <p:sp>
        <p:nvSpPr>
          <p:cNvPr id="8" name="Dikdörtgen 7"/>
          <p:cNvSpPr/>
          <p:nvPr/>
        </p:nvSpPr>
        <p:spPr>
          <a:xfrm>
            <a:off x="1892347" y="3065025"/>
            <a:ext cx="8493030" cy="1754326"/>
          </a:xfrm>
          <a:prstGeom prst="rect">
            <a:avLst/>
          </a:prstGeom>
          <a:noFill/>
        </p:spPr>
        <p:txBody>
          <a:bodyPr wrap="non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Sağlık Bilimleri Fakültesi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Çocuk Gelişimi Bölümü</a:t>
            </a:r>
            <a:endPar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endParaRPr>
          </a:p>
        </p:txBody>
      </p:sp>
    </p:spTree>
    <p:extLst>
      <p:ext uri="{BB962C8B-B14F-4D97-AF65-F5344CB8AC3E}">
        <p14:creationId xmlns:p14="http://schemas.microsoft.com/office/powerpoint/2010/main" val="14913014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öşeleri Yuvarlanmış Dikdörtgen Belirtme Çizgisi 2"/>
          <p:cNvSpPr/>
          <p:nvPr/>
        </p:nvSpPr>
        <p:spPr>
          <a:xfrm>
            <a:off x="171449" y="554183"/>
            <a:ext cx="11815763" cy="4875068"/>
          </a:xfrm>
          <a:prstGeom prst="wedgeRoundRectCallout">
            <a:avLst>
              <a:gd name="adj1" fmla="val -20833"/>
              <a:gd name="adj2" fmla="val 8047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Dikdörtgen 3"/>
          <p:cNvSpPr/>
          <p:nvPr/>
        </p:nvSpPr>
        <p:spPr>
          <a:xfrm>
            <a:off x="428625" y="1952923"/>
            <a:ext cx="11515725" cy="2062103"/>
          </a:xfrm>
          <a:prstGeom prst="rect">
            <a:avLst/>
          </a:prstGeom>
          <a:noFill/>
        </p:spPr>
        <p:txBody>
          <a:bodyPr wrap="square" lIns="91440" tIns="45720" rIns="91440" bIns="45720">
            <a:spAutoFit/>
          </a:bodyPr>
          <a:lstStyle/>
          <a:p>
            <a:pPr algn="just"/>
            <a:r>
              <a:rPr lang="tr-TR" sz="3200" dirty="0">
                <a:ln w="0"/>
                <a:effectLst>
                  <a:outerShdw blurRad="38100" dist="19050" dir="2700000" algn="tl" rotWithShape="0">
                    <a:schemeClr val="dk1">
                      <a:alpha val="40000"/>
                    </a:schemeClr>
                  </a:outerShdw>
                </a:effectLst>
                <a:latin typeface="Calibri" panose="020F0502020204030204"/>
              </a:rPr>
              <a:t>Bir başka tanıma göre ise çevre eğitimi, “İnsan, kültür ve </a:t>
            </a:r>
            <a:r>
              <a:rPr lang="tr-TR" sz="3200" dirty="0" err="1">
                <a:ln w="0"/>
                <a:effectLst>
                  <a:outerShdw blurRad="38100" dist="19050" dir="2700000" algn="tl" rotWithShape="0">
                    <a:schemeClr val="dk1">
                      <a:alpha val="40000"/>
                    </a:schemeClr>
                  </a:outerShdw>
                </a:effectLst>
                <a:latin typeface="Calibri" panose="020F0502020204030204"/>
              </a:rPr>
              <a:t>biyo</a:t>
            </a:r>
            <a:r>
              <a:rPr lang="tr-TR" sz="3200" dirty="0">
                <a:ln w="0"/>
                <a:effectLst>
                  <a:outerShdw blurRad="38100" dist="19050" dir="2700000" algn="tl" rotWithShape="0">
                    <a:schemeClr val="dk1">
                      <a:alpha val="40000"/>
                    </a:schemeClr>
                  </a:outerShdw>
                </a:effectLst>
                <a:latin typeface="Calibri" panose="020F0502020204030204"/>
              </a:rPr>
              <a:t>-fiziksel çevre arasındaki ilişkiyi anlamak üzere gerekli becerileri, tutumları geliştirmek için değerleri anlama ve kavramları netleştirme süreci” olarak ifade edilmektedir</a:t>
            </a:r>
            <a:endParaRPr lang="tr-TR" sz="32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56018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82367" y="563631"/>
            <a:ext cx="11827265" cy="5730737"/>
          </a:xfrm>
          <a:prstGeom prst="rect">
            <a:avLst/>
          </a:prstGeom>
        </p:spPr>
      </p:pic>
      <p:sp>
        <p:nvSpPr>
          <p:cNvPr id="4" name="Dikdörtgen 3"/>
          <p:cNvSpPr/>
          <p:nvPr/>
        </p:nvSpPr>
        <p:spPr>
          <a:xfrm>
            <a:off x="336875" y="1911947"/>
            <a:ext cx="11437494" cy="1569660"/>
          </a:xfrm>
          <a:prstGeom prst="rect">
            <a:avLst/>
          </a:prstGeom>
          <a:noFill/>
        </p:spPr>
        <p:txBody>
          <a:bodyPr wrap="square" lIns="91440" tIns="45720" rIns="91440" bIns="45720">
            <a:spAutoFit/>
          </a:bodyPr>
          <a:lstStyle/>
          <a:p>
            <a:pPr algn="just"/>
            <a:r>
              <a:rPr lang="tr-TR" sz="3200" dirty="0">
                <a:ln w="0"/>
                <a:effectLst>
                  <a:outerShdw blurRad="38100" dist="19050" dir="2700000" algn="tl" rotWithShape="0">
                    <a:schemeClr val="dk1">
                      <a:alpha val="40000"/>
                    </a:schemeClr>
                  </a:outerShdw>
                </a:effectLst>
                <a:latin typeface="Calibri" panose="020F0502020204030204"/>
              </a:rPr>
              <a:t>Çevre eğitiminin çevreye ve çevre sorunlarına duyarlı ve bunların çözümünde görev almaya istekli bireyler yetiştirmek için  verildiği görülmektedir.</a:t>
            </a:r>
            <a:endParaRPr lang="tr-TR" sz="32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564726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82367" y="563631"/>
            <a:ext cx="11827265" cy="5730737"/>
          </a:xfrm>
          <a:prstGeom prst="rect">
            <a:avLst/>
          </a:prstGeom>
        </p:spPr>
      </p:pic>
      <p:sp>
        <p:nvSpPr>
          <p:cNvPr id="5" name="Dikdörtgen 4"/>
          <p:cNvSpPr/>
          <p:nvPr/>
        </p:nvSpPr>
        <p:spPr>
          <a:xfrm>
            <a:off x="303959" y="1106931"/>
            <a:ext cx="11508772" cy="3539430"/>
          </a:xfrm>
          <a:prstGeom prst="rect">
            <a:avLst/>
          </a:prstGeom>
          <a:noFill/>
        </p:spPr>
        <p:txBody>
          <a:bodyPr wrap="square" lIns="91440" tIns="45720" rIns="91440" bIns="45720">
            <a:spAutoFit/>
          </a:bodyPr>
          <a:lstStyle/>
          <a:p>
            <a:pPr algn="just"/>
            <a:r>
              <a:rPr lang="tr-TR" sz="3200" dirty="0">
                <a:ln w="0"/>
                <a:effectLst>
                  <a:outerShdw blurRad="38100" dist="19050" dir="2700000" algn="tl" rotWithShape="0">
                    <a:schemeClr val="dk1">
                      <a:alpha val="40000"/>
                    </a:schemeClr>
                  </a:outerShdw>
                </a:effectLst>
                <a:latin typeface="Calibri" panose="020F0502020204030204"/>
              </a:rPr>
              <a:t>Çevre eğitimiyle varılmak istenen temel hedef, çevresel koşullar hakkında bilinç oluşturmak ve çevre için uygun davranışların öğretimini sağlamaktır. Çevre eğitimi aynı zamanda; çevreye dair değerler, tutumlar ve davranışlardaki değişiklikler ile ilgili farkındalığı teşvik edecek bir çevre ahlakı oluşturmayı da amaçlamaktadır. Kısacası çevre eğitiminin temel amacı, kişilerin çevresel okuryazarlığını geliştirmektir.</a:t>
            </a:r>
            <a:endParaRPr lang="tr-TR" sz="32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165945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453028" y="509885"/>
            <a:ext cx="4485843" cy="923330"/>
          </a:xfrm>
          <a:prstGeom prst="rect">
            <a:avLst/>
          </a:prstGeom>
          <a:noFill/>
        </p:spPr>
        <p:txBody>
          <a:bodyPr wrap="none" lIns="91440" tIns="45720" rIns="91440" bIns="45720">
            <a:spAutoFit/>
          </a:bodyPr>
          <a:lstStyle/>
          <a:p>
            <a:pPr algn="ctr"/>
            <a:r>
              <a:rPr lang="tr-TR" sz="5400" dirty="0">
                <a:ln w="0"/>
                <a:effectLst>
                  <a:outerShdw blurRad="38100" dist="19050" dir="2700000" algn="tl" rotWithShape="0">
                    <a:schemeClr val="dk1">
                      <a:alpha val="40000"/>
                    </a:schemeClr>
                  </a:outerShdw>
                </a:effectLst>
              </a:rPr>
              <a:t>Çevre Sorunları</a:t>
            </a:r>
          </a:p>
        </p:txBody>
      </p:sp>
      <p:grpSp>
        <p:nvGrpSpPr>
          <p:cNvPr id="5" name="Grup 4"/>
          <p:cNvGrpSpPr/>
          <p:nvPr/>
        </p:nvGrpSpPr>
        <p:grpSpPr>
          <a:xfrm>
            <a:off x="114300" y="1757363"/>
            <a:ext cx="12077699" cy="4243387"/>
            <a:chOff x="2150727" y="1019704"/>
            <a:chExt cx="7156402" cy="3830509"/>
          </a:xfrm>
        </p:grpSpPr>
        <p:sp>
          <p:nvSpPr>
            <p:cNvPr id="6" name="Serbest Form 5"/>
            <p:cNvSpPr/>
            <p:nvPr/>
          </p:nvSpPr>
          <p:spPr>
            <a:xfrm>
              <a:off x="4365176" y="1019704"/>
              <a:ext cx="2932499" cy="1099839"/>
            </a:xfrm>
            <a:custGeom>
              <a:avLst/>
              <a:gdLst>
                <a:gd name="connsiteX0" fmla="*/ 0 w 2414324"/>
                <a:gd name="connsiteY0" fmla="*/ 549920 h 1099839"/>
                <a:gd name="connsiteX1" fmla="*/ 1207162 w 2414324"/>
                <a:gd name="connsiteY1" fmla="*/ 0 h 1099839"/>
                <a:gd name="connsiteX2" fmla="*/ 2414324 w 2414324"/>
                <a:gd name="connsiteY2" fmla="*/ 549920 h 1099839"/>
                <a:gd name="connsiteX3" fmla="*/ 1207162 w 2414324"/>
                <a:gd name="connsiteY3" fmla="*/ 1099840 h 1099839"/>
                <a:gd name="connsiteX4" fmla="*/ 0 w 2414324"/>
                <a:gd name="connsiteY4" fmla="*/ 549920 h 1099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4324" h="1099839">
                  <a:moveTo>
                    <a:pt x="0" y="549920"/>
                  </a:moveTo>
                  <a:cubicBezTo>
                    <a:pt x="0" y="246208"/>
                    <a:pt x="540465" y="0"/>
                    <a:pt x="1207162" y="0"/>
                  </a:cubicBezTo>
                  <a:cubicBezTo>
                    <a:pt x="1873859" y="0"/>
                    <a:pt x="2414324" y="246208"/>
                    <a:pt x="2414324" y="549920"/>
                  </a:cubicBezTo>
                  <a:cubicBezTo>
                    <a:pt x="2414324" y="853632"/>
                    <a:pt x="1873859" y="1099840"/>
                    <a:pt x="1207162" y="1099840"/>
                  </a:cubicBezTo>
                  <a:cubicBezTo>
                    <a:pt x="540465" y="1099840"/>
                    <a:pt x="0" y="853632"/>
                    <a:pt x="0" y="549920"/>
                  </a:cubicBezTo>
                  <a:close/>
                </a:path>
              </a:pathLst>
            </a:cu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spcFirstLastPara="0" vert="horz" wrap="square" lIns="384050" tIns="191548" rIns="384050" bIns="191548" numCol="1" spcCol="1270" anchor="ctr" anchorCtr="0">
              <a:noAutofit/>
            </a:bodyPr>
            <a:lstStyle/>
            <a:p>
              <a:pPr marL="0" marR="0" lvl="0" indent="0" algn="ctr" defTabSz="1066800" eaLnBrk="1" fontAlgn="auto" latinLnBrk="0" hangingPunct="1">
                <a:lnSpc>
                  <a:spcPct val="90000"/>
                </a:lnSpc>
                <a:spcBef>
                  <a:spcPct val="0"/>
                </a:spcBef>
                <a:spcAft>
                  <a:spcPct val="35000"/>
                </a:spcAft>
                <a:buClrTx/>
                <a:buSzTx/>
                <a:buFontTx/>
                <a:buNone/>
                <a:tabLst/>
                <a:defRPr/>
              </a:pPr>
              <a:r>
                <a:rPr kumimoji="0" lang="tr-TR" sz="2400" b="1" i="0" u="none" strike="noStrike" kern="0" cap="none" spc="0" normalizeH="0" baseline="0" noProof="0" dirty="0">
                  <a:ln>
                    <a:noFill/>
                  </a:ln>
                  <a:solidFill>
                    <a:prstClr val="white"/>
                  </a:solidFill>
                  <a:effectLst/>
                  <a:uLnTx/>
                  <a:uFillTx/>
                  <a:latin typeface="Calibri" panose="020F0502020204030204"/>
                  <a:ea typeface="+mn-ea"/>
                  <a:cs typeface="+mn-cs"/>
                </a:rPr>
                <a:t>Hava Kirliliği</a:t>
              </a:r>
            </a:p>
          </p:txBody>
        </p:sp>
        <p:sp>
          <p:nvSpPr>
            <p:cNvPr id="7" name="Serbest Form 6"/>
            <p:cNvSpPr/>
            <p:nvPr/>
          </p:nvSpPr>
          <p:spPr>
            <a:xfrm rot="2232139">
              <a:off x="6687379" y="1515801"/>
              <a:ext cx="5686" cy="371195"/>
            </a:xfrm>
            <a:custGeom>
              <a:avLst/>
              <a:gdLst>
                <a:gd name="connsiteX0" fmla="*/ 0 w 10000"/>
                <a:gd name="connsiteY0" fmla="*/ 2000 h 10000"/>
                <a:gd name="connsiteX1" fmla="*/ 5000 w 10000"/>
                <a:gd name="connsiteY1" fmla="*/ 2000 h 10000"/>
                <a:gd name="connsiteX2" fmla="*/ 5000 w 10000"/>
                <a:gd name="connsiteY2" fmla="*/ 0 h 10000"/>
                <a:gd name="connsiteX3" fmla="*/ 10000 w 10000"/>
                <a:gd name="connsiteY3" fmla="*/ 5000 h 10000"/>
                <a:gd name="connsiteX4" fmla="*/ 5000 w 10000"/>
                <a:gd name="connsiteY4" fmla="*/ 10000 h 10000"/>
                <a:gd name="connsiteX5" fmla="*/ 5000 w 10000"/>
                <a:gd name="connsiteY5" fmla="*/ 8000 h 10000"/>
                <a:gd name="connsiteX6" fmla="*/ 0 w 10000"/>
                <a:gd name="connsiteY6" fmla="*/ 8000 h 10000"/>
                <a:gd name="connsiteX7" fmla="*/ 0 w 10000"/>
                <a:gd name="connsiteY7" fmla="*/ 2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0" h="10000">
                  <a:moveTo>
                    <a:pt x="0" y="2000"/>
                  </a:moveTo>
                  <a:lnTo>
                    <a:pt x="5000" y="2000"/>
                  </a:lnTo>
                  <a:lnTo>
                    <a:pt x="5000" y="0"/>
                  </a:lnTo>
                  <a:lnTo>
                    <a:pt x="10000" y="5000"/>
                  </a:lnTo>
                  <a:lnTo>
                    <a:pt x="5000" y="10000"/>
                  </a:lnTo>
                  <a:lnTo>
                    <a:pt x="5000" y="8000"/>
                  </a:lnTo>
                  <a:lnTo>
                    <a:pt x="0" y="8000"/>
                  </a:lnTo>
                  <a:lnTo>
                    <a:pt x="0" y="2000"/>
                  </a:lnTo>
                  <a:close/>
                </a:path>
              </a:pathLst>
            </a:custGeom>
            <a:solidFill>
              <a:srgbClr val="ED7D31">
                <a:hueOff val="0"/>
                <a:satOff val="0"/>
                <a:lumOff val="0"/>
                <a:alphaOff val="0"/>
              </a:srgbClr>
            </a:solidFill>
            <a:ln>
              <a:noFill/>
            </a:ln>
            <a:effectLst/>
          </p:spPr>
          <p:txBody>
            <a:bodyPr spcFirstLastPara="0" vert="horz" wrap="square" lIns="0" tIns="74238" rIns="1705" bIns="74239" numCol="1" spcCol="1270" anchor="ctr" anchorCtr="0">
              <a:noAutofit/>
            </a:bodyPr>
            <a:lstStyle/>
            <a:p>
              <a:pPr marL="0" marR="0" lvl="0" indent="0" algn="ctr" defTabSz="666750" eaLnBrk="1" fontAlgn="auto" latinLnBrk="0" hangingPunct="1">
                <a:lnSpc>
                  <a:spcPct val="90000"/>
                </a:lnSpc>
                <a:spcBef>
                  <a:spcPct val="0"/>
                </a:spcBef>
                <a:spcAft>
                  <a:spcPct val="35000"/>
                </a:spcAft>
                <a:buClrTx/>
                <a:buSzTx/>
                <a:buFontTx/>
                <a:buNone/>
                <a:tabLst/>
                <a:defRPr/>
              </a:pPr>
              <a:endParaRPr kumimoji="0" lang="tr-TR" sz="15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Serbest Form 7"/>
            <p:cNvSpPr/>
            <p:nvPr/>
          </p:nvSpPr>
          <p:spPr>
            <a:xfrm>
              <a:off x="5533871" y="1868078"/>
              <a:ext cx="2702405" cy="1099839"/>
            </a:xfrm>
            <a:custGeom>
              <a:avLst/>
              <a:gdLst>
                <a:gd name="connsiteX0" fmla="*/ 0 w 2702405"/>
                <a:gd name="connsiteY0" fmla="*/ 549920 h 1099839"/>
                <a:gd name="connsiteX1" fmla="*/ 1351203 w 2702405"/>
                <a:gd name="connsiteY1" fmla="*/ 0 h 1099839"/>
                <a:gd name="connsiteX2" fmla="*/ 2702406 w 2702405"/>
                <a:gd name="connsiteY2" fmla="*/ 549920 h 1099839"/>
                <a:gd name="connsiteX3" fmla="*/ 1351203 w 2702405"/>
                <a:gd name="connsiteY3" fmla="*/ 1099840 h 1099839"/>
                <a:gd name="connsiteX4" fmla="*/ 0 w 2702405"/>
                <a:gd name="connsiteY4" fmla="*/ 549920 h 1099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2405" h="1099839">
                  <a:moveTo>
                    <a:pt x="0" y="549920"/>
                  </a:moveTo>
                  <a:cubicBezTo>
                    <a:pt x="0" y="246208"/>
                    <a:pt x="604954" y="0"/>
                    <a:pt x="1351203" y="0"/>
                  </a:cubicBezTo>
                  <a:cubicBezTo>
                    <a:pt x="2097452" y="0"/>
                    <a:pt x="2702406" y="246208"/>
                    <a:pt x="2702406" y="549920"/>
                  </a:cubicBezTo>
                  <a:cubicBezTo>
                    <a:pt x="2702406" y="853632"/>
                    <a:pt x="2097452" y="1099840"/>
                    <a:pt x="1351203" y="1099840"/>
                  </a:cubicBezTo>
                  <a:cubicBezTo>
                    <a:pt x="604954" y="1099840"/>
                    <a:pt x="0" y="853632"/>
                    <a:pt x="0" y="549920"/>
                  </a:cubicBezTo>
                  <a:close/>
                </a:path>
              </a:pathLst>
            </a:cu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spcFirstLastPara="0" vert="horz" wrap="square" lIns="421158" tIns="186468" rIns="421158" bIns="186468" numCol="1" spcCol="1270" anchor="ctr" anchorCtr="0">
              <a:noAutofit/>
            </a:bodyPr>
            <a:lstStyle/>
            <a:p>
              <a:pPr marL="0" marR="0" lvl="0" indent="0" algn="ctr" defTabSz="889000" eaLnBrk="1" fontAlgn="auto" latinLnBrk="0" hangingPunct="1">
                <a:lnSpc>
                  <a:spcPct val="90000"/>
                </a:lnSpc>
                <a:spcBef>
                  <a:spcPct val="0"/>
                </a:spcBef>
                <a:spcAft>
                  <a:spcPct val="35000"/>
                </a:spcAft>
                <a:buClrTx/>
                <a:buSzTx/>
                <a:buFontTx/>
                <a:buNone/>
                <a:tabLst/>
                <a:defRPr/>
              </a:pPr>
              <a:r>
                <a:rPr kumimoji="0" lang="tr-TR" sz="2000" b="1" i="0" u="none" strike="noStrike" kern="0" cap="none" spc="0" normalizeH="0" baseline="0" noProof="0" dirty="0">
                  <a:ln>
                    <a:noFill/>
                  </a:ln>
                  <a:solidFill>
                    <a:prstClr val="white"/>
                  </a:solidFill>
                  <a:effectLst/>
                  <a:uLnTx/>
                  <a:uFillTx/>
                  <a:latin typeface="Calibri" panose="020F0502020204030204"/>
                  <a:ea typeface="+mn-ea"/>
                  <a:cs typeface="+mn-cs"/>
                </a:rPr>
                <a:t>Toprak Kirliliği</a:t>
              </a:r>
            </a:p>
          </p:txBody>
        </p:sp>
        <p:sp>
          <p:nvSpPr>
            <p:cNvPr id="9" name="Serbest Form 8"/>
            <p:cNvSpPr/>
            <p:nvPr/>
          </p:nvSpPr>
          <p:spPr>
            <a:xfrm>
              <a:off x="4365174" y="2819267"/>
              <a:ext cx="2969665" cy="1099839"/>
            </a:xfrm>
            <a:custGeom>
              <a:avLst/>
              <a:gdLst>
                <a:gd name="connsiteX0" fmla="*/ 0 w 2620720"/>
                <a:gd name="connsiteY0" fmla="*/ 549920 h 1099839"/>
                <a:gd name="connsiteX1" fmla="*/ 1310360 w 2620720"/>
                <a:gd name="connsiteY1" fmla="*/ 0 h 1099839"/>
                <a:gd name="connsiteX2" fmla="*/ 2620720 w 2620720"/>
                <a:gd name="connsiteY2" fmla="*/ 549920 h 1099839"/>
                <a:gd name="connsiteX3" fmla="*/ 1310360 w 2620720"/>
                <a:gd name="connsiteY3" fmla="*/ 1099840 h 1099839"/>
                <a:gd name="connsiteX4" fmla="*/ 0 w 2620720"/>
                <a:gd name="connsiteY4" fmla="*/ 549920 h 1099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0720" h="1099839">
                  <a:moveTo>
                    <a:pt x="0" y="549920"/>
                  </a:moveTo>
                  <a:cubicBezTo>
                    <a:pt x="0" y="246208"/>
                    <a:pt x="586668" y="0"/>
                    <a:pt x="1310360" y="0"/>
                  </a:cubicBezTo>
                  <a:cubicBezTo>
                    <a:pt x="2034052" y="0"/>
                    <a:pt x="2620720" y="246208"/>
                    <a:pt x="2620720" y="549920"/>
                  </a:cubicBezTo>
                  <a:cubicBezTo>
                    <a:pt x="2620720" y="853632"/>
                    <a:pt x="2034052" y="1099840"/>
                    <a:pt x="1310360" y="1099840"/>
                  </a:cubicBezTo>
                  <a:cubicBezTo>
                    <a:pt x="586668" y="1099840"/>
                    <a:pt x="0" y="853632"/>
                    <a:pt x="0" y="549920"/>
                  </a:cubicBezTo>
                  <a:close/>
                </a:path>
              </a:pathLst>
            </a:cu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spcFirstLastPara="0" vert="horz" wrap="square" lIns="401576" tIns="178848" rIns="401576" bIns="178848" numCol="1" spcCol="1270" anchor="ctr" anchorCtr="0">
              <a:noAutofit/>
            </a:bodyPr>
            <a:lstStyle/>
            <a:p>
              <a:pPr marL="0" marR="0" lvl="0" indent="0" algn="ctr" defTabSz="622300" eaLnBrk="1" fontAlgn="auto" latinLnBrk="0" hangingPunct="1">
                <a:lnSpc>
                  <a:spcPct val="90000"/>
                </a:lnSpc>
                <a:spcBef>
                  <a:spcPct val="0"/>
                </a:spcBef>
                <a:spcAft>
                  <a:spcPct val="35000"/>
                </a:spcAft>
                <a:buClrTx/>
                <a:buSzTx/>
                <a:buFontTx/>
                <a:buNone/>
                <a:tabLst/>
                <a:defRPr/>
              </a:pPr>
              <a:endParaRPr kumimoji="0" lang="tr-TR" sz="1400" b="0"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622300" eaLnBrk="1" fontAlgn="auto" latinLnBrk="0" hangingPunct="1">
                <a:lnSpc>
                  <a:spcPct val="90000"/>
                </a:lnSpc>
                <a:spcBef>
                  <a:spcPct val="0"/>
                </a:spcBef>
                <a:spcAft>
                  <a:spcPct val="35000"/>
                </a:spcAft>
                <a:buClrTx/>
                <a:buSzTx/>
                <a:buFontTx/>
                <a:buNone/>
                <a:tabLst/>
                <a:defRPr/>
              </a:pPr>
              <a:r>
                <a:rPr kumimoji="0" lang="tr-TR" sz="3200" b="1" i="0" u="none" strike="noStrike" kern="0" cap="none" spc="0" normalizeH="0" baseline="0" noProof="0" dirty="0">
                  <a:ln>
                    <a:noFill/>
                  </a:ln>
                  <a:solidFill>
                    <a:prstClr val="white"/>
                  </a:solidFill>
                  <a:effectLst/>
                  <a:uLnTx/>
                  <a:uFillTx/>
                  <a:latin typeface="Calibri" panose="020F0502020204030204"/>
                  <a:ea typeface="+mn-ea"/>
                  <a:cs typeface="+mn-cs"/>
                </a:rPr>
                <a:t>Enerji</a:t>
              </a:r>
            </a:p>
            <a:p>
              <a:pPr marL="0" marR="0" lvl="0" indent="0" algn="ctr" defTabSz="622300" eaLnBrk="1" fontAlgn="auto" latinLnBrk="0" hangingPunct="1">
                <a:lnSpc>
                  <a:spcPct val="90000"/>
                </a:lnSpc>
                <a:spcBef>
                  <a:spcPct val="0"/>
                </a:spcBef>
                <a:spcAft>
                  <a:spcPct val="35000"/>
                </a:spcAft>
                <a:buClrTx/>
                <a:buSzTx/>
                <a:buFontTx/>
                <a:buNone/>
                <a:tabLst/>
                <a:defRPr/>
              </a:pPr>
              <a:endParaRPr kumimoji="0" lang="tr-TR" sz="14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Serbest Form 9"/>
            <p:cNvSpPr/>
            <p:nvPr/>
          </p:nvSpPr>
          <p:spPr>
            <a:xfrm>
              <a:off x="6615810" y="2705335"/>
              <a:ext cx="2691319" cy="1099839"/>
            </a:xfrm>
            <a:custGeom>
              <a:avLst/>
              <a:gdLst>
                <a:gd name="connsiteX0" fmla="*/ 0 w 2691319"/>
                <a:gd name="connsiteY0" fmla="*/ 549920 h 1099839"/>
                <a:gd name="connsiteX1" fmla="*/ 1345660 w 2691319"/>
                <a:gd name="connsiteY1" fmla="*/ 0 h 1099839"/>
                <a:gd name="connsiteX2" fmla="*/ 2691320 w 2691319"/>
                <a:gd name="connsiteY2" fmla="*/ 549920 h 1099839"/>
                <a:gd name="connsiteX3" fmla="*/ 1345660 w 2691319"/>
                <a:gd name="connsiteY3" fmla="*/ 1099840 h 1099839"/>
                <a:gd name="connsiteX4" fmla="*/ 0 w 2691319"/>
                <a:gd name="connsiteY4" fmla="*/ 549920 h 1099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1319" h="1099839">
                  <a:moveTo>
                    <a:pt x="0" y="549920"/>
                  </a:moveTo>
                  <a:cubicBezTo>
                    <a:pt x="0" y="246208"/>
                    <a:pt x="602473" y="0"/>
                    <a:pt x="1345660" y="0"/>
                  </a:cubicBezTo>
                  <a:cubicBezTo>
                    <a:pt x="2088847" y="0"/>
                    <a:pt x="2691320" y="246208"/>
                    <a:pt x="2691320" y="549920"/>
                  </a:cubicBezTo>
                  <a:cubicBezTo>
                    <a:pt x="2691320" y="853632"/>
                    <a:pt x="2088847" y="1099840"/>
                    <a:pt x="1345660" y="1099840"/>
                  </a:cubicBezTo>
                  <a:cubicBezTo>
                    <a:pt x="602473" y="1099840"/>
                    <a:pt x="0" y="853632"/>
                    <a:pt x="0" y="549920"/>
                  </a:cubicBezTo>
                  <a:close/>
                </a:path>
              </a:pathLst>
            </a:cu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spcFirstLastPara="0" vert="horz" wrap="square" lIns="425885" tIns="192818" rIns="425885" bIns="192818" numCol="1" spcCol="1270" anchor="ctr" anchorCtr="0">
              <a:noAutofit/>
            </a:bodyPr>
            <a:lstStyle/>
            <a:p>
              <a:pPr marL="0" marR="0" lvl="0" indent="0" algn="ctr" defTabSz="1111250" eaLnBrk="1" fontAlgn="auto" latinLnBrk="0" hangingPunct="1">
                <a:lnSpc>
                  <a:spcPct val="90000"/>
                </a:lnSpc>
                <a:spcBef>
                  <a:spcPct val="0"/>
                </a:spcBef>
                <a:spcAft>
                  <a:spcPct val="35000"/>
                </a:spcAft>
                <a:buClrTx/>
                <a:buSzTx/>
                <a:buFontTx/>
                <a:buNone/>
                <a:tabLst/>
                <a:defRPr/>
              </a:pPr>
              <a:r>
                <a:rPr kumimoji="0" lang="tr-TR" sz="2500" b="0" i="0" u="none" strike="noStrike" kern="0" cap="none" spc="0" normalizeH="0" baseline="0" noProof="0" dirty="0">
                  <a:ln>
                    <a:noFill/>
                  </a:ln>
                  <a:solidFill>
                    <a:prstClr val="white"/>
                  </a:solidFill>
                  <a:effectLst/>
                  <a:uLnTx/>
                  <a:uFillTx/>
                  <a:latin typeface="Calibri" panose="020F0502020204030204"/>
                  <a:ea typeface="+mn-ea"/>
                  <a:cs typeface="+mn-cs"/>
                </a:rPr>
                <a:t>Flora ve Fauna</a:t>
              </a:r>
            </a:p>
          </p:txBody>
        </p:sp>
        <p:sp>
          <p:nvSpPr>
            <p:cNvPr id="11" name="Serbest Form 10"/>
            <p:cNvSpPr/>
            <p:nvPr/>
          </p:nvSpPr>
          <p:spPr>
            <a:xfrm>
              <a:off x="3333318" y="3750374"/>
              <a:ext cx="2373278" cy="1099839"/>
            </a:xfrm>
            <a:custGeom>
              <a:avLst/>
              <a:gdLst>
                <a:gd name="connsiteX0" fmla="*/ 0 w 2373278"/>
                <a:gd name="connsiteY0" fmla="*/ 549920 h 1099839"/>
                <a:gd name="connsiteX1" fmla="*/ 1186639 w 2373278"/>
                <a:gd name="connsiteY1" fmla="*/ 0 h 1099839"/>
                <a:gd name="connsiteX2" fmla="*/ 2373278 w 2373278"/>
                <a:gd name="connsiteY2" fmla="*/ 549920 h 1099839"/>
                <a:gd name="connsiteX3" fmla="*/ 1186639 w 2373278"/>
                <a:gd name="connsiteY3" fmla="*/ 1099840 h 1099839"/>
                <a:gd name="connsiteX4" fmla="*/ 0 w 2373278"/>
                <a:gd name="connsiteY4" fmla="*/ 549920 h 1099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3278" h="1099839">
                  <a:moveTo>
                    <a:pt x="0" y="549920"/>
                  </a:moveTo>
                  <a:cubicBezTo>
                    <a:pt x="0" y="246208"/>
                    <a:pt x="531276" y="0"/>
                    <a:pt x="1186639" y="0"/>
                  </a:cubicBezTo>
                  <a:cubicBezTo>
                    <a:pt x="1842002" y="0"/>
                    <a:pt x="2373278" y="246208"/>
                    <a:pt x="2373278" y="549920"/>
                  </a:cubicBezTo>
                  <a:cubicBezTo>
                    <a:pt x="2373278" y="853632"/>
                    <a:pt x="1842002" y="1099840"/>
                    <a:pt x="1186639" y="1099840"/>
                  </a:cubicBezTo>
                  <a:cubicBezTo>
                    <a:pt x="531276" y="1099840"/>
                    <a:pt x="0" y="853632"/>
                    <a:pt x="0" y="549920"/>
                  </a:cubicBezTo>
                  <a:close/>
                </a:path>
              </a:pathLst>
            </a:cu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spcFirstLastPara="0" vert="horz" wrap="square" lIns="379309" tIns="192818" rIns="379309" bIns="192818" numCol="1" spcCol="1270" anchor="ctr" anchorCtr="0">
              <a:noAutofit/>
            </a:bodyPr>
            <a:lstStyle/>
            <a:p>
              <a:pPr marL="0" marR="0" lvl="0" indent="0" algn="ctr" defTabSz="1111250" eaLnBrk="1" fontAlgn="auto" latinLnBrk="0" hangingPunct="1">
                <a:lnSpc>
                  <a:spcPct val="90000"/>
                </a:lnSpc>
                <a:spcBef>
                  <a:spcPct val="0"/>
                </a:spcBef>
                <a:spcAft>
                  <a:spcPct val="35000"/>
                </a:spcAft>
                <a:buClrTx/>
                <a:buSzTx/>
                <a:buFontTx/>
                <a:buNone/>
                <a:tabLst/>
                <a:defRPr/>
              </a:pPr>
              <a:r>
                <a:rPr kumimoji="0" lang="tr-TR" sz="2500" b="1" i="0" u="none" strike="noStrike" kern="0" cap="none" spc="0" normalizeH="0" baseline="0" noProof="0" dirty="0">
                  <a:ln>
                    <a:noFill/>
                  </a:ln>
                  <a:solidFill>
                    <a:prstClr val="white"/>
                  </a:solidFill>
                  <a:effectLst/>
                  <a:uLnTx/>
                  <a:uFillTx/>
                  <a:latin typeface="Calibri" panose="020F0502020204030204"/>
                  <a:ea typeface="+mn-ea"/>
                  <a:cs typeface="+mn-cs"/>
                </a:rPr>
                <a:t>Su Kirliliği</a:t>
              </a:r>
            </a:p>
          </p:txBody>
        </p:sp>
        <p:sp>
          <p:nvSpPr>
            <p:cNvPr id="12" name="Serbest Form 11"/>
            <p:cNvSpPr/>
            <p:nvPr/>
          </p:nvSpPr>
          <p:spPr>
            <a:xfrm>
              <a:off x="5349226" y="3572903"/>
              <a:ext cx="2894448" cy="1099839"/>
            </a:xfrm>
            <a:custGeom>
              <a:avLst/>
              <a:gdLst>
                <a:gd name="connsiteX0" fmla="*/ 0 w 2894448"/>
                <a:gd name="connsiteY0" fmla="*/ 549920 h 1099839"/>
                <a:gd name="connsiteX1" fmla="*/ 1447224 w 2894448"/>
                <a:gd name="connsiteY1" fmla="*/ 0 h 1099839"/>
                <a:gd name="connsiteX2" fmla="*/ 2894448 w 2894448"/>
                <a:gd name="connsiteY2" fmla="*/ 549920 h 1099839"/>
                <a:gd name="connsiteX3" fmla="*/ 1447224 w 2894448"/>
                <a:gd name="connsiteY3" fmla="*/ 1099840 h 1099839"/>
                <a:gd name="connsiteX4" fmla="*/ 0 w 2894448"/>
                <a:gd name="connsiteY4" fmla="*/ 549920 h 1099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4448" h="1099839">
                  <a:moveTo>
                    <a:pt x="0" y="549920"/>
                  </a:moveTo>
                  <a:cubicBezTo>
                    <a:pt x="0" y="246208"/>
                    <a:pt x="647944" y="0"/>
                    <a:pt x="1447224" y="0"/>
                  </a:cubicBezTo>
                  <a:cubicBezTo>
                    <a:pt x="2246504" y="0"/>
                    <a:pt x="2894448" y="246208"/>
                    <a:pt x="2894448" y="549920"/>
                  </a:cubicBezTo>
                  <a:cubicBezTo>
                    <a:pt x="2894448" y="853632"/>
                    <a:pt x="2246504" y="1099840"/>
                    <a:pt x="1447224" y="1099840"/>
                  </a:cubicBezTo>
                  <a:cubicBezTo>
                    <a:pt x="647944" y="1099840"/>
                    <a:pt x="0" y="853632"/>
                    <a:pt x="0" y="549920"/>
                  </a:cubicBezTo>
                  <a:close/>
                </a:path>
              </a:pathLst>
            </a:cu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spcFirstLastPara="0" vert="horz" wrap="square" lIns="441662" tIns="178848" rIns="441662" bIns="178848" numCol="1" spcCol="1270" anchor="ctr" anchorCtr="0">
              <a:noAutofit/>
            </a:bodyPr>
            <a:lstStyle/>
            <a:p>
              <a:pPr marL="0" marR="0" lvl="0" indent="0" algn="ctr" defTabSz="622300" eaLnBrk="1" fontAlgn="auto" latinLnBrk="0" hangingPunct="1">
                <a:lnSpc>
                  <a:spcPct val="90000"/>
                </a:lnSpc>
                <a:spcBef>
                  <a:spcPct val="0"/>
                </a:spcBef>
                <a:spcAft>
                  <a:spcPct val="35000"/>
                </a:spcAft>
                <a:buClrTx/>
                <a:buSzTx/>
                <a:buFontTx/>
                <a:buNone/>
                <a:tabLst/>
                <a:defRPr/>
              </a:pPr>
              <a:endParaRPr kumimoji="0" lang="tr-TR" sz="1400" b="0"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622300" eaLnBrk="1" fontAlgn="auto" latinLnBrk="0" hangingPunct="1">
                <a:lnSpc>
                  <a:spcPct val="90000"/>
                </a:lnSpc>
                <a:spcBef>
                  <a:spcPct val="0"/>
                </a:spcBef>
                <a:spcAft>
                  <a:spcPct val="35000"/>
                </a:spcAft>
                <a:buClrTx/>
                <a:buSzTx/>
                <a:buFontTx/>
                <a:buNone/>
                <a:tabLst/>
                <a:defRPr/>
              </a:pPr>
              <a:r>
                <a:rPr kumimoji="0" lang="tr-TR" sz="2800" b="1" i="0" u="none" strike="noStrike" kern="0" cap="none" spc="0" normalizeH="0" baseline="0" noProof="0" dirty="0">
                  <a:ln>
                    <a:noFill/>
                  </a:ln>
                  <a:solidFill>
                    <a:prstClr val="white"/>
                  </a:solidFill>
                  <a:effectLst/>
                  <a:uLnTx/>
                  <a:uFillTx/>
                  <a:latin typeface="Calibri" panose="020F0502020204030204"/>
                  <a:ea typeface="+mn-ea"/>
                  <a:cs typeface="+mn-cs"/>
                </a:rPr>
                <a:t>Gürültü</a:t>
              </a:r>
            </a:p>
            <a:p>
              <a:pPr marL="0" marR="0" lvl="0" indent="0" algn="ctr" defTabSz="622300" eaLnBrk="1" fontAlgn="auto" latinLnBrk="0" hangingPunct="1">
                <a:lnSpc>
                  <a:spcPct val="90000"/>
                </a:lnSpc>
                <a:spcBef>
                  <a:spcPct val="0"/>
                </a:spcBef>
                <a:spcAft>
                  <a:spcPct val="35000"/>
                </a:spcAft>
                <a:buClrTx/>
                <a:buSzTx/>
                <a:buFontTx/>
                <a:buNone/>
                <a:tabLst/>
                <a:defRPr/>
              </a:pPr>
              <a:endParaRPr kumimoji="0" lang="tr-TR" sz="14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 name="Serbest Form 12"/>
            <p:cNvSpPr/>
            <p:nvPr/>
          </p:nvSpPr>
          <p:spPr>
            <a:xfrm>
              <a:off x="2150727" y="2821935"/>
              <a:ext cx="2991308" cy="1099839"/>
            </a:xfrm>
            <a:custGeom>
              <a:avLst/>
              <a:gdLst>
                <a:gd name="connsiteX0" fmla="*/ 0 w 2096316"/>
                <a:gd name="connsiteY0" fmla="*/ 549920 h 1099839"/>
                <a:gd name="connsiteX1" fmla="*/ 1048158 w 2096316"/>
                <a:gd name="connsiteY1" fmla="*/ 0 h 1099839"/>
                <a:gd name="connsiteX2" fmla="*/ 2096316 w 2096316"/>
                <a:gd name="connsiteY2" fmla="*/ 549920 h 1099839"/>
                <a:gd name="connsiteX3" fmla="*/ 1048158 w 2096316"/>
                <a:gd name="connsiteY3" fmla="*/ 1099840 h 1099839"/>
                <a:gd name="connsiteX4" fmla="*/ 0 w 2096316"/>
                <a:gd name="connsiteY4" fmla="*/ 549920 h 1099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6316" h="1099839">
                  <a:moveTo>
                    <a:pt x="0" y="549920"/>
                  </a:moveTo>
                  <a:cubicBezTo>
                    <a:pt x="0" y="246208"/>
                    <a:pt x="469276" y="0"/>
                    <a:pt x="1048158" y="0"/>
                  </a:cubicBezTo>
                  <a:cubicBezTo>
                    <a:pt x="1627040" y="0"/>
                    <a:pt x="2096316" y="246208"/>
                    <a:pt x="2096316" y="549920"/>
                  </a:cubicBezTo>
                  <a:cubicBezTo>
                    <a:pt x="2096316" y="853632"/>
                    <a:pt x="1627040" y="1099840"/>
                    <a:pt x="1048158" y="1099840"/>
                  </a:cubicBezTo>
                  <a:cubicBezTo>
                    <a:pt x="469276" y="1099840"/>
                    <a:pt x="0" y="853632"/>
                    <a:pt x="0" y="549920"/>
                  </a:cubicBezTo>
                  <a:close/>
                </a:path>
              </a:pathLst>
            </a:cu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spcFirstLastPara="0" vert="horz" wrap="square" lIns="337478" tIns="191548" rIns="337478" bIns="191548" numCol="1" spcCol="1270" anchor="ctr" anchorCtr="0">
              <a:noAutofit/>
            </a:bodyPr>
            <a:lstStyle/>
            <a:p>
              <a:pPr marL="0" marR="0" lvl="0" indent="0" algn="ctr" defTabSz="1066800" eaLnBrk="1" fontAlgn="auto" latinLnBrk="0" hangingPunct="1">
                <a:lnSpc>
                  <a:spcPct val="90000"/>
                </a:lnSpc>
                <a:spcBef>
                  <a:spcPct val="0"/>
                </a:spcBef>
                <a:spcAft>
                  <a:spcPct val="35000"/>
                </a:spcAft>
                <a:buClrTx/>
                <a:buSzTx/>
                <a:buFontTx/>
                <a:buNone/>
                <a:tabLst/>
                <a:defRPr/>
              </a:pPr>
              <a:r>
                <a:rPr kumimoji="0" lang="tr-TR" sz="2400" b="1" i="0" u="none" strike="noStrike" kern="0" cap="none" spc="0" normalizeH="0" baseline="0" noProof="0" dirty="0">
                  <a:ln>
                    <a:noFill/>
                  </a:ln>
                  <a:solidFill>
                    <a:prstClr val="white"/>
                  </a:solidFill>
                  <a:effectLst/>
                  <a:uLnTx/>
                  <a:uFillTx/>
                  <a:latin typeface="Calibri" panose="020F0502020204030204"/>
                  <a:ea typeface="+mn-ea"/>
                  <a:cs typeface="+mn-cs"/>
                </a:rPr>
                <a:t>Pestisitler</a:t>
              </a:r>
            </a:p>
          </p:txBody>
        </p:sp>
        <p:sp>
          <p:nvSpPr>
            <p:cNvPr id="14" name="Serbest Form 13"/>
            <p:cNvSpPr/>
            <p:nvPr/>
          </p:nvSpPr>
          <p:spPr>
            <a:xfrm>
              <a:off x="3141232" y="1905002"/>
              <a:ext cx="3021194" cy="1099839"/>
            </a:xfrm>
            <a:custGeom>
              <a:avLst/>
              <a:gdLst>
                <a:gd name="connsiteX0" fmla="*/ 0 w 3021194"/>
                <a:gd name="connsiteY0" fmla="*/ 549920 h 1099839"/>
                <a:gd name="connsiteX1" fmla="*/ 1510597 w 3021194"/>
                <a:gd name="connsiteY1" fmla="*/ 0 h 1099839"/>
                <a:gd name="connsiteX2" fmla="*/ 3021194 w 3021194"/>
                <a:gd name="connsiteY2" fmla="*/ 549920 h 1099839"/>
                <a:gd name="connsiteX3" fmla="*/ 1510597 w 3021194"/>
                <a:gd name="connsiteY3" fmla="*/ 1099840 h 1099839"/>
                <a:gd name="connsiteX4" fmla="*/ 0 w 3021194"/>
                <a:gd name="connsiteY4" fmla="*/ 549920 h 1099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1194" h="1099839">
                  <a:moveTo>
                    <a:pt x="0" y="549920"/>
                  </a:moveTo>
                  <a:cubicBezTo>
                    <a:pt x="0" y="246208"/>
                    <a:pt x="676317" y="0"/>
                    <a:pt x="1510597" y="0"/>
                  </a:cubicBezTo>
                  <a:cubicBezTo>
                    <a:pt x="2344877" y="0"/>
                    <a:pt x="3021194" y="246208"/>
                    <a:pt x="3021194" y="549920"/>
                  </a:cubicBezTo>
                  <a:cubicBezTo>
                    <a:pt x="3021194" y="853632"/>
                    <a:pt x="2344877" y="1099840"/>
                    <a:pt x="1510597" y="1099840"/>
                  </a:cubicBezTo>
                  <a:cubicBezTo>
                    <a:pt x="676317" y="1099840"/>
                    <a:pt x="0" y="853632"/>
                    <a:pt x="0" y="549920"/>
                  </a:cubicBezTo>
                  <a:close/>
                </a:path>
              </a:pathLst>
            </a:cu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spcFirstLastPara="0" vert="horz" wrap="square" lIns="467844" tIns="186468" rIns="467844" bIns="186468" numCol="1" spcCol="1270" anchor="ctr" anchorCtr="0">
              <a:noAutofit/>
            </a:bodyPr>
            <a:lstStyle/>
            <a:p>
              <a:pPr marL="0" marR="0" lvl="0" indent="0" algn="ctr" defTabSz="889000" eaLnBrk="1" fontAlgn="auto" latinLnBrk="0" hangingPunct="1">
                <a:lnSpc>
                  <a:spcPct val="90000"/>
                </a:lnSpc>
                <a:spcBef>
                  <a:spcPct val="0"/>
                </a:spcBef>
                <a:spcAft>
                  <a:spcPct val="35000"/>
                </a:spcAft>
                <a:buClrTx/>
                <a:buSzTx/>
                <a:buFontTx/>
                <a:buNone/>
                <a:tabLst/>
                <a:defRPr/>
              </a:pPr>
              <a:r>
                <a:rPr kumimoji="0" lang="tr-TR" sz="2000" b="1" i="0" u="none" strike="noStrike" kern="0" cap="none" spc="0" normalizeH="0" baseline="0" noProof="0" dirty="0">
                  <a:ln>
                    <a:noFill/>
                  </a:ln>
                  <a:solidFill>
                    <a:prstClr val="white"/>
                  </a:solidFill>
                  <a:effectLst/>
                  <a:uLnTx/>
                  <a:uFillTx/>
                  <a:latin typeface="Calibri" panose="020F0502020204030204"/>
                  <a:ea typeface="+mn-ea"/>
                  <a:cs typeface="+mn-cs"/>
                </a:rPr>
                <a:t>Katı atıklar</a:t>
              </a:r>
            </a:p>
          </p:txBody>
        </p:sp>
      </p:grpSp>
    </p:spTree>
    <p:extLst>
      <p:ext uri="{BB962C8B-B14F-4D97-AF65-F5344CB8AC3E}">
        <p14:creationId xmlns:p14="http://schemas.microsoft.com/office/powerpoint/2010/main" val="3035418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Bulut Belirtme Çizgisi 2"/>
          <p:cNvSpPr/>
          <p:nvPr/>
        </p:nvSpPr>
        <p:spPr>
          <a:xfrm>
            <a:off x="1507115" y="277091"/>
            <a:ext cx="9429750" cy="5596759"/>
          </a:xfrm>
          <a:prstGeom prst="cloudCallout">
            <a:avLst/>
          </a:prstGeom>
          <a:solidFill>
            <a:schemeClr val="bg2">
              <a:lumMod val="90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4400" i="0" u="none" strike="noStrike" kern="0" normalizeH="0" baseline="0" noProof="0" dirty="0">
                <a:ln w="0"/>
                <a:effectLst>
                  <a:outerShdw blurRad="38100" dist="19050" dir="2700000" algn="tl" rotWithShape="0">
                    <a:schemeClr val="dk1">
                      <a:alpha val="40000"/>
                    </a:schemeClr>
                  </a:outerShdw>
                </a:effectLst>
                <a:uLnTx/>
                <a:uFillTx/>
                <a:latin typeface="MyriadPro-Bold"/>
                <a:ea typeface="+mn-ea"/>
                <a:cs typeface="+mn-cs"/>
              </a:rPr>
              <a:t>Erken Yaşlarda Çevre Eğitimi</a:t>
            </a:r>
            <a:endParaRPr kumimoji="0" lang="tr-TR" sz="44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2856552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68512" y="577485"/>
            <a:ext cx="11827265" cy="5730737"/>
          </a:xfrm>
          <a:prstGeom prst="rect">
            <a:avLst/>
          </a:prstGeom>
        </p:spPr>
      </p:pic>
      <p:sp>
        <p:nvSpPr>
          <p:cNvPr id="5" name="Dikdörtgen 4"/>
          <p:cNvSpPr/>
          <p:nvPr/>
        </p:nvSpPr>
        <p:spPr>
          <a:xfrm>
            <a:off x="213446" y="1186294"/>
            <a:ext cx="11858625" cy="3539430"/>
          </a:xfrm>
          <a:prstGeom prst="rect">
            <a:avLst/>
          </a:prstGeom>
          <a:noFill/>
        </p:spPr>
        <p:txBody>
          <a:bodyPr wrap="square" lIns="91440" tIns="45720" rIns="91440" bIns="45720">
            <a:spAutoFit/>
          </a:bodyPr>
          <a:lstStyle/>
          <a:p>
            <a:pPr algn="just"/>
            <a:r>
              <a:rPr lang="tr-TR" sz="3200" dirty="0">
                <a:ln w="0"/>
                <a:effectLst>
                  <a:outerShdw blurRad="38100" dist="19050" dir="2700000" algn="tl" rotWithShape="0">
                    <a:schemeClr val="dk1">
                      <a:alpha val="40000"/>
                    </a:schemeClr>
                  </a:outerShdw>
                </a:effectLst>
              </a:rPr>
              <a:t>Günümüzde, çocuklara doğal çevre ile etkileşim kurmak ve araştırma yapmak için kısıtlı imkânlar sunulmakta ve yaşamları daha çok yapılandırılmış, denetlenen ve planlanmış bir şekilde sürmektedir. Çocuklar zamanlarının çoğunu televizyon, bilgisayar vb. doğal olmayan gereçlerle, zarar verici iletişim kurmaya harcamakta ve bu gereçler doğadan uzaklaşan, bina içi düzeni tercih eden nesiller yaratmaya başlamaktadır.</a:t>
            </a:r>
          </a:p>
        </p:txBody>
      </p:sp>
    </p:spTree>
    <p:extLst>
      <p:ext uri="{BB962C8B-B14F-4D97-AF65-F5344CB8AC3E}">
        <p14:creationId xmlns:p14="http://schemas.microsoft.com/office/powerpoint/2010/main" val="10603170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82367" y="563631"/>
            <a:ext cx="11827265" cy="5730737"/>
          </a:xfrm>
          <a:prstGeom prst="rect">
            <a:avLst/>
          </a:prstGeom>
        </p:spPr>
      </p:pic>
      <p:sp>
        <p:nvSpPr>
          <p:cNvPr id="4" name="Dikdörtgen 3"/>
          <p:cNvSpPr/>
          <p:nvPr/>
        </p:nvSpPr>
        <p:spPr>
          <a:xfrm>
            <a:off x="290530" y="799532"/>
            <a:ext cx="11727854" cy="4031873"/>
          </a:xfrm>
          <a:prstGeom prst="rect">
            <a:avLst/>
          </a:prstGeom>
          <a:noFill/>
        </p:spPr>
        <p:txBody>
          <a:bodyPr wrap="square" lIns="91440" tIns="45720" rIns="91440" bIns="45720">
            <a:spAutoFit/>
          </a:bodyPr>
          <a:lstStyle/>
          <a:p>
            <a:pPr algn="just"/>
            <a:r>
              <a:rPr lang="tr-TR" sz="3200" dirty="0">
                <a:ln w="0"/>
                <a:effectLst>
                  <a:outerShdw blurRad="38100" dist="19050" dir="2700000" algn="tl" rotWithShape="0">
                    <a:schemeClr val="dk1">
                      <a:alpha val="40000"/>
                    </a:schemeClr>
                  </a:outerShdw>
                </a:effectLst>
              </a:rPr>
              <a:t>Çevre eğitimi üzerine çalışan birçok araştırmacı erken çocukluk döneminde çevre eğitiminin önemine dikkat çekerek, yaşanmış deneyimlere dayanan çevre eğitiminin hayatın en erken dönemlerinden itibaren verilmesi ve bütün insanların yaşamının bir parçası olması gerektiğini belirtmektedir. Çünkü çocuğun doğal ortamlarda bulunması ve çevreyle etkileşime girmesi hem stres düzeyinin azalmasını  hem de dikkat süresinin artmasını sağlamakta; ayrıca beyin gelişimini desteklemektedir.</a:t>
            </a:r>
          </a:p>
        </p:txBody>
      </p:sp>
    </p:spTree>
    <p:extLst>
      <p:ext uri="{BB962C8B-B14F-4D97-AF65-F5344CB8AC3E}">
        <p14:creationId xmlns:p14="http://schemas.microsoft.com/office/powerpoint/2010/main" val="20837373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82367" y="563631"/>
            <a:ext cx="11827265" cy="5730737"/>
          </a:xfrm>
          <a:prstGeom prst="rect">
            <a:avLst/>
          </a:prstGeom>
        </p:spPr>
      </p:pic>
      <p:sp>
        <p:nvSpPr>
          <p:cNvPr id="4" name="Dikdörtgen 3"/>
          <p:cNvSpPr/>
          <p:nvPr/>
        </p:nvSpPr>
        <p:spPr>
          <a:xfrm>
            <a:off x="252011" y="1984797"/>
            <a:ext cx="11538207" cy="2062103"/>
          </a:xfrm>
          <a:prstGeom prst="rect">
            <a:avLst/>
          </a:prstGeom>
          <a:noFill/>
        </p:spPr>
        <p:txBody>
          <a:bodyPr wrap="square" lIns="91440" tIns="45720" rIns="91440" bIns="45720">
            <a:spAutoFit/>
          </a:bodyPr>
          <a:lstStyle/>
          <a:p>
            <a:pPr algn="just"/>
            <a:r>
              <a:rPr lang="tr-TR" sz="3200" dirty="0">
                <a:ln w="0"/>
                <a:effectLst>
                  <a:outerShdw blurRad="38100" dist="19050" dir="2700000" algn="tl" rotWithShape="0">
                    <a:schemeClr val="dk1">
                      <a:alpha val="40000"/>
                    </a:schemeClr>
                  </a:outerShdw>
                </a:effectLst>
                <a:latin typeface="Calibri" panose="020F0502020204030204"/>
              </a:rPr>
              <a:t>Çevre eğitimi, çocukların doğadaki etkinliklere aktif katılımları sayesinde, çevre hakkında bilgi sahibi olmalarını ve çevreye karşı olumlu tutum geliştirmelerini destekleme açısından önemli bir araçtır.</a:t>
            </a:r>
            <a:endParaRPr lang="tr-TR" sz="32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589007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10076" y="979267"/>
            <a:ext cx="11827265" cy="5730737"/>
          </a:xfrm>
          <a:prstGeom prst="rect">
            <a:avLst/>
          </a:prstGeom>
        </p:spPr>
      </p:pic>
      <p:sp>
        <p:nvSpPr>
          <p:cNvPr id="4" name="Dikdörtgen 3"/>
          <p:cNvSpPr/>
          <p:nvPr/>
        </p:nvSpPr>
        <p:spPr>
          <a:xfrm>
            <a:off x="270163" y="1522269"/>
            <a:ext cx="11755582" cy="3539430"/>
          </a:xfrm>
          <a:prstGeom prst="rect">
            <a:avLst/>
          </a:prstGeom>
          <a:noFill/>
        </p:spPr>
        <p:txBody>
          <a:bodyPr wrap="square" lIns="91440" tIns="45720" rIns="91440" bIns="45720">
            <a:spAutoFit/>
          </a:bodyPr>
          <a:lstStyle/>
          <a:p>
            <a:pPr algn="just"/>
            <a:r>
              <a:rPr lang="tr-TR" sz="3200" dirty="0">
                <a:ln w="0"/>
                <a:effectLst>
                  <a:outerShdw blurRad="38100" dist="19050" dir="2700000" algn="tl" rotWithShape="0">
                    <a:schemeClr val="dk1">
                      <a:alpha val="40000"/>
                    </a:schemeClr>
                  </a:outerShdw>
                </a:effectLst>
              </a:rPr>
              <a:t>Çocuklar duyuları aracılığıyla (görsel, işitsel, dokunsal vb.) içinde var olduğu olay, durum ya da nesneleri; bunların benzerlik ya da farklılıklarını belleklerine kaydeder ve her kaydedilen bilgi çevresel deneyimler yoluyla gerçekleştiğinde öğrenmeleri ve kazanımları  daha kalıcı olur. Bu tür deneyimler, çocuğun doğal çevreye yönelik yaşam boyu tutum, değer ve davranış kalıplarını şekillendirmede de son derece önemli bir role sahiptir.</a:t>
            </a:r>
          </a:p>
        </p:txBody>
      </p:sp>
    </p:spTree>
    <p:extLst>
      <p:ext uri="{BB962C8B-B14F-4D97-AF65-F5344CB8AC3E}">
        <p14:creationId xmlns:p14="http://schemas.microsoft.com/office/powerpoint/2010/main" val="13799739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0" y="425668"/>
            <a:ext cx="11450125" cy="6098503"/>
          </a:xfrm>
          <a:prstGeom prst="rect">
            <a:avLst/>
          </a:prstGeom>
        </p:spPr>
      </p:pic>
    </p:spTree>
    <p:extLst>
      <p:ext uri="{BB962C8B-B14F-4D97-AF65-F5344CB8AC3E}">
        <p14:creationId xmlns:p14="http://schemas.microsoft.com/office/powerpoint/2010/main" val="419590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kdörtgen 7"/>
          <p:cNvSpPr/>
          <p:nvPr/>
        </p:nvSpPr>
        <p:spPr>
          <a:xfrm>
            <a:off x="3259441" y="595610"/>
            <a:ext cx="3187091" cy="923330"/>
          </a:xfrm>
          <a:prstGeom prst="rect">
            <a:avLst/>
          </a:prstGeom>
          <a:noFill/>
        </p:spPr>
        <p:txBody>
          <a:bodyPr wrap="none" lIns="91440" tIns="45720" rIns="91440" bIns="45720">
            <a:spAutoFit/>
          </a:bodyPr>
          <a:lstStyle/>
          <a:p>
            <a:pPr algn="ctr"/>
            <a:r>
              <a:rPr lang="tr-TR" sz="5400" dirty="0">
                <a:ln w="0"/>
                <a:effectLst>
                  <a:outerShdw blurRad="38100" dist="19050" dir="2700000" algn="tl" rotWithShape="0">
                    <a:schemeClr val="dk1">
                      <a:alpha val="40000"/>
                    </a:schemeClr>
                  </a:outerShdw>
                </a:effectLst>
                <a:latin typeface="Calibri" panose="020F0502020204030204"/>
              </a:rPr>
              <a:t>İçindekiler</a:t>
            </a:r>
            <a:endParaRPr lang="tr-TR" sz="5400" dirty="0">
              <a:ln w="0"/>
              <a:effectLst>
                <a:outerShdw blurRad="38100" dist="19050" dir="2700000" algn="tl" rotWithShape="0">
                  <a:schemeClr val="dk1">
                    <a:alpha val="40000"/>
                  </a:schemeClr>
                </a:outerShdw>
              </a:effectLst>
            </a:endParaRPr>
          </a:p>
        </p:txBody>
      </p:sp>
      <p:sp>
        <p:nvSpPr>
          <p:cNvPr id="9" name="Dikdörtgen 8"/>
          <p:cNvSpPr/>
          <p:nvPr/>
        </p:nvSpPr>
        <p:spPr>
          <a:xfrm>
            <a:off x="1136181" y="1819691"/>
            <a:ext cx="8636469" cy="3170099"/>
          </a:xfrm>
          <a:prstGeom prst="rect">
            <a:avLst/>
          </a:prstGeom>
          <a:noFill/>
        </p:spPr>
        <p:txBody>
          <a:bodyPr wrap="square" lIns="91440" tIns="45720" rIns="91440" bIns="45720">
            <a:spAutoFit/>
          </a:bodyPr>
          <a:lstStyle/>
          <a:p>
            <a:pPr marL="571500" indent="-571500" algn="just">
              <a:buFont typeface="Arial" panose="020B0604020202020204" pitchFamily="34" charset="0"/>
              <a:buChar char="•"/>
            </a:pPr>
            <a:r>
              <a:rPr lang="tr-TR" sz="4000" dirty="0">
                <a:ln w="0"/>
                <a:effectLst>
                  <a:outerShdw blurRad="38100" dist="19050" dir="2700000" algn="tl" rotWithShape="0">
                    <a:schemeClr val="dk1">
                      <a:alpha val="40000"/>
                    </a:schemeClr>
                  </a:outerShdw>
                </a:effectLst>
                <a:latin typeface="Calibri" panose="020F0502020204030204"/>
              </a:rPr>
              <a:t>Çevre Kavramı ve Çevre Eğitimi</a:t>
            </a:r>
          </a:p>
          <a:p>
            <a:pPr algn="just"/>
            <a:endParaRPr lang="tr-TR" sz="4000" dirty="0">
              <a:ln w="0"/>
              <a:effectLst>
                <a:outerShdw blurRad="38100" dist="19050" dir="2700000" algn="tl" rotWithShape="0">
                  <a:schemeClr val="dk1">
                    <a:alpha val="40000"/>
                  </a:schemeClr>
                </a:outerShdw>
              </a:effectLst>
              <a:latin typeface="Calibri" panose="020F0502020204030204"/>
            </a:endParaRPr>
          </a:p>
          <a:p>
            <a:pPr marL="571500" indent="-571500" algn="just">
              <a:buFont typeface="Arial" panose="020B0604020202020204" pitchFamily="34" charset="0"/>
              <a:buChar char="•"/>
            </a:pPr>
            <a:r>
              <a:rPr lang="tr-TR" sz="4000" dirty="0">
                <a:ln w="0"/>
                <a:effectLst>
                  <a:outerShdw blurRad="38100" dist="19050" dir="2700000" algn="tl" rotWithShape="0">
                    <a:schemeClr val="dk1">
                      <a:alpha val="40000"/>
                    </a:schemeClr>
                  </a:outerShdw>
                </a:effectLst>
                <a:latin typeface="Calibri" panose="020F0502020204030204"/>
              </a:rPr>
              <a:t>Çevre Eğitiminin Kademeleri</a:t>
            </a:r>
          </a:p>
          <a:p>
            <a:pPr marL="342900" indent="-342900" algn="just">
              <a:buFont typeface="Arial" panose="020B0604020202020204" pitchFamily="34" charset="0"/>
              <a:buChar char="•"/>
            </a:pPr>
            <a:endParaRPr lang="tr-TR" sz="4000" dirty="0">
              <a:ln w="0"/>
              <a:effectLst>
                <a:outerShdw blurRad="38100" dist="19050" dir="2700000" algn="tl" rotWithShape="0">
                  <a:schemeClr val="dk1">
                    <a:alpha val="40000"/>
                  </a:schemeClr>
                </a:outerShdw>
              </a:effectLst>
              <a:latin typeface="Calibri" panose="020F0502020204030204"/>
            </a:endParaRPr>
          </a:p>
          <a:p>
            <a:pPr marL="342900" indent="-342900" algn="just">
              <a:buFont typeface="Arial" panose="020B0604020202020204" pitchFamily="34" charset="0"/>
              <a:buChar char="•"/>
            </a:pPr>
            <a:r>
              <a:rPr lang="tr-TR" sz="4000" dirty="0">
                <a:ln w="0"/>
                <a:effectLst>
                  <a:outerShdw blurRad="38100" dist="19050" dir="2700000" algn="tl" rotWithShape="0">
                    <a:schemeClr val="dk1">
                      <a:alpha val="40000"/>
                    </a:schemeClr>
                  </a:outerShdw>
                </a:effectLst>
                <a:latin typeface="Calibri" panose="020F0502020204030204"/>
              </a:rPr>
              <a:t>  Çevre Eğitiminin  Amaçları                  </a:t>
            </a:r>
            <a:endParaRPr lang="tr-TR" sz="40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1341398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40803" y="1117813"/>
            <a:ext cx="11827265" cy="5730737"/>
          </a:xfrm>
          <a:prstGeom prst="rect">
            <a:avLst/>
          </a:prstGeom>
        </p:spPr>
      </p:pic>
      <p:sp>
        <p:nvSpPr>
          <p:cNvPr id="4" name="Dikdörtgen 3"/>
          <p:cNvSpPr/>
          <p:nvPr/>
        </p:nvSpPr>
        <p:spPr>
          <a:xfrm>
            <a:off x="209358" y="1378306"/>
            <a:ext cx="11663987" cy="4031873"/>
          </a:xfrm>
          <a:prstGeom prst="rect">
            <a:avLst/>
          </a:prstGeom>
          <a:noFill/>
        </p:spPr>
        <p:txBody>
          <a:bodyPr wrap="square" lIns="91440" tIns="45720" rIns="91440" bIns="45720">
            <a:spAutoFit/>
          </a:bodyPr>
          <a:lstStyle/>
          <a:p>
            <a:pPr algn="just"/>
            <a:r>
              <a:rPr lang="tr-TR" sz="3200" dirty="0">
                <a:ln w="0"/>
                <a:effectLst>
                  <a:outerShdw blurRad="38100" dist="19050" dir="2700000" algn="tl" rotWithShape="0">
                    <a:schemeClr val="dk1">
                      <a:alpha val="40000"/>
                    </a:schemeClr>
                  </a:outerShdw>
                </a:effectLst>
                <a:latin typeface="MyriadPro-Regular"/>
              </a:rPr>
              <a:t>Ayrıca yaşamın ilk yıllarında, çocuğun sürdürülebilir bir yaşamın parçası olması da oldukça önemlidir. Sürdürülebilirlik, insanların yaşamı muhafaza eden doğal sistemler (toprak, su ve hava) üzerine dayattıkları baskılara rağmen, çevrenin bozulmadan süresiz işlev görebildiği anlamına gelmektedir. İnsanların bugünkü ihtiyaçlarının gelecek nesillerin yaşamı tehlikeye atılmadan karşılanması, çevrenin sürdürülebilir bir şekilde kullanılacak olmasına bağlıdır.</a:t>
            </a:r>
            <a:endParaRPr lang="tr-TR" sz="32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7933281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696" y="-114298"/>
            <a:ext cx="10711956" cy="607984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4897069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82367" y="512618"/>
            <a:ext cx="11827265" cy="5781750"/>
          </a:xfrm>
          <a:prstGeom prst="rect">
            <a:avLst/>
          </a:prstGeom>
        </p:spPr>
      </p:pic>
      <p:sp>
        <p:nvSpPr>
          <p:cNvPr id="5" name="Dikdörtgen 4"/>
          <p:cNvSpPr/>
          <p:nvPr/>
        </p:nvSpPr>
        <p:spPr>
          <a:xfrm>
            <a:off x="401781" y="556560"/>
            <a:ext cx="11540837" cy="4401205"/>
          </a:xfrm>
          <a:prstGeom prst="rect">
            <a:avLst/>
          </a:prstGeom>
        </p:spPr>
        <p:txBody>
          <a:bodyPr wrap="square">
            <a:spAutoFit/>
          </a:bodyPr>
          <a:lstStyle/>
          <a:p>
            <a:pPr algn="just"/>
            <a:r>
              <a:rPr lang="tr-TR" sz="2800" dirty="0">
                <a:ln w="0"/>
                <a:effectLst>
                  <a:outerShdw blurRad="38100" dist="19050" dir="2700000" algn="tl" rotWithShape="0">
                    <a:schemeClr val="dk1">
                      <a:alpha val="40000"/>
                    </a:schemeClr>
                  </a:outerShdw>
                </a:effectLst>
                <a:latin typeface="MyriadPro-Regular"/>
              </a:rPr>
              <a:t>Sonuç olarak erken çocukluk döneminde çocuklara verilecek çevre eğitimi sayesinde çocuklar; doğumuyla birlikte hayata taşıdığı merak ve keşif duygusuyla çevreye karşı duyarlılık ve ilgi besleme, çevreye olumlu bakış açısı geliştirme, çevreye etkin katılımı sağlama ve katkıda bulunma konusunda istenen düzeyi yakalayacak, çevre sorunlarını önleme ve çözme becerilerini kazanacaktır. Çocukların erken yaşlarda kazanacağı bu olumlu tutum, insanların çevreyle nasıl etkileşimde bulunduğu bilerek, doğal kaynakları korumak ve çevrenin niteliğini iyileştirmek üzere onun ileriki yaşantısında çevresel açıdan okuryazar bir birey olmasını sağlayacaktır.</a:t>
            </a:r>
            <a:endParaRPr lang="tr-TR" sz="28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7330302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85737" y="-134911"/>
            <a:ext cx="11172825" cy="567260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0374481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Belirtme Çizgisi 2"/>
          <p:cNvSpPr/>
          <p:nvPr/>
        </p:nvSpPr>
        <p:spPr>
          <a:xfrm>
            <a:off x="438697" y="110084"/>
            <a:ext cx="11344275" cy="5086350"/>
          </a:xfrm>
          <a:prstGeom prst="wedgeEllipseCallout">
            <a:avLst>
              <a:gd name="adj1" fmla="val -33050"/>
              <a:gd name="adj2" fmla="val 73736"/>
            </a:avLst>
          </a:prstGeom>
          <a:solidFill>
            <a:schemeClr val="bg2">
              <a:lumMod val="75000"/>
            </a:schemeClr>
          </a:solidFill>
          <a:ln w="12700" cap="flat" cmpd="sng" algn="ctr">
            <a:solidFill>
              <a:srgbClr val="5B9BD5">
                <a:shade val="50000"/>
              </a:srgbClr>
            </a:solidFill>
            <a:prstDash val="solid"/>
            <a:miter lim="800000"/>
          </a:ln>
          <a:effectLst/>
        </p:spPr>
        <p:txBody>
          <a:bodyPr rtlCol="0" anchor="ctr"/>
          <a:lstStyle/>
          <a:p>
            <a:pPr lvl="0" algn="ctr"/>
            <a:endParaRPr lang="tr-TR" sz="6600" b="1" dirty="0">
              <a:ln/>
              <a:solidFill>
                <a:srgbClr val="008000"/>
              </a:solidFill>
              <a:latin typeface="Calibri" panose="020F0502020204030204"/>
            </a:endParaRPr>
          </a:p>
        </p:txBody>
      </p:sp>
      <p:sp>
        <p:nvSpPr>
          <p:cNvPr id="4" name="Dikdörtgen 3"/>
          <p:cNvSpPr/>
          <p:nvPr/>
        </p:nvSpPr>
        <p:spPr>
          <a:xfrm>
            <a:off x="537259" y="1843072"/>
            <a:ext cx="10997561" cy="1200329"/>
          </a:xfrm>
          <a:prstGeom prst="rect">
            <a:avLst/>
          </a:prstGeom>
          <a:noFill/>
        </p:spPr>
        <p:txBody>
          <a:bodyPr wrap="none" lIns="91440" tIns="45720" rIns="91440" bIns="45720">
            <a:spAutoFit/>
          </a:bodyPr>
          <a:lstStyle/>
          <a:p>
            <a:pPr algn="ctr"/>
            <a:r>
              <a:rPr lang="tr-TR" sz="7200" dirty="0">
                <a:ln w="0"/>
                <a:effectLst>
                  <a:outerShdw blurRad="38100" dist="19050" dir="2700000" algn="tl" rotWithShape="0">
                    <a:schemeClr val="dk1">
                      <a:alpha val="40000"/>
                    </a:schemeClr>
                  </a:outerShdw>
                </a:effectLst>
                <a:latin typeface="Calibri" panose="020F0502020204030204"/>
              </a:rPr>
              <a:t>Çevre Eğitiminin Kademeleri</a:t>
            </a:r>
            <a:endParaRPr lang="tr-TR" sz="72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8869432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 2"/>
          <p:cNvGrpSpPr/>
          <p:nvPr/>
        </p:nvGrpSpPr>
        <p:grpSpPr>
          <a:xfrm>
            <a:off x="171450" y="0"/>
            <a:ext cx="11772899" cy="6133048"/>
            <a:chOff x="2352854" y="145517"/>
            <a:chExt cx="7760925" cy="6133048"/>
          </a:xfrm>
        </p:grpSpPr>
        <p:sp>
          <p:nvSpPr>
            <p:cNvPr id="4" name="Serbest Form 3"/>
            <p:cNvSpPr/>
            <p:nvPr/>
          </p:nvSpPr>
          <p:spPr>
            <a:xfrm>
              <a:off x="2352854" y="145517"/>
              <a:ext cx="7201602" cy="654691"/>
            </a:xfrm>
            <a:custGeom>
              <a:avLst/>
              <a:gdLst>
                <a:gd name="connsiteX0" fmla="*/ 0 w 7201602"/>
                <a:gd name="connsiteY0" fmla="*/ 0 h 654691"/>
                <a:gd name="connsiteX1" fmla="*/ 7201602 w 7201602"/>
                <a:gd name="connsiteY1" fmla="*/ 0 h 654691"/>
                <a:gd name="connsiteX2" fmla="*/ 7201602 w 7201602"/>
                <a:gd name="connsiteY2" fmla="*/ 654691 h 654691"/>
                <a:gd name="connsiteX3" fmla="*/ 0 w 7201602"/>
                <a:gd name="connsiteY3" fmla="*/ 654691 h 654691"/>
                <a:gd name="connsiteX4" fmla="*/ 0 w 7201602"/>
                <a:gd name="connsiteY4" fmla="*/ 0 h 654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1602" h="654691">
                  <a:moveTo>
                    <a:pt x="0" y="0"/>
                  </a:moveTo>
                  <a:lnTo>
                    <a:pt x="7201602" y="0"/>
                  </a:lnTo>
                  <a:lnTo>
                    <a:pt x="7201602" y="654691"/>
                  </a:lnTo>
                  <a:lnTo>
                    <a:pt x="0" y="654691"/>
                  </a:lnTo>
                  <a:lnTo>
                    <a:pt x="0" y="0"/>
                  </a:lnTo>
                  <a:close/>
                </a:path>
              </a:pathLst>
            </a:custGeom>
            <a:noFill/>
            <a:ln>
              <a:noFill/>
            </a:ln>
            <a:effectLst/>
          </p:spPr>
          <p:txBody>
            <a:bodyPr spcFirstLastPara="0" vert="horz" wrap="square" lIns="114300" tIns="114300" rIns="114300" bIns="114300" numCol="1" spcCol="1270" anchor="b" anchorCtr="0">
              <a:noAutofit/>
            </a:bodyPr>
            <a:lstStyle/>
            <a:p>
              <a:pPr marL="0" marR="0" lvl="0" indent="0" defTabSz="1333500" eaLnBrk="1" fontAlgn="auto" latinLnBrk="0" hangingPunct="1">
                <a:lnSpc>
                  <a:spcPct val="90000"/>
                </a:lnSpc>
                <a:spcBef>
                  <a:spcPct val="0"/>
                </a:spcBef>
                <a:spcAft>
                  <a:spcPct val="35000"/>
                </a:spcAft>
                <a:buClrTx/>
                <a:buSzTx/>
                <a:buFontTx/>
                <a:buNone/>
                <a:tabLst/>
                <a:defRPr/>
              </a:pPr>
              <a:endParaRPr kumimoji="0" lang="tr-TR" sz="3000" b="0" i="0" u="none" strike="noStrike" kern="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5" name="Köşeli Çift Ayraç 4"/>
            <p:cNvSpPr/>
            <p:nvPr/>
          </p:nvSpPr>
          <p:spPr>
            <a:xfrm>
              <a:off x="2352854" y="800208"/>
              <a:ext cx="1685174" cy="1333630"/>
            </a:xfrm>
            <a:prstGeom prst="chevron">
              <a:avLst>
                <a:gd name="adj" fmla="val 70610"/>
              </a:avLst>
            </a:prstGeom>
            <a:solidFill>
              <a:srgbClr val="ED7D31">
                <a:hueOff val="0"/>
                <a:satOff val="0"/>
                <a:lumOff val="0"/>
                <a:alphaOff val="0"/>
              </a:srgbClr>
            </a:solidFill>
            <a:ln w="12700" cap="flat" cmpd="sng" algn="ctr">
              <a:solidFill>
                <a:srgbClr val="ED7D31">
                  <a:hueOff val="0"/>
                  <a:satOff val="0"/>
                  <a:lumOff val="0"/>
                  <a:alphaOff val="0"/>
                </a:srgbClr>
              </a:solidFill>
              <a:prstDash val="solid"/>
              <a:miter lim="800000"/>
            </a:ln>
            <a:effectLst/>
          </p:spPr>
        </p:sp>
        <p:sp>
          <p:nvSpPr>
            <p:cNvPr id="6" name="Köşeli Çift Ayraç 5"/>
            <p:cNvSpPr/>
            <p:nvPr/>
          </p:nvSpPr>
          <p:spPr>
            <a:xfrm>
              <a:off x="3365079" y="800208"/>
              <a:ext cx="1685174" cy="1333630"/>
            </a:xfrm>
            <a:prstGeom prst="chevron">
              <a:avLst>
                <a:gd name="adj" fmla="val 70610"/>
              </a:avLst>
            </a:prstGeom>
            <a:solidFill>
              <a:srgbClr val="A5A5A5">
                <a:hueOff val="0"/>
                <a:satOff val="0"/>
                <a:lumOff val="0"/>
                <a:alphaOff val="0"/>
              </a:srgbClr>
            </a:solidFill>
            <a:ln w="12700" cap="flat" cmpd="sng" algn="ctr">
              <a:solidFill>
                <a:srgbClr val="A5A5A5">
                  <a:hueOff val="0"/>
                  <a:satOff val="0"/>
                  <a:lumOff val="0"/>
                  <a:alphaOff val="0"/>
                </a:srgbClr>
              </a:solidFill>
              <a:prstDash val="solid"/>
              <a:miter lim="800000"/>
            </a:ln>
            <a:effectLst/>
          </p:spPr>
        </p:sp>
        <p:sp>
          <p:nvSpPr>
            <p:cNvPr id="7" name="Köşeli Çift Ayraç 6"/>
            <p:cNvSpPr/>
            <p:nvPr/>
          </p:nvSpPr>
          <p:spPr>
            <a:xfrm>
              <a:off x="4378104" y="800208"/>
              <a:ext cx="1685174" cy="1333630"/>
            </a:xfrm>
            <a:prstGeom prst="chevron">
              <a:avLst>
                <a:gd name="adj" fmla="val 70610"/>
              </a:avLst>
            </a:prstGeom>
            <a:solidFill>
              <a:srgbClr val="FFC000">
                <a:hueOff val="0"/>
                <a:satOff val="0"/>
                <a:lumOff val="0"/>
                <a:alphaOff val="0"/>
              </a:srgbClr>
            </a:solidFill>
            <a:ln w="12700" cap="flat" cmpd="sng" algn="ctr">
              <a:solidFill>
                <a:srgbClr val="FFC000">
                  <a:hueOff val="0"/>
                  <a:satOff val="0"/>
                  <a:lumOff val="0"/>
                  <a:alphaOff val="0"/>
                </a:srgbClr>
              </a:solidFill>
              <a:prstDash val="solid"/>
              <a:miter lim="800000"/>
            </a:ln>
            <a:effectLst/>
          </p:spPr>
        </p:sp>
        <p:sp>
          <p:nvSpPr>
            <p:cNvPr id="8" name="Köşeli Çift Ayraç 7"/>
            <p:cNvSpPr/>
            <p:nvPr/>
          </p:nvSpPr>
          <p:spPr>
            <a:xfrm>
              <a:off x="5390329" y="800208"/>
              <a:ext cx="1685174" cy="1333630"/>
            </a:xfrm>
            <a:prstGeom prst="chevron">
              <a:avLst>
                <a:gd name="adj" fmla="val 70610"/>
              </a:avLst>
            </a:prstGeom>
            <a:solidFill>
              <a:srgbClr val="4472C4">
                <a:hueOff val="0"/>
                <a:satOff val="0"/>
                <a:lumOff val="0"/>
                <a:alphaOff val="0"/>
              </a:srgbClr>
            </a:solidFill>
            <a:ln w="12700" cap="flat" cmpd="sng" algn="ctr">
              <a:solidFill>
                <a:srgbClr val="4472C4">
                  <a:hueOff val="0"/>
                  <a:satOff val="0"/>
                  <a:lumOff val="0"/>
                  <a:alphaOff val="0"/>
                </a:srgbClr>
              </a:solidFill>
              <a:prstDash val="solid"/>
              <a:miter lim="800000"/>
            </a:ln>
            <a:effectLst/>
          </p:spPr>
        </p:sp>
        <p:sp>
          <p:nvSpPr>
            <p:cNvPr id="9" name="Köşeli Çift Ayraç 8"/>
            <p:cNvSpPr/>
            <p:nvPr/>
          </p:nvSpPr>
          <p:spPr>
            <a:xfrm>
              <a:off x="6403355" y="800208"/>
              <a:ext cx="1685174" cy="1333630"/>
            </a:xfrm>
            <a:prstGeom prst="chevron">
              <a:avLst>
                <a:gd name="adj" fmla="val 70610"/>
              </a:avLst>
            </a:prstGeom>
            <a:solidFill>
              <a:srgbClr val="70AD47">
                <a:hueOff val="0"/>
                <a:satOff val="0"/>
                <a:lumOff val="0"/>
                <a:alphaOff val="0"/>
              </a:srgbClr>
            </a:solidFill>
            <a:ln w="12700" cap="flat" cmpd="sng" algn="ctr">
              <a:solidFill>
                <a:srgbClr val="70AD47">
                  <a:hueOff val="0"/>
                  <a:satOff val="0"/>
                  <a:lumOff val="0"/>
                  <a:alphaOff val="0"/>
                </a:srgbClr>
              </a:solidFill>
              <a:prstDash val="solid"/>
              <a:miter lim="800000"/>
            </a:ln>
            <a:effectLst/>
          </p:spPr>
        </p:sp>
        <p:sp>
          <p:nvSpPr>
            <p:cNvPr id="10" name="Köşeli Çift Ayraç 9"/>
            <p:cNvSpPr/>
            <p:nvPr/>
          </p:nvSpPr>
          <p:spPr>
            <a:xfrm>
              <a:off x="7415580" y="800208"/>
              <a:ext cx="1685174" cy="1333630"/>
            </a:xfrm>
            <a:prstGeom prst="chevron">
              <a:avLst>
                <a:gd name="adj" fmla="val 70610"/>
              </a:avLst>
            </a:prstGeom>
            <a:solidFill>
              <a:srgbClr val="ED7D31">
                <a:hueOff val="0"/>
                <a:satOff val="0"/>
                <a:lumOff val="0"/>
                <a:alphaOff val="0"/>
              </a:srgbClr>
            </a:solidFill>
            <a:ln w="12700" cap="flat" cmpd="sng" algn="ctr">
              <a:solidFill>
                <a:srgbClr val="ED7D31">
                  <a:hueOff val="0"/>
                  <a:satOff val="0"/>
                  <a:lumOff val="0"/>
                  <a:alphaOff val="0"/>
                </a:srgbClr>
              </a:solidFill>
              <a:prstDash val="solid"/>
              <a:miter lim="800000"/>
            </a:ln>
            <a:effectLst/>
          </p:spPr>
        </p:sp>
        <p:sp>
          <p:nvSpPr>
            <p:cNvPr id="11" name="Köşeli Çift Ayraç 10"/>
            <p:cNvSpPr/>
            <p:nvPr/>
          </p:nvSpPr>
          <p:spPr>
            <a:xfrm>
              <a:off x="8428605" y="800208"/>
              <a:ext cx="1685174" cy="1333630"/>
            </a:xfrm>
            <a:prstGeom prst="chevron">
              <a:avLst>
                <a:gd name="adj" fmla="val 70610"/>
              </a:avLst>
            </a:prstGeom>
            <a:solidFill>
              <a:srgbClr val="A5A5A5">
                <a:hueOff val="0"/>
                <a:satOff val="0"/>
                <a:lumOff val="0"/>
                <a:alphaOff val="0"/>
              </a:srgbClr>
            </a:solidFill>
            <a:ln w="12700" cap="flat" cmpd="sng" algn="ctr">
              <a:solidFill>
                <a:srgbClr val="A5A5A5">
                  <a:hueOff val="0"/>
                  <a:satOff val="0"/>
                  <a:lumOff val="0"/>
                  <a:alphaOff val="0"/>
                </a:srgbClr>
              </a:solidFill>
              <a:prstDash val="solid"/>
              <a:miter lim="800000"/>
            </a:ln>
            <a:effectLst/>
          </p:spPr>
        </p:sp>
        <p:sp>
          <p:nvSpPr>
            <p:cNvPr id="12" name="Serbest Form 11"/>
            <p:cNvSpPr/>
            <p:nvPr/>
          </p:nvSpPr>
          <p:spPr>
            <a:xfrm>
              <a:off x="2352854" y="933571"/>
              <a:ext cx="7295222" cy="1066904"/>
            </a:xfrm>
            <a:custGeom>
              <a:avLst/>
              <a:gdLst>
                <a:gd name="connsiteX0" fmla="*/ 0 w 7295222"/>
                <a:gd name="connsiteY0" fmla="*/ 0 h 1066904"/>
                <a:gd name="connsiteX1" fmla="*/ 7295222 w 7295222"/>
                <a:gd name="connsiteY1" fmla="*/ 0 h 1066904"/>
                <a:gd name="connsiteX2" fmla="*/ 7295222 w 7295222"/>
                <a:gd name="connsiteY2" fmla="*/ 1066904 h 1066904"/>
                <a:gd name="connsiteX3" fmla="*/ 0 w 7295222"/>
                <a:gd name="connsiteY3" fmla="*/ 1066904 h 1066904"/>
                <a:gd name="connsiteX4" fmla="*/ 0 w 7295222"/>
                <a:gd name="connsiteY4" fmla="*/ 0 h 106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95222" h="1066904">
                  <a:moveTo>
                    <a:pt x="0" y="0"/>
                  </a:moveTo>
                  <a:lnTo>
                    <a:pt x="7295222" y="0"/>
                  </a:lnTo>
                  <a:lnTo>
                    <a:pt x="7295222" y="1066904"/>
                  </a:lnTo>
                  <a:lnTo>
                    <a:pt x="0" y="1066904"/>
                  </a:lnTo>
                  <a:lnTo>
                    <a:pt x="0" y="0"/>
                  </a:lnTo>
                  <a:close/>
                </a:path>
              </a:pathLst>
            </a:custGeom>
            <a:solidFill>
              <a:sysClr val="window" lastClr="FFFFFF">
                <a:hueOff val="0"/>
                <a:satOff val="0"/>
                <a:lumOff val="0"/>
                <a:alphaOff val="0"/>
              </a:sysClr>
            </a:solidFill>
            <a:ln w="12700" cap="flat" cmpd="sng" algn="ctr">
              <a:solidFill>
                <a:srgbClr val="ED7D31">
                  <a:hueOff val="0"/>
                  <a:satOff val="0"/>
                  <a:lumOff val="0"/>
                  <a:alphaOff val="0"/>
                </a:srgbClr>
              </a:solidFill>
              <a:prstDash val="solid"/>
              <a:miter lim="800000"/>
            </a:ln>
            <a:effectLst/>
          </p:spPr>
          <p:txBody>
            <a:bodyPr spcFirstLastPara="0" vert="horz" wrap="square" lIns="91440" tIns="91440" rIns="91440" bIns="91440" numCol="1" spcCol="1270" anchor="ctr" anchorCtr="0">
              <a:noAutofit/>
            </a:bodyPr>
            <a:lstStyle/>
            <a:p>
              <a:pPr marL="285750" marR="0" lvl="0" indent="-285750" defTabSz="160020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tr-TR" sz="3200" b="1" i="0" u="none" strike="noStrike" kern="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Okulöncesi Eğitimde Çevre Eğitimi Kapsamında Alan Gezileri</a:t>
              </a:r>
            </a:p>
          </p:txBody>
        </p:sp>
        <p:sp>
          <p:nvSpPr>
            <p:cNvPr id="13" name="Serbest Form 12"/>
            <p:cNvSpPr/>
            <p:nvPr/>
          </p:nvSpPr>
          <p:spPr>
            <a:xfrm>
              <a:off x="2352854" y="2217880"/>
              <a:ext cx="7201602" cy="654691"/>
            </a:xfrm>
            <a:custGeom>
              <a:avLst/>
              <a:gdLst>
                <a:gd name="connsiteX0" fmla="*/ 0 w 7201602"/>
                <a:gd name="connsiteY0" fmla="*/ 0 h 654691"/>
                <a:gd name="connsiteX1" fmla="*/ 7201602 w 7201602"/>
                <a:gd name="connsiteY1" fmla="*/ 0 h 654691"/>
                <a:gd name="connsiteX2" fmla="*/ 7201602 w 7201602"/>
                <a:gd name="connsiteY2" fmla="*/ 654691 h 654691"/>
                <a:gd name="connsiteX3" fmla="*/ 0 w 7201602"/>
                <a:gd name="connsiteY3" fmla="*/ 654691 h 654691"/>
                <a:gd name="connsiteX4" fmla="*/ 0 w 7201602"/>
                <a:gd name="connsiteY4" fmla="*/ 0 h 654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1602" h="654691">
                  <a:moveTo>
                    <a:pt x="0" y="0"/>
                  </a:moveTo>
                  <a:lnTo>
                    <a:pt x="7201602" y="0"/>
                  </a:lnTo>
                  <a:lnTo>
                    <a:pt x="7201602" y="654691"/>
                  </a:lnTo>
                  <a:lnTo>
                    <a:pt x="0" y="654691"/>
                  </a:lnTo>
                  <a:lnTo>
                    <a:pt x="0" y="0"/>
                  </a:lnTo>
                  <a:close/>
                </a:path>
              </a:pathLst>
            </a:custGeom>
            <a:noFill/>
            <a:ln>
              <a:noFill/>
            </a:ln>
            <a:effectLst/>
          </p:spPr>
          <p:txBody>
            <a:bodyPr spcFirstLastPara="0" vert="horz" wrap="square" lIns="114300" tIns="114300" rIns="114300" bIns="114300" numCol="1" spcCol="1270" anchor="b" anchorCtr="0">
              <a:noAutofit/>
            </a:bodyPr>
            <a:lstStyle/>
            <a:p>
              <a:pPr marL="0" marR="0" lvl="0" indent="0" defTabSz="1333500" eaLnBrk="1" fontAlgn="auto" latinLnBrk="0" hangingPunct="1">
                <a:lnSpc>
                  <a:spcPct val="90000"/>
                </a:lnSpc>
                <a:spcBef>
                  <a:spcPct val="0"/>
                </a:spcBef>
                <a:spcAft>
                  <a:spcPct val="35000"/>
                </a:spcAft>
                <a:buClrTx/>
                <a:buSzTx/>
                <a:buFontTx/>
                <a:buNone/>
                <a:tabLst/>
                <a:defRPr/>
              </a:pPr>
              <a:endParaRPr kumimoji="0" lang="tr-TR" sz="3000" b="0" i="0" u="none" strike="noStrike" kern="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4" name="Köşeli Çift Ayraç 13"/>
            <p:cNvSpPr/>
            <p:nvPr/>
          </p:nvSpPr>
          <p:spPr>
            <a:xfrm>
              <a:off x="2352854" y="2872572"/>
              <a:ext cx="1685174" cy="1333630"/>
            </a:xfrm>
            <a:prstGeom prst="chevron">
              <a:avLst>
                <a:gd name="adj" fmla="val 70610"/>
              </a:avLst>
            </a:prstGeom>
            <a:solidFill>
              <a:srgbClr val="FFC000">
                <a:hueOff val="0"/>
                <a:satOff val="0"/>
                <a:lumOff val="0"/>
                <a:alphaOff val="0"/>
              </a:srgbClr>
            </a:solidFill>
            <a:ln w="12700" cap="flat" cmpd="sng" algn="ctr">
              <a:solidFill>
                <a:srgbClr val="FFC000">
                  <a:hueOff val="0"/>
                  <a:satOff val="0"/>
                  <a:lumOff val="0"/>
                  <a:alphaOff val="0"/>
                </a:srgbClr>
              </a:solidFill>
              <a:prstDash val="solid"/>
              <a:miter lim="800000"/>
            </a:ln>
            <a:effectLst/>
          </p:spPr>
        </p:sp>
        <p:sp>
          <p:nvSpPr>
            <p:cNvPr id="15" name="Köşeli Çift Ayraç 14"/>
            <p:cNvSpPr/>
            <p:nvPr/>
          </p:nvSpPr>
          <p:spPr>
            <a:xfrm>
              <a:off x="3365079" y="2872572"/>
              <a:ext cx="1685174" cy="1333630"/>
            </a:xfrm>
            <a:prstGeom prst="chevron">
              <a:avLst>
                <a:gd name="adj" fmla="val 70610"/>
              </a:avLst>
            </a:prstGeom>
            <a:solidFill>
              <a:srgbClr val="4472C4">
                <a:hueOff val="0"/>
                <a:satOff val="0"/>
                <a:lumOff val="0"/>
                <a:alphaOff val="0"/>
              </a:srgbClr>
            </a:solidFill>
            <a:ln w="12700" cap="flat" cmpd="sng" algn="ctr">
              <a:solidFill>
                <a:srgbClr val="4472C4">
                  <a:hueOff val="0"/>
                  <a:satOff val="0"/>
                  <a:lumOff val="0"/>
                  <a:alphaOff val="0"/>
                </a:srgbClr>
              </a:solidFill>
              <a:prstDash val="solid"/>
              <a:miter lim="800000"/>
            </a:ln>
            <a:effectLst/>
          </p:spPr>
        </p:sp>
        <p:sp>
          <p:nvSpPr>
            <p:cNvPr id="16" name="Köşeli Çift Ayraç 15"/>
            <p:cNvSpPr/>
            <p:nvPr/>
          </p:nvSpPr>
          <p:spPr>
            <a:xfrm>
              <a:off x="4378104" y="2872572"/>
              <a:ext cx="1685174" cy="1333630"/>
            </a:xfrm>
            <a:prstGeom prst="chevron">
              <a:avLst>
                <a:gd name="adj" fmla="val 70610"/>
              </a:avLst>
            </a:prstGeom>
            <a:solidFill>
              <a:srgbClr val="70AD47">
                <a:hueOff val="0"/>
                <a:satOff val="0"/>
                <a:lumOff val="0"/>
                <a:alphaOff val="0"/>
              </a:srgbClr>
            </a:solidFill>
            <a:ln w="12700" cap="flat" cmpd="sng" algn="ctr">
              <a:solidFill>
                <a:srgbClr val="70AD47">
                  <a:hueOff val="0"/>
                  <a:satOff val="0"/>
                  <a:lumOff val="0"/>
                  <a:alphaOff val="0"/>
                </a:srgbClr>
              </a:solidFill>
              <a:prstDash val="solid"/>
              <a:miter lim="800000"/>
            </a:ln>
            <a:effectLst/>
          </p:spPr>
        </p:sp>
        <p:sp>
          <p:nvSpPr>
            <p:cNvPr id="17" name="Köşeli Çift Ayraç 16"/>
            <p:cNvSpPr/>
            <p:nvPr/>
          </p:nvSpPr>
          <p:spPr>
            <a:xfrm>
              <a:off x="5390329" y="2872572"/>
              <a:ext cx="1685174" cy="1333630"/>
            </a:xfrm>
            <a:prstGeom prst="chevron">
              <a:avLst>
                <a:gd name="adj" fmla="val 70610"/>
              </a:avLst>
            </a:prstGeom>
            <a:solidFill>
              <a:srgbClr val="ED7D31">
                <a:hueOff val="0"/>
                <a:satOff val="0"/>
                <a:lumOff val="0"/>
                <a:alphaOff val="0"/>
              </a:srgbClr>
            </a:solidFill>
            <a:ln w="12700" cap="flat" cmpd="sng" algn="ctr">
              <a:solidFill>
                <a:srgbClr val="ED7D31">
                  <a:hueOff val="0"/>
                  <a:satOff val="0"/>
                  <a:lumOff val="0"/>
                  <a:alphaOff val="0"/>
                </a:srgbClr>
              </a:solidFill>
              <a:prstDash val="solid"/>
              <a:miter lim="800000"/>
            </a:ln>
            <a:effectLst/>
          </p:spPr>
        </p:sp>
        <p:sp>
          <p:nvSpPr>
            <p:cNvPr id="18" name="Köşeli Çift Ayraç 17"/>
            <p:cNvSpPr/>
            <p:nvPr/>
          </p:nvSpPr>
          <p:spPr>
            <a:xfrm>
              <a:off x="6403355" y="2872572"/>
              <a:ext cx="1685174" cy="1333630"/>
            </a:xfrm>
            <a:prstGeom prst="chevron">
              <a:avLst>
                <a:gd name="adj" fmla="val 70610"/>
              </a:avLst>
            </a:prstGeom>
            <a:solidFill>
              <a:srgbClr val="A5A5A5">
                <a:hueOff val="0"/>
                <a:satOff val="0"/>
                <a:lumOff val="0"/>
                <a:alphaOff val="0"/>
              </a:srgbClr>
            </a:solidFill>
            <a:ln w="12700" cap="flat" cmpd="sng" algn="ctr">
              <a:solidFill>
                <a:srgbClr val="A5A5A5">
                  <a:hueOff val="0"/>
                  <a:satOff val="0"/>
                  <a:lumOff val="0"/>
                  <a:alphaOff val="0"/>
                </a:srgbClr>
              </a:solidFill>
              <a:prstDash val="solid"/>
              <a:miter lim="800000"/>
            </a:ln>
            <a:effectLst/>
          </p:spPr>
        </p:sp>
        <p:sp>
          <p:nvSpPr>
            <p:cNvPr id="19" name="Köşeli Çift Ayraç 18"/>
            <p:cNvSpPr/>
            <p:nvPr/>
          </p:nvSpPr>
          <p:spPr>
            <a:xfrm>
              <a:off x="7415580" y="2872572"/>
              <a:ext cx="1685174" cy="1333630"/>
            </a:xfrm>
            <a:prstGeom prst="chevron">
              <a:avLst>
                <a:gd name="adj" fmla="val 70610"/>
              </a:avLst>
            </a:prstGeom>
            <a:solidFill>
              <a:srgbClr val="FFC000">
                <a:hueOff val="0"/>
                <a:satOff val="0"/>
                <a:lumOff val="0"/>
                <a:alphaOff val="0"/>
              </a:srgbClr>
            </a:solidFill>
            <a:ln w="12700" cap="flat" cmpd="sng" algn="ctr">
              <a:solidFill>
                <a:srgbClr val="FFC000">
                  <a:hueOff val="0"/>
                  <a:satOff val="0"/>
                  <a:lumOff val="0"/>
                  <a:alphaOff val="0"/>
                </a:srgbClr>
              </a:solidFill>
              <a:prstDash val="solid"/>
              <a:miter lim="800000"/>
            </a:ln>
            <a:effectLst/>
          </p:spPr>
        </p:sp>
        <p:sp>
          <p:nvSpPr>
            <p:cNvPr id="20" name="Köşeli Çift Ayraç 19"/>
            <p:cNvSpPr/>
            <p:nvPr/>
          </p:nvSpPr>
          <p:spPr>
            <a:xfrm>
              <a:off x="8428605" y="2872572"/>
              <a:ext cx="1685174" cy="1333630"/>
            </a:xfrm>
            <a:prstGeom prst="chevron">
              <a:avLst>
                <a:gd name="adj" fmla="val 70610"/>
              </a:avLst>
            </a:prstGeom>
            <a:solidFill>
              <a:srgbClr val="4472C4">
                <a:hueOff val="0"/>
                <a:satOff val="0"/>
                <a:lumOff val="0"/>
                <a:alphaOff val="0"/>
              </a:srgbClr>
            </a:solidFill>
            <a:ln w="12700" cap="flat" cmpd="sng" algn="ctr">
              <a:solidFill>
                <a:srgbClr val="4472C4">
                  <a:hueOff val="0"/>
                  <a:satOff val="0"/>
                  <a:lumOff val="0"/>
                  <a:alphaOff val="0"/>
                </a:srgbClr>
              </a:solidFill>
              <a:prstDash val="solid"/>
              <a:miter lim="800000"/>
            </a:ln>
            <a:effectLst/>
          </p:spPr>
        </p:sp>
        <p:sp>
          <p:nvSpPr>
            <p:cNvPr id="21" name="Serbest Form 20"/>
            <p:cNvSpPr/>
            <p:nvPr/>
          </p:nvSpPr>
          <p:spPr>
            <a:xfrm>
              <a:off x="2352854" y="3005935"/>
              <a:ext cx="7295222" cy="1066904"/>
            </a:xfrm>
            <a:custGeom>
              <a:avLst/>
              <a:gdLst>
                <a:gd name="connsiteX0" fmla="*/ 0 w 7295222"/>
                <a:gd name="connsiteY0" fmla="*/ 0 h 1066904"/>
                <a:gd name="connsiteX1" fmla="*/ 7295222 w 7295222"/>
                <a:gd name="connsiteY1" fmla="*/ 0 h 1066904"/>
                <a:gd name="connsiteX2" fmla="*/ 7295222 w 7295222"/>
                <a:gd name="connsiteY2" fmla="*/ 1066904 h 1066904"/>
                <a:gd name="connsiteX3" fmla="*/ 0 w 7295222"/>
                <a:gd name="connsiteY3" fmla="*/ 1066904 h 1066904"/>
                <a:gd name="connsiteX4" fmla="*/ 0 w 7295222"/>
                <a:gd name="connsiteY4" fmla="*/ 0 h 106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95222" h="1066904">
                  <a:moveTo>
                    <a:pt x="0" y="0"/>
                  </a:moveTo>
                  <a:lnTo>
                    <a:pt x="7295222" y="0"/>
                  </a:lnTo>
                  <a:lnTo>
                    <a:pt x="7295222" y="1066904"/>
                  </a:lnTo>
                  <a:lnTo>
                    <a:pt x="0" y="1066904"/>
                  </a:lnTo>
                  <a:lnTo>
                    <a:pt x="0" y="0"/>
                  </a:lnTo>
                  <a:close/>
                </a:path>
              </a:pathLst>
            </a:custGeom>
            <a:solidFill>
              <a:sysClr val="window" lastClr="FFFFFF">
                <a:hueOff val="0"/>
                <a:satOff val="0"/>
                <a:lumOff val="0"/>
                <a:alphaOff val="0"/>
              </a:sysClr>
            </a:solidFill>
            <a:ln w="12700" cap="flat" cmpd="sng" algn="ctr">
              <a:solidFill>
                <a:srgbClr val="A5A5A5">
                  <a:hueOff val="0"/>
                  <a:satOff val="0"/>
                  <a:lumOff val="0"/>
                  <a:alphaOff val="0"/>
                </a:srgbClr>
              </a:solidFill>
              <a:prstDash val="solid"/>
              <a:miter lim="800000"/>
            </a:ln>
            <a:effectLst/>
          </p:spPr>
          <p:txBody>
            <a:bodyPr spcFirstLastPara="0" vert="horz" wrap="square" lIns="91440" tIns="91440" rIns="91440" bIns="91440" numCol="1" spcCol="1270" anchor="ctr" anchorCtr="0">
              <a:noAutofit/>
            </a:bodyPr>
            <a:lstStyle/>
            <a:p>
              <a:pPr marL="571500" marR="0" lvl="0" indent="-571500" defTabSz="160020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tr-TR" sz="3200" b="1" i="0" u="none" strike="noStrike" kern="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Okulöncesi Sınıflarında Çevre Eğitimi İçin Ortam Düzenleme ve Etkinlik Örnekleri</a:t>
              </a:r>
            </a:p>
          </p:txBody>
        </p:sp>
        <p:sp>
          <p:nvSpPr>
            <p:cNvPr id="22" name="Serbest Form 21"/>
            <p:cNvSpPr/>
            <p:nvPr/>
          </p:nvSpPr>
          <p:spPr>
            <a:xfrm>
              <a:off x="2352854" y="4290244"/>
              <a:ext cx="7201602" cy="654691"/>
            </a:xfrm>
            <a:custGeom>
              <a:avLst/>
              <a:gdLst>
                <a:gd name="connsiteX0" fmla="*/ 0 w 7201602"/>
                <a:gd name="connsiteY0" fmla="*/ 0 h 654691"/>
                <a:gd name="connsiteX1" fmla="*/ 7201602 w 7201602"/>
                <a:gd name="connsiteY1" fmla="*/ 0 h 654691"/>
                <a:gd name="connsiteX2" fmla="*/ 7201602 w 7201602"/>
                <a:gd name="connsiteY2" fmla="*/ 654691 h 654691"/>
                <a:gd name="connsiteX3" fmla="*/ 0 w 7201602"/>
                <a:gd name="connsiteY3" fmla="*/ 654691 h 654691"/>
                <a:gd name="connsiteX4" fmla="*/ 0 w 7201602"/>
                <a:gd name="connsiteY4" fmla="*/ 0 h 654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1602" h="654691">
                  <a:moveTo>
                    <a:pt x="0" y="0"/>
                  </a:moveTo>
                  <a:lnTo>
                    <a:pt x="7201602" y="0"/>
                  </a:lnTo>
                  <a:lnTo>
                    <a:pt x="7201602" y="654691"/>
                  </a:lnTo>
                  <a:lnTo>
                    <a:pt x="0" y="654691"/>
                  </a:lnTo>
                  <a:lnTo>
                    <a:pt x="0" y="0"/>
                  </a:lnTo>
                  <a:close/>
                </a:path>
              </a:pathLst>
            </a:custGeom>
            <a:noFill/>
            <a:ln>
              <a:noFill/>
            </a:ln>
            <a:effectLst/>
          </p:spPr>
          <p:txBody>
            <a:bodyPr spcFirstLastPara="0" vert="horz" wrap="square" lIns="114300" tIns="114300" rIns="114300" bIns="114300" numCol="1" spcCol="1270" anchor="b" anchorCtr="0">
              <a:noAutofit/>
            </a:bodyPr>
            <a:lstStyle/>
            <a:p>
              <a:pPr marL="0" marR="0" lvl="0" indent="0" defTabSz="1333500" eaLnBrk="1" fontAlgn="auto" latinLnBrk="0" hangingPunct="1">
                <a:lnSpc>
                  <a:spcPct val="90000"/>
                </a:lnSpc>
                <a:spcBef>
                  <a:spcPct val="0"/>
                </a:spcBef>
                <a:spcAft>
                  <a:spcPct val="35000"/>
                </a:spcAft>
                <a:buClrTx/>
                <a:buSzTx/>
                <a:buFontTx/>
                <a:buNone/>
                <a:tabLst/>
                <a:defRPr/>
              </a:pPr>
              <a:endParaRPr kumimoji="0" lang="tr-TR" sz="3000" b="0" i="0" u="none" strike="noStrike" kern="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23" name="Köşeli Çift Ayraç 22"/>
            <p:cNvSpPr/>
            <p:nvPr/>
          </p:nvSpPr>
          <p:spPr>
            <a:xfrm>
              <a:off x="2352854" y="4944935"/>
              <a:ext cx="1685174" cy="1333630"/>
            </a:xfrm>
            <a:prstGeom prst="chevron">
              <a:avLst>
                <a:gd name="adj" fmla="val 70610"/>
              </a:avLst>
            </a:prstGeom>
            <a:solidFill>
              <a:srgbClr val="70AD47">
                <a:hueOff val="0"/>
                <a:satOff val="0"/>
                <a:lumOff val="0"/>
                <a:alphaOff val="0"/>
              </a:srgbClr>
            </a:solidFill>
            <a:ln w="12700" cap="flat" cmpd="sng" algn="ctr">
              <a:solidFill>
                <a:srgbClr val="70AD47">
                  <a:hueOff val="0"/>
                  <a:satOff val="0"/>
                  <a:lumOff val="0"/>
                  <a:alphaOff val="0"/>
                </a:srgbClr>
              </a:solidFill>
              <a:prstDash val="solid"/>
              <a:miter lim="800000"/>
            </a:ln>
            <a:effectLst/>
          </p:spPr>
        </p:sp>
        <p:sp>
          <p:nvSpPr>
            <p:cNvPr id="24" name="Köşeli Çift Ayraç 23"/>
            <p:cNvSpPr/>
            <p:nvPr/>
          </p:nvSpPr>
          <p:spPr>
            <a:xfrm>
              <a:off x="3365079" y="4944935"/>
              <a:ext cx="1685174" cy="1333630"/>
            </a:xfrm>
            <a:prstGeom prst="chevron">
              <a:avLst>
                <a:gd name="adj" fmla="val 70610"/>
              </a:avLst>
            </a:prstGeom>
            <a:solidFill>
              <a:srgbClr val="ED7D31">
                <a:hueOff val="0"/>
                <a:satOff val="0"/>
                <a:lumOff val="0"/>
                <a:alphaOff val="0"/>
              </a:srgbClr>
            </a:solidFill>
            <a:ln w="12700" cap="flat" cmpd="sng" algn="ctr">
              <a:solidFill>
                <a:srgbClr val="ED7D31">
                  <a:hueOff val="0"/>
                  <a:satOff val="0"/>
                  <a:lumOff val="0"/>
                  <a:alphaOff val="0"/>
                </a:srgbClr>
              </a:solidFill>
              <a:prstDash val="solid"/>
              <a:miter lim="800000"/>
            </a:ln>
            <a:effectLst/>
          </p:spPr>
        </p:sp>
        <p:sp>
          <p:nvSpPr>
            <p:cNvPr id="25" name="Köşeli Çift Ayraç 24"/>
            <p:cNvSpPr/>
            <p:nvPr/>
          </p:nvSpPr>
          <p:spPr>
            <a:xfrm>
              <a:off x="4378104" y="4944935"/>
              <a:ext cx="1685174" cy="1333630"/>
            </a:xfrm>
            <a:prstGeom prst="chevron">
              <a:avLst>
                <a:gd name="adj" fmla="val 70610"/>
              </a:avLst>
            </a:prstGeom>
            <a:solidFill>
              <a:srgbClr val="A5A5A5">
                <a:hueOff val="0"/>
                <a:satOff val="0"/>
                <a:lumOff val="0"/>
                <a:alphaOff val="0"/>
              </a:srgbClr>
            </a:solidFill>
            <a:ln w="12700" cap="flat" cmpd="sng" algn="ctr">
              <a:solidFill>
                <a:srgbClr val="A5A5A5">
                  <a:hueOff val="0"/>
                  <a:satOff val="0"/>
                  <a:lumOff val="0"/>
                  <a:alphaOff val="0"/>
                </a:srgbClr>
              </a:solidFill>
              <a:prstDash val="solid"/>
              <a:miter lim="800000"/>
            </a:ln>
            <a:effectLst/>
          </p:spPr>
        </p:sp>
        <p:sp>
          <p:nvSpPr>
            <p:cNvPr id="26" name="Köşeli Çift Ayraç 25"/>
            <p:cNvSpPr/>
            <p:nvPr/>
          </p:nvSpPr>
          <p:spPr>
            <a:xfrm>
              <a:off x="5390329" y="4944935"/>
              <a:ext cx="1685174" cy="1333630"/>
            </a:xfrm>
            <a:prstGeom prst="chevron">
              <a:avLst>
                <a:gd name="adj" fmla="val 70610"/>
              </a:avLst>
            </a:prstGeom>
            <a:solidFill>
              <a:srgbClr val="FFC000">
                <a:hueOff val="0"/>
                <a:satOff val="0"/>
                <a:lumOff val="0"/>
                <a:alphaOff val="0"/>
              </a:srgbClr>
            </a:solidFill>
            <a:ln w="12700" cap="flat" cmpd="sng" algn="ctr">
              <a:solidFill>
                <a:srgbClr val="FFC000">
                  <a:hueOff val="0"/>
                  <a:satOff val="0"/>
                  <a:lumOff val="0"/>
                  <a:alphaOff val="0"/>
                </a:srgbClr>
              </a:solidFill>
              <a:prstDash val="solid"/>
              <a:miter lim="800000"/>
            </a:ln>
            <a:effectLst/>
          </p:spPr>
        </p:sp>
        <p:sp>
          <p:nvSpPr>
            <p:cNvPr id="27" name="Köşeli Çift Ayraç 26"/>
            <p:cNvSpPr/>
            <p:nvPr/>
          </p:nvSpPr>
          <p:spPr>
            <a:xfrm>
              <a:off x="6403355" y="4944935"/>
              <a:ext cx="1685174" cy="1333630"/>
            </a:xfrm>
            <a:prstGeom prst="chevron">
              <a:avLst>
                <a:gd name="adj" fmla="val 70610"/>
              </a:avLst>
            </a:prstGeom>
            <a:solidFill>
              <a:srgbClr val="4472C4">
                <a:hueOff val="0"/>
                <a:satOff val="0"/>
                <a:lumOff val="0"/>
                <a:alphaOff val="0"/>
              </a:srgbClr>
            </a:solidFill>
            <a:ln w="12700" cap="flat" cmpd="sng" algn="ctr">
              <a:solidFill>
                <a:srgbClr val="4472C4">
                  <a:hueOff val="0"/>
                  <a:satOff val="0"/>
                  <a:lumOff val="0"/>
                  <a:alphaOff val="0"/>
                </a:srgbClr>
              </a:solidFill>
              <a:prstDash val="solid"/>
              <a:miter lim="800000"/>
            </a:ln>
            <a:effectLst/>
          </p:spPr>
        </p:sp>
        <p:sp>
          <p:nvSpPr>
            <p:cNvPr id="28" name="Köşeli Çift Ayraç 27"/>
            <p:cNvSpPr/>
            <p:nvPr/>
          </p:nvSpPr>
          <p:spPr>
            <a:xfrm>
              <a:off x="7415580" y="4944935"/>
              <a:ext cx="1685174" cy="1333630"/>
            </a:xfrm>
            <a:prstGeom prst="chevron">
              <a:avLst>
                <a:gd name="adj" fmla="val 70610"/>
              </a:avLst>
            </a:prstGeom>
            <a:solidFill>
              <a:srgbClr val="70AD47">
                <a:hueOff val="0"/>
                <a:satOff val="0"/>
                <a:lumOff val="0"/>
                <a:alphaOff val="0"/>
              </a:srgbClr>
            </a:solidFill>
            <a:ln w="12700" cap="flat" cmpd="sng" algn="ctr">
              <a:solidFill>
                <a:srgbClr val="70AD47">
                  <a:hueOff val="0"/>
                  <a:satOff val="0"/>
                  <a:lumOff val="0"/>
                  <a:alphaOff val="0"/>
                </a:srgbClr>
              </a:solidFill>
              <a:prstDash val="solid"/>
              <a:miter lim="800000"/>
            </a:ln>
            <a:effectLst/>
          </p:spPr>
        </p:sp>
        <p:sp>
          <p:nvSpPr>
            <p:cNvPr id="29" name="Köşeli Çift Ayraç 28"/>
            <p:cNvSpPr/>
            <p:nvPr/>
          </p:nvSpPr>
          <p:spPr>
            <a:xfrm>
              <a:off x="8428605" y="4944935"/>
              <a:ext cx="1685174" cy="1333630"/>
            </a:xfrm>
            <a:prstGeom prst="chevron">
              <a:avLst>
                <a:gd name="adj" fmla="val 70610"/>
              </a:avLst>
            </a:prstGeom>
            <a:solidFill>
              <a:srgbClr val="ED7D31">
                <a:hueOff val="0"/>
                <a:satOff val="0"/>
                <a:lumOff val="0"/>
                <a:alphaOff val="0"/>
              </a:srgbClr>
            </a:solidFill>
            <a:ln w="12700" cap="flat" cmpd="sng" algn="ctr">
              <a:solidFill>
                <a:srgbClr val="ED7D31">
                  <a:hueOff val="0"/>
                  <a:satOff val="0"/>
                  <a:lumOff val="0"/>
                  <a:alphaOff val="0"/>
                </a:srgbClr>
              </a:solidFill>
              <a:prstDash val="solid"/>
              <a:miter lim="800000"/>
            </a:ln>
            <a:effectLst/>
          </p:spPr>
        </p:sp>
        <p:sp>
          <p:nvSpPr>
            <p:cNvPr id="30" name="Serbest Form 29"/>
            <p:cNvSpPr/>
            <p:nvPr/>
          </p:nvSpPr>
          <p:spPr>
            <a:xfrm>
              <a:off x="2352854" y="5078298"/>
              <a:ext cx="7295222" cy="1066904"/>
            </a:xfrm>
            <a:custGeom>
              <a:avLst/>
              <a:gdLst>
                <a:gd name="connsiteX0" fmla="*/ 0 w 7295222"/>
                <a:gd name="connsiteY0" fmla="*/ 0 h 1066904"/>
                <a:gd name="connsiteX1" fmla="*/ 7295222 w 7295222"/>
                <a:gd name="connsiteY1" fmla="*/ 0 h 1066904"/>
                <a:gd name="connsiteX2" fmla="*/ 7295222 w 7295222"/>
                <a:gd name="connsiteY2" fmla="*/ 1066904 h 1066904"/>
                <a:gd name="connsiteX3" fmla="*/ 0 w 7295222"/>
                <a:gd name="connsiteY3" fmla="*/ 1066904 h 1066904"/>
                <a:gd name="connsiteX4" fmla="*/ 0 w 7295222"/>
                <a:gd name="connsiteY4" fmla="*/ 0 h 1066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95222" h="1066904">
                  <a:moveTo>
                    <a:pt x="0" y="0"/>
                  </a:moveTo>
                  <a:lnTo>
                    <a:pt x="7295222" y="0"/>
                  </a:lnTo>
                  <a:lnTo>
                    <a:pt x="7295222" y="1066904"/>
                  </a:lnTo>
                  <a:lnTo>
                    <a:pt x="0" y="1066904"/>
                  </a:lnTo>
                  <a:lnTo>
                    <a:pt x="0" y="0"/>
                  </a:lnTo>
                  <a:close/>
                </a:path>
              </a:pathLst>
            </a:custGeom>
            <a:solidFill>
              <a:sysClr val="window" lastClr="FFFFFF">
                <a:hueOff val="0"/>
                <a:satOff val="0"/>
                <a:lumOff val="0"/>
                <a:alphaOff val="0"/>
              </a:sysClr>
            </a:solidFill>
            <a:ln w="12700" cap="flat" cmpd="sng" algn="ctr">
              <a:solidFill>
                <a:srgbClr val="FFC000">
                  <a:hueOff val="0"/>
                  <a:satOff val="0"/>
                  <a:lumOff val="0"/>
                  <a:alphaOff val="0"/>
                </a:srgbClr>
              </a:solidFill>
              <a:prstDash val="solid"/>
              <a:miter lim="800000"/>
            </a:ln>
            <a:effectLst/>
          </p:spPr>
          <p:txBody>
            <a:bodyPr spcFirstLastPara="0" vert="horz" wrap="square" lIns="91440" tIns="91440" rIns="91440" bIns="91440" numCol="1" spcCol="1270" anchor="ctr" anchorCtr="0">
              <a:noAutofit/>
            </a:bodyPr>
            <a:lstStyle/>
            <a:p>
              <a:pPr marL="571500" marR="0" lvl="0" indent="-571500" defTabSz="160020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tr-TR" sz="3200" b="1" i="0" u="none" strike="noStrike" kern="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Çevre eğitiminde aile katılımı</a:t>
              </a:r>
            </a:p>
          </p:txBody>
        </p:sp>
      </p:grpSp>
    </p:spTree>
    <p:extLst>
      <p:ext uri="{BB962C8B-B14F-4D97-AF65-F5344CB8AC3E}">
        <p14:creationId xmlns:p14="http://schemas.microsoft.com/office/powerpoint/2010/main" val="35864139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 2"/>
          <p:cNvGrpSpPr/>
          <p:nvPr/>
        </p:nvGrpSpPr>
        <p:grpSpPr>
          <a:xfrm>
            <a:off x="400050" y="288672"/>
            <a:ext cx="11387137" cy="4695103"/>
            <a:chOff x="2091737" y="288672"/>
            <a:chExt cx="7616412" cy="4695103"/>
          </a:xfrm>
        </p:grpSpPr>
        <p:sp>
          <p:nvSpPr>
            <p:cNvPr id="4" name="Serbest Form 3"/>
            <p:cNvSpPr/>
            <p:nvPr/>
          </p:nvSpPr>
          <p:spPr>
            <a:xfrm>
              <a:off x="2091737" y="288672"/>
              <a:ext cx="7067503" cy="642500"/>
            </a:xfrm>
            <a:custGeom>
              <a:avLst/>
              <a:gdLst>
                <a:gd name="connsiteX0" fmla="*/ 0 w 7067503"/>
                <a:gd name="connsiteY0" fmla="*/ 0 h 642500"/>
                <a:gd name="connsiteX1" fmla="*/ 7067503 w 7067503"/>
                <a:gd name="connsiteY1" fmla="*/ 0 h 642500"/>
                <a:gd name="connsiteX2" fmla="*/ 7067503 w 7067503"/>
                <a:gd name="connsiteY2" fmla="*/ 642500 h 642500"/>
                <a:gd name="connsiteX3" fmla="*/ 0 w 7067503"/>
                <a:gd name="connsiteY3" fmla="*/ 642500 h 642500"/>
                <a:gd name="connsiteX4" fmla="*/ 0 w 7067503"/>
                <a:gd name="connsiteY4" fmla="*/ 0 h 64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7503" h="642500">
                  <a:moveTo>
                    <a:pt x="0" y="0"/>
                  </a:moveTo>
                  <a:lnTo>
                    <a:pt x="7067503" y="0"/>
                  </a:lnTo>
                  <a:lnTo>
                    <a:pt x="7067503" y="642500"/>
                  </a:lnTo>
                  <a:lnTo>
                    <a:pt x="0" y="642500"/>
                  </a:lnTo>
                  <a:lnTo>
                    <a:pt x="0" y="0"/>
                  </a:lnTo>
                  <a:close/>
                </a:path>
              </a:pathLst>
            </a:custGeom>
            <a:noFill/>
            <a:ln>
              <a:noFill/>
            </a:ln>
            <a:effectLst/>
          </p:spPr>
          <p:txBody>
            <a:bodyPr spcFirstLastPara="0" vert="horz" wrap="square" lIns="110490" tIns="110490" rIns="110490" bIns="110490" numCol="1" spcCol="1270" anchor="b" anchorCtr="0">
              <a:noAutofit/>
            </a:bodyPr>
            <a:lstStyle/>
            <a:p>
              <a:pPr marL="0" marR="0" lvl="0" indent="0" defTabSz="1289050" eaLnBrk="1" fontAlgn="auto" latinLnBrk="0" hangingPunct="1">
                <a:lnSpc>
                  <a:spcPct val="90000"/>
                </a:lnSpc>
                <a:spcBef>
                  <a:spcPct val="0"/>
                </a:spcBef>
                <a:spcAft>
                  <a:spcPct val="35000"/>
                </a:spcAft>
                <a:buClrTx/>
                <a:buSzTx/>
                <a:buFontTx/>
                <a:buNone/>
                <a:tabLst/>
                <a:defRPr/>
              </a:pPr>
              <a:endParaRPr kumimoji="0" lang="tr-TR" sz="2900" b="0" i="0" u="none" strike="noStrike" kern="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5" name="Köşeli Çift Ayraç 4"/>
            <p:cNvSpPr/>
            <p:nvPr/>
          </p:nvSpPr>
          <p:spPr>
            <a:xfrm>
              <a:off x="2091737" y="931172"/>
              <a:ext cx="1653795" cy="1308796"/>
            </a:xfrm>
            <a:prstGeom prst="chevron">
              <a:avLst>
                <a:gd name="adj" fmla="val 70610"/>
              </a:avLst>
            </a:prstGeom>
            <a:solidFill>
              <a:srgbClr val="ED7D31">
                <a:hueOff val="0"/>
                <a:satOff val="0"/>
                <a:lumOff val="0"/>
                <a:alphaOff val="0"/>
              </a:srgbClr>
            </a:solidFill>
            <a:ln w="12700" cap="flat" cmpd="sng" algn="ctr">
              <a:solidFill>
                <a:srgbClr val="ED7D31">
                  <a:hueOff val="0"/>
                  <a:satOff val="0"/>
                  <a:lumOff val="0"/>
                  <a:alphaOff val="0"/>
                </a:srgbClr>
              </a:solidFill>
              <a:prstDash val="solid"/>
              <a:miter lim="800000"/>
            </a:ln>
            <a:effectLst/>
          </p:spPr>
        </p:sp>
        <p:sp>
          <p:nvSpPr>
            <p:cNvPr id="6" name="Köşeli Çift Ayraç 5"/>
            <p:cNvSpPr/>
            <p:nvPr/>
          </p:nvSpPr>
          <p:spPr>
            <a:xfrm>
              <a:off x="3085113" y="931172"/>
              <a:ext cx="1653795" cy="1308796"/>
            </a:xfrm>
            <a:prstGeom prst="chevron">
              <a:avLst>
                <a:gd name="adj" fmla="val 70610"/>
              </a:avLst>
            </a:prstGeom>
            <a:solidFill>
              <a:srgbClr val="A5A5A5">
                <a:hueOff val="0"/>
                <a:satOff val="0"/>
                <a:lumOff val="0"/>
                <a:alphaOff val="0"/>
              </a:srgbClr>
            </a:solidFill>
            <a:ln w="12700" cap="flat" cmpd="sng" algn="ctr">
              <a:solidFill>
                <a:srgbClr val="A5A5A5">
                  <a:hueOff val="0"/>
                  <a:satOff val="0"/>
                  <a:lumOff val="0"/>
                  <a:alphaOff val="0"/>
                </a:srgbClr>
              </a:solidFill>
              <a:prstDash val="solid"/>
              <a:miter lim="800000"/>
            </a:ln>
            <a:effectLst/>
          </p:spPr>
        </p:sp>
        <p:sp>
          <p:nvSpPr>
            <p:cNvPr id="7" name="Köşeli Çift Ayraç 6"/>
            <p:cNvSpPr/>
            <p:nvPr/>
          </p:nvSpPr>
          <p:spPr>
            <a:xfrm>
              <a:off x="4079276" y="931172"/>
              <a:ext cx="1653795" cy="1308796"/>
            </a:xfrm>
            <a:prstGeom prst="chevron">
              <a:avLst>
                <a:gd name="adj" fmla="val 70610"/>
              </a:avLst>
            </a:prstGeom>
            <a:solidFill>
              <a:srgbClr val="FFC000">
                <a:hueOff val="0"/>
                <a:satOff val="0"/>
                <a:lumOff val="0"/>
                <a:alphaOff val="0"/>
              </a:srgbClr>
            </a:solidFill>
            <a:ln w="12700" cap="flat" cmpd="sng" algn="ctr">
              <a:solidFill>
                <a:srgbClr val="FFC000">
                  <a:hueOff val="0"/>
                  <a:satOff val="0"/>
                  <a:lumOff val="0"/>
                  <a:alphaOff val="0"/>
                </a:srgbClr>
              </a:solidFill>
              <a:prstDash val="solid"/>
              <a:miter lim="800000"/>
            </a:ln>
            <a:effectLst/>
          </p:spPr>
        </p:sp>
        <p:sp>
          <p:nvSpPr>
            <p:cNvPr id="8" name="Köşeli Çift Ayraç 7"/>
            <p:cNvSpPr/>
            <p:nvPr/>
          </p:nvSpPr>
          <p:spPr>
            <a:xfrm>
              <a:off x="5072652" y="931172"/>
              <a:ext cx="1653795" cy="1308796"/>
            </a:xfrm>
            <a:prstGeom prst="chevron">
              <a:avLst>
                <a:gd name="adj" fmla="val 70610"/>
              </a:avLst>
            </a:prstGeom>
            <a:solidFill>
              <a:srgbClr val="4472C4">
                <a:hueOff val="0"/>
                <a:satOff val="0"/>
                <a:lumOff val="0"/>
                <a:alphaOff val="0"/>
              </a:srgbClr>
            </a:solidFill>
            <a:ln w="12700" cap="flat" cmpd="sng" algn="ctr">
              <a:solidFill>
                <a:srgbClr val="4472C4">
                  <a:hueOff val="0"/>
                  <a:satOff val="0"/>
                  <a:lumOff val="0"/>
                  <a:alphaOff val="0"/>
                </a:srgbClr>
              </a:solidFill>
              <a:prstDash val="solid"/>
              <a:miter lim="800000"/>
            </a:ln>
            <a:effectLst/>
          </p:spPr>
        </p:sp>
        <p:sp>
          <p:nvSpPr>
            <p:cNvPr id="9" name="Köşeli Çift Ayraç 8"/>
            <p:cNvSpPr/>
            <p:nvPr/>
          </p:nvSpPr>
          <p:spPr>
            <a:xfrm>
              <a:off x="6066815" y="931172"/>
              <a:ext cx="1653795" cy="1308796"/>
            </a:xfrm>
            <a:prstGeom prst="chevron">
              <a:avLst>
                <a:gd name="adj" fmla="val 70610"/>
              </a:avLst>
            </a:prstGeom>
            <a:solidFill>
              <a:srgbClr val="70AD47">
                <a:hueOff val="0"/>
                <a:satOff val="0"/>
                <a:lumOff val="0"/>
                <a:alphaOff val="0"/>
              </a:srgbClr>
            </a:solidFill>
            <a:ln w="12700" cap="flat" cmpd="sng" algn="ctr">
              <a:solidFill>
                <a:srgbClr val="70AD47">
                  <a:hueOff val="0"/>
                  <a:satOff val="0"/>
                  <a:lumOff val="0"/>
                  <a:alphaOff val="0"/>
                </a:srgbClr>
              </a:solidFill>
              <a:prstDash val="solid"/>
              <a:miter lim="800000"/>
            </a:ln>
            <a:effectLst/>
          </p:spPr>
        </p:sp>
        <p:sp>
          <p:nvSpPr>
            <p:cNvPr id="10" name="Köşeli Çift Ayraç 9"/>
            <p:cNvSpPr/>
            <p:nvPr/>
          </p:nvSpPr>
          <p:spPr>
            <a:xfrm>
              <a:off x="7060191" y="931172"/>
              <a:ext cx="1653795" cy="1308796"/>
            </a:xfrm>
            <a:prstGeom prst="chevron">
              <a:avLst>
                <a:gd name="adj" fmla="val 70610"/>
              </a:avLst>
            </a:prstGeom>
            <a:solidFill>
              <a:srgbClr val="ED7D31">
                <a:hueOff val="0"/>
                <a:satOff val="0"/>
                <a:lumOff val="0"/>
                <a:alphaOff val="0"/>
              </a:srgbClr>
            </a:solidFill>
            <a:ln w="12700" cap="flat" cmpd="sng" algn="ctr">
              <a:solidFill>
                <a:srgbClr val="ED7D31">
                  <a:hueOff val="0"/>
                  <a:satOff val="0"/>
                  <a:lumOff val="0"/>
                  <a:alphaOff val="0"/>
                </a:srgbClr>
              </a:solidFill>
              <a:prstDash val="solid"/>
              <a:miter lim="800000"/>
            </a:ln>
            <a:effectLst/>
          </p:spPr>
        </p:sp>
        <p:sp>
          <p:nvSpPr>
            <p:cNvPr id="11" name="Köşeli Çift Ayraç 10"/>
            <p:cNvSpPr/>
            <p:nvPr/>
          </p:nvSpPr>
          <p:spPr>
            <a:xfrm>
              <a:off x="8054354" y="931172"/>
              <a:ext cx="1653795" cy="1308796"/>
            </a:xfrm>
            <a:prstGeom prst="chevron">
              <a:avLst>
                <a:gd name="adj" fmla="val 70610"/>
              </a:avLst>
            </a:prstGeom>
            <a:solidFill>
              <a:srgbClr val="A5A5A5">
                <a:hueOff val="0"/>
                <a:satOff val="0"/>
                <a:lumOff val="0"/>
                <a:alphaOff val="0"/>
              </a:srgbClr>
            </a:solidFill>
            <a:ln w="12700" cap="flat" cmpd="sng" algn="ctr">
              <a:solidFill>
                <a:srgbClr val="A5A5A5">
                  <a:hueOff val="0"/>
                  <a:satOff val="0"/>
                  <a:lumOff val="0"/>
                  <a:alphaOff val="0"/>
                </a:srgbClr>
              </a:solidFill>
              <a:prstDash val="solid"/>
              <a:miter lim="800000"/>
            </a:ln>
            <a:effectLst/>
          </p:spPr>
        </p:sp>
        <p:sp>
          <p:nvSpPr>
            <p:cNvPr id="12" name="Serbest Form 11"/>
            <p:cNvSpPr/>
            <p:nvPr/>
          </p:nvSpPr>
          <p:spPr>
            <a:xfrm>
              <a:off x="2091737" y="1062052"/>
              <a:ext cx="7159380" cy="1047037"/>
            </a:xfrm>
            <a:custGeom>
              <a:avLst/>
              <a:gdLst>
                <a:gd name="connsiteX0" fmla="*/ 0 w 7159380"/>
                <a:gd name="connsiteY0" fmla="*/ 0 h 1047037"/>
                <a:gd name="connsiteX1" fmla="*/ 7159380 w 7159380"/>
                <a:gd name="connsiteY1" fmla="*/ 0 h 1047037"/>
                <a:gd name="connsiteX2" fmla="*/ 7159380 w 7159380"/>
                <a:gd name="connsiteY2" fmla="*/ 1047037 h 1047037"/>
                <a:gd name="connsiteX3" fmla="*/ 0 w 7159380"/>
                <a:gd name="connsiteY3" fmla="*/ 1047037 h 1047037"/>
                <a:gd name="connsiteX4" fmla="*/ 0 w 7159380"/>
                <a:gd name="connsiteY4" fmla="*/ 0 h 1047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9380" h="1047037">
                  <a:moveTo>
                    <a:pt x="0" y="0"/>
                  </a:moveTo>
                  <a:lnTo>
                    <a:pt x="7159380" y="0"/>
                  </a:lnTo>
                  <a:lnTo>
                    <a:pt x="7159380" y="1047037"/>
                  </a:lnTo>
                  <a:lnTo>
                    <a:pt x="0" y="1047037"/>
                  </a:lnTo>
                  <a:lnTo>
                    <a:pt x="0" y="0"/>
                  </a:lnTo>
                  <a:close/>
                </a:path>
              </a:pathLst>
            </a:custGeom>
            <a:solidFill>
              <a:sysClr val="window" lastClr="FFFFFF">
                <a:hueOff val="0"/>
                <a:satOff val="0"/>
                <a:lumOff val="0"/>
                <a:alphaOff val="0"/>
              </a:sysClr>
            </a:solidFill>
            <a:ln w="12700" cap="flat" cmpd="sng" algn="ctr">
              <a:solidFill>
                <a:srgbClr val="ED7D31">
                  <a:hueOff val="0"/>
                  <a:satOff val="0"/>
                  <a:lumOff val="0"/>
                  <a:alphaOff val="0"/>
                </a:srgbClr>
              </a:solidFill>
              <a:prstDash val="solid"/>
              <a:miter lim="800000"/>
            </a:ln>
            <a:effectLst/>
          </p:spPr>
          <p:txBody>
            <a:bodyPr spcFirstLastPara="0" vert="horz" wrap="square" lIns="91440" tIns="91440" rIns="91440" bIns="91440" numCol="1" spcCol="1270" anchor="ctr" anchorCtr="0">
              <a:noAutofit/>
            </a:bodyPr>
            <a:lstStyle/>
            <a:p>
              <a:pPr marL="571500" marR="0" lvl="0" indent="-571500" defTabSz="160020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tr-TR" sz="3600" b="1" i="0" u="none" strike="noStrike" kern="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Çevre Eğitiminde Öğretmenin Rolü</a:t>
              </a:r>
            </a:p>
          </p:txBody>
        </p:sp>
        <p:sp>
          <p:nvSpPr>
            <p:cNvPr id="13" name="Serbest Form 12"/>
            <p:cNvSpPr/>
            <p:nvPr/>
          </p:nvSpPr>
          <p:spPr>
            <a:xfrm>
              <a:off x="2091737" y="2314973"/>
              <a:ext cx="7067503" cy="642500"/>
            </a:xfrm>
            <a:custGeom>
              <a:avLst/>
              <a:gdLst>
                <a:gd name="connsiteX0" fmla="*/ 0 w 7067503"/>
                <a:gd name="connsiteY0" fmla="*/ 0 h 642500"/>
                <a:gd name="connsiteX1" fmla="*/ 7067503 w 7067503"/>
                <a:gd name="connsiteY1" fmla="*/ 0 h 642500"/>
                <a:gd name="connsiteX2" fmla="*/ 7067503 w 7067503"/>
                <a:gd name="connsiteY2" fmla="*/ 642500 h 642500"/>
                <a:gd name="connsiteX3" fmla="*/ 0 w 7067503"/>
                <a:gd name="connsiteY3" fmla="*/ 642500 h 642500"/>
                <a:gd name="connsiteX4" fmla="*/ 0 w 7067503"/>
                <a:gd name="connsiteY4" fmla="*/ 0 h 64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7503" h="642500">
                  <a:moveTo>
                    <a:pt x="0" y="0"/>
                  </a:moveTo>
                  <a:lnTo>
                    <a:pt x="7067503" y="0"/>
                  </a:lnTo>
                  <a:lnTo>
                    <a:pt x="7067503" y="642500"/>
                  </a:lnTo>
                  <a:lnTo>
                    <a:pt x="0" y="642500"/>
                  </a:lnTo>
                  <a:lnTo>
                    <a:pt x="0" y="0"/>
                  </a:lnTo>
                  <a:close/>
                </a:path>
              </a:pathLst>
            </a:custGeom>
            <a:noFill/>
            <a:ln>
              <a:noFill/>
            </a:ln>
            <a:effectLst/>
          </p:spPr>
          <p:txBody>
            <a:bodyPr spcFirstLastPara="0" vert="horz" wrap="square" lIns="110490" tIns="110490" rIns="110490" bIns="110490" numCol="1" spcCol="1270" anchor="b" anchorCtr="0">
              <a:noAutofit/>
            </a:bodyPr>
            <a:lstStyle/>
            <a:p>
              <a:pPr marL="0" marR="0" lvl="0" indent="0" defTabSz="1289050" eaLnBrk="1" fontAlgn="auto" latinLnBrk="0" hangingPunct="1">
                <a:lnSpc>
                  <a:spcPct val="90000"/>
                </a:lnSpc>
                <a:spcBef>
                  <a:spcPct val="0"/>
                </a:spcBef>
                <a:spcAft>
                  <a:spcPct val="35000"/>
                </a:spcAft>
                <a:buClrTx/>
                <a:buSzTx/>
                <a:buFontTx/>
                <a:buNone/>
                <a:tabLst/>
                <a:defRPr/>
              </a:pPr>
              <a:endParaRPr kumimoji="0" lang="tr-TR" sz="2900" b="0" i="0" u="none" strike="noStrike" kern="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4" name="Köşeli Çift Ayraç 13"/>
            <p:cNvSpPr/>
            <p:nvPr/>
          </p:nvSpPr>
          <p:spPr>
            <a:xfrm>
              <a:off x="2091737" y="2957474"/>
              <a:ext cx="1653795" cy="1308796"/>
            </a:xfrm>
            <a:prstGeom prst="chevron">
              <a:avLst>
                <a:gd name="adj" fmla="val 70610"/>
              </a:avLst>
            </a:prstGeom>
            <a:solidFill>
              <a:srgbClr val="FFC000">
                <a:hueOff val="0"/>
                <a:satOff val="0"/>
                <a:lumOff val="0"/>
                <a:alphaOff val="0"/>
              </a:srgbClr>
            </a:solidFill>
            <a:ln w="12700" cap="flat" cmpd="sng" algn="ctr">
              <a:solidFill>
                <a:srgbClr val="FFC000">
                  <a:hueOff val="0"/>
                  <a:satOff val="0"/>
                  <a:lumOff val="0"/>
                  <a:alphaOff val="0"/>
                </a:srgbClr>
              </a:solidFill>
              <a:prstDash val="solid"/>
              <a:miter lim="800000"/>
            </a:ln>
            <a:effectLst/>
          </p:spPr>
        </p:sp>
        <p:sp>
          <p:nvSpPr>
            <p:cNvPr id="15" name="Köşeli Çift Ayraç 14"/>
            <p:cNvSpPr/>
            <p:nvPr/>
          </p:nvSpPr>
          <p:spPr>
            <a:xfrm>
              <a:off x="3085113" y="2957474"/>
              <a:ext cx="1653795" cy="1308796"/>
            </a:xfrm>
            <a:prstGeom prst="chevron">
              <a:avLst>
                <a:gd name="adj" fmla="val 70610"/>
              </a:avLst>
            </a:prstGeom>
            <a:solidFill>
              <a:srgbClr val="4472C4">
                <a:hueOff val="0"/>
                <a:satOff val="0"/>
                <a:lumOff val="0"/>
                <a:alphaOff val="0"/>
              </a:srgbClr>
            </a:solidFill>
            <a:ln w="12700" cap="flat" cmpd="sng" algn="ctr">
              <a:solidFill>
                <a:srgbClr val="4472C4">
                  <a:hueOff val="0"/>
                  <a:satOff val="0"/>
                  <a:lumOff val="0"/>
                  <a:alphaOff val="0"/>
                </a:srgbClr>
              </a:solidFill>
              <a:prstDash val="solid"/>
              <a:miter lim="800000"/>
            </a:ln>
            <a:effectLst/>
          </p:spPr>
        </p:sp>
        <p:sp>
          <p:nvSpPr>
            <p:cNvPr id="16" name="Köşeli Çift Ayraç 15"/>
            <p:cNvSpPr/>
            <p:nvPr/>
          </p:nvSpPr>
          <p:spPr>
            <a:xfrm>
              <a:off x="4079276" y="2957474"/>
              <a:ext cx="1653795" cy="1308796"/>
            </a:xfrm>
            <a:prstGeom prst="chevron">
              <a:avLst>
                <a:gd name="adj" fmla="val 70610"/>
              </a:avLst>
            </a:prstGeom>
            <a:solidFill>
              <a:srgbClr val="70AD47">
                <a:hueOff val="0"/>
                <a:satOff val="0"/>
                <a:lumOff val="0"/>
                <a:alphaOff val="0"/>
              </a:srgbClr>
            </a:solidFill>
            <a:ln w="12700" cap="flat" cmpd="sng" algn="ctr">
              <a:solidFill>
                <a:srgbClr val="70AD47">
                  <a:hueOff val="0"/>
                  <a:satOff val="0"/>
                  <a:lumOff val="0"/>
                  <a:alphaOff val="0"/>
                </a:srgbClr>
              </a:solidFill>
              <a:prstDash val="solid"/>
              <a:miter lim="800000"/>
            </a:ln>
            <a:effectLst/>
          </p:spPr>
        </p:sp>
        <p:sp>
          <p:nvSpPr>
            <p:cNvPr id="17" name="Köşeli Çift Ayraç 16"/>
            <p:cNvSpPr/>
            <p:nvPr/>
          </p:nvSpPr>
          <p:spPr>
            <a:xfrm>
              <a:off x="5072652" y="2957474"/>
              <a:ext cx="1653795" cy="1308796"/>
            </a:xfrm>
            <a:prstGeom prst="chevron">
              <a:avLst>
                <a:gd name="adj" fmla="val 70610"/>
              </a:avLst>
            </a:prstGeom>
            <a:solidFill>
              <a:srgbClr val="ED7D31">
                <a:hueOff val="0"/>
                <a:satOff val="0"/>
                <a:lumOff val="0"/>
                <a:alphaOff val="0"/>
              </a:srgbClr>
            </a:solidFill>
            <a:ln w="12700" cap="flat" cmpd="sng" algn="ctr">
              <a:solidFill>
                <a:srgbClr val="ED7D31">
                  <a:hueOff val="0"/>
                  <a:satOff val="0"/>
                  <a:lumOff val="0"/>
                  <a:alphaOff val="0"/>
                </a:srgbClr>
              </a:solidFill>
              <a:prstDash val="solid"/>
              <a:miter lim="800000"/>
            </a:ln>
            <a:effectLst/>
          </p:spPr>
        </p:sp>
        <p:sp>
          <p:nvSpPr>
            <p:cNvPr id="18" name="Köşeli Çift Ayraç 17"/>
            <p:cNvSpPr/>
            <p:nvPr/>
          </p:nvSpPr>
          <p:spPr>
            <a:xfrm>
              <a:off x="6066815" y="2957474"/>
              <a:ext cx="1653795" cy="1308796"/>
            </a:xfrm>
            <a:prstGeom prst="chevron">
              <a:avLst>
                <a:gd name="adj" fmla="val 70610"/>
              </a:avLst>
            </a:prstGeom>
            <a:solidFill>
              <a:srgbClr val="A5A5A5">
                <a:hueOff val="0"/>
                <a:satOff val="0"/>
                <a:lumOff val="0"/>
                <a:alphaOff val="0"/>
              </a:srgbClr>
            </a:solidFill>
            <a:ln w="12700" cap="flat" cmpd="sng" algn="ctr">
              <a:solidFill>
                <a:srgbClr val="A5A5A5">
                  <a:hueOff val="0"/>
                  <a:satOff val="0"/>
                  <a:lumOff val="0"/>
                  <a:alphaOff val="0"/>
                </a:srgbClr>
              </a:solidFill>
              <a:prstDash val="solid"/>
              <a:miter lim="800000"/>
            </a:ln>
            <a:effectLst/>
          </p:spPr>
        </p:sp>
        <p:sp>
          <p:nvSpPr>
            <p:cNvPr id="19" name="Köşeli Çift Ayraç 18"/>
            <p:cNvSpPr/>
            <p:nvPr/>
          </p:nvSpPr>
          <p:spPr>
            <a:xfrm>
              <a:off x="7060191" y="2957474"/>
              <a:ext cx="1653795" cy="1308796"/>
            </a:xfrm>
            <a:prstGeom prst="chevron">
              <a:avLst>
                <a:gd name="adj" fmla="val 70610"/>
              </a:avLst>
            </a:prstGeom>
            <a:solidFill>
              <a:srgbClr val="FFC000">
                <a:hueOff val="0"/>
                <a:satOff val="0"/>
                <a:lumOff val="0"/>
                <a:alphaOff val="0"/>
              </a:srgbClr>
            </a:solidFill>
            <a:ln w="12700" cap="flat" cmpd="sng" algn="ctr">
              <a:solidFill>
                <a:srgbClr val="FFC000">
                  <a:hueOff val="0"/>
                  <a:satOff val="0"/>
                  <a:lumOff val="0"/>
                  <a:alphaOff val="0"/>
                </a:srgbClr>
              </a:solidFill>
              <a:prstDash val="solid"/>
              <a:miter lim="800000"/>
            </a:ln>
            <a:effectLst/>
          </p:spPr>
        </p:sp>
        <p:sp>
          <p:nvSpPr>
            <p:cNvPr id="20" name="Köşeli Çift Ayraç 19"/>
            <p:cNvSpPr/>
            <p:nvPr/>
          </p:nvSpPr>
          <p:spPr>
            <a:xfrm>
              <a:off x="8054354" y="2957474"/>
              <a:ext cx="1653795" cy="1308796"/>
            </a:xfrm>
            <a:prstGeom prst="chevron">
              <a:avLst>
                <a:gd name="adj" fmla="val 70610"/>
              </a:avLst>
            </a:prstGeom>
            <a:solidFill>
              <a:srgbClr val="4472C4">
                <a:hueOff val="0"/>
                <a:satOff val="0"/>
                <a:lumOff val="0"/>
                <a:alphaOff val="0"/>
              </a:srgbClr>
            </a:solidFill>
            <a:ln w="12700" cap="flat" cmpd="sng" algn="ctr">
              <a:solidFill>
                <a:srgbClr val="4472C4">
                  <a:hueOff val="0"/>
                  <a:satOff val="0"/>
                  <a:lumOff val="0"/>
                  <a:alphaOff val="0"/>
                </a:srgbClr>
              </a:solidFill>
              <a:prstDash val="solid"/>
              <a:miter lim="800000"/>
            </a:ln>
            <a:effectLst/>
          </p:spPr>
        </p:sp>
        <p:sp>
          <p:nvSpPr>
            <p:cNvPr id="21" name="Serbest Form 20"/>
            <p:cNvSpPr/>
            <p:nvPr/>
          </p:nvSpPr>
          <p:spPr>
            <a:xfrm>
              <a:off x="2091737" y="3088353"/>
              <a:ext cx="7159380" cy="1047037"/>
            </a:xfrm>
            <a:custGeom>
              <a:avLst/>
              <a:gdLst>
                <a:gd name="connsiteX0" fmla="*/ 0 w 7159380"/>
                <a:gd name="connsiteY0" fmla="*/ 0 h 1047037"/>
                <a:gd name="connsiteX1" fmla="*/ 7159380 w 7159380"/>
                <a:gd name="connsiteY1" fmla="*/ 0 h 1047037"/>
                <a:gd name="connsiteX2" fmla="*/ 7159380 w 7159380"/>
                <a:gd name="connsiteY2" fmla="*/ 1047037 h 1047037"/>
                <a:gd name="connsiteX3" fmla="*/ 0 w 7159380"/>
                <a:gd name="connsiteY3" fmla="*/ 1047037 h 1047037"/>
                <a:gd name="connsiteX4" fmla="*/ 0 w 7159380"/>
                <a:gd name="connsiteY4" fmla="*/ 0 h 1047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59380" h="1047037">
                  <a:moveTo>
                    <a:pt x="0" y="0"/>
                  </a:moveTo>
                  <a:lnTo>
                    <a:pt x="7159380" y="0"/>
                  </a:lnTo>
                  <a:lnTo>
                    <a:pt x="7159380" y="1047037"/>
                  </a:lnTo>
                  <a:lnTo>
                    <a:pt x="0" y="1047037"/>
                  </a:lnTo>
                  <a:lnTo>
                    <a:pt x="0" y="0"/>
                  </a:lnTo>
                  <a:close/>
                </a:path>
              </a:pathLst>
            </a:custGeom>
            <a:solidFill>
              <a:sysClr val="window" lastClr="FFFFFF">
                <a:hueOff val="0"/>
                <a:satOff val="0"/>
                <a:lumOff val="0"/>
                <a:alphaOff val="0"/>
              </a:sysClr>
            </a:solidFill>
            <a:ln w="12700" cap="flat" cmpd="sng" algn="ctr">
              <a:solidFill>
                <a:srgbClr val="A5A5A5">
                  <a:hueOff val="0"/>
                  <a:satOff val="0"/>
                  <a:lumOff val="0"/>
                  <a:alphaOff val="0"/>
                </a:srgbClr>
              </a:solidFill>
              <a:prstDash val="solid"/>
              <a:miter lim="800000"/>
            </a:ln>
            <a:effectLst/>
          </p:spPr>
          <p:txBody>
            <a:bodyPr spcFirstLastPara="0" vert="horz" wrap="square" lIns="91440" tIns="91440" rIns="91440" bIns="91440" numCol="1" spcCol="1270" anchor="ctr" anchorCtr="0">
              <a:noAutofit/>
            </a:bodyPr>
            <a:lstStyle/>
            <a:p>
              <a:pPr marL="571500" marR="0" lvl="0" indent="-571500" defTabSz="160020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tr-TR" sz="3600" b="1" i="0" u="none" strike="noStrike" kern="0" cap="none" spc="0" normalizeH="0" baseline="0" noProof="0" dirty="0">
                  <a:ln>
                    <a:noFill/>
                  </a:ln>
                  <a:solidFill>
                    <a:prstClr val="black">
                      <a:hueOff val="0"/>
                      <a:satOff val="0"/>
                      <a:lumOff val="0"/>
                      <a:alphaOff val="0"/>
                    </a:prstClr>
                  </a:solidFill>
                  <a:effectLst/>
                  <a:uLnTx/>
                  <a:uFillTx/>
                  <a:latin typeface="Calibri" panose="020F0502020204030204"/>
                  <a:ea typeface="+mn-ea"/>
                  <a:cs typeface="+mn-cs"/>
                </a:rPr>
                <a:t>Çevre Eğitiminde Değerlendirme</a:t>
              </a:r>
            </a:p>
          </p:txBody>
        </p:sp>
        <p:sp>
          <p:nvSpPr>
            <p:cNvPr id="22" name="Serbest Form 21"/>
            <p:cNvSpPr/>
            <p:nvPr/>
          </p:nvSpPr>
          <p:spPr>
            <a:xfrm>
              <a:off x="2091737" y="4341275"/>
              <a:ext cx="7067503" cy="642500"/>
            </a:xfrm>
            <a:custGeom>
              <a:avLst/>
              <a:gdLst>
                <a:gd name="connsiteX0" fmla="*/ 0 w 7067503"/>
                <a:gd name="connsiteY0" fmla="*/ 0 h 642500"/>
                <a:gd name="connsiteX1" fmla="*/ 7067503 w 7067503"/>
                <a:gd name="connsiteY1" fmla="*/ 0 h 642500"/>
                <a:gd name="connsiteX2" fmla="*/ 7067503 w 7067503"/>
                <a:gd name="connsiteY2" fmla="*/ 642500 h 642500"/>
                <a:gd name="connsiteX3" fmla="*/ 0 w 7067503"/>
                <a:gd name="connsiteY3" fmla="*/ 642500 h 642500"/>
                <a:gd name="connsiteX4" fmla="*/ 0 w 7067503"/>
                <a:gd name="connsiteY4" fmla="*/ 0 h 64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7503" h="642500">
                  <a:moveTo>
                    <a:pt x="0" y="0"/>
                  </a:moveTo>
                  <a:lnTo>
                    <a:pt x="7067503" y="0"/>
                  </a:lnTo>
                  <a:lnTo>
                    <a:pt x="7067503" y="642500"/>
                  </a:lnTo>
                  <a:lnTo>
                    <a:pt x="0" y="642500"/>
                  </a:lnTo>
                  <a:lnTo>
                    <a:pt x="0" y="0"/>
                  </a:lnTo>
                  <a:close/>
                </a:path>
              </a:pathLst>
            </a:custGeom>
            <a:noFill/>
            <a:ln>
              <a:noFill/>
            </a:ln>
            <a:effectLst/>
          </p:spPr>
          <p:txBody>
            <a:bodyPr spcFirstLastPara="0" vert="horz" wrap="square" lIns="110490" tIns="110490" rIns="110490" bIns="110490" numCol="1" spcCol="1270" anchor="b" anchorCtr="0">
              <a:noAutofit/>
            </a:bodyPr>
            <a:lstStyle/>
            <a:p>
              <a:pPr marL="0" marR="0" lvl="0" indent="0" defTabSz="1289050" eaLnBrk="1" fontAlgn="auto" latinLnBrk="0" hangingPunct="1">
                <a:lnSpc>
                  <a:spcPct val="90000"/>
                </a:lnSpc>
                <a:spcBef>
                  <a:spcPct val="0"/>
                </a:spcBef>
                <a:spcAft>
                  <a:spcPct val="35000"/>
                </a:spcAft>
                <a:buClrTx/>
                <a:buSzTx/>
                <a:buFontTx/>
                <a:buNone/>
                <a:tabLst/>
                <a:defRPr/>
              </a:pPr>
              <a:endParaRPr kumimoji="0" lang="tr-TR" sz="2900" b="0" i="0" u="none" strike="noStrike" kern="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grpSp>
      <p:sp>
        <p:nvSpPr>
          <p:cNvPr id="23" name="Dikdörtgen 22"/>
          <p:cNvSpPr/>
          <p:nvPr/>
        </p:nvSpPr>
        <p:spPr>
          <a:xfrm>
            <a:off x="385762" y="4886325"/>
            <a:ext cx="2914649" cy="1428750"/>
          </a:xfrm>
          <a:prstGeom prst="rect">
            <a:avLst/>
          </a:prstGeom>
          <a:solidFill>
            <a:srgbClr val="CC66FF"/>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24" name="Grup 23"/>
          <p:cNvGrpSpPr/>
          <p:nvPr/>
        </p:nvGrpSpPr>
        <p:grpSpPr>
          <a:xfrm>
            <a:off x="3452813" y="4243388"/>
            <a:ext cx="5286375" cy="1957386"/>
            <a:chOff x="3371850" y="4243388"/>
            <a:chExt cx="5286375" cy="1957386"/>
          </a:xfrm>
          <a:solidFill>
            <a:srgbClr val="00B0F0"/>
          </a:solidFill>
        </p:grpSpPr>
        <p:sp>
          <p:nvSpPr>
            <p:cNvPr id="25" name="Yukarı Ok 24"/>
            <p:cNvSpPr/>
            <p:nvPr/>
          </p:nvSpPr>
          <p:spPr>
            <a:xfrm>
              <a:off x="5643563" y="4243388"/>
              <a:ext cx="642937" cy="671513"/>
            </a:xfrm>
            <a:prstGeom prst="upArrow">
              <a:avLst/>
            </a:prstGeom>
            <a:grp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Sol Sağ Ok Belirtme Çizgisi 25"/>
            <p:cNvSpPr/>
            <p:nvPr/>
          </p:nvSpPr>
          <p:spPr>
            <a:xfrm>
              <a:off x="3371850" y="4929187"/>
              <a:ext cx="5286375" cy="1271587"/>
            </a:xfrm>
            <a:prstGeom prst="leftRightArrowCallout">
              <a:avLst/>
            </a:prstGeom>
            <a:grp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27" name="Dikdörtgen 26"/>
          <p:cNvSpPr/>
          <p:nvPr/>
        </p:nvSpPr>
        <p:spPr>
          <a:xfrm>
            <a:off x="8829676" y="4886325"/>
            <a:ext cx="2943225" cy="1457325"/>
          </a:xfrm>
          <a:prstGeom prst="rect">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4400" i="0" u="none" strike="noStrike" kern="0" normalizeH="0" baseline="0" noProof="0" dirty="0" err="1">
                <a:ln w="0"/>
                <a:effectLst>
                  <a:outerShdw blurRad="38100" dist="19050" dir="2700000" algn="tl" rotWithShape="0">
                    <a:schemeClr val="dk1">
                      <a:alpha val="40000"/>
                    </a:schemeClr>
                  </a:outerShdw>
                </a:effectLst>
                <a:uLnTx/>
                <a:uFillTx/>
                <a:latin typeface="Calibri" panose="020F0502020204030204"/>
                <a:ea typeface="+mn-ea"/>
                <a:cs typeface="+mn-cs"/>
              </a:rPr>
              <a:t>Portfolyo</a:t>
            </a:r>
            <a:endParaRPr kumimoji="0" lang="tr-TR" sz="44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endParaRPr>
          </a:p>
        </p:txBody>
      </p:sp>
      <p:sp>
        <p:nvSpPr>
          <p:cNvPr id="28" name="Dikdörtgen 27"/>
          <p:cNvSpPr/>
          <p:nvPr/>
        </p:nvSpPr>
        <p:spPr>
          <a:xfrm>
            <a:off x="597337" y="5224760"/>
            <a:ext cx="2339102" cy="769441"/>
          </a:xfrm>
          <a:prstGeom prst="rect">
            <a:avLst/>
          </a:prstGeom>
          <a:noFill/>
        </p:spPr>
        <p:txBody>
          <a:bodyPr wrap="none" lIns="91440" tIns="45720" rIns="91440" bIns="45720">
            <a:spAutoFit/>
          </a:bodyPr>
          <a:lstStyle/>
          <a:p>
            <a:pPr algn="ctr"/>
            <a:r>
              <a:rPr lang="tr-TR" sz="4400" dirty="0" err="1">
                <a:ln w="0"/>
                <a:effectLst>
                  <a:outerShdw blurRad="38100" dist="19050" dir="2700000" algn="tl" rotWithShape="0">
                    <a:schemeClr val="dk1">
                      <a:alpha val="40000"/>
                    </a:schemeClr>
                  </a:outerShdw>
                </a:effectLst>
                <a:latin typeface="Calibri" panose="020F0502020204030204"/>
              </a:rPr>
              <a:t>Rubrikler</a:t>
            </a:r>
            <a:endParaRPr lang="tr-TR" sz="5400" dirty="0">
              <a:ln w="0"/>
              <a:effectLst>
                <a:outerShdw blurRad="38100" dist="19050" dir="2700000" algn="tl" rotWithShape="0">
                  <a:schemeClr val="dk1">
                    <a:alpha val="40000"/>
                  </a:schemeClr>
                </a:outerShdw>
              </a:effectLst>
              <a:latin typeface="Calibri" panose="020F0502020204030204"/>
            </a:endParaRPr>
          </a:p>
        </p:txBody>
      </p:sp>
    </p:spTree>
    <p:extLst>
      <p:ext uri="{BB962C8B-B14F-4D97-AF65-F5344CB8AC3E}">
        <p14:creationId xmlns:p14="http://schemas.microsoft.com/office/powerpoint/2010/main" val="37478503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ulut Belirtme Çizgisi 2"/>
          <p:cNvSpPr/>
          <p:nvPr/>
        </p:nvSpPr>
        <p:spPr>
          <a:xfrm>
            <a:off x="809625" y="700087"/>
            <a:ext cx="10572750" cy="4957763"/>
          </a:xfrm>
          <a:prstGeom prst="cloudCallout">
            <a:avLst/>
          </a:prstGeom>
          <a:solidFill>
            <a:schemeClr val="bg2">
              <a:lumMod val="75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 name="Dikdörtgen 4"/>
          <p:cNvSpPr/>
          <p:nvPr/>
        </p:nvSpPr>
        <p:spPr>
          <a:xfrm>
            <a:off x="1555790" y="2567285"/>
            <a:ext cx="8737521" cy="1107996"/>
          </a:xfrm>
          <a:prstGeom prst="rect">
            <a:avLst/>
          </a:prstGeom>
          <a:noFill/>
        </p:spPr>
        <p:txBody>
          <a:bodyPr wrap="none" lIns="91440" tIns="45720" rIns="91440" bIns="45720">
            <a:spAutoFit/>
          </a:bodyPr>
          <a:lstStyle/>
          <a:p>
            <a:pPr algn="ctr"/>
            <a:r>
              <a:rPr lang="tr-TR" sz="6600" dirty="0">
                <a:ln w="0"/>
                <a:effectLst>
                  <a:outerShdw blurRad="38100" dist="19050" dir="2700000" algn="tl" rotWithShape="0">
                    <a:schemeClr val="dk1">
                      <a:alpha val="40000"/>
                    </a:schemeClr>
                  </a:outerShdw>
                </a:effectLst>
                <a:latin typeface="Calibri" panose="020F0502020204030204"/>
              </a:rPr>
              <a:t>Çevre Eğitiminin Esasları</a:t>
            </a:r>
            <a:endParaRPr lang="tr-TR" sz="66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6979890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Yatay Kaydırma 4"/>
          <p:cNvSpPr/>
          <p:nvPr/>
        </p:nvSpPr>
        <p:spPr>
          <a:xfrm>
            <a:off x="371475" y="0"/>
            <a:ext cx="11444288" cy="1385888"/>
          </a:xfrm>
          <a:prstGeom prst="horizontalScroll">
            <a:avLst/>
          </a:prstGeom>
          <a:solidFill>
            <a:schemeClr val="bg2">
              <a:lumMod val="75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 name="Dikdörtgen 2"/>
          <p:cNvSpPr/>
          <p:nvPr/>
        </p:nvSpPr>
        <p:spPr>
          <a:xfrm>
            <a:off x="0" y="152698"/>
            <a:ext cx="11913844" cy="1200329"/>
          </a:xfrm>
          <a:prstGeom prst="rect">
            <a:avLst/>
          </a:prstGeom>
          <a:noFill/>
        </p:spPr>
        <p:txBody>
          <a:bodyPr wrap="square" lIns="91440" tIns="45720" rIns="91440" bIns="45720">
            <a:spAutoFit/>
          </a:bodyPr>
          <a:lstStyle/>
          <a:p>
            <a:pPr algn="ctr"/>
            <a:r>
              <a:rPr lang="tr-TR" sz="3600" dirty="0">
                <a:ln w="0"/>
                <a:effectLst>
                  <a:outerShdw blurRad="38100" dist="19050" dir="2700000" algn="tl" rotWithShape="0">
                    <a:schemeClr val="dk1">
                      <a:alpha val="40000"/>
                    </a:schemeClr>
                  </a:outerShdw>
                </a:effectLst>
                <a:latin typeface="Calibri" panose="020F0502020204030204"/>
              </a:rPr>
              <a:t>Erken yaşlarda verilecek bir çevre eğitimi programının </a:t>
            </a:r>
          </a:p>
          <a:p>
            <a:pPr algn="ctr"/>
            <a:r>
              <a:rPr lang="tr-TR" sz="3600" dirty="0">
                <a:ln w="0"/>
                <a:effectLst>
                  <a:outerShdw blurRad="38100" dist="19050" dir="2700000" algn="tl" rotWithShape="0">
                    <a:schemeClr val="dk1">
                      <a:alpha val="40000"/>
                    </a:schemeClr>
                  </a:outerShdw>
                </a:effectLst>
                <a:latin typeface="Calibri" panose="020F0502020204030204"/>
              </a:rPr>
              <a:t>Aşamaları;</a:t>
            </a:r>
          </a:p>
        </p:txBody>
      </p:sp>
      <p:graphicFrame>
        <p:nvGraphicFramePr>
          <p:cNvPr id="4" name="Diyagram 3"/>
          <p:cNvGraphicFramePr/>
          <p:nvPr>
            <p:extLst>
              <p:ext uri="{D42A27DB-BD31-4B8C-83A1-F6EECF244321}">
                <p14:modId xmlns:p14="http://schemas.microsoft.com/office/powerpoint/2010/main" val="3106883999"/>
              </p:ext>
            </p:extLst>
          </p:nvPr>
        </p:nvGraphicFramePr>
        <p:xfrm>
          <a:off x="995003" y="1845686"/>
          <a:ext cx="10174287" cy="47005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25676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Yuvarlatılmış Dikdörtgen 3"/>
          <p:cNvSpPr/>
          <p:nvPr/>
        </p:nvSpPr>
        <p:spPr>
          <a:xfrm>
            <a:off x="206088" y="404813"/>
            <a:ext cx="11815762" cy="1228725"/>
          </a:xfrm>
          <a:prstGeom prst="roundRect">
            <a:avLst/>
          </a:prstGeom>
          <a:solidFill>
            <a:schemeClr val="bg2">
              <a:lumMod val="75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Dikdörtgen 6"/>
          <p:cNvSpPr/>
          <p:nvPr/>
        </p:nvSpPr>
        <p:spPr>
          <a:xfrm>
            <a:off x="361893" y="2879759"/>
            <a:ext cx="11442180" cy="2062103"/>
          </a:xfrm>
          <a:prstGeom prst="rect">
            <a:avLst/>
          </a:prstGeom>
          <a:noFill/>
        </p:spPr>
        <p:txBody>
          <a:bodyPr wrap="square" lIns="91440" tIns="45720" rIns="91440" bIns="45720">
            <a:spAutoFit/>
          </a:bodyPr>
          <a:lstStyle/>
          <a:p>
            <a:pPr algn="just"/>
            <a:r>
              <a:rPr lang="tr-TR" sz="3200" dirty="0">
                <a:ln w="0"/>
                <a:effectLst>
                  <a:outerShdw blurRad="38100" dist="19050" dir="2700000" algn="tl" rotWithShape="0">
                    <a:schemeClr val="dk1">
                      <a:alpha val="40000"/>
                    </a:schemeClr>
                  </a:outerShdw>
                </a:effectLst>
                <a:latin typeface="Calibri" panose="020F0502020204030204"/>
              </a:rPr>
              <a:t>Öğrencilerin çevrelerine ve çevre problemlerine karşı duyarlılık ve farkındalık kazanmalarına yardımcı olmak; uyarıcıları algılama ve ayırt etme becerisini geliştirmek ve bu algıları belli bir süreç içinde özelleştirip geliştirerek bu yeni beceriyi farklı alanlarda  kullanmak.</a:t>
            </a:r>
            <a:endParaRPr lang="tr-TR" sz="1200" dirty="0">
              <a:ln w="0"/>
              <a:effectLst>
                <a:outerShdw blurRad="38100" dist="19050" dir="2700000" algn="tl" rotWithShape="0">
                  <a:schemeClr val="dk1">
                    <a:alpha val="40000"/>
                  </a:schemeClr>
                </a:outerShdw>
              </a:effectLst>
            </a:endParaRPr>
          </a:p>
        </p:txBody>
      </p:sp>
      <p:sp>
        <p:nvSpPr>
          <p:cNvPr id="8" name="Dikdörtgen 7"/>
          <p:cNvSpPr/>
          <p:nvPr/>
        </p:nvSpPr>
        <p:spPr>
          <a:xfrm>
            <a:off x="2346726" y="515081"/>
            <a:ext cx="7048276" cy="923330"/>
          </a:xfrm>
          <a:prstGeom prst="rect">
            <a:avLst/>
          </a:prstGeom>
          <a:noFill/>
        </p:spPr>
        <p:txBody>
          <a:bodyPr wrap="none" lIns="91440" tIns="45720" rIns="91440" bIns="45720">
            <a:spAutoFit/>
          </a:bodyPr>
          <a:lstStyle/>
          <a:p>
            <a:pPr algn="ctr"/>
            <a:r>
              <a:rPr lang="tr-TR" sz="5400" dirty="0">
                <a:ln w="0"/>
                <a:effectLst>
                  <a:outerShdw blurRad="38100" dist="19050" dir="2700000" algn="tl" rotWithShape="0">
                    <a:schemeClr val="dk1">
                      <a:alpha val="40000"/>
                    </a:schemeClr>
                  </a:outerShdw>
                </a:effectLst>
                <a:latin typeface="Calibri" panose="020F0502020204030204"/>
              </a:rPr>
              <a:t>Farkındalık (</a:t>
            </a:r>
            <a:r>
              <a:rPr lang="tr-TR" sz="5400" dirty="0" err="1">
                <a:ln w="0"/>
                <a:effectLst>
                  <a:outerShdw blurRad="38100" dist="19050" dir="2700000" algn="tl" rotWithShape="0">
                    <a:schemeClr val="dk1">
                      <a:alpha val="40000"/>
                    </a:schemeClr>
                  </a:outerShdw>
                </a:effectLst>
                <a:latin typeface="Calibri" panose="020F0502020204030204"/>
              </a:rPr>
              <a:t>Awareness</a:t>
            </a:r>
            <a:r>
              <a:rPr lang="tr-TR" sz="5400" dirty="0">
                <a:ln w="0"/>
                <a:effectLst>
                  <a:outerShdw blurRad="38100" dist="19050" dir="2700000" algn="tl" rotWithShape="0">
                    <a:schemeClr val="dk1">
                      <a:alpha val="40000"/>
                    </a:schemeClr>
                  </a:outerShdw>
                </a:effectLst>
                <a:latin typeface="Calibri" panose="020F0502020204030204"/>
              </a:rPr>
              <a:t>)</a:t>
            </a:r>
            <a:endParaRPr lang="tr-TR" sz="54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748173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yagram 2"/>
          <p:cNvGraphicFramePr/>
          <p:nvPr>
            <p:extLst>
              <p:ext uri="{D42A27DB-BD31-4B8C-83A1-F6EECF244321}">
                <p14:modId xmlns:p14="http://schemas.microsoft.com/office/powerpoint/2010/main" val="1988508337"/>
              </p:ext>
            </p:extLst>
          </p:nvPr>
        </p:nvGraphicFramePr>
        <p:xfrm>
          <a:off x="171450" y="885826"/>
          <a:ext cx="11687175"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Yuvarlatılmış Dikdörtgen 3"/>
          <p:cNvSpPr/>
          <p:nvPr/>
        </p:nvSpPr>
        <p:spPr>
          <a:xfrm>
            <a:off x="642938" y="5214939"/>
            <a:ext cx="11244262" cy="957262"/>
          </a:xfrm>
          <a:prstGeom prst="roundRect">
            <a:avLst/>
          </a:prstGeom>
          <a:solidFill>
            <a:srgbClr val="FFCC00"/>
          </a:solidFill>
          <a:ln w="12700" cap="flat" cmpd="sng" algn="ctr">
            <a:solidFill>
              <a:srgbClr val="5B9BD5">
                <a:shade val="50000"/>
              </a:srgbClr>
            </a:solidFill>
            <a:prstDash val="solid"/>
            <a:miter lim="800000"/>
          </a:ln>
          <a:effectLst/>
        </p:spPr>
        <p:txBody>
          <a:bodyPr rtlCol="0" anchor="ctr"/>
          <a:lstStyle/>
          <a:p>
            <a:pPr lvl="0" algn="just"/>
            <a:r>
              <a:rPr lang="tr-TR" sz="2400" dirty="0">
                <a:ln w="0"/>
                <a:effectLst>
                  <a:outerShdw blurRad="38100" dist="19050" dir="2700000" algn="tl" rotWithShape="0">
                    <a:schemeClr val="dk1">
                      <a:alpha val="40000"/>
                    </a:schemeClr>
                  </a:outerShdw>
                </a:effectLst>
                <a:latin typeface="Calibri" panose="020F0502020204030204"/>
              </a:rPr>
              <a:t>Bir organizmanın ya da bir parçasının üzerinde etkili olan dış etkenler topluluğudur.</a:t>
            </a:r>
          </a:p>
        </p:txBody>
      </p:sp>
      <p:sp>
        <p:nvSpPr>
          <p:cNvPr id="7" name="Dikdörtgen 6"/>
          <p:cNvSpPr/>
          <p:nvPr/>
        </p:nvSpPr>
        <p:spPr>
          <a:xfrm>
            <a:off x="3945443" y="0"/>
            <a:ext cx="4301114" cy="923330"/>
          </a:xfrm>
          <a:prstGeom prst="rect">
            <a:avLst/>
          </a:prstGeom>
          <a:noFill/>
        </p:spPr>
        <p:txBody>
          <a:bodyPr wrap="none" lIns="91440" tIns="45720" rIns="91440" bIns="45720">
            <a:spAutoFit/>
          </a:bodyPr>
          <a:lstStyle/>
          <a:p>
            <a:pPr algn="ctr"/>
            <a:r>
              <a:rPr lang="tr-TR" sz="5400" dirty="0">
                <a:ln w="0"/>
                <a:effectLst>
                  <a:outerShdw blurRad="38100" dist="19050" dir="2700000" algn="tl" rotWithShape="0">
                    <a:schemeClr val="dk1">
                      <a:alpha val="40000"/>
                    </a:schemeClr>
                  </a:outerShdw>
                </a:effectLst>
                <a:latin typeface="Calibri" panose="020F0502020204030204"/>
              </a:rPr>
              <a:t>Çevre Kavramı</a:t>
            </a:r>
            <a:endParaRPr lang="tr-TR" sz="54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9335693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378620" y="1769350"/>
            <a:ext cx="11480872" cy="2062103"/>
          </a:xfrm>
          <a:prstGeom prst="rect">
            <a:avLst/>
          </a:prstGeom>
          <a:noFill/>
        </p:spPr>
        <p:txBody>
          <a:bodyPr wrap="square" lIns="91440" tIns="45720" rIns="91440" bIns="45720">
            <a:spAutoFit/>
          </a:bodyPr>
          <a:lstStyle/>
          <a:p>
            <a:pPr algn="just"/>
            <a:r>
              <a:rPr lang="tr-TR" sz="3200" dirty="0">
                <a:ln w="0"/>
                <a:effectLst>
                  <a:outerShdw blurRad="38100" dist="19050" dir="2700000" algn="tl" rotWithShape="0">
                    <a:schemeClr val="dk1">
                      <a:alpha val="40000"/>
                    </a:schemeClr>
                  </a:outerShdw>
                </a:effectLst>
                <a:latin typeface="Calibri" panose="020F0502020204030204"/>
              </a:rPr>
              <a:t>Çocukların çevrenin fonksiyonu, insanların çevreyle nasıl etkileşime</a:t>
            </a:r>
          </a:p>
          <a:p>
            <a:pPr algn="just"/>
            <a:r>
              <a:rPr lang="tr-TR" sz="3200" dirty="0">
                <a:ln w="0"/>
                <a:effectLst>
                  <a:outerShdw blurRad="38100" dist="19050" dir="2700000" algn="tl" rotWithShape="0">
                    <a:schemeClr val="dk1">
                      <a:alpha val="40000"/>
                    </a:schemeClr>
                  </a:outerShdw>
                </a:effectLst>
                <a:latin typeface="Calibri" panose="020F0502020204030204"/>
              </a:rPr>
              <a:t>Girdikleri ve çevreyle ilgili konuların ve problemlerin nasıl ortaya çıkıp çözümlendiği hakkında temel bir anlayış kazanmalarına yardımcı olma.</a:t>
            </a:r>
          </a:p>
        </p:txBody>
      </p:sp>
      <p:sp>
        <p:nvSpPr>
          <p:cNvPr id="4" name="Yuvarlatılmış Dikdörtgen 3"/>
          <p:cNvSpPr/>
          <p:nvPr/>
        </p:nvSpPr>
        <p:spPr>
          <a:xfrm>
            <a:off x="371475" y="314325"/>
            <a:ext cx="11587163" cy="1100138"/>
          </a:xfrm>
          <a:prstGeom prst="roundRect">
            <a:avLst/>
          </a:prstGeom>
          <a:solidFill>
            <a:schemeClr val="bg2">
              <a:lumMod val="75000"/>
            </a:schemeClr>
          </a:solidFill>
          <a:ln w="12700" cap="flat" cmpd="sng" algn="ctr">
            <a:solidFill>
              <a:srgbClr val="5B9BD5">
                <a:shade val="50000"/>
              </a:srgbClr>
            </a:solidFill>
            <a:prstDash val="solid"/>
            <a:miter lim="800000"/>
          </a:ln>
          <a:effectLst/>
        </p:spPr>
        <p:txBody>
          <a:bodyPr rtlCol="0" anchor="ctr">
            <a:scene3d>
              <a:camera prst="orthographicFront"/>
              <a:lightRig rig="soft" dir="t">
                <a:rot lat="0" lon="0" rev="15600000"/>
              </a:lightRig>
            </a:scene3d>
            <a:sp3d extrusionH="57150" prstMaterial="softEdge">
              <a:bevelT w="25400" h="38100"/>
            </a:sp3d>
          </a:bodyPr>
          <a:lstStyle/>
          <a:p>
            <a:pPr lvl="0" algn="ctr"/>
            <a:endParaRPr lang="tr-TR" sz="7200" b="1" dirty="0">
              <a:ln/>
              <a:solidFill>
                <a:srgbClr val="FFC000"/>
              </a:solidFill>
              <a:latin typeface="Calibri" panose="020F0502020204030204"/>
            </a:endParaRPr>
          </a:p>
        </p:txBody>
      </p:sp>
      <p:sp>
        <p:nvSpPr>
          <p:cNvPr id="6" name="Dikdörtgen 5"/>
          <p:cNvSpPr/>
          <p:nvPr/>
        </p:nvSpPr>
        <p:spPr>
          <a:xfrm>
            <a:off x="3315737" y="495597"/>
            <a:ext cx="5189049" cy="923330"/>
          </a:xfrm>
          <a:prstGeom prst="rect">
            <a:avLst/>
          </a:prstGeom>
          <a:noFill/>
        </p:spPr>
        <p:txBody>
          <a:bodyPr wrap="none" lIns="91440" tIns="45720" rIns="91440" bIns="45720">
            <a:spAutoFit/>
          </a:bodyPr>
          <a:lstStyle/>
          <a:p>
            <a:pPr algn="ctr"/>
            <a:r>
              <a:rPr lang="tr-TR" sz="5400" dirty="0">
                <a:ln w="0"/>
                <a:effectLst>
                  <a:outerShdw blurRad="38100" dist="19050" dir="2700000" algn="tl" rotWithShape="0">
                    <a:schemeClr val="dk1">
                      <a:alpha val="40000"/>
                    </a:schemeClr>
                  </a:outerShdw>
                </a:effectLst>
                <a:latin typeface="Calibri" panose="020F0502020204030204"/>
              </a:rPr>
              <a:t>Bilgi (Knowledge)</a:t>
            </a:r>
            <a:endParaRPr lang="tr-TR" sz="5400" dirty="0">
              <a:ln w="0"/>
              <a:effectLst>
                <a:outerShdw blurRad="38100" dist="19050" dir="2700000" algn="tl" rotWithShape="0">
                  <a:schemeClr val="dk1">
                    <a:alpha val="40000"/>
                  </a:schemeClr>
                </a:outerShdw>
              </a:effectLst>
            </a:endParaRPr>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071" y="3935124"/>
            <a:ext cx="10401300" cy="255746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9019707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Yuvarlatılmış Dikdörtgen 2"/>
          <p:cNvSpPr/>
          <p:nvPr/>
        </p:nvSpPr>
        <p:spPr>
          <a:xfrm>
            <a:off x="414337" y="214313"/>
            <a:ext cx="11401425" cy="1014412"/>
          </a:xfrm>
          <a:prstGeom prst="roundRect">
            <a:avLst/>
          </a:prstGeom>
          <a:solidFill>
            <a:schemeClr val="bg2">
              <a:lumMod val="75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 name="Dikdörtgen 1"/>
          <p:cNvSpPr/>
          <p:nvPr/>
        </p:nvSpPr>
        <p:spPr>
          <a:xfrm>
            <a:off x="3042117" y="338435"/>
            <a:ext cx="6193490" cy="923330"/>
          </a:xfrm>
          <a:prstGeom prst="rect">
            <a:avLst/>
          </a:prstGeom>
          <a:noFill/>
        </p:spPr>
        <p:txBody>
          <a:bodyPr wrap="none" lIns="91440" tIns="45720" rIns="91440" bIns="45720">
            <a:spAutoFit/>
          </a:bodyPr>
          <a:lstStyle/>
          <a:p>
            <a:pPr algn="ctr"/>
            <a:r>
              <a:rPr lang="tr-TR" sz="5400" dirty="0">
                <a:ln w="0"/>
                <a:effectLst>
                  <a:outerShdw blurRad="38100" dist="19050" dir="2700000" algn="tl" rotWithShape="0">
                    <a:schemeClr val="dk1">
                      <a:alpha val="40000"/>
                    </a:schemeClr>
                  </a:outerShdw>
                </a:effectLst>
                <a:latin typeface="Calibri" panose="020F0502020204030204"/>
              </a:rPr>
              <a:t>Tutumlar (</a:t>
            </a:r>
            <a:r>
              <a:rPr lang="tr-TR" sz="5400" dirty="0" err="1">
                <a:ln w="0"/>
                <a:effectLst>
                  <a:outerShdw blurRad="38100" dist="19050" dir="2700000" algn="tl" rotWithShape="0">
                    <a:schemeClr val="dk1">
                      <a:alpha val="40000"/>
                    </a:schemeClr>
                  </a:outerShdw>
                </a:effectLst>
                <a:latin typeface="Calibri" panose="020F0502020204030204"/>
              </a:rPr>
              <a:t>Attitudes</a:t>
            </a:r>
            <a:r>
              <a:rPr lang="tr-TR" sz="5400" dirty="0">
                <a:ln w="0"/>
                <a:effectLst>
                  <a:outerShdw blurRad="38100" dist="19050" dir="2700000" algn="tl" rotWithShape="0">
                    <a:schemeClr val="dk1">
                      <a:alpha val="40000"/>
                    </a:schemeClr>
                  </a:outerShdw>
                </a:effectLst>
                <a:latin typeface="Calibri" panose="020F0502020204030204"/>
              </a:rPr>
              <a:t> )</a:t>
            </a:r>
            <a:endParaRPr lang="tr-TR" sz="5400" dirty="0">
              <a:ln w="0"/>
              <a:effectLst>
                <a:outerShdw blurRad="38100" dist="19050" dir="2700000" algn="tl" rotWithShape="0">
                  <a:schemeClr val="dk1">
                    <a:alpha val="40000"/>
                  </a:schemeClr>
                </a:outerShdw>
              </a:effectLst>
            </a:endParaRPr>
          </a:p>
        </p:txBody>
      </p:sp>
      <p:sp>
        <p:nvSpPr>
          <p:cNvPr id="8" name="Dikdörtgen 7"/>
          <p:cNvSpPr/>
          <p:nvPr/>
        </p:nvSpPr>
        <p:spPr>
          <a:xfrm>
            <a:off x="340303" y="1842086"/>
            <a:ext cx="11569128" cy="1569660"/>
          </a:xfrm>
          <a:prstGeom prst="rect">
            <a:avLst/>
          </a:prstGeom>
          <a:noFill/>
        </p:spPr>
        <p:txBody>
          <a:bodyPr wrap="square" lIns="91440" tIns="45720" rIns="91440" bIns="45720">
            <a:spAutoFit/>
          </a:bodyPr>
          <a:lstStyle/>
          <a:p>
            <a:pPr algn="just"/>
            <a:r>
              <a:rPr lang="tr-TR" sz="3200" dirty="0">
                <a:ln w="0"/>
                <a:effectLst>
                  <a:outerShdw blurRad="38100" dist="19050" dir="2700000" algn="tl" rotWithShape="0">
                    <a:schemeClr val="dk1">
                      <a:alpha val="40000"/>
                    </a:schemeClr>
                  </a:outerShdw>
                </a:effectLst>
                <a:latin typeface="Calibri" panose="020F0502020204030204"/>
              </a:rPr>
              <a:t>Çocukların çevreye ilgi duymalarına ve geliştirilebilir ve sürdürülebilir bir çevre için sorumluluk almak ve güdülenmek İçin gerekli değerleri kazanmalarına yardımcı olmak.</a:t>
            </a:r>
            <a:endParaRPr lang="tr-TR" sz="3200" dirty="0">
              <a:ln w="0"/>
              <a:effectLst>
                <a:outerShdw blurRad="38100" dist="19050" dir="2700000" algn="tl" rotWithShape="0">
                  <a:schemeClr val="dk1">
                    <a:alpha val="40000"/>
                  </a:schemeClr>
                </a:outerShdw>
              </a:effectLst>
            </a:endParaRPr>
          </a:p>
        </p:txBody>
      </p:sp>
      <p:pic>
        <p:nvPicPr>
          <p:cNvPr id="9"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268" y="3333750"/>
            <a:ext cx="11493062" cy="29718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4530716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Yuvarlatılmış Dikdörtgen 2"/>
          <p:cNvSpPr/>
          <p:nvPr/>
        </p:nvSpPr>
        <p:spPr>
          <a:xfrm>
            <a:off x="128588" y="114300"/>
            <a:ext cx="11830050" cy="1042988"/>
          </a:xfrm>
          <a:prstGeom prst="roundRect">
            <a:avLst/>
          </a:prstGeom>
          <a:solidFill>
            <a:schemeClr val="bg2">
              <a:lumMod val="75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600" i="0" u="none" strike="noStrike" kern="0" normalizeH="0" baseline="0" noProof="0">
              <a:ln w="0"/>
              <a:effectLst>
                <a:outerShdw blurRad="38100" dist="19050" dir="2700000" algn="tl" rotWithShape="0">
                  <a:schemeClr val="dk1">
                    <a:alpha val="40000"/>
                  </a:schemeClr>
                </a:outerShdw>
              </a:effectLst>
              <a:uLnTx/>
              <a:uFillTx/>
              <a:latin typeface="Calibri" panose="020F0502020204030204"/>
              <a:ea typeface="+mn-ea"/>
              <a:cs typeface="+mn-cs"/>
            </a:endParaRPr>
          </a:p>
        </p:txBody>
      </p:sp>
      <p:sp>
        <p:nvSpPr>
          <p:cNvPr id="5" name="Dikdörtgen 4"/>
          <p:cNvSpPr/>
          <p:nvPr/>
        </p:nvSpPr>
        <p:spPr>
          <a:xfrm>
            <a:off x="4053338" y="209847"/>
            <a:ext cx="3485248" cy="830997"/>
          </a:xfrm>
          <a:prstGeom prst="rect">
            <a:avLst/>
          </a:prstGeom>
          <a:noFill/>
        </p:spPr>
        <p:txBody>
          <a:bodyPr wrap="none" lIns="91440" tIns="45720" rIns="91440" bIns="45720">
            <a:spAutoFit/>
          </a:bodyPr>
          <a:lstStyle/>
          <a:p>
            <a:pPr algn="ctr"/>
            <a:r>
              <a:rPr lang="tr-TR" sz="4800" dirty="0">
                <a:ln w="0"/>
                <a:effectLst>
                  <a:outerShdw blurRad="38100" dist="19050" dir="2700000" algn="tl" rotWithShape="0">
                    <a:schemeClr val="dk1">
                      <a:alpha val="40000"/>
                    </a:schemeClr>
                  </a:outerShdw>
                </a:effectLst>
                <a:latin typeface="Calibri" panose="020F0502020204030204"/>
              </a:rPr>
              <a:t>Beceri (</a:t>
            </a:r>
            <a:r>
              <a:rPr lang="tr-TR" sz="4800" dirty="0" err="1">
                <a:ln w="0"/>
                <a:effectLst>
                  <a:outerShdw blurRad="38100" dist="19050" dir="2700000" algn="tl" rotWithShape="0">
                    <a:schemeClr val="dk1">
                      <a:alpha val="40000"/>
                    </a:schemeClr>
                  </a:outerShdw>
                </a:effectLst>
                <a:latin typeface="Calibri" panose="020F0502020204030204"/>
              </a:rPr>
              <a:t>Skills</a:t>
            </a:r>
            <a:r>
              <a:rPr lang="tr-TR" sz="4800" dirty="0">
                <a:ln w="0"/>
                <a:effectLst>
                  <a:outerShdw blurRad="38100" dist="19050" dir="2700000" algn="tl" rotWithShape="0">
                    <a:schemeClr val="dk1">
                      <a:alpha val="40000"/>
                    </a:schemeClr>
                  </a:outerShdw>
                </a:effectLst>
                <a:latin typeface="Calibri" panose="020F0502020204030204"/>
              </a:rPr>
              <a:t>)</a:t>
            </a:r>
            <a:endParaRPr lang="tr-TR" sz="4800" dirty="0">
              <a:ln w="0"/>
              <a:effectLst>
                <a:outerShdw blurRad="38100" dist="19050" dir="2700000" algn="tl" rotWithShape="0">
                  <a:schemeClr val="dk1">
                    <a:alpha val="40000"/>
                  </a:schemeClr>
                </a:outerShdw>
              </a:effectLst>
            </a:endParaRPr>
          </a:p>
        </p:txBody>
      </p:sp>
      <p:sp>
        <p:nvSpPr>
          <p:cNvPr id="7" name="Dikdörtgen 6"/>
          <p:cNvSpPr/>
          <p:nvPr/>
        </p:nvSpPr>
        <p:spPr>
          <a:xfrm>
            <a:off x="100013" y="1295697"/>
            <a:ext cx="11615738" cy="1754326"/>
          </a:xfrm>
          <a:prstGeom prst="rect">
            <a:avLst/>
          </a:prstGeom>
          <a:noFill/>
        </p:spPr>
        <p:txBody>
          <a:bodyPr wrap="square" lIns="91440" tIns="45720" rIns="91440" bIns="45720">
            <a:spAutoFit/>
          </a:bodyPr>
          <a:lstStyle/>
          <a:p>
            <a:pPr algn="just"/>
            <a:r>
              <a:rPr lang="tr-TR" sz="3600" dirty="0">
                <a:ln w="0"/>
                <a:effectLst>
                  <a:outerShdw blurRad="38100" dist="19050" dir="2700000" algn="tl" rotWithShape="0">
                    <a:schemeClr val="dk1">
                      <a:alpha val="40000"/>
                    </a:schemeClr>
                  </a:outerShdw>
                </a:effectLst>
                <a:latin typeface="Calibri" panose="020F0502020204030204"/>
              </a:rPr>
              <a:t>Çocukların çevresel problemleri belirlemek, araştırmak ve bu problemlerin çözümüne katkıda bulunmak için gerekli becerileri kazanmalarına yardımcı olmak.</a:t>
            </a:r>
            <a:endParaRPr lang="tr-TR" sz="3600" dirty="0">
              <a:ln w="0"/>
              <a:effectLst>
                <a:outerShdw blurRad="38100" dist="19050" dir="2700000" algn="tl" rotWithShape="0">
                  <a:schemeClr val="dk1">
                    <a:alpha val="40000"/>
                  </a:schemeClr>
                </a:outerShdw>
              </a:effectLst>
            </a:endParaRPr>
          </a:p>
        </p:txBody>
      </p:sp>
      <p:pic>
        <p:nvPicPr>
          <p:cNvPr id="9"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14763"/>
            <a:ext cx="11401425" cy="24003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1224020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uvarlatılmış Dikdörtgen 1"/>
          <p:cNvSpPr/>
          <p:nvPr/>
        </p:nvSpPr>
        <p:spPr>
          <a:xfrm>
            <a:off x="271463" y="267566"/>
            <a:ext cx="11658600" cy="1014413"/>
          </a:xfrm>
          <a:prstGeom prst="roundRect">
            <a:avLst/>
          </a:prstGeom>
          <a:solidFill>
            <a:schemeClr val="bg2">
              <a:lumMod val="75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600" i="0" u="none" strike="noStrike" kern="0" normalizeH="0" baseline="0" noProof="0">
              <a:ln w="0"/>
              <a:effectLst>
                <a:outerShdw blurRad="38100" dist="19050" dir="2700000" algn="tl" rotWithShape="0">
                  <a:schemeClr val="dk1">
                    <a:alpha val="40000"/>
                  </a:schemeClr>
                </a:outerShdw>
              </a:effectLst>
              <a:uLnTx/>
              <a:uFillTx/>
              <a:latin typeface="Calibri" panose="020F0502020204030204"/>
              <a:ea typeface="+mn-ea"/>
              <a:cs typeface="+mn-cs"/>
            </a:endParaRPr>
          </a:p>
        </p:txBody>
      </p:sp>
      <p:sp>
        <p:nvSpPr>
          <p:cNvPr id="4" name="Dikdörtgen 3"/>
          <p:cNvSpPr/>
          <p:nvPr/>
        </p:nvSpPr>
        <p:spPr>
          <a:xfrm>
            <a:off x="3358795" y="375236"/>
            <a:ext cx="5590440" cy="830997"/>
          </a:xfrm>
          <a:prstGeom prst="rect">
            <a:avLst/>
          </a:prstGeom>
          <a:noFill/>
        </p:spPr>
        <p:txBody>
          <a:bodyPr wrap="none" lIns="91440" tIns="45720" rIns="91440" bIns="45720">
            <a:spAutoFit/>
          </a:bodyPr>
          <a:lstStyle/>
          <a:p>
            <a:pPr algn="ctr"/>
            <a:r>
              <a:rPr lang="tr-TR" sz="4800" dirty="0">
                <a:ln w="0"/>
                <a:effectLst>
                  <a:outerShdw blurRad="38100" dist="19050" dir="2700000" algn="tl" rotWithShape="0">
                    <a:schemeClr val="dk1">
                      <a:alpha val="40000"/>
                    </a:schemeClr>
                  </a:outerShdw>
                </a:effectLst>
                <a:latin typeface="Calibri" panose="020F0502020204030204"/>
              </a:rPr>
              <a:t>Katılım (</a:t>
            </a:r>
            <a:r>
              <a:rPr lang="tr-TR" sz="4800" dirty="0" err="1">
                <a:ln w="0"/>
                <a:effectLst>
                  <a:outerShdw blurRad="38100" dist="19050" dir="2700000" algn="tl" rotWithShape="0">
                    <a:schemeClr val="dk1">
                      <a:alpha val="40000"/>
                    </a:schemeClr>
                  </a:outerShdw>
                </a:effectLst>
                <a:latin typeface="Calibri" panose="020F0502020204030204"/>
              </a:rPr>
              <a:t>Participation</a:t>
            </a:r>
            <a:r>
              <a:rPr lang="tr-TR" sz="4800" dirty="0">
                <a:ln w="0"/>
                <a:effectLst>
                  <a:outerShdw blurRad="38100" dist="19050" dir="2700000" algn="tl" rotWithShape="0">
                    <a:schemeClr val="dk1">
                      <a:alpha val="40000"/>
                    </a:schemeClr>
                  </a:outerShdw>
                </a:effectLst>
                <a:latin typeface="Calibri" panose="020F0502020204030204"/>
              </a:rPr>
              <a:t>)</a:t>
            </a:r>
            <a:endParaRPr lang="tr-TR" sz="4800" dirty="0">
              <a:ln w="0"/>
              <a:effectLst>
                <a:outerShdw blurRad="38100" dist="19050" dir="2700000" algn="tl" rotWithShape="0">
                  <a:schemeClr val="dk1">
                    <a:alpha val="40000"/>
                  </a:schemeClr>
                </a:outerShdw>
              </a:effectLst>
            </a:endParaRPr>
          </a:p>
        </p:txBody>
      </p:sp>
      <p:sp>
        <p:nvSpPr>
          <p:cNvPr id="6" name="Dikdörtgen 5"/>
          <p:cNvSpPr/>
          <p:nvPr/>
        </p:nvSpPr>
        <p:spPr>
          <a:xfrm>
            <a:off x="0" y="1557352"/>
            <a:ext cx="11977141" cy="2308324"/>
          </a:xfrm>
          <a:prstGeom prst="rect">
            <a:avLst/>
          </a:prstGeom>
          <a:noFill/>
        </p:spPr>
        <p:txBody>
          <a:bodyPr wrap="square" lIns="91440" tIns="45720" rIns="91440" bIns="45720">
            <a:spAutoFit/>
          </a:bodyPr>
          <a:lstStyle/>
          <a:p>
            <a:pPr algn="just"/>
            <a:r>
              <a:rPr lang="tr-TR" sz="3600" dirty="0">
                <a:ln w="0"/>
                <a:effectLst>
                  <a:outerShdw blurRad="38100" dist="19050" dir="2700000" algn="tl" rotWithShape="0">
                    <a:schemeClr val="dk1">
                      <a:alpha val="40000"/>
                    </a:schemeClr>
                  </a:outerShdw>
                </a:effectLst>
                <a:latin typeface="Calibri" panose="020F0502020204030204"/>
              </a:rPr>
              <a:t>Çocukların çevresel konu ve problemlerin çözümüne karşı düşünceli ve olumlu eylemler başlatmak için gerekli bilgi ve becerileri kullanmada deneyim kazanmalarına yardımcı olmaktır.</a:t>
            </a:r>
            <a:endParaRPr lang="tr-TR" sz="3600" dirty="0">
              <a:ln w="0"/>
              <a:effectLst>
                <a:outerShdw blurRad="38100" dist="19050" dir="2700000" algn="tl" rotWithShape="0">
                  <a:schemeClr val="dk1">
                    <a:alpha val="40000"/>
                  </a:schemeClr>
                </a:outerShdw>
              </a:effectLst>
            </a:endParaRPr>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588" y="3698119"/>
            <a:ext cx="11087102" cy="264318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8976291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o 2"/>
          <p:cNvGraphicFramePr>
            <a:graphicFrameLocks noGrp="1"/>
          </p:cNvGraphicFramePr>
          <p:nvPr>
            <p:extLst>
              <p:ext uri="{D42A27DB-BD31-4B8C-83A1-F6EECF244321}">
                <p14:modId xmlns:p14="http://schemas.microsoft.com/office/powerpoint/2010/main" val="411068976"/>
              </p:ext>
            </p:extLst>
          </p:nvPr>
        </p:nvGraphicFramePr>
        <p:xfrm>
          <a:off x="0" y="1100136"/>
          <a:ext cx="12192000" cy="5116336"/>
        </p:xfrm>
        <a:graphic>
          <a:graphicData uri="http://schemas.openxmlformats.org/drawingml/2006/table">
            <a:tbl>
              <a:tblPr firstRow="1" bandRow="1">
                <a:tableStyleId>{3C2FFA5D-87B4-456A-9821-1D502468CF0F}</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gridCol w="4064000">
                  <a:extLst>
                    <a:ext uri="{9D8B030D-6E8A-4147-A177-3AD203B41FA5}">
                      <a16:colId xmlns:a16="http://schemas.microsoft.com/office/drawing/2014/main" val="20002"/>
                    </a:ext>
                  </a:extLst>
                </a:gridCol>
              </a:tblGrid>
              <a:tr h="1071748">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endParaRPr lang="tr-TR" dirty="0">
                        <a:solidFill>
                          <a:schemeClr val="accent3">
                            <a:lumMod val="75000"/>
                          </a:schemeClr>
                        </a:solidFill>
                      </a:endParaRPr>
                    </a:p>
                    <a:p>
                      <a:pPr algn="ctr"/>
                      <a:r>
                        <a:rPr lang="tr-TR" sz="2400" dirty="0">
                          <a:solidFill>
                            <a:schemeClr val="accent3">
                              <a:lumMod val="75000"/>
                            </a:schemeClr>
                          </a:solidFill>
                        </a:rPr>
                        <a:t>Öğrenim Basamağı</a:t>
                      </a:r>
                    </a:p>
                  </a:txBody>
                  <a:tcPr/>
                </a:tc>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endParaRPr lang="tr-TR" dirty="0">
                        <a:solidFill>
                          <a:schemeClr val="accent3">
                            <a:lumMod val="75000"/>
                          </a:schemeClr>
                        </a:solidFill>
                      </a:endParaRPr>
                    </a:p>
                    <a:p>
                      <a:pPr algn="ctr"/>
                      <a:r>
                        <a:rPr lang="tr-TR" sz="2400" dirty="0">
                          <a:solidFill>
                            <a:schemeClr val="accent3">
                              <a:lumMod val="75000"/>
                            </a:schemeClr>
                          </a:solidFill>
                        </a:rPr>
                        <a:t>Öncelikle Ele Alınması Gereken Amaçlar</a:t>
                      </a:r>
                    </a:p>
                  </a:txBody>
                  <a:tcPr/>
                </a:tc>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endParaRPr lang="tr-TR" dirty="0">
                        <a:solidFill>
                          <a:schemeClr val="accent3">
                            <a:lumMod val="75000"/>
                          </a:schemeClr>
                        </a:solidFill>
                      </a:endParaRPr>
                    </a:p>
                    <a:p>
                      <a:pPr algn="ctr"/>
                      <a:r>
                        <a:rPr lang="tr-TR" sz="2400" dirty="0">
                          <a:solidFill>
                            <a:schemeClr val="accent3">
                              <a:lumMod val="75000"/>
                            </a:schemeClr>
                          </a:solidFill>
                        </a:rPr>
                        <a:t>En</a:t>
                      </a:r>
                      <a:r>
                        <a:rPr lang="tr-TR" sz="2400" baseline="0" dirty="0">
                          <a:solidFill>
                            <a:schemeClr val="accent3">
                              <a:lumMod val="75000"/>
                            </a:schemeClr>
                          </a:solidFill>
                        </a:rPr>
                        <a:t> Az Ele Alınması Gereken Amaçlar</a:t>
                      </a:r>
                      <a:endParaRPr lang="tr-TR" sz="2400" dirty="0">
                        <a:solidFill>
                          <a:schemeClr val="accent3">
                            <a:lumMod val="75000"/>
                          </a:schemeClr>
                        </a:solidFill>
                      </a:endParaRPr>
                    </a:p>
                  </a:txBody>
                  <a:tcPr/>
                </a:tc>
                <a:extLst>
                  <a:ext uri="{0D108BD9-81ED-4DB2-BD59-A6C34878D82A}">
                    <a16:rowId xmlns:a16="http://schemas.microsoft.com/office/drawing/2014/main" val="10000"/>
                  </a:ext>
                </a:extLst>
              </a:tr>
              <a:tr h="1004764">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a:r>
                        <a:rPr lang="tr-TR" sz="2400" dirty="0">
                          <a:solidFill>
                            <a:schemeClr val="accent3">
                              <a:lumMod val="75000"/>
                            </a:schemeClr>
                          </a:solidFill>
                        </a:rPr>
                        <a:t>    Anasınıfı-3. Sınıf</a:t>
                      </a:r>
                      <a:endParaRPr lang="tr-TR" sz="2400" b="1" dirty="0">
                        <a:solidFill>
                          <a:schemeClr val="accent3">
                            <a:lumMod val="75000"/>
                          </a:schemeClr>
                        </a:solidFill>
                      </a:endParaRPr>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tr-TR" sz="2400" dirty="0">
                          <a:solidFill>
                            <a:schemeClr val="accent3">
                              <a:lumMod val="75000"/>
                            </a:schemeClr>
                          </a:solidFill>
                        </a:rPr>
                        <a:t>Farkındalık, Tutumlar</a:t>
                      </a:r>
                      <a:endParaRPr lang="tr-TR" sz="2400" b="1" dirty="0">
                        <a:solidFill>
                          <a:schemeClr val="accent3">
                            <a:lumMod val="75000"/>
                          </a:schemeClr>
                        </a:solidFill>
                      </a:endParaRPr>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tr-TR" sz="2400" dirty="0">
                          <a:solidFill>
                            <a:schemeClr val="accent3">
                              <a:lumMod val="75000"/>
                            </a:schemeClr>
                          </a:solidFill>
                        </a:rPr>
                        <a:t>Bilgi, Beceriler,</a:t>
                      </a:r>
                      <a:r>
                        <a:rPr lang="tr-TR" sz="2400" baseline="0" dirty="0">
                          <a:solidFill>
                            <a:schemeClr val="accent3">
                              <a:lumMod val="75000"/>
                            </a:schemeClr>
                          </a:solidFill>
                        </a:rPr>
                        <a:t> Katılım</a:t>
                      </a:r>
                      <a:endParaRPr lang="tr-TR" sz="2400" b="1" dirty="0">
                        <a:solidFill>
                          <a:schemeClr val="accent3">
                            <a:lumMod val="75000"/>
                          </a:schemeClr>
                        </a:solidFill>
                      </a:endParaRPr>
                    </a:p>
                  </a:txBody>
                  <a:tcPr/>
                </a:tc>
                <a:extLst>
                  <a:ext uri="{0D108BD9-81ED-4DB2-BD59-A6C34878D82A}">
                    <a16:rowId xmlns:a16="http://schemas.microsoft.com/office/drawing/2014/main" val="10001"/>
                  </a:ext>
                </a:extLst>
              </a:tr>
              <a:tr h="1004764">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tr-TR" sz="2400" dirty="0">
                          <a:solidFill>
                            <a:schemeClr val="accent3">
                              <a:lumMod val="75000"/>
                            </a:schemeClr>
                          </a:solidFill>
                        </a:rPr>
                        <a:t>    3.-6. Sınıf</a:t>
                      </a:r>
                      <a:endParaRPr lang="tr-TR" sz="2400" b="1" i="0" dirty="0">
                        <a:solidFill>
                          <a:schemeClr val="accent3">
                            <a:lumMod val="75000"/>
                          </a:schemeClr>
                        </a:solidFill>
                      </a:endParaRPr>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tr-TR" sz="2400" dirty="0">
                          <a:solidFill>
                            <a:schemeClr val="accent3">
                              <a:lumMod val="75000"/>
                            </a:schemeClr>
                          </a:solidFill>
                        </a:rPr>
                        <a:t>Bilgi, Tutumlar</a:t>
                      </a:r>
                      <a:endParaRPr lang="tr-TR" sz="2400" b="1" dirty="0">
                        <a:solidFill>
                          <a:schemeClr val="accent3">
                            <a:lumMod val="75000"/>
                          </a:schemeClr>
                        </a:solidFill>
                      </a:endParaRPr>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tr-TR" sz="2400" dirty="0">
                          <a:solidFill>
                            <a:schemeClr val="accent3">
                              <a:lumMod val="75000"/>
                            </a:schemeClr>
                          </a:solidFill>
                        </a:rPr>
                        <a:t>Farkındalık, Beceriler, Katılım</a:t>
                      </a:r>
                    </a:p>
                    <a:p>
                      <a:endParaRPr lang="tr-TR" sz="2400" b="1" dirty="0">
                        <a:solidFill>
                          <a:schemeClr val="accent3">
                            <a:lumMod val="75000"/>
                          </a:schemeClr>
                        </a:solidFill>
                      </a:endParaRPr>
                    </a:p>
                  </a:txBody>
                  <a:tcPr/>
                </a:tc>
                <a:extLst>
                  <a:ext uri="{0D108BD9-81ED-4DB2-BD59-A6C34878D82A}">
                    <a16:rowId xmlns:a16="http://schemas.microsoft.com/office/drawing/2014/main" val="10002"/>
                  </a:ext>
                </a:extLst>
              </a:tr>
              <a:tr h="1004764">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tr-TR" sz="2800" dirty="0">
                          <a:solidFill>
                            <a:schemeClr val="accent3">
                              <a:lumMod val="75000"/>
                            </a:schemeClr>
                          </a:solidFill>
                        </a:rPr>
                        <a:t>   6.-9. Sınıf</a:t>
                      </a:r>
                      <a:endParaRPr lang="tr-TR" sz="2800" b="1" dirty="0">
                        <a:solidFill>
                          <a:schemeClr val="accent3">
                            <a:lumMod val="75000"/>
                          </a:schemeClr>
                        </a:solidFill>
                      </a:endParaRPr>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tr-TR" sz="2400" dirty="0">
                          <a:solidFill>
                            <a:schemeClr val="accent3">
                              <a:lumMod val="75000"/>
                            </a:schemeClr>
                          </a:solidFill>
                        </a:rPr>
                        <a:t>Bilgi, Beceriler, Tutumlar</a:t>
                      </a:r>
                      <a:endParaRPr lang="tr-TR" sz="2400" b="1" dirty="0">
                        <a:solidFill>
                          <a:schemeClr val="accent3">
                            <a:lumMod val="75000"/>
                          </a:schemeClr>
                        </a:solidFill>
                      </a:endParaRPr>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tr-TR" sz="2400" dirty="0">
                          <a:solidFill>
                            <a:schemeClr val="accent3">
                              <a:lumMod val="75000"/>
                            </a:schemeClr>
                          </a:solidFill>
                        </a:rPr>
                        <a:t>Farkındalık, Katılım</a:t>
                      </a:r>
                      <a:endParaRPr lang="tr-TR" sz="2400" b="1" dirty="0">
                        <a:solidFill>
                          <a:schemeClr val="accent3">
                            <a:lumMod val="75000"/>
                          </a:schemeClr>
                        </a:solidFill>
                      </a:endParaRPr>
                    </a:p>
                  </a:txBody>
                  <a:tcPr/>
                </a:tc>
                <a:extLst>
                  <a:ext uri="{0D108BD9-81ED-4DB2-BD59-A6C34878D82A}">
                    <a16:rowId xmlns:a16="http://schemas.microsoft.com/office/drawing/2014/main" val="10003"/>
                  </a:ext>
                </a:extLst>
              </a:tr>
              <a:tr h="1004764">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tr-TR" sz="2400" dirty="0">
                          <a:solidFill>
                            <a:schemeClr val="accent3">
                              <a:lumMod val="75000"/>
                            </a:schemeClr>
                          </a:solidFill>
                        </a:rPr>
                        <a:t>    9.-12. Sınıf</a:t>
                      </a:r>
                      <a:endParaRPr lang="tr-TR" sz="2400" b="1" dirty="0">
                        <a:solidFill>
                          <a:schemeClr val="accent3">
                            <a:lumMod val="75000"/>
                          </a:schemeClr>
                        </a:solidFill>
                      </a:endParaRPr>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tr-TR" sz="2400" dirty="0">
                          <a:solidFill>
                            <a:schemeClr val="accent3">
                              <a:lumMod val="75000"/>
                            </a:schemeClr>
                          </a:solidFill>
                        </a:rPr>
                        <a:t>Bilgi, Beceriler, Tutumlar, Katılım</a:t>
                      </a:r>
                      <a:endParaRPr lang="tr-TR" sz="2400" b="1" dirty="0">
                        <a:solidFill>
                          <a:schemeClr val="accent3">
                            <a:lumMod val="75000"/>
                          </a:schemeClr>
                        </a:solidFill>
                      </a:endParaRPr>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tr-TR" sz="2400" dirty="0">
                          <a:solidFill>
                            <a:schemeClr val="accent3">
                              <a:lumMod val="75000"/>
                            </a:schemeClr>
                          </a:solidFill>
                        </a:rPr>
                        <a:t>Farkındalık</a:t>
                      </a:r>
                      <a:endParaRPr lang="tr-TR" sz="2400" b="1" dirty="0">
                        <a:solidFill>
                          <a:schemeClr val="accent3">
                            <a:lumMod val="75000"/>
                          </a:schemeClr>
                        </a:solidFill>
                      </a:endParaRPr>
                    </a:p>
                  </a:txBody>
                  <a:tcPr/>
                </a:tc>
                <a:extLst>
                  <a:ext uri="{0D108BD9-81ED-4DB2-BD59-A6C34878D82A}">
                    <a16:rowId xmlns:a16="http://schemas.microsoft.com/office/drawing/2014/main" val="10004"/>
                  </a:ext>
                </a:extLst>
              </a:tr>
            </a:tbl>
          </a:graphicData>
        </a:graphic>
      </p:graphicFrame>
      <p:sp>
        <p:nvSpPr>
          <p:cNvPr id="4" name="Aşağı Ok Belirtme Çizgisi 3"/>
          <p:cNvSpPr/>
          <p:nvPr/>
        </p:nvSpPr>
        <p:spPr>
          <a:xfrm>
            <a:off x="0" y="0"/>
            <a:ext cx="12192000" cy="1078529"/>
          </a:xfrm>
          <a:prstGeom prst="downArrowCallout">
            <a:avLst/>
          </a:prstGeom>
          <a:solidFill>
            <a:schemeClr val="bg2">
              <a:lumMod val="75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Dikdörtgen 9"/>
          <p:cNvSpPr/>
          <p:nvPr/>
        </p:nvSpPr>
        <p:spPr>
          <a:xfrm>
            <a:off x="-255497" y="151251"/>
            <a:ext cx="12628800" cy="461665"/>
          </a:xfrm>
          <a:prstGeom prst="rect">
            <a:avLst/>
          </a:prstGeom>
          <a:noFill/>
        </p:spPr>
        <p:txBody>
          <a:bodyPr wrap="square" lIns="91440" tIns="45720" rIns="91440" bIns="45720">
            <a:spAutoFit/>
          </a:bodyPr>
          <a:lstStyle/>
          <a:p>
            <a:pPr algn="ctr"/>
            <a:r>
              <a:rPr lang="tr-TR" sz="2400" dirty="0">
                <a:ln w="0"/>
                <a:effectLst>
                  <a:outerShdw blurRad="38100" dist="19050" dir="2700000" algn="tl" rotWithShape="0">
                    <a:schemeClr val="dk1">
                      <a:alpha val="40000"/>
                    </a:schemeClr>
                  </a:outerShdw>
                </a:effectLst>
              </a:rPr>
              <a:t>Aşağıdaki tabloda sınıf düzeylerine  göre ele alınması gereken amaçların dağılımı görülmektedir.</a:t>
            </a:r>
          </a:p>
        </p:txBody>
      </p:sp>
    </p:spTree>
    <p:extLst>
      <p:ext uri="{BB962C8B-B14F-4D97-AF65-F5344CB8AC3E}">
        <p14:creationId xmlns:p14="http://schemas.microsoft.com/office/powerpoint/2010/main" val="15058483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Yukarı Ok Belirtme Çizgisi 2"/>
          <p:cNvSpPr/>
          <p:nvPr/>
        </p:nvSpPr>
        <p:spPr>
          <a:xfrm>
            <a:off x="328613" y="428625"/>
            <a:ext cx="11615737" cy="5829299"/>
          </a:xfrm>
          <a:prstGeom prst="upArrowCallout">
            <a:avLst>
              <a:gd name="adj1" fmla="val 16404"/>
              <a:gd name="adj2" fmla="val 25000"/>
              <a:gd name="adj3" fmla="val 25000"/>
              <a:gd name="adj4" fmla="val 64977"/>
            </a:avLst>
          </a:prstGeom>
          <a:solidFill>
            <a:schemeClr val="bg2">
              <a:lumMod val="75000"/>
            </a:schemeClr>
          </a:solidFill>
          <a:ln w="12700" cap="flat" cmpd="sng" algn="ctr">
            <a:solidFill>
              <a:srgbClr val="5B9BD5">
                <a:shade val="50000"/>
              </a:srgbClr>
            </a:solidFill>
            <a:prstDash val="solid"/>
            <a:miter lim="800000"/>
          </a:ln>
          <a:effectLst/>
        </p:spPr>
        <p:txBody>
          <a:bodyPr rtlCol="0" anchor="ctr"/>
          <a:lstStyle/>
          <a:p>
            <a:pPr lvl="0" algn="just"/>
            <a:endParaRPr lang="tr-TR" sz="2800" b="1" dirty="0">
              <a:ln/>
              <a:solidFill>
                <a:srgbClr val="FFC000"/>
              </a:solidFill>
              <a:latin typeface="Calibri" panose="020F0502020204030204"/>
            </a:endParaRPr>
          </a:p>
        </p:txBody>
      </p:sp>
      <p:sp>
        <p:nvSpPr>
          <p:cNvPr id="4" name="Dikdörtgen 3"/>
          <p:cNvSpPr/>
          <p:nvPr/>
        </p:nvSpPr>
        <p:spPr>
          <a:xfrm>
            <a:off x="347553" y="2772463"/>
            <a:ext cx="11629588" cy="2554545"/>
          </a:xfrm>
          <a:prstGeom prst="rect">
            <a:avLst/>
          </a:prstGeom>
          <a:noFill/>
        </p:spPr>
        <p:txBody>
          <a:bodyPr wrap="square" lIns="91440" tIns="45720" rIns="91440" bIns="45720">
            <a:spAutoFit/>
          </a:bodyPr>
          <a:lstStyle/>
          <a:p>
            <a:pPr algn="just"/>
            <a:r>
              <a:rPr lang="tr-TR" sz="3200" dirty="0">
                <a:ln w="0"/>
                <a:effectLst>
                  <a:outerShdw blurRad="38100" dist="19050" dir="2700000" algn="tl" rotWithShape="0">
                    <a:schemeClr val="dk1">
                      <a:alpha val="40000"/>
                    </a:schemeClr>
                  </a:outerShdw>
                </a:effectLst>
                <a:latin typeface="Calibri" panose="020F0502020204030204"/>
              </a:rPr>
              <a:t>Yukarıda belirtilen tabloda, okul öncesi dönemin (0-6 yaşlar) son yıllarında çevre eğitiminin başlayabileceği ve erken çocukluk döneminin (0-8 yaşlar) sonuna kadar farkındalık geliştirme ve doğru tutumlar kazandırma amaçlarının, bilgi ve beceri edindirmeyle katılım amaçlarına göre daha ayrıntılı ele alınması gerektiği belirtilmektedir.</a:t>
            </a:r>
            <a:endParaRPr lang="tr-TR" sz="32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0026693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B8851B-F055-0044-83D9-D8226F41C5E8}"/>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A015A5CC-134D-D64E-A482-8EDB7549BFCB}"/>
              </a:ext>
            </a:extLst>
          </p:cNvPr>
          <p:cNvGraphicFramePr>
            <a:graphicFrameLocks noGrp="1"/>
          </p:cNvGraphicFramePr>
          <p:nvPr/>
        </p:nvGraphicFramePr>
        <p:xfrm>
          <a:off x="838200" y="3041174"/>
          <a:ext cx="10515600" cy="1920240"/>
        </p:xfrm>
        <a:graphic>
          <a:graphicData uri="http://schemas.openxmlformats.org/drawingml/2006/table">
            <a:tbl>
              <a:tblPr/>
              <a:tblGrid>
                <a:gridCol w="10515600">
                  <a:extLst>
                    <a:ext uri="{9D8B030D-6E8A-4147-A177-3AD203B41FA5}">
                      <a16:colId xmlns:a16="http://schemas.microsoft.com/office/drawing/2014/main" val="2159667174"/>
                    </a:ext>
                  </a:extLst>
                </a:gridCol>
              </a:tblGrid>
              <a:tr h="0">
                <a:tc>
                  <a:txBody>
                    <a:bodyPr/>
                    <a:lstStyle/>
                    <a:p>
                      <a:r>
                        <a:rPr lang="tr-TR">
                          <a:effectLst/>
                        </a:rPr>
                        <a:t>Atasoy, E. (2006). Çevre için eğitim: Çocuk doğa etkileşimi. Bursa: Ezgi Kitabevi. </a:t>
                      </a:r>
                    </a:p>
                  </a:txBody>
                  <a:tcPr marL="0" marR="0" marT="0" marB="0" anchor="ctr">
                    <a:lnL>
                      <a:noFill/>
                    </a:lnL>
                    <a:lnR>
                      <a:noFill/>
                    </a:lnR>
                    <a:lnT>
                      <a:noFill/>
                    </a:lnT>
                    <a:lnB>
                      <a:noFill/>
                    </a:lnB>
                  </a:tcPr>
                </a:tc>
                <a:extLst>
                  <a:ext uri="{0D108BD9-81ED-4DB2-BD59-A6C34878D82A}">
                    <a16:rowId xmlns:a16="http://schemas.microsoft.com/office/drawing/2014/main" val="4052185391"/>
                  </a:ext>
                </a:extLst>
              </a:tr>
              <a:tr h="0">
                <a:tc>
                  <a:txBody>
                    <a:bodyPr/>
                    <a:lstStyle/>
                    <a:p>
                      <a:r>
                        <a:rPr lang="tr-TR">
                          <a:effectLst/>
                        </a:rPr>
                        <a:t>Büyüktaşkapu, S., Öztürk Samur, A., Koçyiğit, S., ve Özenoğlu Kiremit, H. (2013). Çocuk ve çevre. Ankara: Vize Yayıncılık. </a:t>
                      </a:r>
                    </a:p>
                  </a:txBody>
                  <a:tcPr marL="0" marR="0" marT="0" marB="0" anchor="ctr">
                    <a:lnL>
                      <a:noFill/>
                    </a:lnL>
                    <a:lnR>
                      <a:noFill/>
                    </a:lnR>
                    <a:lnT>
                      <a:noFill/>
                    </a:lnT>
                    <a:lnB>
                      <a:noFill/>
                    </a:lnB>
                  </a:tcPr>
                </a:tc>
                <a:extLst>
                  <a:ext uri="{0D108BD9-81ED-4DB2-BD59-A6C34878D82A}">
                    <a16:rowId xmlns:a16="http://schemas.microsoft.com/office/drawing/2014/main" val="2192302795"/>
                  </a:ext>
                </a:extLst>
              </a:tr>
              <a:tr h="0">
                <a:tc>
                  <a:txBody>
                    <a:bodyPr/>
                    <a:lstStyle/>
                    <a:p>
                      <a:r>
                        <a:rPr lang="tr-TR">
                          <a:effectLst/>
                        </a:rPr>
                        <a:t>Kansu, N. (2012). Çocuğumla doğadayız. Ankara: Elma Yayınevi. </a:t>
                      </a:r>
                    </a:p>
                  </a:txBody>
                  <a:tcPr marL="0" marR="0" marT="0" marB="0" anchor="ctr">
                    <a:lnL>
                      <a:noFill/>
                    </a:lnL>
                    <a:lnR>
                      <a:noFill/>
                    </a:lnR>
                    <a:lnT>
                      <a:noFill/>
                    </a:lnT>
                    <a:lnB>
                      <a:noFill/>
                    </a:lnB>
                  </a:tcPr>
                </a:tc>
                <a:extLst>
                  <a:ext uri="{0D108BD9-81ED-4DB2-BD59-A6C34878D82A}">
                    <a16:rowId xmlns:a16="http://schemas.microsoft.com/office/drawing/2014/main" val="1585516800"/>
                  </a:ext>
                </a:extLst>
              </a:tr>
              <a:tr h="0">
                <a:tc>
                  <a:txBody>
                    <a:bodyPr/>
                    <a:lstStyle/>
                    <a:p>
                      <a:r>
                        <a:rPr lang="tr-TR">
                          <a:effectLst/>
                        </a:rPr>
                        <a:t>Louv, R. (2010). Doğadaki son çocuk. (Çev. C. Temürcü). Ankara: Tübitak Yayınları. </a:t>
                      </a:r>
                    </a:p>
                  </a:txBody>
                  <a:tcPr marL="0" marR="0" marT="0" marB="0" anchor="ctr">
                    <a:lnL>
                      <a:noFill/>
                    </a:lnL>
                    <a:lnR>
                      <a:noFill/>
                    </a:lnR>
                    <a:lnT>
                      <a:noFill/>
                    </a:lnT>
                    <a:lnB>
                      <a:noFill/>
                    </a:lnB>
                  </a:tcPr>
                </a:tc>
                <a:extLst>
                  <a:ext uri="{0D108BD9-81ED-4DB2-BD59-A6C34878D82A}">
                    <a16:rowId xmlns:a16="http://schemas.microsoft.com/office/drawing/2014/main" val="190482993"/>
                  </a:ext>
                </a:extLst>
              </a:tr>
              <a:tr h="0">
                <a:tc>
                  <a:txBody>
                    <a:bodyPr/>
                    <a:lstStyle/>
                    <a:p>
                      <a:r>
                        <a:rPr lang="tr-TR" dirty="0">
                          <a:effectLst/>
                        </a:rPr>
                        <a:t>Önder, A. ve Özkan, B. (2013). Sürdürülebilir çocuk gelişimi: Okul öncesinde etkinliklerle çevre eğitimi. Ankara: Anı Yayıncılık. </a:t>
                      </a:r>
                    </a:p>
                  </a:txBody>
                  <a:tcPr marL="0" marR="0" marT="0" marB="0" anchor="ctr">
                    <a:lnL>
                      <a:noFill/>
                    </a:lnL>
                    <a:lnR>
                      <a:noFill/>
                    </a:lnR>
                    <a:lnT>
                      <a:noFill/>
                    </a:lnT>
                    <a:lnB>
                      <a:noFill/>
                    </a:lnB>
                  </a:tcPr>
                </a:tc>
                <a:extLst>
                  <a:ext uri="{0D108BD9-81ED-4DB2-BD59-A6C34878D82A}">
                    <a16:rowId xmlns:a16="http://schemas.microsoft.com/office/drawing/2014/main" val="1263023871"/>
                  </a:ext>
                </a:extLst>
              </a:tr>
            </a:tbl>
          </a:graphicData>
        </a:graphic>
      </p:graphicFrame>
    </p:spTree>
    <p:extLst>
      <p:ext uri="{BB962C8B-B14F-4D97-AF65-F5344CB8AC3E}">
        <p14:creationId xmlns:p14="http://schemas.microsoft.com/office/powerpoint/2010/main" val="31300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Belirtme Çizgisi 4"/>
          <p:cNvSpPr/>
          <p:nvPr/>
        </p:nvSpPr>
        <p:spPr>
          <a:xfrm>
            <a:off x="164892" y="360219"/>
            <a:ext cx="11848432" cy="4825172"/>
          </a:xfrm>
          <a:prstGeom prst="wedgeEllipseCallout">
            <a:avLst>
              <a:gd name="adj1" fmla="val -29021"/>
              <a:gd name="adj2" fmla="val 86816"/>
            </a:avLst>
          </a:prstGeom>
          <a:solidFill>
            <a:schemeClr val="bg2">
              <a:lumMod val="90000"/>
            </a:schemeClr>
          </a:solidFill>
          <a:ln w="12700" cap="flat" cmpd="sng" algn="ctr">
            <a:solidFill>
              <a:srgbClr val="5B9BD5">
                <a:shade val="50000"/>
              </a:srgbClr>
            </a:solidFill>
            <a:prstDash val="solid"/>
            <a:miter lim="800000"/>
          </a:ln>
          <a:effectLst/>
        </p:spPr>
        <p:txBody>
          <a:bodyPr rtlCol="0" anchor="ctr">
            <a:scene3d>
              <a:camera prst="orthographicFront"/>
              <a:lightRig rig="soft" dir="t">
                <a:rot lat="0" lon="0" rev="15600000"/>
              </a:lightRig>
            </a:scene3d>
            <a:sp3d extrusionH="57150" prstMaterial="softEdge">
              <a:bevelT w="25400" h="38100"/>
            </a:sp3d>
          </a:bodyPr>
          <a:lstStyle/>
          <a:p>
            <a:pPr marL="0" marR="0" lvl="0" indent="0" algn="just" defTabSz="914400" eaLnBrk="1" fontAlgn="auto" latinLnBrk="0" hangingPunct="1">
              <a:lnSpc>
                <a:spcPct val="100000"/>
              </a:lnSpc>
              <a:spcBef>
                <a:spcPts val="0"/>
              </a:spcBef>
              <a:spcAft>
                <a:spcPts val="0"/>
              </a:spcAft>
              <a:buClrTx/>
              <a:buSzTx/>
              <a:buFontTx/>
              <a:buNone/>
              <a:tabLst/>
              <a:defRPr/>
            </a:pPr>
            <a:endParaRPr kumimoji="0" lang="tr-TR" sz="3600" b="1" i="0" u="none" strike="noStrike" kern="0" cap="none" spc="0" normalizeH="0" baseline="0" noProof="0" dirty="0">
              <a:ln/>
              <a:solidFill>
                <a:srgbClr val="FFC000"/>
              </a:solidFill>
              <a:effectLst/>
              <a:uLnTx/>
              <a:uFillTx/>
              <a:latin typeface="Calibri" panose="020F0502020204030204"/>
              <a:ea typeface="+mn-ea"/>
              <a:cs typeface="+mn-cs"/>
            </a:endParaRPr>
          </a:p>
        </p:txBody>
      </p:sp>
      <p:sp>
        <p:nvSpPr>
          <p:cNvPr id="6" name="Dikdörtgen 5"/>
          <p:cNvSpPr/>
          <p:nvPr/>
        </p:nvSpPr>
        <p:spPr>
          <a:xfrm>
            <a:off x="1200150" y="1818229"/>
            <a:ext cx="9618935" cy="1569660"/>
          </a:xfrm>
          <a:prstGeom prst="rect">
            <a:avLst/>
          </a:prstGeom>
          <a:noFill/>
        </p:spPr>
        <p:txBody>
          <a:bodyPr wrap="square" lIns="91440" tIns="45720" rIns="91440" bIns="45720">
            <a:spAutoFit/>
          </a:bodyPr>
          <a:lstStyle/>
          <a:p>
            <a:pPr algn="just"/>
            <a:r>
              <a:rPr kumimoji="0" lang="tr-TR" sz="32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rPr>
              <a:t>Kısaca, canlı ve cansız varlıklar çevre içinde bir bütündür ve sürekli etkileşim içindedir. Dolayısıyla, çevrenin doğal ve yapay çevre olarak iki bölümde incelenmektedir. </a:t>
            </a:r>
            <a:endParaRPr lang="tr-TR" sz="32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139181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1"/>
          <p:cNvGrpSpPr/>
          <p:nvPr/>
        </p:nvGrpSpPr>
        <p:grpSpPr>
          <a:xfrm>
            <a:off x="0" y="249155"/>
            <a:ext cx="12192000" cy="7045599"/>
            <a:chOff x="0" y="-692954"/>
            <a:chExt cx="12192000" cy="7045599"/>
          </a:xfrm>
        </p:grpSpPr>
        <p:graphicFrame>
          <p:nvGraphicFramePr>
            <p:cNvPr id="3" name="Diyagram 2"/>
            <p:cNvGraphicFramePr/>
            <p:nvPr>
              <p:extLst>
                <p:ext uri="{D42A27DB-BD31-4B8C-83A1-F6EECF244321}">
                  <p14:modId xmlns:p14="http://schemas.microsoft.com/office/powerpoint/2010/main" val="3085212240"/>
                </p:ext>
              </p:extLst>
            </p:nvPr>
          </p:nvGraphicFramePr>
          <p:xfrm>
            <a:off x="731835" y="357188"/>
            <a:ext cx="10483851" cy="59954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Dalga 5"/>
            <p:cNvSpPr/>
            <p:nvPr/>
          </p:nvSpPr>
          <p:spPr>
            <a:xfrm>
              <a:off x="0" y="-692954"/>
              <a:ext cx="12192000" cy="2623279"/>
            </a:xfrm>
            <a:prstGeom prst="wave">
              <a:avLst/>
            </a:prstGeom>
            <a:solidFill>
              <a:schemeClr val="bg2">
                <a:lumMod val="75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1" i="0" u="none" strike="noStrike" kern="0" cap="none" spc="0" normalizeH="0" baseline="0" noProof="0">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effectLst/>
                <a:uLnTx/>
                <a:uFillTx/>
                <a:latin typeface="Calibri" panose="020F0502020204030204"/>
                <a:ea typeface="+mn-ea"/>
                <a:cs typeface="+mn-cs"/>
              </a:endParaRPr>
            </a:p>
          </p:txBody>
        </p:sp>
        <p:sp>
          <p:nvSpPr>
            <p:cNvPr id="7" name="Dikdörtgen 6"/>
            <p:cNvSpPr/>
            <p:nvPr/>
          </p:nvSpPr>
          <p:spPr>
            <a:xfrm>
              <a:off x="2140581" y="0"/>
              <a:ext cx="9109033" cy="1107996"/>
            </a:xfrm>
            <a:prstGeom prst="rect">
              <a:avLst/>
            </a:prstGeom>
            <a:noFill/>
          </p:spPr>
          <p:txBody>
            <a:bodyPr wrap="none" lIns="91440" tIns="45720" rIns="91440" bIns="45720">
              <a:spAutoFit/>
            </a:bodyPr>
            <a:lstStyle/>
            <a:p>
              <a:pPr algn="ctr"/>
              <a:r>
                <a:rPr lang="tr-TR" sz="6600" dirty="0">
                  <a:ln w="0"/>
                  <a:effectLst>
                    <a:outerShdw blurRad="38100" dist="19050" dir="2700000" algn="tl" rotWithShape="0">
                      <a:schemeClr val="dk1">
                        <a:alpha val="40000"/>
                      </a:schemeClr>
                    </a:outerShdw>
                  </a:effectLst>
                  <a:latin typeface="Calibri" panose="020F0502020204030204"/>
                </a:rPr>
                <a:t>Çevre iki grupta incelenir</a:t>
              </a:r>
              <a:r>
                <a:rPr lang="tr-TR" sz="5400" dirty="0">
                  <a:ln w="0"/>
                  <a:effectLst>
                    <a:outerShdw blurRad="38100" dist="19050" dir="2700000" algn="tl" rotWithShape="0">
                      <a:schemeClr val="dk1">
                        <a:alpha val="40000"/>
                      </a:schemeClr>
                    </a:outerShdw>
                  </a:effectLst>
                  <a:latin typeface="Calibri" panose="020F0502020204030204"/>
                </a:rPr>
                <a:t>;</a:t>
              </a:r>
            </a:p>
          </p:txBody>
        </p:sp>
      </p:grpSp>
      <p:graphicFrame>
        <p:nvGraphicFramePr>
          <p:cNvPr id="4" name="Diyagram 3"/>
          <p:cNvGraphicFramePr/>
          <p:nvPr>
            <p:extLst>
              <p:ext uri="{D42A27DB-BD31-4B8C-83A1-F6EECF244321}">
                <p14:modId xmlns:p14="http://schemas.microsoft.com/office/powerpoint/2010/main" val="3960923094"/>
              </p:ext>
            </p:extLst>
          </p:nvPr>
        </p:nvGraphicFramePr>
        <p:xfrm>
          <a:off x="0" y="2978726"/>
          <a:ext cx="12095018" cy="40047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283047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Yatay Kaydırma 2"/>
          <p:cNvSpPr/>
          <p:nvPr/>
        </p:nvSpPr>
        <p:spPr>
          <a:xfrm>
            <a:off x="121444" y="110836"/>
            <a:ext cx="11821174" cy="2118014"/>
          </a:xfrm>
          <a:prstGeom prst="horizontalScroll">
            <a:avLst/>
          </a:prstGeom>
          <a:solidFill>
            <a:schemeClr val="accent2">
              <a:lumMod val="60000"/>
              <a:lumOff val="40000"/>
            </a:schemeClr>
          </a:solidFill>
          <a:ln w="12700" cap="flat" cmpd="sng" algn="ctr">
            <a:solidFill>
              <a:srgbClr val="5B9BD5">
                <a:shade val="50000"/>
              </a:srgbClr>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tr-TR" sz="5400" b="1" i="0" u="none" strike="noStrike" kern="0" cap="none" spc="0" normalizeH="0" baseline="0" noProof="0" dirty="0">
                <a:ln>
                  <a:noFill/>
                </a:ln>
                <a:solidFill>
                  <a:srgbClr val="FF0000"/>
                </a:solidFill>
                <a:effectLst/>
                <a:uLnTx/>
                <a:uFillTx/>
                <a:latin typeface="Calibri" panose="020F0502020204030204"/>
                <a:ea typeface="+mn-ea"/>
                <a:cs typeface="+mn-cs"/>
              </a:rPr>
              <a:t>                         </a:t>
            </a:r>
          </a:p>
        </p:txBody>
      </p:sp>
      <p:sp>
        <p:nvSpPr>
          <p:cNvPr id="4" name="Dikdörtgen 3"/>
          <p:cNvSpPr/>
          <p:nvPr/>
        </p:nvSpPr>
        <p:spPr>
          <a:xfrm>
            <a:off x="114300" y="2306831"/>
            <a:ext cx="11827239" cy="1569660"/>
          </a:xfrm>
          <a:prstGeom prst="rect">
            <a:avLst/>
          </a:prstGeom>
          <a:noFill/>
        </p:spPr>
        <p:txBody>
          <a:bodyPr wrap="square" lIns="91440" tIns="45720" rIns="91440" bIns="45720">
            <a:spAutoFit/>
          </a:bodyPr>
          <a:lstStyle/>
          <a:p>
            <a:pPr algn="just"/>
            <a:r>
              <a:rPr lang="tr-TR" sz="3200" dirty="0">
                <a:ln w="0"/>
                <a:effectLst>
                  <a:outerShdw blurRad="38100" dist="19050" dir="2700000" algn="tl" rotWithShape="0">
                    <a:schemeClr val="dk1">
                      <a:alpha val="40000"/>
                    </a:schemeClr>
                  </a:outerShdw>
                </a:effectLst>
                <a:latin typeface="Calibri" panose="020F0502020204030204"/>
              </a:rPr>
              <a:t>Doğal etki ve güçlerin oluşturduğu  insan müdahalesine maruz kalmamış veya böyle bir müdahalenin henüz değiştiremediği  tüm doğal varlıkları ifade eder. </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2357" y="3841698"/>
            <a:ext cx="4146030" cy="269260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281" y="3626683"/>
            <a:ext cx="3999875" cy="274205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Dikdörtgen 6"/>
          <p:cNvSpPr/>
          <p:nvPr/>
        </p:nvSpPr>
        <p:spPr>
          <a:xfrm>
            <a:off x="619384" y="644535"/>
            <a:ext cx="7553671" cy="923330"/>
          </a:xfrm>
          <a:prstGeom prst="rect">
            <a:avLst/>
          </a:prstGeom>
          <a:noFill/>
        </p:spPr>
        <p:txBody>
          <a:bodyPr wrap="none" lIns="91440" tIns="45720" rIns="91440" bIns="45720">
            <a:spAutoFit/>
          </a:bodyPr>
          <a:lstStyle/>
          <a:p>
            <a:pPr algn="ctr"/>
            <a:r>
              <a:rPr kumimoji="0" lang="tr-TR" sz="54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rPr>
              <a:t>                         Doğal Çevre</a:t>
            </a:r>
            <a:endParaRPr lang="tr-TR" sz="54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462180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533" t="-884" r="533" b="10240"/>
          <a:stretch/>
        </p:blipFill>
        <p:spPr>
          <a:xfrm>
            <a:off x="784079" y="3703495"/>
            <a:ext cx="10244137" cy="2928938"/>
          </a:xfrm>
          <a:prstGeom prst="ellipse">
            <a:avLst/>
          </a:prstGeom>
          <a:ln>
            <a:noFill/>
          </a:ln>
          <a:effectLst>
            <a:softEdge rad="112500"/>
          </a:effectLst>
        </p:spPr>
      </p:pic>
      <p:sp>
        <p:nvSpPr>
          <p:cNvPr id="3" name="Yatay Kaydırma 2"/>
          <p:cNvSpPr/>
          <p:nvPr/>
        </p:nvSpPr>
        <p:spPr>
          <a:xfrm>
            <a:off x="269823" y="0"/>
            <a:ext cx="11692328" cy="1933731"/>
          </a:xfrm>
          <a:prstGeom prst="horizontalScroll">
            <a:avLst/>
          </a:prstGeom>
          <a:solidFill>
            <a:schemeClr val="accent2">
              <a:lumMod val="60000"/>
              <a:lumOff val="40000"/>
            </a:schemeClr>
          </a:solidFill>
          <a:ln w="12700" cap="flat" cmpd="sng" algn="ctr">
            <a:solidFill>
              <a:srgbClr val="5B9BD5">
                <a:shade val="50000"/>
              </a:srgbClr>
            </a:solidFill>
            <a:prstDash val="solid"/>
            <a:miter lim="800000"/>
          </a:ln>
          <a:effectLst/>
        </p:spPr>
        <p:txBody>
          <a:bodyPr rtlCol="0" anchor="ctr">
            <a:scene3d>
              <a:camera prst="orthographicFront"/>
              <a:lightRig rig="soft" dir="t">
                <a:rot lat="0" lon="0" rev="15600000"/>
              </a:lightRig>
            </a:scene3d>
            <a:sp3d extrusionH="57150" prstMaterial="softEdge">
              <a:bevelT w="25400" h="38100"/>
            </a:sp3d>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4400" b="0" i="0" u="none" strike="noStrike" kern="0" cap="none" spc="0" normalizeH="0" baseline="0" noProof="0" dirty="0">
                <a:ln>
                  <a:noFill/>
                </a:ln>
                <a:solidFill>
                  <a:srgbClr val="FFC000">
                    <a:lumMod val="50000"/>
                  </a:srgbClr>
                </a:solidFill>
                <a:effectLst/>
                <a:uLnTx/>
                <a:uFillTx/>
                <a:latin typeface="Calibri" panose="020F0502020204030204"/>
                <a:ea typeface="+mn-ea"/>
                <a:cs typeface="+mn-cs"/>
              </a:rPr>
              <a:t>                              </a:t>
            </a:r>
            <a:endParaRPr kumimoji="0" lang="tr-TR" sz="4400" b="1" i="0" u="none" strike="noStrike" kern="0" cap="none" spc="0" normalizeH="0" baseline="0" noProof="0" dirty="0">
              <a:ln>
                <a:noFill/>
              </a:ln>
              <a:solidFill>
                <a:srgbClr val="FFC000"/>
              </a:solidFill>
              <a:effectLst/>
              <a:uLnTx/>
              <a:uFillTx/>
              <a:latin typeface="Calibri" panose="020F0502020204030204"/>
              <a:ea typeface="+mn-ea"/>
              <a:cs typeface="+mn-cs"/>
            </a:endParaRPr>
          </a:p>
        </p:txBody>
      </p:sp>
      <p:sp>
        <p:nvSpPr>
          <p:cNvPr id="4" name="Dikdörtgen 3"/>
          <p:cNvSpPr/>
          <p:nvPr/>
        </p:nvSpPr>
        <p:spPr>
          <a:xfrm>
            <a:off x="289879" y="1907719"/>
            <a:ext cx="11444607" cy="2062103"/>
          </a:xfrm>
          <a:prstGeom prst="rect">
            <a:avLst/>
          </a:prstGeom>
          <a:noFill/>
        </p:spPr>
        <p:txBody>
          <a:bodyPr wrap="square" lIns="91440" tIns="45720" rIns="91440" bIns="45720">
            <a:spAutoFit/>
          </a:bodyPr>
          <a:lstStyle/>
          <a:p>
            <a:pPr algn="just"/>
            <a:r>
              <a:rPr lang="tr-TR" sz="3200" dirty="0">
                <a:ln w="0"/>
                <a:effectLst>
                  <a:outerShdw blurRad="38100" dist="19050" dir="2700000" algn="tl" rotWithShape="0">
                    <a:schemeClr val="dk1">
                      <a:alpha val="40000"/>
                    </a:schemeClr>
                  </a:outerShdw>
                </a:effectLst>
                <a:latin typeface="Calibri" panose="020F0502020204030204"/>
              </a:rPr>
              <a:t>İnsanlığın başlangıcından günümüze dek uzanan toplumsal ve ekonomik evrim sürecinde, büyük ölçüde doğal çevreden yararlanılarak insan eliyle meydana getirilen tüm değerleri ve varlıkları kapsamaktadır.</a:t>
            </a:r>
          </a:p>
        </p:txBody>
      </p:sp>
      <p:sp>
        <p:nvSpPr>
          <p:cNvPr id="6" name="Dikdörtgen 5"/>
          <p:cNvSpPr/>
          <p:nvPr/>
        </p:nvSpPr>
        <p:spPr>
          <a:xfrm>
            <a:off x="4064104" y="452735"/>
            <a:ext cx="3720891" cy="923330"/>
          </a:xfrm>
          <a:prstGeom prst="rect">
            <a:avLst/>
          </a:prstGeom>
          <a:noFill/>
        </p:spPr>
        <p:txBody>
          <a:bodyPr wrap="none" lIns="91440" tIns="45720" rIns="91440" bIns="45720">
            <a:spAutoFit/>
          </a:bodyPr>
          <a:lstStyle/>
          <a:p>
            <a:pPr algn="ctr"/>
            <a:r>
              <a:rPr kumimoji="0" lang="tr-TR" sz="54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rPr>
              <a:t>Yapay Çevre</a:t>
            </a:r>
            <a:endParaRPr lang="tr-TR" sz="54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046234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 10"/>
          <p:cNvGrpSpPr/>
          <p:nvPr/>
        </p:nvGrpSpPr>
        <p:grpSpPr>
          <a:xfrm>
            <a:off x="290513" y="128564"/>
            <a:ext cx="11787187" cy="6216963"/>
            <a:chOff x="290513" y="128564"/>
            <a:chExt cx="11787187" cy="6216963"/>
          </a:xfrm>
        </p:grpSpPr>
        <p:sp>
          <p:nvSpPr>
            <p:cNvPr id="3" name="Yatay Kaydırma 2"/>
            <p:cNvSpPr/>
            <p:nvPr/>
          </p:nvSpPr>
          <p:spPr>
            <a:xfrm>
              <a:off x="290513" y="128564"/>
              <a:ext cx="11787187" cy="2026570"/>
            </a:xfrm>
            <a:prstGeom prst="horizontalScroll">
              <a:avLst/>
            </a:prstGeom>
            <a:solidFill>
              <a:schemeClr val="accent2">
                <a:lumMod val="60000"/>
                <a:lumOff val="40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Dikdörtgen 5"/>
            <p:cNvSpPr/>
            <p:nvPr/>
          </p:nvSpPr>
          <p:spPr>
            <a:xfrm>
              <a:off x="2971801" y="581323"/>
              <a:ext cx="6203058" cy="1107996"/>
            </a:xfrm>
            <a:prstGeom prst="rect">
              <a:avLst/>
            </a:prstGeom>
            <a:noFill/>
          </p:spPr>
          <p:txBody>
            <a:bodyPr wrap="square" lIns="91440" tIns="45720" rIns="91440" bIns="45720">
              <a:spAutoFit/>
            </a:bodyPr>
            <a:lstStyle/>
            <a:p>
              <a:pPr algn="ctr"/>
              <a:r>
                <a:rPr lang="tr-TR" sz="6600" dirty="0">
                  <a:ln w="0"/>
                  <a:effectLst>
                    <a:outerShdw blurRad="38100" dist="19050" dir="2700000" algn="tl" rotWithShape="0">
                      <a:schemeClr val="dk1">
                        <a:alpha val="40000"/>
                      </a:schemeClr>
                    </a:outerShdw>
                  </a:effectLst>
                  <a:latin typeface="Calibri" panose="020F0502020204030204"/>
                </a:rPr>
                <a:t>Çevre Eğitimi</a:t>
              </a:r>
              <a:endParaRPr lang="tr-TR" sz="6600" dirty="0">
                <a:ln w="0"/>
                <a:effectLst>
                  <a:outerShdw blurRad="38100" dist="19050" dir="2700000" algn="tl" rotWithShape="0">
                    <a:schemeClr val="dk1">
                      <a:alpha val="40000"/>
                    </a:schemeClr>
                  </a:outerShdw>
                </a:effectLst>
              </a:endParaRPr>
            </a:p>
          </p:txBody>
        </p:sp>
        <p:grpSp>
          <p:nvGrpSpPr>
            <p:cNvPr id="10" name="Grup 9"/>
            <p:cNvGrpSpPr/>
            <p:nvPr/>
          </p:nvGrpSpPr>
          <p:grpSpPr>
            <a:xfrm>
              <a:off x="632980" y="1521114"/>
              <a:ext cx="10174288" cy="4824413"/>
              <a:chOff x="1091046" y="1520248"/>
              <a:chExt cx="10174288" cy="4824413"/>
            </a:xfrm>
          </p:grpSpPr>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1046" y="1520248"/>
                <a:ext cx="10174288" cy="482441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ülen Yüz 7"/>
              <p:cNvSpPr/>
              <p:nvPr/>
            </p:nvSpPr>
            <p:spPr>
              <a:xfrm>
                <a:off x="2797320" y="3956339"/>
                <a:ext cx="971550" cy="642938"/>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Gülen Yüz 8"/>
              <p:cNvSpPr/>
              <p:nvPr/>
            </p:nvSpPr>
            <p:spPr>
              <a:xfrm>
                <a:off x="2344882" y="3201266"/>
                <a:ext cx="942975" cy="842963"/>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4" name="Gülen Yüz 3"/>
            <p:cNvSpPr/>
            <p:nvPr/>
          </p:nvSpPr>
          <p:spPr>
            <a:xfrm>
              <a:off x="7242898" y="3406919"/>
              <a:ext cx="1143000" cy="542925"/>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extLst>
      <p:ext uri="{BB962C8B-B14F-4D97-AF65-F5344CB8AC3E}">
        <p14:creationId xmlns:p14="http://schemas.microsoft.com/office/powerpoint/2010/main" val="188655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3"/>
          <a:stretch>
            <a:fillRect/>
          </a:stretch>
        </p:blipFill>
        <p:spPr>
          <a:xfrm>
            <a:off x="182367" y="563631"/>
            <a:ext cx="11827265" cy="5730737"/>
          </a:xfrm>
          <a:prstGeom prst="rect">
            <a:avLst/>
          </a:prstGeom>
        </p:spPr>
      </p:pic>
      <p:sp>
        <p:nvSpPr>
          <p:cNvPr id="4" name="Dikdörtgen 3"/>
          <p:cNvSpPr/>
          <p:nvPr/>
        </p:nvSpPr>
        <p:spPr>
          <a:xfrm>
            <a:off x="390525" y="1251675"/>
            <a:ext cx="11482388" cy="3416320"/>
          </a:xfrm>
          <a:prstGeom prst="rect">
            <a:avLst/>
          </a:prstGeom>
          <a:noFill/>
        </p:spPr>
        <p:txBody>
          <a:bodyPr wrap="square" lIns="91440" tIns="45720" rIns="91440" bIns="45720">
            <a:spAutoFit/>
          </a:bodyPr>
          <a:lstStyle/>
          <a:p>
            <a:pPr lvl="0" algn="just"/>
            <a:r>
              <a:rPr lang="tr-TR" sz="3600" dirty="0">
                <a:ln w="0"/>
                <a:effectLst>
                  <a:outerShdw blurRad="38100" dist="19050" dir="2700000" algn="tl" rotWithShape="0">
                    <a:schemeClr val="dk1">
                      <a:alpha val="40000"/>
                    </a:schemeClr>
                  </a:outerShdw>
                </a:effectLst>
                <a:latin typeface="Calibri" panose="020F0502020204030204"/>
              </a:rPr>
              <a:t>Çevre eğitimi; insan, kültür ve doğal çevre arasındaki ilişkiyi anlamak için gerekli olan beceri ve davranışı geliştiren çevresel sorunların farkında olan, çözüm üretmek için  bireysel ya da grup olarak çalışabilecek bilgi, tutum,  </a:t>
            </a:r>
            <a:r>
              <a:rPr lang="tr-TR" sz="3600" dirty="0" err="1">
                <a:ln w="0"/>
                <a:effectLst>
                  <a:outerShdw blurRad="38100" dist="19050" dir="2700000" algn="tl" rotWithShape="0">
                    <a:schemeClr val="dk1">
                      <a:alpha val="40000"/>
                    </a:schemeClr>
                  </a:outerShdw>
                </a:effectLst>
                <a:latin typeface="Calibri" panose="020F0502020204030204"/>
              </a:rPr>
              <a:t>güdülenmişlik</a:t>
            </a:r>
            <a:r>
              <a:rPr lang="tr-TR" sz="3600" dirty="0">
                <a:ln w="0"/>
                <a:effectLst>
                  <a:outerShdw blurRad="38100" dist="19050" dir="2700000" algn="tl" rotWithShape="0">
                    <a:schemeClr val="dk1">
                      <a:alpha val="40000"/>
                    </a:schemeClr>
                  </a:outerShdw>
                </a:effectLst>
                <a:latin typeface="Calibri" panose="020F0502020204030204"/>
              </a:rPr>
              <a:t> ve sorumluluğa sahip kişiler yetiştiren uzun vadeli bir süreç olarak tanımlanmaktadır</a:t>
            </a:r>
            <a:endParaRPr lang="tr-TR" sz="36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435436935"/>
      </p:ext>
    </p:extLst>
  </p:cSld>
  <p:clrMapOvr>
    <a:masterClrMapping/>
  </p:clrMapOvr>
</p:sld>
</file>

<file path=ppt/theme/theme1.xml><?xml version="1.0" encoding="utf-8"?>
<a:theme xmlns:a="http://schemas.openxmlformats.org/drawingml/2006/main" name="Office Teması">
  <a:themeElements>
    <a:clrScheme name="Özel 5">
      <a:dk1>
        <a:sysClr val="windowText" lastClr="000000"/>
      </a:dk1>
      <a:lt1>
        <a:sysClr val="window" lastClr="FFFFFF"/>
      </a:lt1>
      <a:dk2>
        <a:srgbClr val="000000"/>
      </a:dk2>
      <a:lt2>
        <a:srgbClr val="F8F8F8"/>
      </a:lt2>
      <a:accent1>
        <a:srgbClr val="DDDDDD"/>
      </a:accent1>
      <a:accent2>
        <a:srgbClr val="B2B2B2"/>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143</TotalTime>
  <Words>1159</Words>
  <Application>Microsoft Macintosh PowerPoint</Application>
  <PresentationFormat>Geniş ekran</PresentationFormat>
  <Paragraphs>101</Paragraphs>
  <Slides>36</Slides>
  <Notes>1</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36</vt:i4>
      </vt:variant>
    </vt:vector>
  </HeadingPairs>
  <TitlesOfParts>
    <vt:vector size="44" baseType="lpstr">
      <vt:lpstr>Arial</vt:lpstr>
      <vt:lpstr>Arial Rounded MT Bold</vt:lpstr>
      <vt:lpstr>Calibri</vt:lpstr>
      <vt:lpstr>Calibri Light</vt:lpstr>
      <vt:lpstr>Jokerman</vt:lpstr>
      <vt:lpstr>MyriadPro-Bold</vt:lpstr>
      <vt:lpstr>MyriadPro-Regular</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28</cp:revision>
  <dcterms:created xsi:type="dcterms:W3CDTF">2017-12-01T18:54:12Z</dcterms:created>
  <dcterms:modified xsi:type="dcterms:W3CDTF">2020-05-04T20:26:22Z</dcterms:modified>
</cp:coreProperties>
</file>