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8"/>
  </p:notesMasterIdLst>
  <p:sldIdLst>
    <p:sldId id="291" r:id="rId2"/>
    <p:sldId id="28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2"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BC68F-4AEC-4293-AF6B-8CE4A1D17AC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tr-TR"/>
        </a:p>
      </dgm:t>
    </dgm:pt>
    <dgm:pt modelId="{9E8EECBE-6B27-403E-8707-E279B31A3656}">
      <dgm:prSet phldrT="[Metin]" custT="1"/>
      <dgm:spPr>
        <a:xfrm>
          <a:off x="489057" y="19304"/>
          <a:ext cx="9781136" cy="1269360"/>
        </a:xfrm>
        <a:prstGeom prst="roundRect">
          <a:avLst/>
        </a:prstGeom>
        <a:solidFill>
          <a:srgbClr val="00FFCC"/>
        </a:solidFill>
      </dgm:spPr>
      <dgm:t>
        <a:bodyPr/>
        <a:lstStyle/>
        <a:p>
          <a:pPr algn="just"/>
          <a:r>
            <a:rPr lang="tr-TR" sz="24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Bir canlının yaşamı üzerinde etkili tüm faktörlerin kompleksi olan ekosistemdir.</a:t>
          </a:r>
        </a:p>
      </dgm:t>
    </dgm:pt>
    <dgm:pt modelId="{29485C53-D19B-4E51-B657-6F64C2B34772}" type="parTrans" cxnId="{7C017FC5-7E0B-4E81-92E2-08CF5AE27604}">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B779BEE5-CD26-43FA-90E0-9BD820250C52}" type="sibTrans" cxnId="{7C017FC5-7E0B-4E81-92E2-08CF5AE27604}">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D01D3684-3188-4656-9DFD-53796F5F0F99}">
      <dgm:prSet phldrT="[Metin]" custT="1"/>
      <dgm:spPr>
        <a:xfrm>
          <a:off x="491575" y="1708677"/>
          <a:ext cx="9781136" cy="1269360"/>
        </a:xfrm>
        <a:prstGeom prst="roundRect">
          <a:avLst/>
        </a:prstGeom>
        <a:solidFill>
          <a:srgbClr val="CCFFFF"/>
        </a:solidFill>
      </dgm:spPr>
      <dgm:t>
        <a:bodyPr/>
        <a:lstStyle/>
        <a:p>
          <a:pPr algn="just"/>
          <a:r>
            <a:rPr lang="tr-TR" sz="24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Belirli bir yaşam ortamında etkili olan fiziksel, kimyasal, </a:t>
          </a:r>
          <a:r>
            <a:rPr lang="tr-TR" sz="2400" b="0" cap="none" spc="0" dirty="0" err="1">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biyotik</a:t>
          </a:r>
          <a:r>
            <a:rPr lang="tr-TR" sz="24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 faktörler bütünlüğüdür.</a:t>
          </a:r>
        </a:p>
      </dgm:t>
    </dgm:pt>
    <dgm:pt modelId="{9EDF8319-63CA-4A27-B8EF-BABFD0443BF4}" type="parTrans" cxnId="{C22D447C-26DA-4AD5-AB8B-CFFE55330330}">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86D9A66F-FA01-4D6C-9885-3A70FF061C6C}" type="sibTrans" cxnId="{C22D447C-26DA-4AD5-AB8B-CFFE55330330}">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66B166DE-A4F9-4D6C-9EAA-1F720E2289FC}">
      <dgm:prSet phldrT="[Metin]" custT="1"/>
      <dgm:spPr>
        <a:xfrm>
          <a:off x="477285" y="3330698"/>
          <a:ext cx="9781136" cy="1269360"/>
        </a:xfrm>
        <a:prstGeom prst="roundRect">
          <a:avLst/>
        </a:prstGeom>
        <a:solidFill>
          <a:srgbClr val="92D050"/>
        </a:solidFill>
      </dgm:spPr>
      <dgm:t>
        <a:bodyPr/>
        <a:lstStyle/>
        <a:p>
          <a:r>
            <a:rPr lang="tr-TR" sz="24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Canlı ve cansız varlıklarla, bunların karşılıklı ilişkilerinden oluşa biyolojik sistemleri ifade etmek için kullanılan geniş kapsamlı bir kavramdır.</a:t>
          </a:r>
        </a:p>
      </dgm:t>
    </dgm:pt>
    <dgm:pt modelId="{40726C1B-772B-46BD-B50D-6847D3111156}" type="parTrans" cxnId="{5835FECD-A0D9-4E52-AE3A-1E95ADE03EA4}">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6163AAEF-B250-4B5E-823B-E68CB2529786}" type="sibTrans" cxnId="{5835FECD-A0D9-4E52-AE3A-1E95ADE03EA4}">
      <dgm:prSet/>
      <dgm:spPr/>
      <dgm:t>
        <a:bodyPr/>
        <a:lstStyle/>
        <a:p>
          <a:endParaRPr lang="tr-TR" b="0" cap="none" spc="0">
            <a:ln w="0"/>
            <a:solidFill>
              <a:schemeClr val="tx1"/>
            </a:solidFill>
            <a:effectLst>
              <a:outerShdw blurRad="38100" dist="19050" dir="2700000" algn="tl" rotWithShape="0">
                <a:schemeClr val="dk1">
                  <a:alpha val="40000"/>
                </a:schemeClr>
              </a:outerShdw>
            </a:effectLst>
          </a:endParaRPr>
        </a:p>
      </dgm:t>
    </dgm:pt>
    <dgm:pt modelId="{FE8B7B0C-4284-4D27-8322-7D658D5590A6}" type="pres">
      <dgm:prSet presAssocID="{E9DBC68F-4AEC-4293-AF6B-8CE4A1D17AC7}" presName="linear" presStyleCnt="0">
        <dgm:presLayoutVars>
          <dgm:dir/>
          <dgm:animLvl val="lvl"/>
          <dgm:resizeHandles val="exact"/>
        </dgm:presLayoutVars>
      </dgm:prSet>
      <dgm:spPr/>
    </dgm:pt>
    <dgm:pt modelId="{34126963-E059-4950-91D3-F74493C99010}" type="pres">
      <dgm:prSet presAssocID="{9E8EECBE-6B27-403E-8707-E279B31A3656}" presName="parentLin" presStyleCnt="0"/>
      <dgm:spPr/>
    </dgm:pt>
    <dgm:pt modelId="{890EFD26-7983-4324-A8A2-ACE47E727FA8}" type="pres">
      <dgm:prSet presAssocID="{9E8EECBE-6B27-403E-8707-E279B31A3656}" presName="parentLeftMargin" presStyleLbl="node1" presStyleIdx="0" presStyleCnt="3"/>
      <dgm:spPr/>
    </dgm:pt>
    <dgm:pt modelId="{625E3EAF-8571-450E-941B-95CDD801F819}" type="pres">
      <dgm:prSet presAssocID="{9E8EECBE-6B27-403E-8707-E279B31A3656}" presName="parentText" presStyleLbl="node1" presStyleIdx="0" presStyleCnt="3" custScaleX="142857">
        <dgm:presLayoutVars>
          <dgm:chMax val="0"/>
          <dgm:bulletEnabled val="1"/>
        </dgm:presLayoutVars>
      </dgm:prSet>
      <dgm:spPr/>
    </dgm:pt>
    <dgm:pt modelId="{19B8BC6C-AC85-4F3A-A9A1-865CB42D557A}" type="pres">
      <dgm:prSet presAssocID="{9E8EECBE-6B27-403E-8707-E279B31A3656}" presName="negativeSpace" presStyleCnt="0"/>
      <dgm:spPr/>
    </dgm:pt>
    <dgm:pt modelId="{3F625560-FC94-48F3-94C1-F8F6B65298FA}" type="pres">
      <dgm:prSet presAssocID="{9E8EECBE-6B27-403E-8707-E279B31A3656}" presName="childText" presStyleLbl="conFgAcc1" presStyleIdx="0" presStyleCnt="3">
        <dgm:presLayoutVars>
          <dgm:bulletEnabled val="1"/>
        </dgm:presLayoutVars>
      </dgm:prSet>
      <dgm:spPr>
        <a:xfrm>
          <a:off x="0" y="653984"/>
          <a:ext cx="10272712" cy="1083600"/>
        </a:xfrm>
        <a:prstGeom prst="rect">
          <a:avLst/>
        </a:prstGeom>
      </dgm:spPr>
    </dgm:pt>
    <dgm:pt modelId="{433C12F1-9536-48D9-BD00-C14CDD06F6C4}" type="pres">
      <dgm:prSet presAssocID="{B779BEE5-CD26-43FA-90E0-9BD820250C52}" presName="spaceBetweenRectangles" presStyleCnt="0"/>
      <dgm:spPr/>
    </dgm:pt>
    <dgm:pt modelId="{513094A1-74F5-41C9-934F-9424BF5EA9B1}" type="pres">
      <dgm:prSet presAssocID="{D01D3684-3188-4656-9DFD-53796F5F0F99}" presName="parentLin" presStyleCnt="0"/>
      <dgm:spPr/>
    </dgm:pt>
    <dgm:pt modelId="{FA95CF0C-A869-4410-8060-1E6F051E8ECD}" type="pres">
      <dgm:prSet presAssocID="{D01D3684-3188-4656-9DFD-53796F5F0F99}" presName="parentLeftMargin" presStyleLbl="node1" presStyleIdx="0" presStyleCnt="3"/>
      <dgm:spPr/>
    </dgm:pt>
    <dgm:pt modelId="{3859BEF0-5D2F-42B3-8FD0-62FBAD721435}" type="pres">
      <dgm:prSet presAssocID="{D01D3684-3188-4656-9DFD-53796F5F0F99}" presName="parentText" presStyleLbl="node1" presStyleIdx="1" presStyleCnt="3" custScaleX="142857" custLinFactNeighborX="5843" custLinFactNeighborY="-20570">
        <dgm:presLayoutVars>
          <dgm:chMax val="0"/>
          <dgm:bulletEnabled val="1"/>
        </dgm:presLayoutVars>
      </dgm:prSet>
      <dgm:spPr/>
    </dgm:pt>
    <dgm:pt modelId="{0587447B-D64D-47D4-AEF6-4FAD99C257E9}" type="pres">
      <dgm:prSet presAssocID="{D01D3684-3188-4656-9DFD-53796F5F0F99}" presName="negativeSpace" presStyleCnt="0"/>
      <dgm:spPr/>
    </dgm:pt>
    <dgm:pt modelId="{9B7BA4ED-92FB-431E-870C-7B9206A6D86F}" type="pres">
      <dgm:prSet presAssocID="{D01D3684-3188-4656-9DFD-53796F5F0F99}" presName="childText" presStyleLbl="conFgAcc1" presStyleIdx="1" presStyleCnt="3">
        <dgm:presLayoutVars>
          <dgm:bulletEnabled val="1"/>
        </dgm:presLayoutVars>
      </dgm:prSet>
      <dgm:spPr>
        <a:xfrm>
          <a:off x="0" y="2604465"/>
          <a:ext cx="10272712" cy="1083600"/>
        </a:xfrm>
        <a:prstGeom prst="rect">
          <a:avLst/>
        </a:prstGeom>
      </dgm:spPr>
    </dgm:pt>
    <dgm:pt modelId="{C5C35A64-7E80-479B-87C0-8F26707B1FE3}" type="pres">
      <dgm:prSet presAssocID="{86D9A66F-FA01-4D6C-9885-3A70FF061C6C}" presName="spaceBetweenRectangles" presStyleCnt="0"/>
      <dgm:spPr/>
    </dgm:pt>
    <dgm:pt modelId="{C27346AE-8E87-438D-9A38-50CB3A644242}" type="pres">
      <dgm:prSet presAssocID="{66B166DE-A4F9-4D6C-9EAA-1F720E2289FC}" presName="parentLin" presStyleCnt="0"/>
      <dgm:spPr/>
    </dgm:pt>
    <dgm:pt modelId="{306BD83F-8152-479E-B370-67499C5A61C3}" type="pres">
      <dgm:prSet presAssocID="{66B166DE-A4F9-4D6C-9EAA-1F720E2289FC}" presName="parentLeftMargin" presStyleLbl="node1" presStyleIdx="1" presStyleCnt="3"/>
      <dgm:spPr/>
    </dgm:pt>
    <dgm:pt modelId="{B4551FCB-F3DB-4F87-8EB8-6BA7DBAF400B}" type="pres">
      <dgm:prSet presAssocID="{66B166DE-A4F9-4D6C-9EAA-1F720E2289FC}" presName="parentText" presStyleLbl="node1" presStyleIdx="2" presStyleCnt="3" custScaleX="142857" custLinFactNeighborX="-2407" custLinFactNeighborY="-46446">
        <dgm:presLayoutVars>
          <dgm:chMax val="0"/>
          <dgm:bulletEnabled val="1"/>
        </dgm:presLayoutVars>
      </dgm:prSet>
      <dgm:spPr/>
    </dgm:pt>
    <dgm:pt modelId="{876A2FB9-BAD2-4E25-9849-8E9C66CE3476}" type="pres">
      <dgm:prSet presAssocID="{66B166DE-A4F9-4D6C-9EAA-1F720E2289FC}" presName="negativeSpace" presStyleCnt="0"/>
      <dgm:spPr/>
    </dgm:pt>
    <dgm:pt modelId="{ED7083F2-C7BB-4C39-A065-1642F30A0C41}" type="pres">
      <dgm:prSet presAssocID="{66B166DE-A4F9-4D6C-9EAA-1F720E2289FC}" presName="childText" presStyleLbl="conFgAcc1" presStyleIdx="2" presStyleCnt="3">
        <dgm:presLayoutVars>
          <dgm:bulletEnabled val="1"/>
        </dgm:presLayoutVars>
      </dgm:prSet>
      <dgm:spPr>
        <a:xfrm>
          <a:off x="0" y="4554945"/>
          <a:ext cx="10272712" cy="1083600"/>
        </a:xfrm>
        <a:prstGeom prst="rect">
          <a:avLst/>
        </a:prstGeom>
      </dgm:spPr>
    </dgm:pt>
  </dgm:ptLst>
  <dgm:cxnLst>
    <dgm:cxn modelId="{2A88380C-712C-4474-B15B-8A2CF58C2E39}" type="presOf" srcId="{D01D3684-3188-4656-9DFD-53796F5F0F99}" destId="{3859BEF0-5D2F-42B3-8FD0-62FBAD721435}" srcOrd="1" destOrd="0" presId="urn:microsoft.com/office/officeart/2005/8/layout/list1"/>
    <dgm:cxn modelId="{C1682218-379E-4433-9031-27AD67C7E0D1}" type="presOf" srcId="{66B166DE-A4F9-4D6C-9EAA-1F720E2289FC}" destId="{B4551FCB-F3DB-4F87-8EB8-6BA7DBAF400B}" srcOrd="1" destOrd="0" presId="urn:microsoft.com/office/officeart/2005/8/layout/list1"/>
    <dgm:cxn modelId="{CF8CB15F-4738-4E97-A6F3-890697F67697}" type="presOf" srcId="{E9DBC68F-4AEC-4293-AF6B-8CE4A1D17AC7}" destId="{FE8B7B0C-4284-4D27-8322-7D658D5590A6}" srcOrd="0" destOrd="0" presId="urn:microsoft.com/office/officeart/2005/8/layout/list1"/>
    <dgm:cxn modelId="{C22D447C-26DA-4AD5-AB8B-CFFE55330330}" srcId="{E9DBC68F-4AEC-4293-AF6B-8CE4A1D17AC7}" destId="{D01D3684-3188-4656-9DFD-53796F5F0F99}" srcOrd="1" destOrd="0" parTransId="{9EDF8319-63CA-4A27-B8EF-BABFD0443BF4}" sibTransId="{86D9A66F-FA01-4D6C-9885-3A70FF061C6C}"/>
    <dgm:cxn modelId="{D235117D-4054-425E-B373-F63831B93A44}" type="presOf" srcId="{66B166DE-A4F9-4D6C-9EAA-1F720E2289FC}" destId="{306BD83F-8152-479E-B370-67499C5A61C3}" srcOrd="0" destOrd="0" presId="urn:microsoft.com/office/officeart/2005/8/layout/list1"/>
    <dgm:cxn modelId="{5BAF5FB0-FC46-4983-B01B-345FBBFBF11F}" type="presOf" srcId="{D01D3684-3188-4656-9DFD-53796F5F0F99}" destId="{FA95CF0C-A869-4410-8060-1E6F051E8ECD}" srcOrd="0" destOrd="0" presId="urn:microsoft.com/office/officeart/2005/8/layout/list1"/>
    <dgm:cxn modelId="{384B5CB4-1370-46E3-BF92-2232584D3C59}" type="presOf" srcId="{9E8EECBE-6B27-403E-8707-E279B31A3656}" destId="{625E3EAF-8571-450E-941B-95CDD801F819}" srcOrd="1" destOrd="0" presId="urn:microsoft.com/office/officeart/2005/8/layout/list1"/>
    <dgm:cxn modelId="{7C017FC5-7E0B-4E81-92E2-08CF5AE27604}" srcId="{E9DBC68F-4AEC-4293-AF6B-8CE4A1D17AC7}" destId="{9E8EECBE-6B27-403E-8707-E279B31A3656}" srcOrd="0" destOrd="0" parTransId="{29485C53-D19B-4E51-B657-6F64C2B34772}" sibTransId="{B779BEE5-CD26-43FA-90E0-9BD820250C52}"/>
    <dgm:cxn modelId="{5835FECD-A0D9-4E52-AE3A-1E95ADE03EA4}" srcId="{E9DBC68F-4AEC-4293-AF6B-8CE4A1D17AC7}" destId="{66B166DE-A4F9-4D6C-9EAA-1F720E2289FC}" srcOrd="2" destOrd="0" parTransId="{40726C1B-772B-46BD-B50D-6847D3111156}" sibTransId="{6163AAEF-B250-4B5E-823B-E68CB2529786}"/>
    <dgm:cxn modelId="{78F121EB-60F6-4F8C-B6E3-6F646AD23984}" type="presOf" srcId="{9E8EECBE-6B27-403E-8707-E279B31A3656}" destId="{890EFD26-7983-4324-A8A2-ACE47E727FA8}" srcOrd="0" destOrd="0" presId="urn:microsoft.com/office/officeart/2005/8/layout/list1"/>
    <dgm:cxn modelId="{E9C85FCF-B452-49A6-B20A-E1D1663E4011}" type="presParOf" srcId="{FE8B7B0C-4284-4D27-8322-7D658D5590A6}" destId="{34126963-E059-4950-91D3-F74493C99010}" srcOrd="0" destOrd="0" presId="urn:microsoft.com/office/officeart/2005/8/layout/list1"/>
    <dgm:cxn modelId="{DF1B8142-CC17-4DF5-93FC-4CD7F1157CA8}" type="presParOf" srcId="{34126963-E059-4950-91D3-F74493C99010}" destId="{890EFD26-7983-4324-A8A2-ACE47E727FA8}" srcOrd="0" destOrd="0" presId="urn:microsoft.com/office/officeart/2005/8/layout/list1"/>
    <dgm:cxn modelId="{2F805B92-7C50-4234-9FE7-4D96A2B42A13}" type="presParOf" srcId="{34126963-E059-4950-91D3-F74493C99010}" destId="{625E3EAF-8571-450E-941B-95CDD801F819}" srcOrd="1" destOrd="0" presId="urn:microsoft.com/office/officeart/2005/8/layout/list1"/>
    <dgm:cxn modelId="{EF48D3F6-0C0F-4BC4-A5C4-8D0BB056610C}" type="presParOf" srcId="{FE8B7B0C-4284-4D27-8322-7D658D5590A6}" destId="{19B8BC6C-AC85-4F3A-A9A1-865CB42D557A}" srcOrd="1" destOrd="0" presId="urn:microsoft.com/office/officeart/2005/8/layout/list1"/>
    <dgm:cxn modelId="{4B6AAA9D-221D-48A9-945C-5CF3C6A92E06}" type="presParOf" srcId="{FE8B7B0C-4284-4D27-8322-7D658D5590A6}" destId="{3F625560-FC94-48F3-94C1-F8F6B65298FA}" srcOrd="2" destOrd="0" presId="urn:microsoft.com/office/officeart/2005/8/layout/list1"/>
    <dgm:cxn modelId="{F539B001-6171-427F-BD04-983537CA7112}" type="presParOf" srcId="{FE8B7B0C-4284-4D27-8322-7D658D5590A6}" destId="{433C12F1-9536-48D9-BD00-C14CDD06F6C4}" srcOrd="3" destOrd="0" presId="urn:microsoft.com/office/officeart/2005/8/layout/list1"/>
    <dgm:cxn modelId="{9541B816-54EB-4036-8906-4D6B880B0D54}" type="presParOf" srcId="{FE8B7B0C-4284-4D27-8322-7D658D5590A6}" destId="{513094A1-74F5-41C9-934F-9424BF5EA9B1}" srcOrd="4" destOrd="0" presId="urn:microsoft.com/office/officeart/2005/8/layout/list1"/>
    <dgm:cxn modelId="{78FD204A-F9A6-4AFA-A1FE-3C69FCFFAFFB}" type="presParOf" srcId="{513094A1-74F5-41C9-934F-9424BF5EA9B1}" destId="{FA95CF0C-A869-4410-8060-1E6F051E8ECD}" srcOrd="0" destOrd="0" presId="urn:microsoft.com/office/officeart/2005/8/layout/list1"/>
    <dgm:cxn modelId="{324688B4-FCAA-474C-8559-A1F82C10845B}" type="presParOf" srcId="{513094A1-74F5-41C9-934F-9424BF5EA9B1}" destId="{3859BEF0-5D2F-42B3-8FD0-62FBAD721435}" srcOrd="1" destOrd="0" presId="urn:microsoft.com/office/officeart/2005/8/layout/list1"/>
    <dgm:cxn modelId="{57704769-62D7-44CE-BF99-2011F371A74F}" type="presParOf" srcId="{FE8B7B0C-4284-4D27-8322-7D658D5590A6}" destId="{0587447B-D64D-47D4-AEF6-4FAD99C257E9}" srcOrd="5" destOrd="0" presId="urn:microsoft.com/office/officeart/2005/8/layout/list1"/>
    <dgm:cxn modelId="{AE8F9E0B-E27C-48A7-8A20-EF9B0340F630}" type="presParOf" srcId="{FE8B7B0C-4284-4D27-8322-7D658D5590A6}" destId="{9B7BA4ED-92FB-431E-870C-7B9206A6D86F}" srcOrd="6" destOrd="0" presId="urn:microsoft.com/office/officeart/2005/8/layout/list1"/>
    <dgm:cxn modelId="{45EFA056-6CCB-425B-A8AA-41E2DE1A8CDE}" type="presParOf" srcId="{FE8B7B0C-4284-4D27-8322-7D658D5590A6}" destId="{C5C35A64-7E80-479B-87C0-8F26707B1FE3}" srcOrd="7" destOrd="0" presId="urn:microsoft.com/office/officeart/2005/8/layout/list1"/>
    <dgm:cxn modelId="{10C2D881-1AD0-4ABB-8B74-61A254673A10}" type="presParOf" srcId="{FE8B7B0C-4284-4D27-8322-7D658D5590A6}" destId="{C27346AE-8E87-438D-9A38-50CB3A644242}" srcOrd="8" destOrd="0" presId="urn:microsoft.com/office/officeart/2005/8/layout/list1"/>
    <dgm:cxn modelId="{9723D77F-110C-439E-B9B2-A164F1A7F63F}" type="presParOf" srcId="{C27346AE-8E87-438D-9A38-50CB3A644242}" destId="{306BD83F-8152-479E-B370-67499C5A61C3}" srcOrd="0" destOrd="0" presId="urn:microsoft.com/office/officeart/2005/8/layout/list1"/>
    <dgm:cxn modelId="{BDBB0793-8581-4D85-91F0-A569F1546A82}" type="presParOf" srcId="{C27346AE-8E87-438D-9A38-50CB3A644242}" destId="{B4551FCB-F3DB-4F87-8EB8-6BA7DBAF400B}" srcOrd="1" destOrd="0" presId="urn:microsoft.com/office/officeart/2005/8/layout/list1"/>
    <dgm:cxn modelId="{D2AC40D6-3EF2-41E7-9594-FFB484CEA80F}" type="presParOf" srcId="{FE8B7B0C-4284-4D27-8322-7D658D5590A6}" destId="{876A2FB9-BAD2-4E25-9849-8E9C66CE3476}" srcOrd="9" destOrd="0" presId="urn:microsoft.com/office/officeart/2005/8/layout/list1"/>
    <dgm:cxn modelId="{91F91DD1-4A1E-4588-B601-65D8FBF4816F}" type="presParOf" srcId="{FE8B7B0C-4284-4D27-8322-7D658D5590A6}" destId="{ED7083F2-C7BB-4C39-A065-1642F30A0C4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43F35-B14F-4280-BB8F-BA4004637DBA}"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tr-TR"/>
        </a:p>
      </dgm:t>
    </dgm:pt>
    <dgm:pt modelId="{D6D565C1-5825-42AB-9ED3-7A7BC9457E04}" type="pres">
      <dgm:prSet presAssocID="{09F43F35-B14F-4280-BB8F-BA4004637DBA}" presName="cycle" presStyleCnt="0">
        <dgm:presLayoutVars>
          <dgm:chMax val="1"/>
          <dgm:dir/>
          <dgm:animLvl val="ctr"/>
          <dgm:resizeHandles val="exact"/>
        </dgm:presLayoutVars>
      </dgm:prSet>
      <dgm:spPr/>
    </dgm:pt>
  </dgm:ptLst>
  <dgm:cxnLst>
    <dgm:cxn modelId="{36EF5373-55B5-46F2-B285-0B93E55E9CEA}" type="presOf" srcId="{09F43F35-B14F-4280-BB8F-BA4004637DBA}" destId="{D6D565C1-5825-42AB-9ED3-7A7BC9457E04}"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0010D-DED0-41C5-81DC-F6F1ECAE71B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tr-TR"/>
        </a:p>
      </dgm:t>
    </dgm:pt>
    <dgm:pt modelId="{1A5BEA50-7FB8-47A7-A2FC-6A4CC7337DCB}">
      <dgm:prSet phldrT="[Metin]"/>
      <dgm:spPr/>
      <dgm:t>
        <a:bodyPr/>
        <a:lstStyle/>
        <a:p>
          <a:r>
            <a:rPr lang="tr-TR" b="0" cap="none" spc="0" dirty="0">
              <a:ln w="0"/>
              <a:solidFill>
                <a:schemeClr val="tx1"/>
              </a:solidFill>
              <a:effectLst>
                <a:outerShdw blurRad="38100" dist="19050" dir="2700000" algn="tl" rotWithShape="0">
                  <a:schemeClr val="dk1">
                    <a:alpha val="40000"/>
                  </a:schemeClr>
                </a:outerShdw>
              </a:effectLst>
            </a:rPr>
            <a:t>Doğal Çevre</a:t>
          </a:r>
        </a:p>
      </dgm:t>
    </dgm:pt>
    <dgm:pt modelId="{3F133838-4B0E-492E-B4A1-E2918133C08E}" type="parTrans" cxnId="{30006585-30BB-4E8B-85A6-356D3ABF3622}">
      <dgm:prSet/>
      <dgm:spPr/>
      <dgm:t>
        <a:bodyPr/>
        <a:lstStyle/>
        <a:p>
          <a:endParaRPr lang="tr-TR"/>
        </a:p>
      </dgm:t>
    </dgm:pt>
    <dgm:pt modelId="{BB62BAF4-01F4-4A8E-960E-89C556C5F584}" type="sibTrans" cxnId="{30006585-30BB-4E8B-85A6-356D3ABF3622}">
      <dgm:prSet/>
      <dgm:spPr/>
      <dgm:t>
        <a:bodyPr/>
        <a:lstStyle/>
        <a:p>
          <a:endParaRPr lang="tr-TR"/>
        </a:p>
      </dgm:t>
    </dgm:pt>
    <dgm:pt modelId="{2D70B6AD-38D9-4766-827B-964E3EC7C356}">
      <dgm:prSet phldrT="[Metin]"/>
      <dgm:spPr/>
      <dgm:t>
        <a:bodyPr/>
        <a:lstStyle/>
        <a:p>
          <a:r>
            <a:rPr lang="tr-TR" b="0" cap="none" spc="0" dirty="0">
              <a:ln w="0"/>
              <a:solidFill>
                <a:schemeClr val="tx1"/>
              </a:solidFill>
              <a:effectLst>
                <a:outerShdw blurRad="38100" dist="19050" dir="2700000" algn="tl" rotWithShape="0">
                  <a:schemeClr val="dk1">
                    <a:alpha val="40000"/>
                  </a:schemeClr>
                </a:outerShdw>
              </a:effectLst>
            </a:rPr>
            <a:t>Yapay Çevre</a:t>
          </a:r>
        </a:p>
      </dgm:t>
    </dgm:pt>
    <dgm:pt modelId="{E8AF1B3A-578A-4511-B823-ED5437B30FA2}" type="parTrans" cxnId="{C50DADEA-DD7B-4A0E-A985-0174574A0649}">
      <dgm:prSet/>
      <dgm:spPr/>
      <dgm:t>
        <a:bodyPr/>
        <a:lstStyle/>
        <a:p>
          <a:endParaRPr lang="tr-TR"/>
        </a:p>
      </dgm:t>
    </dgm:pt>
    <dgm:pt modelId="{E2083369-5C2A-4C09-8AB4-D138DC66B237}" type="sibTrans" cxnId="{C50DADEA-DD7B-4A0E-A985-0174574A0649}">
      <dgm:prSet/>
      <dgm:spPr/>
      <dgm:t>
        <a:bodyPr/>
        <a:lstStyle/>
        <a:p>
          <a:endParaRPr lang="tr-TR"/>
        </a:p>
      </dgm:t>
    </dgm:pt>
    <dgm:pt modelId="{DAF623F8-07D7-4720-980E-9C0E11891562}" type="pres">
      <dgm:prSet presAssocID="{67D0010D-DED0-41C5-81DC-F6F1ECAE71B4}" presName="diagram" presStyleCnt="0">
        <dgm:presLayoutVars>
          <dgm:dir/>
          <dgm:resizeHandles val="exact"/>
        </dgm:presLayoutVars>
      </dgm:prSet>
      <dgm:spPr/>
    </dgm:pt>
    <dgm:pt modelId="{3434560B-9196-4A8C-8FF7-A89FB5E9B2BE}" type="pres">
      <dgm:prSet presAssocID="{1A5BEA50-7FB8-47A7-A2FC-6A4CC7337DCB}" presName="arrow" presStyleLbl="node1" presStyleIdx="0" presStyleCnt="2" custScaleY="105147" custRadScaleRad="56420" custRadScaleInc="182">
        <dgm:presLayoutVars>
          <dgm:bulletEnabled val="1"/>
        </dgm:presLayoutVars>
      </dgm:prSet>
      <dgm:spPr/>
    </dgm:pt>
    <dgm:pt modelId="{AC7354D7-6B2B-43FF-9B63-C628B6E0AD6E}" type="pres">
      <dgm:prSet presAssocID="{2D70B6AD-38D9-4766-827B-964E3EC7C356}" presName="arrow" presStyleLbl="node1" presStyleIdx="1" presStyleCnt="2" custScaleY="104979" custRadScaleRad="57478" custRadScaleInc="-179">
        <dgm:presLayoutVars>
          <dgm:bulletEnabled val="1"/>
        </dgm:presLayoutVars>
      </dgm:prSet>
      <dgm:spPr/>
    </dgm:pt>
  </dgm:ptLst>
  <dgm:cxnLst>
    <dgm:cxn modelId="{30006585-30BB-4E8B-85A6-356D3ABF3622}" srcId="{67D0010D-DED0-41C5-81DC-F6F1ECAE71B4}" destId="{1A5BEA50-7FB8-47A7-A2FC-6A4CC7337DCB}" srcOrd="0" destOrd="0" parTransId="{3F133838-4B0E-492E-B4A1-E2918133C08E}" sibTransId="{BB62BAF4-01F4-4A8E-960E-89C556C5F584}"/>
    <dgm:cxn modelId="{063443B9-CC0E-4F0E-9A90-FC55E1C04F75}" type="presOf" srcId="{2D70B6AD-38D9-4766-827B-964E3EC7C356}" destId="{AC7354D7-6B2B-43FF-9B63-C628B6E0AD6E}" srcOrd="0" destOrd="0" presId="urn:microsoft.com/office/officeart/2005/8/layout/arrow5"/>
    <dgm:cxn modelId="{0F3B26E4-603C-4F3E-9EFB-33B0FAE0222A}" type="presOf" srcId="{67D0010D-DED0-41C5-81DC-F6F1ECAE71B4}" destId="{DAF623F8-07D7-4720-980E-9C0E11891562}" srcOrd="0" destOrd="0" presId="urn:microsoft.com/office/officeart/2005/8/layout/arrow5"/>
    <dgm:cxn modelId="{53FF11E5-195A-478F-A991-7E6C0C4C6D81}" type="presOf" srcId="{1A5BEA50-7FB8-47A7-A2FC-6A4CC7337DCB}" destId="{3434560B-9196-4A8C-8FF7-A89FB5E9B2BE}" srcOrd="0" destOrd="0" presId="urn:microsoft.com/office/officeart/2005/8/layout/arrow5"/>
    <dgm:cxn modelId="{C50DADEA-DD7B-4A0E-A985-0174574A0649}" srcId="{67D0010D-DED0-41C5-81DC-F6F1ECAE71B4}" destId="{2D70B6AD-38D9-4766-827B-964E3EC7C356}" srcOrd="1" destOrd="0" parTransId="{E8AF1B3A-578A-4511-B823-ED5437B30FA2}" sibTransId="{E2083369-5C2A-4C09-8AB4-D138DC66B237}"/>
    <dgm:cxn modelId="{D04C6450-9FF1-4018-AB11-907384127706}" type="presParOf" srcId="{DAF623F8-07D7-4720-980E-9C0E11891562}" destId="{3434560B-9196-4A8C-8FF7-A89FB5E9B2BE}" srcOrd="0" destOrd="0" presId="urn:microsoft.com/office/officeart/2005/8/layout/arrow5"/>
    <dgm:cxn modelId="{DAA43840-EE5A-4741-B1EE-E41E67343984}" type="presParOf" srcId="{DAF623F8-07D7-4720-980E-9C0E11891562}" destId="{AC7354D7-6B2B-43FF-9B63-C628B6E0AD6E}"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2E0E6-F14B-492F-B773-A55AB6051660}"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tr-TR"/>
        </a:p>
      </dgm:t>
    </dgm:pt>
    <dgm:pt modelId="{391C5C4F-C629-4901-BFCD-6FFB0A452AFF}">
      <dgm:prSet phldrT="[Metin]" custT="1"/>
      <dgm:spPr>
        <a:xfrm>
          <a:off x="3563147" y="3355"/>
          <a:ext cx="3034463" cy="1002649"/>
        </a:xfrm>
        <a:prstGeom prst="roundRect">
          <a:avLst/>
        </a:prstGeom>
        <a:solidFill>
          <a:srgbClr val="FF9900"/>
        </a:solidFill>
        <a:ln w="12700" cap="flat" cmpd="sng" algn="ctr">
          <a:solidFill>
            <a:sysClr val="window" lastClr="FFFFFF">
              <a:hueOff val="0"/>
              <a:satOff val="0"/>
              <a:lumOff val="0"/>
              <a:alphaOff val="0"/>
            </a:sysClr>
          </a:solidFill>
          <a:prstDash val="solid"/>
          <a:miter lim="800000"/>
        </a:ln>
        <a:effectLst/>
      </dgm:spPr>
      <dgm:t>
        <a:bodyPr/>
        <a:lstStyle/>
        <a:p>
          <a:r>
            <a:rPr lang="tr-TR" sz="40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Farkındalık</a:t>
          </a:r>
        </a:p>
      </dgm:t>
    </dgm:pt>
    <dgm:pt modelId="{A397777C-200C-46AA-AA84-D73B8C963013}" type="parTrans" cxnId="{D76C8B35-455A-413C-9EEA-A2DB2E256B26}">
      <dgm:prSet/>
      <dgm:spPr/>
      <dgm:t>
        <a:bodyPr/>
        <a:lstStyle/>
        <a:p>
          <a:endParaRPr lang="tr-TR"/>
        </a:p>
      </dgm:t>
    </dgm:pt>
    <dgm:pt modelId="{F4163088-4BED-44B0-BBC0-7DCE81799359}" type="sibTrans" cxnId="{D76C8B35-455A-413C-9EEA-A2DB2E256B26}">
      <dgm:prSet/>
      <dgm:spPr>
        <a:xfrm>
          <a:off x="2867305" y="792826"/>
          <a:ext cx="4007447" cy="4007447"/>
        </a:xfrm>
        <a:custGeom>
          <a:avLst/>
          <a:gdLst/>
          <a:ahLst/>
          <a:cxnLst/>
          <a:rect l="0" t="0" r="0" b="0"/>
          <a:pathLst>
            <a:path>
              <a:moveTo>
                <a:pt x="3017233" y="275225"/>
              </a:moveTo>
              <a:arcTo wR="2003723" hR="2003723" stAng="18023121" swAng="673758"/>
            </a:path>
          </a:pathLst>
        </a:custGeom>
        <a:noFill/>
        <a:ln w="6350" cap="flat" cmpd="sng" algn="ctr">
          <a:solidFill>
            <a:srgbClr val="ED7D31">
              <a:hueOff val="0"/>
              <a:satOff val="0"/>
              <a:lumOff val="0"/>
              <a:alphaOff val="0"/>
            </a:srgbClr>
          </a:solidFill>
          <a:prstDash val="solid"/>
          <a:miter lim="800000"/>
          <a:tailEnd type="arrow"/>
        </a:ln>
        <a:effectLst/>
      </dgm:spPr>
      <dgm:t>
        <a:bodyPr/>
        <a:lstStyle/>
        <a:p>
          <a:endParaRPr lang="tr-TR"/>
        </a:p>
      </dgm:t>
    </dgm:pt>
    <dgm:pt modelId="{178594B3-44F4-420C-A29B-93DEDAF50968}">
      <dgm:prSet phldrT="[Metin]" custT="1"/>
      <dgm:spPr>
        <a:xfrm>
          <a:off x="5671020" y="1387894"/>
          <a:ext cx="2630025" cy="1002649"/>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sz="48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Katılım</a:t>
          </a:r>
          <a:endParaRPr lang="tr-TR" sz="46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endParaRPr>
        </a:p>
      </dgm:t>
    </dgm:pt>
    <dgm:pt modelId="{CA746748-5935-4BC1-99DA-6E06659FB1F2}" type="parTrans" cxnId="{581D20B7-39A4-423B-B44F-5DD061C41227}">
      <dgm:prSet/>
      <dgm:spPr/>
      <dgm:t>
        <a:bodyPr/>
        <a:lstStyle/>
        <a:p>
          <a:endParaRPr lang="tr-TR"/>
        </a:p>
      </dgm:t>
    </dgm:pt>
    <dgm:pt modelId="{4AB369CF-7ADA-4F56-9D67-24A07DB25B10}" type="sibTrans" cxnId="{581D20B7-39A4-423B-B44F-5DD061C41227}">
      <dgm:prSet/>
      <dgm:spPr>
        <a:xfrm>
          <a:off x="3325024" y="1359345"/>
          <a:ext cx="4007447" cy="4007447"/>
        </a:xfrm>
        <a:custGeom>
          <a:avLst/>
          <a:gdLst/>
          <a:ahLst/>
          <a:cxnLst/>
          <a:rect l="0" t="0" r="0" b="0"/>
          <a:pathLst>
            <a:path>
              <a:moveTo>
                <a:pt x="3861883" y="1253957"/>
              </a:moveTo>
              <a:arcTo wR="2003723" hR="2003723" stAng="20281558" swAng="1306200"/>
            </a:path>
          </a:pathLst>
        </a:custGeom>
        <a:noFill/>
        <a:ln w="6350" cap="flat" cmpd="sng" algn="ctr">
          <a:solidFill>
            <a:srgbClr val="A5A5A5">
              <a:hueOff val="0"/>
              <a:satOff val="0"/>
              <a:lumOff val="0"/>
              <a:alphaOff val="0"/>
            </a:srgbClr>
          </a:solidFill>
          <a:prstDash val="solid"/>
          <a:miter lim="800000"/>
          <a:tailEnd type="arrow"/>
        </a:ln>
        <a:effectLst/>
      </dgm:spPr>
      <dgm:t>
        <a:bodyPr/>
        <a:lstStyle/>
        <a:p>
          <a:endParaRPr lang="tr-TR"/>
        </a:p>
      </dgm:t>
    </dgm:pt>
    <dgm:pt modelId="{5173FCCA-6DCF-4590-942D-BD87FFCF87C3}">
      <dgm:prSet phldrT="[Metin]"/>
      <dgm:spPr>
        <a:xfrm>
          <a:off x="5735374" y="3602329"/>
          <a:ext cx="2515924" cy="1002649"/>
        </a:xfrm>
        <a:prstGeom prst="roundRect">
          <a:avLst/>
        </a:prstGeom>
        <a:solidFill>
          <a:srgbClr val="008000"/>
        </a:solidFill>
        <a:ln w="12700" cap="flat" cmpd="sng" algn="ctr">
          <a:solidFill>
            <a:sysClr val="window" lastClr="FFFFFF">
              <a:hueOff val="0"/>
              <a:satOff val="0"/>
              <a:lumOff val="0"/>
              <a:alphaOff val="0"/>
            </a:sysClr>
          </a:solidFill>
          <a:prstDash val="solid"/>
          <a:miter lim="800000"/>
        </a:ln>
        <a:effectLst/>
      </dgm:spPr>
      <dgm:t>
        <a:bodyPr/>
        <a:lstStyle/>
        <a:p>
          <a:r>
            <a:rPr lang="tr-TR"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Beceri</a:t>
          </a:r>
        </a:p>
      </dgm:t>
    </dgm:pt>
    <dgm:pt modelId="{50833363-C9C4-4914-A593-9A2092616E06}" type="parTrans" cxnId="{223393F6-3026-45CC-96FB-D881BBE0CD1F}">
      <dgm:prSet/>
      <dgm:spPr/>
      <dgm:t>
        <a:bodyPr/>
        <a:lstStyle/>
        <a:p>
          <a:endParaRPr lang="tr-TR"/>
        </a:p>
      </dgm:t>
    </dgm:pt>
    <dgm:pt modelId="{800A0721-7709-4AF8-B55A-EFAEEBB1D2FB}" type="sibTrans" cxnId="{223393F6-3026-45CC-96FB-D881BBE0CD1F}">
      <dgm:prSet/>
      <dgm:spPr>
        <a:xfrm>
          <a:off x="3271978" y="960062"/>
          <a:ext cx="4007447" cy="4007447"/>
        </a:xfrm>
        <a:custGeom>
          <a:avLst/>
          <a:gdLst/>
          <a:ahLst/>
          <a:cxnLst/>
          <a:rect l="0" t="0" r="0" b="0"/>
          <a:pathLst>
            <a:path>
              <a:moveTo>
                <a:pt x="2753242" y="3861983"/>
              </a:moveTo>
              <a:arcTo wR="2003723" hR="2003723" stAng="4082015" swAng="2597081"/>
            </a:path>
          </a:pathLst>
        </a:custGeom>
        <a:noFill/>
        <a:ln w="6350" cap="flat" cmpd="sng" algn="ctr">
          <a:solidFill>
            <a:srgbClr val="FFC000">
              <a:hueOff val="0"/>
              <a:satOff val="0"/>
              <a:lumOff val="0"/>
              <a:alphaOff val="0"/>
            </a:srgbClr>
          </a:solidFill>
          <a:prstDash val="solid"/>
          <a:miter lim="800000"/>
          <a:tailEnd type="arrow"/>
        </a:ln>
        <a:effectLst/>
      </dgm:spPr>
      <dgm:t>
        <a:bodyPr/>
        <a:lstStyle/>
        <a:p>
          <a:endParaRPr lang="tr-TR"/>
        </a:p>
      </dgm:t>
    </dgm:pt>
    <dgm:pt modelId="{F739DE28-E5B8-4CE2-A039-59736127095C}">
      <dgm:prSet phldrT="[Metin]"/>
      <dgm:spPr>
        <a:xfrm>
          <a:off x="2215341" y="3615227"/>
          <a:ext cx="2420086" cy="100264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tr-TR"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Tutumlar</a:t>
          </a:r>
        </a:p>
      </dgm:t>
    </dgm:pt>
    <dgm:pt modelId="{ADAC5888-0EFA-490A-9121-F418E969AAEE}" type="parTrans" cxnId="{0F87F955-EF03-4DA6-A116-2615CF9879D8}">
      <dgm:prSet/>
      <dgm:spPr/>
      <dgm:t>
        <a:bodyPr/>
        <a:lstStyle/>
        <a:p>
          <a:endParaRPr lang="tr-TR"/>
        </a:p>
      </dgm:t>
    </dgm:pt>
    <dgm:pt modelId="{F04BE137-A2D3-4BF1-8731-59F26C5AF546}" type="sibTrans" cxnId="{0F87F955-EF03-4DA6-A116-2615CF9879D8}">
      <dgm:prSet/>
      <dgm:spPr>
        <a:xfrm>
          <a:off x="2971534" y="1037497"/>
          <a:ext cx="4007447" cy="4007447"/>
        </a:xfrm>
        <a:custGeom>
          <a:avLst/>
          <a:gdLst/>
          <a:ahLst/>
          <a:cxnLst/>
          <a:rect l="0" t="0" r="0" b="0"/>
          <a:pathLst>
            <a:path>
              <a:moveTo>
                <a:pt x="28302" y="2339311"/>
              </a:moveTo>
              <a:arcTo wR="2003723" hR="2003723" stAng="10221513" swAng="1295137"/>
            </a:path>
          </a:pathLst>
        </a:custGeom>
        <a:noFill/>
        <a:ln w="6350" cap="flat" cmpd="sng" algn="ctr">
          <a:solidFill>
            <a:srgbClr val="4472C4">
              <a:hueOff val="0"/>
              <a:satOff val="0"/>
              <a:lumOff val="0"/>
              <a:alphaOff val="0"/>
            </a:srgbClr>
          </a:solidFill>
          <a:prstDash val="solid"/>
          <a:miter lim="800000"/>
          <a:tailEnd type="arrow"/>
        </a:ln>
        <a:effectLst/>
      </dgm:spPr>
      <dgm:t>
        <a:bodyPr/>
        <a:lstStyle/>
        <a:p>
          <a:endParaRPr lang="tr-TR"/>
        </a:p>
      </dgm:t>
    </dgm:pt>
    <dgm:pt modelId="{9A3A081F-FA0F-4F9A-94B5-D1ACCABF0015}">
      <dgm:prSet phldrT="[Metin]" custT="1"/>
      <dgm:spPr>
        <a:xfrm>
          <a:off x="1873240" y="1387894"/>
          <a:ext cx="2602969" cy="1002649"/>
        </a:xfrm>
        <a:prstGeom prst="roundRect">
          <a:avLst/>
        </a:prstGeom>
        <a:solidFill>
          <a:srgbClr val="339933"/>
        </a:solidFill>
        <a:ln w="12700" cap="flat" cmpd="sng" algn="ctr">
          <a:solidFill>
            <a:sysClr val="window" lastClr="FFFFFF">
              <a:hueOff val="0"/>
              <a:satOff val="0"/>
              <a:lumOff val="0"/>
              <a:alphaOff val="0"/>
            </a:sysClr>
          </a:solidFill>
          <a:prstDash val="solid"/>
          <a:miter lim="800000"/>
        </a:ln>
        <a:effectLst/>
      </dgm:spPr>
      <dgm:t>
        <a:bodyPr/>
        <a:lstStyle/>
        <a:p>
          <a:r>
            <a:rPr lang="tr-TR" sz="4800" b="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Bilgi</a:t>
          </a:r>
        </a:p>
      </dgm:t>
    </dgm:pt>
    <dgm:pt modelId="{D5B3A6B6-BFFD-4ED4-81AD-74D4E4A5F47D}" type="parTrans" cxnId="{87655A1E-C42E-46B7-81B4-BDE132054E24}">
      <dgm:prSet/>
      <dgm:spPr/>
      <dgm:t>
        <a:bodyPr/>
        <a:lstStyle/>
        <a:p>
          <a:endParaRPr lang="tr-TR"/>
        </a:p>
      </dgm:t>
    </dgm:pt>
    <dgm:pt modelId="{0E2FF6BD-40AD-41D4-897B-777C8771F6FA}" type="sibTrans" cxnId="{87655A1E-C42E-46B7-81B4-BDE132054E24}">
      <dgm:prSet/>
      <dgm:spPr>
        <a:xfrm>
          <a:off x="3286006" y="792826"/>
          <a:ext cx="4007447" cy="4007447"/>
        </a:xfrm>
        <a:custGeom>
          <a:avLst/>
          <a:gdLst/>
          <a:ahLst/>
          <a:cxnLst/>
          <a:rect l="0" t="0" r="0" b="0"/>
          <a:pathLst>
            <a:path>
              <a:moveTo>
                <a:pt x="673015" y="505683"/>
              </a:moveTo>
              <a:arcTo wR="2003723" hR="2003723" stAng="13703121" swAng="673758"/>
            </a:path>
          </a:pathLst>
        </a:custGeom>
        <a:noFill/>
        <a:ln w="6350" cap="flat" cmpd="sng" algn="ctr">
          <a:solidFill>
            <a:srgbClr val="70AD47">
              <a:hueOff val="0"/>
              <a:satOff val="0"/>
              <a:lumOff val="0"/>
              <a:alphaOff val="0"/>
            </a:srgbClr>
          </a:solidFill>
          <a:prstDash val="solid"/>
          <a:miter lim="800000"/>
          <a:tailEnd type="arrow"/>
        </a:ln>
        <a:effectLst/>
      </dgm:spPr>
      <dgm:t>
        <a:bodyPr/>
        <a:lstStyle/>
        <a:p>
          <a:endParaRPr lang="tr-TR"/>
        </a:p>
      </dgm:t>
    </dgm:pt>
    <dgm:pt modelId="{335C297B-5F0D-4DEC-AF79-2103F499157B}" type="pres">
      <dgm:prSet presAssocID="{5F42E0E6-F14B-492F-B773-A55AB6051660}" presName="cycle" presStyleCnt="0">
        <dgm:presLayoutVars>
          <dgm:dir/>
          <dgm:resizeHandles val="exact"/>
        </dgm:presLayoutVars>
      </dgm:prSet>
      <dgm:spPr/>
    </dgm:pt>
    <dgm:pt modelId="{EA4D3226-6A7C-422C-8F15-2B3E300FEF8C}" type="pres">
      <dgm:prSet presAssocID="{391C5C4F-C629-4901-BFCD-6FFB0A452AFF}" presName="node" presStyleLbl="node1" presStyleIdx="0" presStyleCnt="5" custScaleX="196719">
        <dgm:presLayoutVars>
          <dgm:bulletEnabled val="1"/>
        </dgm:presLayoutVars>
      </dgm:prSet>
      <dgm:spPr/>
    </dgm:pt>
    <dgm:pt modelId="{2CE8B3F8-69A2-4F26-BB92-ED9F8CAD372A}" type="pres">
      <dgm:prSet presAssocID="{391C5C4F-C629-4901-BFCD-6FFB0A452AFF}" presName="spNode" presStyleCnt="0"/>
      <dgm:spPr/>
    </dgm:pt>
    <dgm:pt modelId="{D832DBA5-63CA-406C-88FF-9022DE364441}" type="pres">
      <dgm:prSet presAssocID="{F4163088-4BED-44B0-BBC0-7DCE81799359}" presName="sibTrans" presStyleLbl="sibTrans1D1" presStyleIdx="0" presStyleCnt="5"/>
      <dgm:spPr/>
    </dgm:pt>
    <dgm:pt modelId="{7CCEDA64-7358-41B9-99AB-822D3726E731}" type="pres">
      <dgm:prSet presAssocID="{178594B3-44F4-420C-A29B-93DEDAF50968}" presName="node" presStyleLbl="node1" presStyleIdx="1" presStyleCnt="5" custScaleX="170500">
        <dgm:presLayoutVars>
          <dgm:bulletEnabled val="1"/>
        </dgm:presLayoutVars>
      </dgm:prSet>
      <dgm:spPr/>
    </dgm:pt>
    <dgm:pt modelId="{E4401D09-991E-4027-BE7A-96AC513A58AE}" type="pres">
      <dgm:prSet presAssocID="{178594B3-44F4-420C-A29B-93DEDAF50968}" presName="spNode" presStyleCnt="0"/>
      <dgm:spPr/>
    </dgm:pt>
    <dgm:pt modelId="{0C5CE0A9-2DB8-47B3-A4D0-EB230A45D88E}" type="pres">
      <dgm:prSet presAssocID="{4AB369CF-7ADA-4F56-9D67-24A07DB25B10}" presName="sibTrans" presStyleLbl="sibTrans1D1" presStyleIdx="1" presStyleCnt="5"/>
      <dgm:spPr/>
    </dgm:pt>
    <dgm:pt modelId="{C23D6E59-27C6-4CF4-9EEB-4019B7C643A0}" type="pres">
      <dgm:prSet presAssocID="{5173FCCA-6DCF-4590-942D-BD87FFCF87C3}" presName="node" presStyleLbl="node1" presStyleIdx="2" presStyleCnt="5" custScaleX="163103" custRadScaleRad="124310" custRadScaleInc="-59061">
        <dgm:presLayoutVars>
          <dgm:bulletEnabled val="1"/>
        </dgm:presLayoutVars>
      </dgm:prSet>
      <dgm:spPr/>
    </dgm:pt>
    <dgm:pt modelId="{1B641D86-7EBE-452A-8B7A-9A110D9A9DF5}" type="pres">
      <dgm:prSet presAssocID="{5173FCCA-6DCF-4590-942D-BD87FFCF87C3}" presName="spNode" presStyleCnt="0"/>
      <dgm:spPr/>
    </dgm:pt>
    <dgm:pt modelId="{320E8B45-B35C-48C3-B907-2DFEA8ACB3B5}" type="pres">
      <dgm:prSet presAssocID="{800A0721-7709-4AF8-B55A-EFAEEBB1D2FB}" presName="sibTrans" presStyleLbl="sibTrans1D1" presStyleIdx="2" presStyleCnt="5"/>
      <dgm:spPr/>
    </dgm:pt>
    <dgm:pt modelId="{626CD636-77FF-40DE-9BDF-A85A09F855E6}" type="pres">
      <dgm:prSet presAssocID="{F739DE28-E5B8-4CE2-A039-59736127095C}" presName="node" presStyleLbl="node1" presStyleIdx="3" presStyleCnt="5" custScaleX="156890" custRadScaleRad="115167" custRadScaleInc="40927">
        <dgm:presLayoutVars>
          <dgm:bulletEnabled val="1"/>
        </dgm:presLayoutVars>
      </dgm:prSet>
      <dgm:spPr/>
    </dgm:pt>
    <dgm:pt modelId="{661EA737-C2DD-4BDE-A698-C900BA8D1946}" type="pres">
      <dgm:prSet presAssocID="{F739DE28-E5B8-4CE2-A039-59736127095C}" presName="spNode" presStyleCnt="0"/>
      <dgm:spPr/>
    </dgm:pt>
    <dgm:pt modelId="{482B8AF9-3A41-43EC-B686-2C4E91660738}" type="pres">
      <dgm:prSet presAssocID="{F04BE137-A2D3-4BF1-8731-59F26C5AF546}" presName="sibTrans" presStyleLbl="sibTrans1D1" presStyleIdx="3" presStyleCnt="5"/>
      <dgm:spPr/>
    </dgm:pt>
    <dgm:pt modelId="{6B011365-24C3-4A4F-ABDF-0C7E90DB1BE2}" type="pres">
      <dgm:prSet presAssocID="{9A3A081F-FA0F-4F9A-94B5-D1ACCABF0015}" presName="node" presStyleLbl="node1" presStyleIdx="4" presStyleCnt="5" custScaleX="168746">
        <dgm:presLayoutVars>
          <dgm:bulletEnabled val="1"/>
        </dgm:presLayoutVars>
      </dgm:prSet>
      <dgm:spPr/>
    </dgm:pt>
    <dgm:pt modelId="{96A3CB63-5F0A-43AF-AF4B-55DB5D44B2B7}" type="pres">
      <dgm:prSet presAssocID="{9A3A081F-FA0F-4F9A-94B5-D1ACCABF0015}" presName="spNode" presStyleCnt="0"/>
      <dgm:spPr/>
    </dgm:pt>
    <dgm:pt modelId="{AAE34F59-6DE2-4204-872E-8AA981CACB91}" type="pres">
      <dgm:prSet presAssocID="{0E2FF6BD-40AD-41D4-897B-777C8771F6FA}" presName="sibTrans" presStyleLbl="sibTrans1D1" presStyleIdx="4" presStyleCnt="5"/>
      <dgm:spPr/>
    </dgm:pt>
  </dgm:ptLst>
  <dgm:cxnLst>
    <dgm:cxn modelId="{C4B1F702-6832-4E69-A9F8-C6EFE3E62377}" type="presOf" srcId="{0E2FF6BD-40AD-41D4-897B-777C8771F6FA}" destId="{AAE34F59-6DE2-4204-872E-8AA981CACB91}" srcOrd="0" destOrd="0" presId="urn:microsoft.com/office/officeart/2005/8/layout/cycle5"/>
    <dgm:cxn modelId="{87655A1E-C42E-46B7-81B4-BDE132054E24}" srcId="{5F42E0E6-F14B-492F-B773-A55AB6051660}" destId="{9A3A081F-FA0F-4F9A-94B5-D1ACCABF0015}" srcOrd="4" destOrd="0" parTransId="{D5B3A6B6-BFFD-4ED4-81AD-74D4E4A5F47D}" sibTransId="{0E2FF6BD-40AD-41D4-897B-777C8771F6FA}"/>
    <dgm:cxn modelId="{24C6A526-D307-43A7-BF19-2DD087550568}" type="presOf" srcId="{391C5C4F-C629-4901-BFCD-6FFB0A452AFF}" destId="{EA4D3226-6A7C-422C-8F15-2B3E300FEF8C}" srcOrd="0" destOrd="0" presId="urn:microsoft.com/office/officeart/2005/8/layout/cycle5"/>
    <dgm:cxn modelId="{38126229-035C-401E-912C-0A7ED46949A3}" type="presOf" srcId="{5F42E0E6-F14B-492F-B773-A55AB6051660}" destId="{335C297B-5F0D-4DEC-AF79-2103F499157B}" srcOrd="0" destOrd="0" presId="urn:microsoft.com/office/officeart/2005/8/layout/cycle5"/>
    <dgm:cxn modelId="{D76C8B35-455A-413C-9EEA-A2DB2E256B26}" srcId="{5F42E0E6-F14B-492F-B773-A55AB6051660}" destId="{391C5C4F-C629-4901-BFCD-6FFB0A452AFF}" srcOrd="0" destOrd="0" parTransId="{A397777C-200C-46AA-AA84-D73B8C963013}" sibTransId="{F4163088-4BED-44B0-BBC0-7DCE81799359}"/>
    <dgm:cxn modelId="{0F87F955-EF03-4DA6-A116-2615CF9879D8}" srcId="{5F42E0E6-F14B-492F-B773-A55AB6051660}" destId="{F739DE28-E5B8-4CE2-A039-59736127095C}" srcOrd="3" destOrd="0" parTransId="{ADAC5888-0EFA-490A-9121-F418E969AAEE}" sibTransId="{F04BE137-A2D3-4BF1-8731-59F26C5AF546}"/>
    <dgm:cxn modelId="{6AA58B57-9EF3-4520-8EB4-088123264C6E}" type="presOf" srcId="{800A0721-7709-4AF8-B55A-EFAEEBB1D2FB}" destId="{320E8B45-B35C-48C3-B907-2DFEA8ACB3B5}" srcOrd="0" destOrd="0" presId="urn:microsoft.com/office/officeart/2005/8/layout/cycle5"/>
    <dgm:cxn modelId="{0AC2C190-F3A8-4223-8097-809C6629BC39}" type="presOf" srcId="{F4163088-4BED-44B0-BBC0-7DCE81799359}" destId="{D832DBA5-63CA-406C-88FF-9022DE364441}" srcOrd="0" destOrd="0" presId="urn:microsoft.com/office/officeart/2005/8/layout/cycle5"/>
    <dgm:cxn modelId="{E0A3F6AC-1483-484F-9449-BF5364819D08}" type="presOf" srcId="{178594B3-44F4-420C-A29B-93DEDAF50968}" destId="{7CCEDA64-7358-41B9-99AB-822D3726E731}" srcOrd="0" destOrd="0" presId="urn:microsoft.com/office/officeart/2005/8/layout/cycle5"/>
    <dgm:cxn modelId="{AE6D27B2-5768-40FB-AEAF-996BAD8A3499}" type="presOf" srcId="{F739DE28-E5B8-4CE2-A039-59736127095C}" destId="{626CD636-77FF-40DE-9BDF-A85A09F855E6}" srcOrd="0" destOrd="0" presId="urn:microsoft.com/office/officeart/2005/8/layout/cycle5"/>
    <dgm:cxn modelId="{581D20B7-39A4-423B-B44F-5DD061C41227}" srcId="{5F42E0E6-F14B-492F-B773-A55AB6051660}" destId="{178594B3-44F4-420C-A29B-93DEDAF50968}" srcOrd="1" destOrd="0" parTransId="{CA746748-5935-4BC1-99DA-6E06659FB1F2}" sibTransId="{4AB369CF-7ADA-4F56-9D67-24A07DB25B10}"/>
    <dgm:cxn modelId="{2D8481E0-0AF3-4264-88E8-C28B0B5E7BF1}" type="presOf" srcId="{F04BE137-A2D3-4BF1-8731-59F26C5AF546}" destId="{482B8AF9-3A41-43EC-B686-2C4E91660738}" srcOrd="0" destOrd="0" presId="urn:microsoft.com/office/officeart/2005/8/layout/cycle5"/>
    <dgm:cxn modelId="{F9A310E7-436F-4F18-88DA-CF702EA5E95F}" type="presOf" srcId="{5173FCCA-6DCF-4590-942D-BD87FFCF87C3}" destId="{C23D6E59-27C6-4CF4-9EEB-4019B7C643A0}" srcOrd="0" destOrd="0" presId="urn:microsoft.com/office/officeart/2005/8/layout/cycle5"/>
    <dgm:cxn modelId="{A83372F4-C102-4A47-B094-19BDA5D9900E}" type="presOf" srcId="{4AB369CF-7ADA-4F56-9D67-24A07DB25B10}" destId="{0C5CE0A9-2DB8-47B3-A4D0-EB230A45D88E}" srcOrd="0" destOrd="0" presId="urn:microsoft.com/office/officeart/2005/8/layout/cycle5"/>
    <dgm:cxn modelId="{223393F6-3026-45CC-96FB-D881BBE0CD1F}" srcId="{5F42E0E6-F14B-492F-B773-A55AB6051660}" destId="{5173FCCA-6DCF-4590-942D-BD87FFCF87C3}" srcOrd="2" destOrd="0" parTransId="{50833363-C9C4-4914-A593-9A2092616E06}" sibTransId="{800A0721-7709-4AF8-B55A-EFAEEBB1D2FB}"/>
    <dgm:cxn modelId="{EE5A8CFE-4828-4408-9ECF-9427B19152E6}" type="presOf" srcId="{9A3A081F-FA0F-4F9A-94B5-D1ACCABF0015}" destId="{6B011365-24C3-4A4F-ABDF-0C7E90DB1BE2}" srcOrd="0" destOrd="0" presId="urn:microsoft.com/office/officeart/2005/8/layout/cycle5"/>
    <dgm:cxn modelId="{84993454-3CBF-4F89-BF34-34A12A35C805}" type="presParOf" srcId="{335C297B-5F0D-4DEC-AF79-2103F499157B}" destId="{EA4D3226-6A7C-422C-8F15-2B3E300FEF8C}" srcOrd="0" destOrd="0" presId="urn:microsoft.com/office/officeart/2005/8/layout/cycle5"/>
    <dgm:cxn modelId="{B0516136-1D0C-403D-8E4D-048965C29668}" type="presParOf" srcId="{335C297B-5F0D-4DEC-AF79-2103F499157B}" destId="{2CE8B3F8-69A2-4F26-BB92-ED9F8CAD372A}" srcOrd="1" destOrd="0" presId="urn:microsoft.com/office/officeart/2005/8/layout/cycle5"/>
    <dgm:cxn modelId="{2915CEB8-3604-4547-A5CE-C2078BED610B}" type="presParOf" srcId="{335C297B-5F0D-4DEC-AF79-2103F499157B}" destId="{D832DBA5-63CA-406C-88FF-9022DE364441}" srcOrd="2" destOrd="0" presId="urn:microsoft.com/office/officeart/2005/8/layout/cycle5"/>
    <dgm:cxn modelId="{58340F36-7527-4C4F-A9FD-6C3271BA2BD5}" type="presParOf" srcId="{335C297B-5F0D-4DEC-AF79-2103F499157B}" destId="{7CCEDA64-7358-41B9-99AB-822D3726E731}" srcOrd="3" destOrd="0" presId="urn:microsoft.com/office/officeart/2005/8/layout/cycle5"/>
    <dgm:cxn modelId="{512C7373-D02D-46A6-81B1-39A2FA79128A}" type="presParOf" srcId="{335C297B-5F0D-4DEC-AF79-2103F499157B}" destId="{E4401D09-991E-4027-BE7A-96AC513A58AE}" srcOrd="4" destOrd="0" presId="urn:microsoft.com/office/officeart/2005/8/layout/cycle5"/>
    <dgm:cxn modelId="{98D70C33-C03F-4E9F-8821-D52B84D52208}" type="presParOf" srcId="{335C297B-5F0D-4DEC-AF79-2103F499157B}" destId="{0C5CE0A9-2DB8-47B3-A4D0-EB230A45D88E}" srcOrd="5" destOrd="0" presId="urn:microsoft.com/office/officeart/2005/8/layout/cycle5"/>
    <dgm:cxn modelId="{00FA0E0B-717A-4C3B-9CDE-D1C4476E1896}" type="presParOf" srcId="{335C297B-5F0D-4DEC-AF79-2103F499157B}" destId="{C23D6E59-27C6-4CF4-9EEB-4019B7C643A0}" srcOrd="6" destOrd="0" presId="urn:microsoft.com/office/officeart/2005/8/layout/cycle5"/>
    <dgm:cxn modelId="{88CBE12C-C6E6-4D72-BEA4-9B4388593BEF}" type="presParOf" srcId="{335C297B-5F0D-4DEC-AF79-2103F499157B}" destId="{1B641D86-7EBE-452A-8B7A-9A110D9A9DF5}" srcOrd="7" destOrd="0" presId="urn:microsoft.com/office/officeart/2005/8/layout/cycle5"/>
    <dgm:cxn modelId="{D1B9C8B1-495B-4250-94BD-E43963082261}" type="presParOf" srcId="{335C297B-5F0D-4DEC-AF79-2103F499157B}" destId="{320E8B45-B35C-48C3-B907-2DFEA8ACB3B5}" srcOrd="8" destOrd="0" presId="urn:microsoft.com/office/officeart/2005/8/layout/cycle5"/>
    <dgm:cxn modelId="{5309C6A1-BA78-416F-870B-BF3E77416DEF}" type="presParOf" srcId="{335C297B-5F0D-4DEC-AF79-2103F499157B}" destId="{626CD636-77FF-40DE-9BDF-A85A09F855E6}" srcOrd="9" destOrd="0" presId="urn:microsoft.com/office/officeart/2005/8/layout/cycle5"/>
    <dgm:cxn modelId="{5A4F0FAF-7DCF-4CB5-86A2-055752AD96C2}" type="presParOf" srcId="{335C297B-5F0D-4DEC-AF79-2103F499157B}" destId="{661EA737-C2DD-4BDE-A698-C900BA8D1946}" srcOrd="10" destOrd="0" presId="urn:microsoft.com/office/officeart/2005/8/layout/cycle5"/>
    <dgm:cxn modelId="{BDB101C8-FE7E-473F-AEC7-F229AC474A78}" type="presParOf" srcId="{335C297B-5F0D-4DEC-AF79-2103F499157B}" destId="{482B8AF9-3A41-43EC-B686-2C4E91660738}" srcOrd="11" destOrd="0" presId="urn:microsoft.com/office/officeart/2005/8/layout/cycle5"/>
    <dgm:cxn modelId="{11BD4B89-1D43-4BE2-ADAD-60CAE2C596A5}" type="presParOf" srcId="{335C297B-5F0D-4DEC-AF79-2103F499157B}" destId="{6B011365-24C3-4A4F-ABDF-0C7E90DB1BE2}" srcOrd="12" destOrd="0" presId="urn:microsoft.com/office/officeart/2005/8/layout/cycle5"/>
    <dgm:cxn modelId="{20E5D376-E092-4F9D-8E20-D7AB68F17679}" type="presParOf" srcId="{335C297B-5F0D-4DEC-AF79-2103F499157B}" destId="{96A3CB63-5F0A-43AF-AF4B-55DB5D44B2B7}" srcOrd="13" destOrd="0" presId="urn:microsoft.com/office/officeart/2005/8/layout/cycle5"/>
    <dgm:cxn modelId="{60799DD4-4FB9-4C14-98F2-135154A340EB}" type="presParOf" srcId="{335C297B-5F0D-4DEC-AF79-2103F499157B}" destId="{AAE34F59-6DE2-4204-872E-8AA981CACB9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25560-FC94-48F3-94C1-F8F6B65298FA}">
      <dsp:nvSpPr>
        <dsp:cNvPr id="0" name=""/>
        <dsp:cNvSpPr/>
      </dsp:nvSpPr>
      <dsp:spPr>
        <a:xfrm>
          <a:off x="0" y="592559"/>
          <a:ext cx="11687175" cy="95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E3EAF-8571-450E-941B-95CDD801F819}">
      <dsp:nvSpPr>
        <dsp:cNvPr id="0" name=""/>
        <dsp:cNvSpPr/>
      </dsp:nvSpPr>
      <dsp:spPr>
        <a:xfrm>
          <a:off x="556396" y="31679"/>
          <a:ext cx="11127914" cy="1121760"/>
        </a:xfrm>
        <a:prstGeom prst="roundRect">
          <a:avLst/>
        </a:prstGeom>
        <a:solidFill>
          <a:srgbClr val="00FF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23" tIns="0" rIns="309223" bIns="0" numCol="1" spcCol="1270" anchor="ctr" anchorCtr="0">
          <a:noAutofit/>
        </a:bodyPr>
        <a:lstStyle/>
        <a:p>
          <a:pPr marL="0" lvl="0" indent="0" algn="just" defTabSz="1066800">
            <a:lnSpc>
              <a:spcPct val="90000"/>
            </a:lnSpc>
            <a:spcBef>
              <a:spcPct val="0"/>
            </a:spcBef>
            <a:spcAft>
              <a:spcPct val="35000"/>
            </a:spcAft>
            <a:buNone/>
          </a:pPr>
          <a:r>
            <a:rPr lang="tr-TR" sz="24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Bir canlının yaşamı üzerinde etkili tüm faktörlerin kompleksi olan ekosistemdir.</a:t>
          </a:r>
        </a:p>
      </dsp:txBody>
      <dsp:txXfrm>
        <a:off x="611156" y="86439"/>
        <a:ext cx="11018394" cy="1012240"/>
      </dsp:txXfrm>
    </dsp:sp>
    <dsp:sp modelId="{9B7BA4ED-92FB-431E-870C-7B9206A6D86F}">
      <dsp:nvSpPr>
        <dsp:cNvPr id="0" name=""/>
        <dsp:cNvSpPr/>
      </dsp:nvSpPr>
      <dsp:spPr>
        <a:xfrm>
          <a:off x="0" y="2316239"/>
          <a:ext cx="11687175" cy="95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9BEF0-5D2F-42B3-8FD0-62FBAD721435}">
      <dsp:nvSpPr>
        <dsp:cNvPr id="0" name=""/>
        <dsp:cNvSpPr/>
      </dsp:nvSpPr>
      <dsp:spPr>
        <a:xfrm>
          <a:off x="559260" y="1524613"/>
          <a:ext cx="11127914" cy="1121760"/>
        </a:xfrm>
        <a:prstGeom prst="roundRect">
          <a:avLst/>
        </a:prstGeom>
        <a:solidFill>
          <a:srgbClr val="CC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23" tIns="0" rIns="309223" bIns="0" numCol="1" spcCol="1270" anchor="ctr" anchorCtr="0">
          <a:noAutofit/>
        </a:bodyPr>
        <a:lstStyle/>
        <a:p>
          <a:pPr marL="0" lvl="0" indent="0" algn="just" defTabSz="1066800">
            <a:lnSpc>
              <a:spcPct val="90000"/>
            </a:lnSpc>
            <a:spcBef>
              <a:spcPct val="0"/>
            </a:spcBef>
            <a:spcAft>
              <a:spcPct val="35000"/>
            </a:spcAft>
            <a:buNone/>
          </a:pPr>
          <a:r>
            <a:rPr lang="tr-TR" sz="24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Belirli bir yaşam ortamında etkili olan fiziksel, kimyasal, </a:t>
          </a:r>
          <a:r>
            <a:rPr lang="tr-TR" sz="2400" b="0" kern="1200" cap="none" spc="0" dirty="0" err="1">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biyotik</a:t>
          </a:r>
          <a:r>
            <a:rPr lang="tr-TR" sz="24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 faktörler bütünlüğüdür.</a:t>
          </a:r>
        </a:p>
      </dsp:txBody>
      <dsp:txXfrm>
        <a:off x="614020" y="1579373"/>
        <a:ext cx="11018394" cy="1012240"/>
      </dsp:txXfrm>
    </dsp:sp>
    <dsp:sp modelId="{ED7083F2-C7BB-4C39-A065-1642F30A0C41}">
      <dsp:nvSpPr>
        <dsp:cNvPr id="0" name=""/>
        <dsp:cNvSpPr/>
      </dsp:nvSpPr>
      <dsp:spPr>
        <a:xfrm>
          <a:off x="0" y="4039920"/>
          <a:ext cx="11687175" cy="95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551FCB-F3DB-4F87-8EB8-6BA7DBAF400B}">
      <dsp:nvSpPr>
        <dsp:cNvPr id="0" name=""/>
        <dsp:cNvSpPr/>
      </dsp:nvSpPr>
      <dsp:spPr>
        <a:xfrm>
          <a:off x="543003" y="2958027"/>
          <a:ext cx="11127914" cy="112176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223" tIns="0" rIns="309223" bIns="0" numCol="1" spcCol="1270" anchor="ctr" anchorCtr="0">
          <a:noAutofit/>
        </a:bodyPr>
        <a:lstStyle/>
        <a:p>
          <a:pPr marL="0" lvl="0" indent="0" algn="l" defTabSz="1066800">
            <a:lnSpc>
              <a:spcPct val="90000"/>
            </a:lnSpc>
            <a:spcBef>
              <a:spcPct val="0"/>
            </a:spcBef>
            <a:spcAft>
              <a:spcPct val="35000"/>
            </a:spcAft>
            <a:buNone/>
          </a:pPr>
          <a:r>
            <a:rPr lang="tr-TR" sz="24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Canlı ve cansız varlıklarla, bunların karşılıklı ilişkilerinden oluşa biyolojik sistemleri ifade etmek için kullanılan geniş kapsamlı bir kavramdır.</a:t>
          </a:r>
        </a:p>
      </dsp:txBody>
      <dsp:txXfrm>
        <a:off x="597763" y="3012787"/>
        <a:ext cx="11018394" cy="101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60B-9196-4A8C-8FF7-A89FB5E9B2BE}">
      <dsp:nvSpPr>
        <dsp:cNvPr id="0" name=""/>
        <dsp:cNvSpPr/>
      </dsp:nvSpPr>
      <dsp:spPr>
        <a:xfrm rot="16200000">
          <a:off x="1806989" y="-10542"/>
          <a:ext cx="3803316" cy="399907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tr-TR" sz="4500" b="0" kern="1200" cap="none" spc="0" dirty="0">
              <a:ln w="0"/>
              <a:solidFill>
                <a:schemeClr val="tx1"/>
              </a:solidFill>
              <a:effectLst>
                <a:outerShdw blurRad="38100" dist="19050" dir="2700000" algn="tl" rotWithShape="0">
                  <a:schemeClr val="dk1">
                    <a:alpha val="40000"/>
                  </a:schemeClr>
                </a:outerShdw>
              </a:effectLst>
            </a:rPr>
            <a:t>Doğal Çevre</a:t>
          </a:r>
        </a:p>
      </dsp:txBody>
      <dsp:txXfrm rot="5400000">
        <a:off x="1709111" y="1038165"/>
        <a:ext cx="3333492" cy="1901658"/>
      </dsp:txXfrm>
    </dsp:sp>
    <dsp:sp modelId="{AC7354D7-6B2B-43FF-9B63-C628B6E0AD6E}">
      <dsp:nvSpPr>
        <dsp:cNvPr id="0" name=""/>
        <dsp:cNvSpPr/>
      </dsp:nvSpPr>
      <dsp:spPr>
        <a:xfrm rot="5400000">
          <a:off x="6528572" y="-7374"/>
          <a:ext cx="3803316" cy="399268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tr-TR" sz="4500" b="0" kern="1200" cap="none" spc="0" dirty="0">
              <a:ln w="0"/>
              <a:solidFill>
                <a:schemeClr val="tx1"/>
              </a:solidFill>
              <a:effectLst>
                <a:outerShdw blurRad="38100" dist="19050" dir="2700000" algn="tl" rotWithShape="0">
                  <a:schemeClr val="dk1">
                    <a:alpha val="40000"/>
                  </a:schemeClr>
                </a:outerShdw>
              </a:effectLst>
            </a:rPr>
            <a:t>Yapay Çevre</a:t>
          </a:r>
        </a:p>
      </dsp:txBody>
      <dsp:txXfrm rot="-5400000">
        <a:off x="7099469" y="1038138"/>
        <a:ext cx="3327103" cy="1901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D3226-6A7C-422C-8F15-2B3E300FEF8C}">
      <dsp:nvSpPr>
        <dsp:cNvPr id="0" name=""/>
        <dsp:cNvSpPr/>
      </dsp:nvSpPr>
      <dsp:spPr>
        <a:xfrm>
          <a:off x="3563147" y="3355"/>
          <a:ext cx="3034463" cy="1002649"/>
        </a:xfrm>
        <a:prstGeom prst="roundRect">
          <a:avLst/>
        </a:prstGeom>
        <a:solidFill>
          <a:srgbClr val="FF99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tr-TR" sz="40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Farkındalık</a:t>
          </a:r>
        </a:p>
      </dsp:txBody>
      <dsp:txXfrm>
        <a:off x="3612092" y="52300"/>
        <a:ext cx="2936573" cy="904759"/>
      </dsp:txXfrm>
    </dsp:sp>
    <dsp:sp modelId="{D832DBA5-63CA-406C-88FF-9022DE364441}">
      <dsp:nvSpPr>
        <dsp:cNvPr id="0" name=""/>
        <dsp:cNvSpPr/>
      </dsp:nvSpPr>
      <dsp:spPr>
        <a:xfrm>
          <a:off x="2867305" y="792826"/>
          <a:ext cx="4007447" cy="4007447"/>
        </a:xfrm>
        <a:custGeom>
          <a:avLst/>
          <a:gdLst/>
          <a:ahLst/>
          <a:cxnLst/>
          <a:rect l="0" t="0" r="0" b="0"/>
          <a:pathLst>
            <a:path>
              <a:moveTo>
                <a:pt x="3017233" y="275225"/>
              </a:moveTo>
              <a:arcTo wR="2003723" hR="2003723" stAng="18023121" swAng="673758"/>
            </a:path>
          </a:pathLst>
        </a:custGeom>
        <a:noFill/>
        <a:ln w="6350" cap="flat" cmpd="sng" algn="ctr">
          <a:solidFill>
            <a:srgbClr val="ED7D31">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7CCEDA64-7358-41B9-99AB-822D3726E731}">
      <dsp:nvSpPr>
        <dsp:cNvPr id="0" name=""/>
        <dsp:cNvSpPr/>
      </dsp:nvSpPr>
      <dsp:spPr>
        <a:xfrm>
          <a:off x="5671020" y="1387894"/>
          <a:ext cx="2630025" cy="1002649"/>
        </a:xfrm>
        <a:prstGeom prst="round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tr-TR" sz="48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Katılım</a:t>
          </a:r>
          <a:endParaRPr lang="tr-TR" sz="46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endParaRPr>
        </a:p>
      </dsp:txBody>
      <dsp:txXfrm>
        <a:off x="5719965" y="1436839"/>
        <a:ext cx="2532135" cy="904759"/>
      </dsp:txXfrm>
    </dsp:sp>
    <dsp:sp modelId="{0C5CE0A9-2DB8-47B3-A4D0-EB230A45D88E}">
      <dsp:nvSpPr>
        <dsp:cNvPr id="0" name=""/>
        <dsp:cNvSpPr/>
      </dsp:nvSpPr>
      <dsp:spPr>
        <a:xfrm>
          <a:off x="3325024" y="1359345"/>
          <a:ext cx="4007447" cy="4007447"/>
        </a:xfrm>
        <a:custGeom>
          <a:avLst/>
          <a:gdLst/>
          <a:ahLst/>
          <a:cxnLst/>
          <a:rect l="0" t="0" r="0" b="0"/>
          <a:pathLst>
            <a:path>
              <a:moveTo>
                <a:pt x="3861883" y="1253957"/>
              </a:moveTo>
              <a:arcTo wR="2003723" hR="2003723" stAng="20281558" swAng="1306200"/>
            </a:path>
          </a:pathLst>
        </a:custGeom>
        <a:noFill/>
        <a:ln w="6350" cap="flat" cmpd="sng" algn="ctr">
          <a:solidFill>
            <a:srgbClr val="A5A5A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C23D6E59-27C6-4CF4-9EEB-4019B7C643A0}">
      <dsp:nvSpPr>
        <dsp:cNvPr id="0" name=""/>
        <dsp:cNvSpPr/>
      </dsp:nvSpPr>
      <dsp:spPr>
        <a:xfrm>
          <a:off x="5735374" y="3602329"/>
          <a:ext cx="2515924" cy="1002649"/>
        </a:xfrm>
        <a:prstGeom prst="roundRect">
          <a:avLst/>
        </a:prstGeom>
        <a:solidFill>
          <a:srgbClr val="008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tr-TR" sz="41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Beceri</a:t>
          </a:r>
        </a:p>
      </dsp:txBody>
      <dsp:txXfrm>
        <a:off x="5784319" y="3651274"/>
        <a:ext cx="2418034" cy="904759"/>
      </dsp:txXfrm>
    </dsp:sp>
    <dsp:sp modelId="{320E8B45-B35C-48C3-B907-2DFEA8ACB3B5}">
      <dsp:nvSpPr>
        <dsp:cNvPr id="0" name=""/>
        <dsp:cNvSpPr/>
      </dsp:nvSpPr>
      <dsp:spPr>
        <a:xfrm>
          <a:off x="3271978" y="960062"/>
          <a:ext cx="4007447" cy="4007447"/>
        </a:xfrm>
        <a:custGeom>
          <a:avLst/>
          <a:gdLst/>
          <a:ahLst/>
          <a:cxnLst/>
          <a:rect l="0" t="0" r="0" b="0"/>
          <a:pathLst>
            <a:path>
              <a:moveTo>
                <a:pt x="2753242" y="3861983"/>
              </a:moveTo>
              <a:arcTo wR="2003723" hR="2003723" stAng="4082015" swAng="2597081"/>
            </a:path>
          </a:pathLst>
        </a:custGeom>
        <a:noFill/>
        <a:ln w="6350" cap="flat" cmpd="sng" algn="ctr">
          <a:solidFill>
            <a:srgbClr val="FFC000">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626CD636-77FF-40DE-9BDF-A85A09F855E6}">
      <dsp:nvSpPr>
        <dsp:cNvPr id="0" name=""/>
        <dsp:cNvSpPr/>
      </dsp:nvSpPr>
      <dsp:spPr>
        <a:xfrm>
          <a:off x="2215341" y="3615227"/>
          <a:ext cx="2420086" cy="1002649"/>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tr-TR" sz="41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Tutumlar</a:t>
          </a:r>
        </a:p>
      </dsp:txBody>
      <dsp:txXfrm>
        <a:off x="2264286" y="3664172"/>
        <a:ext cx="2322196" cy="904759"/>
      </dsp:txXfrm>
    </dsp:sp>
    <dsp:sp modelId="{482B8AF9-3A41-43EC-B686-2C4E91660738}">
      <dsp:nvSpPr>
        <dsp:cNvPr id="0" name=""/>
        <dsp:cNvSpPr/>
      </dsp:nvSpPr>
      <dsp:spPr>
        <a:xfrm>
          <a:off x="2971534" y="1037497"/>
          <a:ext cx="4007447" cy="4007447"/>
        </a:xfrm>
        <a:custGeom>
          <a:avLst/>
          <a:gdLst/>
          <a:ahLst/>
          <a:cxnLst/>
          <a:rect l="0" t="0" r="0" b="0"/>
          <a:pathLst>
            <a:path>
              <a:moveTo>
                <a:pt x="28302" y="2339311"/>
              </a:moveTo>
              <a:arcTo wR="2003723" hR="2003723" stAng="10221513" swAng="1295137"/>
            </a:path>
          </a:pathLst>
        </a:custGeom>
        <a:noFill/>
        <a:ln w="6350" cap="flat" cmpd="sng" algn="ctr">
          <a:solidFill>
            <a:srgbClr val="4472C4">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6B011365-24C3-4A4F-ABDF-0C7E90DB1BE2}">
      <dsp:nvSpPr>
        <dsp:cNvPr id="0" name=""/>
        <dsp:cNvSpPr/>
      </dsp:nvSpPr>
      <dsp:spPr>
        <a:xfrm>
          <a:off x="1873240" y="1387894"/>
          <a:ext cx="2602969" cy="1002649"/>
        </a:xfrm>
        <a:prstGeom prst="roundRect">
          <a:avLst/>
        </a:prstGeom>
        <a:solidFill>
          <a:srgbClr val="33993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tr-TR" sz="4800" b="0" kern="1200" cap="none" spc="0" dirty="0">
              <a:ln w="0"/>
              <a:solidFill>
                <a:schemeClr val="tx1"/>
              </a:solidFill>
              <a:effectLst>
                <a:outerShdw blurRad="38100" dist="19050" dir="2700000" algn="tl" rotWithShape="0">
                  <a:schemeClr val="dk1">
                    <a:alpha val="40000"/>
                  </a:schemeClr>
                </a:outerShdw>
              </a:effectLst>
              <a:latin typeface="Calibri" panose="020F0502020204030204"/>
              <a:ea typeface="+mn-ea"/>
              <a:cs typeface="+mn-cs"/>
            </a:rPr>
            <a:t>Bilgi</a:t>
          </a:r>
        </a:p>
      </dsp:txBody>
      <dsp:txXfrm>
        <a:off x="1922185" y="1436839"/>
        <a:ext cx="2505079" cy="904759"/>
      </dsp:txXfrm>
    </dsp:sp>
    <dsp:sp modelId="{AAE34F59-6DE2-4204-872E-8AA981CACB91}">
      <dsp:nvSpPr>
        <dsp:cNvPr id="0" name=""/>
        <dsp:cNvSpPr/>
      </dsp:nvSpPr>
      <dsp:spPr>
        <a:xfrm>
          <a:off x="3286006" y="792826"/>
          <a:ext cx="4007447" cy="4007447"/>
        </a:xfrm>
        <a:custGeom>
          <a:avLst/>
          <a:gdLst/>
          <a:ahLst/>
          <a:cxnLst/>
          <a:rect l="0" t="0" r="0" b="0"/>
          <a:pathLst>
            <a:path>
              <a:moveTo>
                <a:pt x="673015" y="505683"/>
              </a:moveTo>
              <a:arcTo wR="2003723" hR="2003723" stAng="13703121" swAng="673758"/>
            </a:path>
          </a:pathLst>
        </a:custGeom>
        <a:noFill/>
        <a:ln w="6350" cap="flat" cmpd="sng" algn="ctr">
          <a:solidFill>
            <a:srgbClr val="70AD47">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752A2-FB81-4A24-B405-8C10BD248028}" type="datetimeFigureOut">
              <a:rPr lang="tr-TR" smtClean="0"/>
              <a:t>4.05.2020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F4396-34F3-4018-8713-36C515936E71}" type="slidenum">
              <a:rPr lang="tr-TR" smtClean="0"/>
              <a:t>‹#›</a:t>
            </a:fld>
            <a:endParaRPr lang="tr-TR"/>
          </a:p>
        </p:txBody>
      </p:sp>
    </p:spTree>
    <p:extLst>
      <p:ext uri="{BB962C8B-B14F-4D97-AF65-F5344CB8AC3E}">
        <p14:creationId xmlns:p14="http://schemas.microsoft.com/office/powerpoint/2010/main" val="293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FF2F4396-34F3-4018-8713-36C515936E71}" type="slidenum">
              <a:rPr lang="tr-TR" smtClean="0"/>
              <a:t>9</a:t>
            </a:fld>
            <a:endParaRPr lang="tr-TR"/>
          </a:p>
        </p:txBody>
      </p:sp>
    </p:spTree>
    <p:extLst>
      <p:ext uri="{BB962C8B-B14F-4D97-AF65-F5344CB8AC3E}">
        <p14:creationId xmlns:p14="http://schemas.microsoft.com/office/powerpoint/2010/main" val="265702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D9334801-9973-4446-8FE8-DCCBCB4313D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20290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9334801-9973-4446-8FE8-DCCBCB4313D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126490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9334801-9973-4446-8FE8-DCCBCB4313D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175672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9334801-9973-4446-8FE8-DCCBCB4313D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4138449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D9334801-9973-4446-8FE8-DCCBCB4313D4}"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155277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9334801-9973-4446-8FE8-DCCBCB4313D4}"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184432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9334801-9973-4446-8FE8-DCCBCB4313D4}"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390439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9334801-9973-4446-8FE8-DCCBCB4313D4}"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151122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334801-9973-4446-8FE8-DCCBCB4313D4}"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391072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9334801-9973-4446-8FE8-DCCBCB4313D4}"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2401438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9334801-9973-4446-8FE8-DCCBCB4313D4}"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86F517B-C711-4240-9BF1-CD72F1D45E08}" type="slidenum">
              <a:rPr lang="tr-TR" smtClean="0"/>
              <a:t>‹#›</a:t>
            </a:fld>
            <a:endParaRPr lang="tr-TR"/>
          </a:p>
        </p:txBody>
      </p:sp>
    </p:spTree>
    <p:extLst>
      <p:ext uri="{BB962C8B-B14F-4D97-AF65-F5344CB8AC3E}">
        <p14:creationId xmlns:p14="http://schemas.microsoft.com/office/powerpoint/2010/main" val="180329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34801-9973-4446-8FE8-DCCBCB4313D4}"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F517B-C711-4240-9BF1-CD72F1D45E08}" type="slidenum">
              <a:rPr lang="tr-TR" smtClean="0"/>
              <a:t>‹#›</a:t>
            </a:fld>
            <a:endParaRPr lang="tr-TR"/>
          </a:p>
        </p:txBody>
      </p:sp>
    </p:spTree>
    <p:extLst>
      <p:ext uri="{BB962C8B-B14F-4D97-AF65-F5344CB8AC3E}">
        <p14:creationId xmlns:p14="http://schemas.microsoft.com/office/powerpoint/2010/main" val="161151910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1511" y="300038"/>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228600"/>
            <a:ext cx="2391280" cy="2232000"/>
          </a:xfrm>
          <a:prstGeom prst="rect">
            <a:avLst/>
          </a:prstGeom>
        </p:spPr>
      </p:pic>
      <p:sp>
        <p:nvSpPr>
          <p:cNvPr id="6" name="Akış Çizelgesi: Delikli Teyp 5"/>
          <p:cNvSpPr/>
          <p:nvPr/>
        </p:nvSpPr>
        <p:spPr>
          <a:xfrm>
            <a:off x="2171700" y="442913"/>
            <a:ext cx="7729538" cy="1843087"/>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7" name="Dikdörtgen 6"/>
          <p:cNvSpPr/>
          <p:nvPr/>
        </p:nvSpPr>
        <p:spPr>
          <a:xfrm>
            <a:off x="2694411" y="781349"/>
            <a:ext cx="6774611" cy="1200329"/>
          </a:xfrm>
          <a:prstGeom prst="rect">
            <a:avLst/>
          </a:prstGeom>
          <a:noFill/>
        </p:spPr>
        <p:txBody>
          <a:bodyPr wrap="none" lIns="91440" tIns="45720" rIns="91440" bIns="45720">
            <a:spAutoFit/>
          </a:bodyPr>
          <a:lstStyle/>
          <a:p>
            <a:pPr algn="ctr"/>
            <a:r>
              <a:rPr lang="tr-TR" sz="7200" dirty="0">
                <a:ln w="0"/>
                <a:solidFill>
                  <a:prstClr val="black"/>
                </a:solidFill>
                <a:effectLst>
                  <a:outerShdw blurRad="38100" dist="19050" dir="2700000" algn="tl" rotWithShape="0">
                    <a:prstClr val="black">
                      <a:alpha val="40000"/>
                    </a:prstClr>
                  </a:outerShdw>
                </a:effectLst>
                <a:latin typeface="Jokerman" panose="04090605060D06020702" pitchFamily="82" charset="0"/>
              </a:rPr>
              <a:t>Çocuk ve Doğa</a:t>
            </a:r>
          </a:p>
        </p:txBody>
      </p:sp>
      <p:sp>
        <p:nvSpPr>
          <p:cNvPr id="8" name="Dikdörtgen 7"/>
          <p:cNvSpPr/>
          <p:nvPr/>
        </p:nvSpPr>
        <p:spPr>
          <a:xfrm>
            <a:off x="1892347" y="3065025"/>
            <a:ext cx="8493030" cy="175432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Sağlık Bilimleri Fakültesi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Çocuk Gelişimi Bölümü</a:t>
            </a:r>
            <a:endPar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1491301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eri Yuvarlanmış Dikdörtgen Belirtme Çizgisi 2"/>
          <p:cNvSpPr/>
          <p:nvPr/>
        </p:nvSpPr>
        <p:spPr>
          <a:xfrm>
            <a:off x="171449" y="554183"/>
            <a:ext cx="11815763" cy="4875068"/>
          </a:xfrm>
          <a:prstGeom prst="wedgeRoundRectCallout">
            <a:avLst>
              <a:gd name="adj1" fmla="val -20833"/>
              <a:gd name="adj2" fmla="val 804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428625" y="1952923"/>
            <a:ext cx="11515725" cy="206210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Bir başka tanıma göre ise çevre eğitimi, “İnsan, kültür ve </a:t>
            </a:r>
            <a:r>
              <a:rPr lang="tr-TR" sz="3200" dirty="0" err="1">
                <a:ln w="0"/>
                <a:effectLst>
                  <a:outerShdw blurRad="38100" dist="19050" dir="2700000" algn="tl" rotWithShape="0">
                    <a:schemeClr val="dk1">
                      <a:alpha val="40000"/>
                    </a:schemeClr>
                  </a:outerShdw>
                </a:effectLst>
                <a:latin typeface="Calibri" panose="020F0502020204030204"/>
              </a:rPr>
              <a:t>biyo</a:t>
            </a:r>
            <a:r>
              <a:rPr lang="tr-TR" sz="3200" dirty="0">
                <a:ln w="0"/>
                <a:effectLst>
                  <a:outerShdw blurRad="38100" dist="19050" dir="2700000" algn="tl" rotWithShape="0">
                    <a:schemeClr val="dk1">
                      <a:alpha val="40000"/>
                    </a:schemeClr>
                  </a:outerShdw>
                </a:effectLst>
                <a:latin typeface="Calibri" panose="020F0502020204030204"/>
              </a:rPr>
              <a:t>-fiziksel çevre arasındaki ilişkiyi anlamak üzere gerekli becerileri, tutumları geliştirmek için değerleri anlama ve kavramları netleştirme süreci” olarak ifade edilmektedir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601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2367" y="563631"/>
            <a:ext cx="11827265" cy="5730737"/>
          </a:xfrm>
          <a:prstGeom prst="rect">
            <a:avLst/>
          </a:prstGeom>
        </p:spPr>
      </p:pic>
      <p:sp>
        <p:nvSpPr>
          <p:cNvPr id="4" name="Dikdörtgen 3"/>
          <p:cNvSpPr/>
          <p:nvPr/>
        </p:nvSpPr>
        <p:spPr>
          <a:xfrm>
            <a:off x="336875" y="1911947"/>
            <a:ext cx="11437494" cy="1569660"/>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Çevre eğitiminin çevreye ve çevre sorunlarına duyarlı ve bunların çözümünde görev almaya istekli bireyler yetiştirmek için  verildiği görülmektedir.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472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2367" y="563631"/>
            <a:ext cx="11827265" cy="5730737"/>
          </a:xfrm>
          <a:prstGeom prst="rect">
            <a:avLst/>
          </a:prstGeom>
        </p:spPr>
      </p:pic>
      <p:sp>
        <p:nvSpPr>
          <p:cNvPr id="5" name="Dikdörtgen 4"/>
          <p:cNvSpPr/>
          <p:nvPr/>
        </p:nvSpPr>
        <p:spPr>
          <a:xfrm>
            <a:off x="303959" y="1106931"/>
            <a:ext cx="11508772" cy="3539430"/>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Çevre eğitimiyle varılmak istenen temel hedef, çevresel koşullar hakkında bilinç oluşturmak ve çevre için uygun davranışların öğretimini sağlamaktır. Çevre eğitimi aynı zamanda; çevreye dair değerler, tutumlar ve davranışlardaki değişiklikler ile ilgili farkındalığı teşvik edecek bir çevre ahlakı oluşturmayı da amaçlamaktadır. Kısacası çevre eğitiminin temel amacı, kişilerin çevresel okuryazarlığını geliştirmektir.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6594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453028" y="509885"/>
            <a:ext cx="4485843"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Çevre Sorunları</a:t>
            </a:r>
          </a:p>
        </p:txBody>
      </p:sp>
      <p:grpSp>
        <p:nvGrpSpPr>
          <p:cNvPr id="5" name="Grup 4"/>
          <p:cNvGrpSpPr/>
          <p:nvPr/>
        </p:nvGrpSpPr>
        <p:grpSpPr>
          <a:xfrm>
            <a:off x="114300" y="1757363"/>
            <a:ext cx="12077699" cy="4243387"/>
            <a:chOff x="2150727" y="1019704"/>
            <a:chExt cx="7156402" cy="3830509"/>
          </a:xfrm>
        </p:grpSpPr>
        <p:sp>
          <p:nvSpPr>
            <p:cNvPr id="6" name="Serbest Form 5"/>
            <p:cNvSpPr/>
            <p:nvPr/>
          </p:nvSpPr>
          <p:spPr>
            <a:xfrm>
              <a:off x="4365176" y="1019704"/>
              <a:ext cx="2932499" cy="1099839"/>
            </a:xfrm>
            <a:custGeom>
              <a:avLst/>
              <a:gdLst>
                <a:gd name="connsiteX0" fmla="*/ 0 w 2414324"/>
                <a:gd name="connsiteY0" fmla="*/ 549920 h 1099839"/>
                <a:gd name="connsiteX1" fmla="*/ 1207162 w 2414324"/>
                <a:gd name="connsiteY1" fmla="*/ 0 h 1099839"/>
                <a:gd name="connsiteX2" fmla="*/ 2414324 w 2414324"/>
                <a:gd name="connsiteY2" fmla="*/ 549920 h 1099839"/>
                <a:gd name="connsiteX3" fmla="*/ 1207162 w 2414324"/>
                <a:gd name="connsiteY3" fmla="*/ 1099840 h 1099839"/>
                <a:gd name="connsiteX4" fmla="*/ 0 w 2414324"/>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4324" h="1099839">
                  <a:moveTo>
                    <a:pt x="0" y="549920"/>
                  </a:moveTo>
                  <a:cubicBezTo>
                    <a:pt x="0" y="246208"/>
                    <a:pt x="540465" y="0"/>
                    <a:pt x="1207162" y="0"/>
                  </a:cubicBezTo>
                  <a:cubicBezTo>
                    <a:pt x="1873859" y="0"/>
                    <a:pt x="2414324" y="246208"/>
                    <a:pt x="2414324" y="549920"/>
                  </a:cubicBezTo>
                  <a:cubicBezTo>
                    <a:pt x="2414324" y="853632"/>
                    <a:pt x="1873859" y="1099840"/>
                    <a:pt x="1207162" y="1099840"/>
                  </a:cubicBezTo>
                  <a:cubicBezTo>
                    <a:pt x="540465" y="1099840"/>
                    <a:pt x="0" y="853632"/>
                    <a:pt x="0" y="549920"/>
                  </a:cubicBez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84050" tIns="191548" rIns="384050" bIns="191548"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tr-TR" sz="2400" b="1" i="0" u="none" strike="noStrike" kern="0" cap="none" spc="0" normalizeH="0" baseline="0" noProof="0" dirty="0">
                  <a:ln>
                    <a:noFill/>
                  </a:ln>
                  <a:solidFill>
                    <a:prstClr val="white"/>
                  </a:solidFill>
                  <a:effectLst/>
                  <a:uLnTx/>
                  <a:uFillTx/>
                  <a:latin typeface="Calibri" panose="020F0502020204030204"/>
                  <a:ea typeface="+mn-ea"/>
                  <a:cs typeface="+mn-cs"/>
                </a:rPr>
                <a:t>Hava Kirliliği</a:t>
              </a:r>
            </a:p>
          </p:txBody>
        </p:sp>
        <p:sp>
          <p:nvSpPr>
            <p:cNvPr id="7" name="Serbest Form 6"/>
            <p:cNvSpPr/>
            <p:nvPr/>
          </p:nvSpPr>
          <p:spPr>
            <a:xfrm rot="2232139">
              <a:off x="6687379" y="1515801"/>
              <a:ext cx="5686" cy="371195"/>
            </a:xfrm>
            <a:custGeom>
              <a:avLst/>
              <a:gdLst>
                <a:gd name="connsiteX0" fmla="*/ 0 w 10000"/>
                <a:gd name="connsiteY0" fmla="*/ 2000 h 10000"/>
                <a:gd name="connsiteX1" fmla="*/ 5000 w 10000"/>
                <a:gd name="connsiteY1" fmla="*/ 2000 h 10000"/>
                <a:gd name="connsiteX2" fmla="*/ 5000 w 10000"/>
                <a:gd name="connsiteY2" fmla="*/ 0 h 10000"/>
                <a:gd name="connsiteX3" fmla="*/ 10000 w 10000"/>
                <a:gd name="connsiteY3" fmla="*/ 5000 h 10000"/>
                <a:gd name="connsiteX4" fmla="*/ 5000 w 10000"/>
                <a:gd name="connsiteY4" fmla="*/ 10000 h 10000"/>
                <a:gd name="connsiteX5" fmla="*/ 5000 w 10000"/>
                <a:gd name="connsiteY5" fmla="*/ 8000 h 10000"/>
                <a:gd name="connsiteX6" fmla="*/ 0 w 10000"/>
                <a:gd name="connsiteY6" fmla="*/ 8000 h 10000"/>
                <a:gd name="connsiteX7" fmla="*/ 0 w 10000"/>
                <a:gd name="connsiteY7"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2000"/>
                  </a:moveTo>
                  <a:lnTo>
                    <a:pt x="5000" y="2000"/>
                  </a:lnTo>
                  <a:lnTo>
                    <a:pt x="5000" y="0"/>
                  </a:lnTo>
                  <a:lnTo>
                    <a:pt x="10000" y="5000"/>
                  </a:lnTo>
                  <a:lnTo>
                    <a:pt x="5000" y="10000"/>
                  </a:lnTo>
                  <a:lnTo>
                    <a:pt x="5000" y="8000"/>
                  </a:lnTo>
                  <a:lnTo>
                    <a:pt x="0" y="8000"/>
                  </a:lnTo>
                  <a:lnTo>
                    <a:pt x="0" y="2000"/>
                  </a:lnTo>
                  <a:close/>
                </a:path>
              </a:pathLst>
            </a:custGeom>
            <a:solidFill>
              <a:srgbClr val="ED7D31">
                <a:hueOff val="0"/>
                <a:satOff val="0"/>
                <a:lumOff val="0"/>
                <a:alphaOff val="0"/>
              </a:srgbClr>
            </a:solidFill>
            <a:ln>
              <a:noFill/>
            </a:ln>
            <a:effectLst/>
          </p:spPr>
          <p:txBody>
            <a:bodyPr spcFirstLastPara="0" vert="horz" wrap="square" lIns="0" tIns="74238" rIns="1705" bIns="74239"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endParaRPr kumimoji="0" lang="tr-TR" sz="15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Serbest Form 7"/>
            <p:cNvSpPr/>
            <p:nvPr/>
          </p:nvSpPr>
          <p:spPr>
            <a:xfrm>
              <a:off x="5533871" y="1868078"/>
              <a:ext cx="2702405" cy="1099839"/>
            </a:xfrm>
            <a:custGeom>
              <a:avLst/>
              <a:gdLst>
                <a:gd name="connsiteX0" fmla="*/ 0 w 2702405"/>
                <a:gd name="connsiteY0" fmla="*/ 549920 h 1099839"/>
                <a:gd name="connsiteX1" fmla="*/ 1351203 w 2702405"/>
                <a:gd name="connsiteY1" fmla="*/ 0 h 1099839"/>
                <a:gd name="connsiteX2" fmla="*/ 2702406 w 2702405"/>
                <a:gd name="connsiteY2" fmla="*/ 549920 h 1099839"/>
                <a:gd name="connsiteX3" fmla="*/ 1351203 w 2702405"/>
                <a:gd name="connsiteY3" fmla="*/ 1099840 h 1099839"/>
                <a:gd name="connsiteX4" fmla="*/ 0 w 2702405"/>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405" h="1099839">
                  <a:moveTo>
                    <a:pt x="0" y="549920"/>
                  </a:moveTo>
                  <a:cubicBezTo>
                    <a:pt x="0" y="246208"/>
                    <a:pt x="604954" y="0"/>
                    <a:pt x="1351203" y="0"/>
                  </a:cubicBezTo>
                  <a:cubicBezTo>
                    <a:pt x="2097452" y="0"/>
                    <a:pt x="2702406" y="246208"/>
                    <a:pt x="2702406" y="549920"/>
                  </a:cubicBezTo>
                  <a:cubicBezTo>
                    <a:pt x="2702406" y="853632"/>
                    <a:pt x="2097452" y="1099840"/>
                    <a:pt x="1351203" y="1099840"/>
                  </a:cubicBezTo>
                  <a:cubicBezTo>
                    <a:pt x="604954" y="1099840"/>
                    <a:pt x="0" y="853632"/>
                    <a:pt x="0" y="549920"/>
                  </a:cubicBezTo>
                  <a:close/>
                </a:path>
              </a:pathLst>
            </a:cu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21158" tIns="186468" rIns="421158" bIns="186468"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2000" b="1" i="0" u="none" strike="noStrike" kern="0" cap="none" spc="0" normalizeH="0" baseline="0" noProof="0" dirty="0">
                  <a:ln>
                    <a:noFill/>
                  </a:ln>
                  <a:solidFill>
                    <a:prstClr val="white"/>
                  </a:solidFill>
                  <a:effectLst/>
                  <a:uLnTx/>
                  <a:uFillTx/>
                  <a:latin typeface="Calibri" panose="020F0502020204030204"/>
                  <a:ea typeface="+mn-ea"/>
                  <a:cs typeface="+mn-cs"/>
                </a:rPr>
                <a:t>Toprak Kirliliği</a:t>
              </a:r>
            </a:p>
          </p:txBody>
        </p:sp>
        <p:sp>
          <p:nvSpPr>
            <p:cNvPr id="9" name="Serbest Form 8"/>
            <p:cNvSpPr/>
            <p:nvPr/>
          </p:nvSpPr>
          <p:spPr>
            <a:xfrm>
              <a:off x="4365174" y="2819267"/>
              <a:ext cx="2969665" cy="1099839"/>
            </a:xfrm>
            <a:custGeom>
              <a:avLst/>
              <a:gdLst>
                <a:gd name="connsiteX0" fmla="*/ 0 w 2620720"/>
                <a:gd name="connsiteY0" fmla="*/ 549920 h 1099839"/>
                <a:gd name="connsiteX1" fmla="*/ 1310360 w 2620720"/>
                <a:gd name="connsiteY1" fmla="*/ 0 h 1099839"/>
                <a:gd name="connsiteX2" fmla="*/ 2620720 w 2620720"/>
                <a:gd name="connsiteY2" fmla="*/ 549920 h 1099839"/>
                <a:gd name="connsiteX3" fmla="*/ 1310360 w 2620720"/>
                <a:gd name="connsiteY3" fmla="*/ 1099840 h 1099839"/>
                <a:gd name="connsiteX4" fmla="*/ 0 w 2620720"/>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0720" h="1099839">
                  <a:moveTo>
                    <a:pt x="0" y="549920"/>
                  </a:moveTo>
                  <a:cubicBezTo>
                    <a:pt x="0" y="246208"/>
                    <a:pt x="586668" y="0"/>
                    <a:pt x="1310360" y="0"/>
                  </a:cubicBezTo>
                  <a:cubicBezTo>
                    <a:pt x="2034052" y="0"/>
                    <a:pt x="2620720" y="246208"/>
                    <a:pt x="2620720" y="549920"/>
                  </a:cubicBezTo>
                  <a:cubicBezTo>
                    <a:pt x="2620720" y="853632"/>
                    <a:pt x="2034052" y="1099840"/>
                    <a:pt x="1310360" y="1099840"/>
                  </a:cubicBezTo>
                  <a:cubicBezTo>
                    <a:pt x="586668" y="1099840"/>
                    <a:pt x="0" y="853632"/>
                    <a:pt x="0" y="549920"/>
                  </a:cubicBez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01576" tIns="178848" rIns="401576" bIns="178848"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tr-TR" sz="14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3200" b="1" i="0" u="none" strike="noStrike" kern="0" cap="none" spc="0" normalizeH="0" baseline="0" noProof="0" dirty="0">
                  <a:ln>
                    <a:noFill/>
                  </a:ln>
                  <a:solidFill>
                    <a:prstClr val="white"/>
                  </a:solidFill>
                  <a:effectLst/>
                  <a:uLnTx/>
                  <a:uFillTx/>
                  <a:latin typeface="Calibri" panose="020F0502020204030204"/>
                  <a:ea typeface="+mn-ea"/>
                  <a:cs typeface="+mn-cs"/>
                </a:rPr>
                <a:t>Enerji</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tr-TR"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Serbest Form 9"/>
            <p:cNvSpPr/>
            <p:nvPr/>
          </p:nvSpPr>
          <p:spPr>
            <a:xfrm>
              <a:off x="6615810" y="2705335"/>
              <a:ext cx="2691319" cy="1099839"/>
            </a:xfrm>
            <a:custGeom>
              <a:avLst/>
              <a:gdLst>
                <a:gd name="connsiteX0" fmla="*/ 0 w 2691319"/>
                <a:gd name="connsiteY0" fmla="*/ 549920 h 1099839"/>
                <a:gd name="connsiteX1" fmla="*/ 1345660 w 2691319"/>
                <a:gd name="connsiteY1" fmla="*/ 0 h 1099839"/>
                <a:gd name="connsiteX2" fmla="*/ 2691320 w 2691319"/>
                <a:gd name="connsiteY2" fmla="*/ 549920 h 1099839"/>
                <a:gd name="connsiteX3" fmla="*/ 1345660 w 2691319"/>
                <a:gd name="connsiteY3" fmla="*/ 1099840 h 1099839"/>
                <a:gd name="connsiteX4" fmla="*/ 0 w 2691319"/>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319" h="1099839">
                  <a:moveTo>
                    <a:pt x="0" y="549920"/>
                  </a:moveTo>
                  <a:cubicBezTo>
                    <a:pt x="0" y="246208"/>
                    <a:pt x="602473" y="0"/>
                    <a:pt x="1345660" y="0"/>
                  </a:cubicBezTo>
                  <a:cubicBezTo>
                    <a:pt x="2088847" y="0"/>
                    <a:pt x="2691320" y="246208"/>
                    <a:pt x="2691320" y="549920"/>
                  </a:cubicBezTo>
                  <a:cubicBezTo>
                    <a:pt x="2691320" y="853632"/>
                    <a:pt x="2088847" y="1099840"/>
                    <a:pt x="1345660" y="1099840"/>
                  </a:cubicBezTo>
                  <a:cubicBezTo>
                    <a:pt x="602473" y="1099840"/>
                    <a:pt x="0" y="853632"/>
                    <a:pt x="0" y="549920"/>
                  </a:cubicBezTo>
                  <a:close/>
                </a:path>
              </a:pathLst>
            </a:cu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25885" tIns="192818" rIns="425885" bIns="192818"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tr-TR" sz="2500" b="0" i="0" u="none" strike="noStrike" kern="0" cap="none" spc="0" normalizeH="0" baseline="0" noProof="0" dirty="0">
                  <a:ln>
                    <a:noFill/>
                  </a:ln>
                  <a:solidFill>
                    <a:prstClr val="white"/>
                  </a:solidFill>
                  <a:effectLst/>
                  <a:uLnTx/>
                  <a:uFillTx/>
                  <a:latin typeface="Calibri" panose="020F0502020204030204"/>
                  <a:ea typeface="+mn-ea"/>
                  <a:cs typeface="+mn-cs"/>
                </a:rPr>
                <a:t>Flora ve Fauna</a:t>
              </a:r>
            </a:p>
          </p:txBody>
        </p:sp>
        <p:sp>
          <p:nvSpPr>
            <p:cNvPr id="11" name="Serbest Form 10"/>
            <p:cNvSpPr/>
            <p:nvPr/>
          </p:nvSpPr>
          <p:spPr>
            <a:xfrm>
              <a:off x="3333318" y="3750374"/>
              <a:ext cx="2373278" cy="1099839"/>
            </a:xfrm>
            <a:custGeom>
              <a:avLst/>
              <a:gdLst>
                <a:gd name="connsiteX0" fmla="*/ 0 w 2373278"/>
                <a:gd name="connsiteY0" fmla="*/ 549920 h 1099839"/>
                <a:gd name="connsiteX1" fmla="*/ 1186639 w 2373278"/>
                <a:gd name="connsiteY1" fmla="*/ 0 h 1099839"/>
                <a:gd name="connsiteX2" fmla="*/ 2373278 w 2373278"/>
                <a:gd name="connsiteY2" fmla="*/ 549920 h 1099839"/>
                <a:gd name="connsiteX3" fmla="*/ 1186639 w 2373278"/>
                <a:gd name="connsiteY3" fmla="*/ 1099840 h 1099839"/>
                <a:gd name="connsiteX4" fmla="*/ 0 w 2373278"/>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3278" h="1099839">
                  <a:moveTo>
                    <a:pt x="0" y="549920"/>
                  </a:moveTo>
                  <a:cubicBezTo>
                    <a:pt x="0" y="246208"/>
                    <a:pt x="531276" y="0"/>
                    <a:pt x="1186639" y="0"/>
                  </a:cubicBezTo>
                  <a:cubicBezTo>
                    <a:pt x="1842002" y="0"/>
                    <a:pt x="2373278" y="246208"/>
                    <a:pt x="2373278" y="549920"/>
                  </a:cubicBezTo>
                  <a:cubicBezTo>
                    <a:pt x="2373278" y="853632"/>
                    <a:pt x="1842002" y="1099840"/>
                    <a:pt x="1186639" y="1099840"/>
                  </a:cubicBezTo>
                  <a:cubicBezTo>
                    <a:pt x="531276" y="1099840"/>
                    <a:pt x="0" y="853632"/>
                    <a:pt x="0" y="549920"/>
                  </a:cubicBezTo>
                  <a:close/>
                </a:path>
              </a:pathLst>
            </a:cu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79309" tIns="192818" rIns="379309" bIns="192818"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tr-TR" sz="2500" b="1" i="0" u="none" strike="noStrike" kern="0" cap="none" spc="0" normalizeH="0" baseline="0" noProof="0" dirty="0">
                  <a:ln>
                    <a:noFill/>
                  </a:ln>
                  <a:solidFill>
                    <a:prstClr val="white"/>
                  </a:solidFill>
                  <a:effectLst/>
                  <a:uLnTx/>
                  <a:uFillTx/>
                  <a:latin typeface="Calibri" panose="020F0502020204030204"/>
                  <a:ea typeface="+mn-ea"/>
                  <a:cs typeface="+mn-cs"/>
                </a:rPr>
                <a:t>Su Kirliliği</a:t>
              </a:r>
            </a:p>
          </p:txBody>
        </p:sp>
        <p:sp>
          <p:nvSpPr>
            <p:cNvPr id="12" name="Serbest Form 11"/>
            <p:cNvSpPr/>
            <p:nvPr/>
          </p:nvSpPr>
          <p:spPr>
            <a:xfrm>
              <a:off x="5349226" y="3572903"/>
              <a:ext cx="2894448" cy="1099839"/>
            </a:xfrm>
            <a:custGeom>
              <a:avLst/>
              <a:gdLst>
                <a:gd name="connsiteX0" fmla="*/ 0 w 2894448"/>
                <a:gd name="connsiteY0" fmla="*/ 549920 h 1099839"/>
                <a:gd name="connsiteX1" fmla="*/ 1447224 w 2894448"/>
                <a:gd name="connsiteY1" fmla="*/ 0 h 1099839"/>
                <a:gd name="connsiteX2" fmla="*/ 2894448 w 2894448"/>
                <a:gd name="connsiteY2" fmla="*/ 549920 h 1099839"/>
                <a:gd name="connsiteX3" fmla="*/ 1447224 w 2894448"/>
                <a:gd name="connsiteY3" fmla="*/ 1099840 h 1099839"/>
                <a:gd name="connsiteX4" fmla="*/ 0 w 2894448"/>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448" h="1099839">
                  <a:moveTo>
                    <a:pt x="0" y="549920"/>
                  </a:moveTo>
                  <a:cubicBezTo>
                    <a:pt x="0" y="246208"/>
                    <a:pt x="647944" y="0"/>
                    <a:pt x="1447224" y="0"/>
                  </a:cubicBezTo>
                  <a:cubicBezTo>
                    <a:pt x="2246504" y="0"/>
                    <a:pt x="2894448" y="246208"/>
                    <a:pt x="2894448" y="549920"/>
                  </a:cubicBezTo>
                  <a:cubicBezTo>
                    <a:pt x="2894448" y="853632"/>
                    <a:pt x="2246504" y="1099840"/>
                    <a:pt x="1447224" y="1099840"/>
                  </a:cubicBezTo>
                  <a:cubicBezTo>
                    <a:pt x="647944" y="1099840"/>
                    <a:pt x="0" y="853632"/>
                    <a:pt x="0" y="549920"/>
                  </a:cubicBez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41662" tIns="178848" rIns="441662" bIns="178848"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tr-TR" sz="14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2800" b="1" i="0" u="none" strike="noStrike" kern="0" cap="none" spc="0" normalizeH="0" baseline="0" noProof="0" dirty="0">
                  <a:ln>
                    <a:noFill/>
                  </a:ln>
                  <a:solidFill>
                    <a:prstClr val="white"/>
                  </a:solidFill>
                  <a:effectLst/>
                  <a:uLnTx/>
                  <a:uFillTx/>
                  <a:latin typeface="Calibri" panose="020F0502020204030204"/>
                  <a:ea typeface="+mn-ea"/>
                  <a:cs typeface="+mn-cs"/>
                </a:rPr>
                <a:t>Gürültü</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tr-TR" sz="1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Serbest Form 12"/>
            <p:cNvSpPr/>
            <p:nvPr/>
          </p:nvSpPr>
          <p:spPr>
            <a:xfrm>
              <a:off x="2150727" y="2821935"/>
              <a:ext cx="2991308" cy="1099839"/>
            </a:xfrm>
            <a:custGeom>
              <a:avLst/>
              <a:gdLst>
                <a:gd name="connsiteX0" fmla="*/ 0 w 2096316"/>
                <a:gd name="connsiteY0" fmla="*/ 549920 h 1099839"/>
                <a:gd name="connsiteX1" fmla="*/ 1048158 w 2096316"/>
                <a:gd name="connsiteY1" fmla="*/ 0 h 1099839"/>
                <a:gd name="connsiteX2" fmla="*/ 2096316 w 2096316"/>
                <a:gd name="connsiteY2" fmla="*/ 549920 h 1099839"/>
                <a:gd name="connsiteX3" fmla="*/ 1048158 w 2096316"/>
                <a:gd name="connsiteY3" fmla="*/ 1099840 h 1099839"/>
                <a:gd name="connsiteX4" fmla="*/ 0 w 2096316"/>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6316" h="1099839">
                  <a:moveTo>
                    <a:pt x="0" y="549920"/>
                  </a:moveTo>
                  <a:cubicBezTo>
                    <a:pt x="0" y="246208"/>
                    <a:pt x="469276" y="0"/>
                    <a:pt x="1048158" y="0"/>
                  </a:cubicBezTo>
                  <a:cubicBezTo>
                    <a:pt x="1627040" y="0"/>
                    <a:pt x="2096316" y="246208"/>
                    <a:pt x="2096316" y="549920"/>
                  </a:cubicBezTo>
                  <a:cubicBezTo>
                    <a:pt x="2096316" y="853632"/>
                    <a:pt x="1627040" y="1099840"/>
                    <a:pt x="1048158" y="1099840"/>
                  </a:cubicBezTo>
                  <a:cubicBezTo>
                    <a:pt x="469276" y="1099840"/>
                    <a:pt x="0" y="853632"/>
                    <a:pt x="0" y="549920"/>
                  </a:cubicBezTo>
                  <a:close/>
                </a:path>
              </a:pathLst>
            </a:cu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337478" tIns="191548" rIns="337478" bIns="191548"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r>
                <a:rPr kumimoji="0" lang="tr-TR" sz="2400" b="1" i="0" u="none" strike="noStrike" kern="0" cap="none" spc="0" normalizeH="0" baseline="0" noProof="0" dirty="0">
                  <a:ln>
                    <a:noFill/>
                  </a:ln>
                  <a:solidFill>
                    <a:prstClr val="white"/>
                  </a:solidFill>
                  <a:effectLst/>
                  <a:uLnTx/>
                  <a:uFillTx/>
                  <a:latin typeface="Calibri" panose="020F0502020204030204"/>
                  <a:ea typeface="+mn-ea"/>
                  <a:cs typeface="+mn-cs"/>
                </a:rPr>
                <a:t>Pestisitler</a:t>
              </a:r>
            </a:p>
          </p:txBody>
        </p:sp>
        <p:sp>
          <p:nvSpPr>
            <p:cNvPr id="14" name="Serbest Form 13"/>
            <p:cNvSpPr/>
            <p:nvPr/>
          </p:nvSpPr>
          <p:spPr>
            <a:xfrm>
              <a:off x="3141232" y="1905002"/>
              <a:ext cx="3021194" cy="1099839"/>
            </a:xfrm>
            <a:custGeom>
              <a:avLst/>
              <a:gdLst>
                <a:gd name="connsiteX0" fmla="*/ 0 w 3021194"/>
                <a:gd name="connsiteY0" fmla="*/ 549920 h 1099839"/>
                <a:gd name="connsiteX1" fmla="*/ 1510597 w 3021194"/>
                <a:gd name="connsiteY1" fmla="*/ 0 h 1099839"/>
                <a:gd name="connsiteX2" fmla="*/ 3021194 w 3021194"/>
                <a:gd name="connsiteY2" fmla="*/ 549920 h 1099839"/>
                <a:gd name="connsiteX3" fmla="*/ 1510597 w 3021194"/>
                <a:gd name="connsiteY3" fmla="*/ 1099840 h 1099839"/>
                <a:gd name="connsiteX4" fmla="*/ 0 w 3021194"/>
                <a:gd name="connsiteY4" fmla="*/ 549920 h 1099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194" h="1099839">
                  <a:moveTo>
                    <a:pt x="0" y="549920"/>
                  </a:moveTo>
                  <a:cubicBezTo>
                    <a:pt x="0" y="246208"/>
                    <a:pt x="676317" y="0"/>
                    <a:pt x="1510597" y="0"/>
                  </a:cubicBezTo>
                  <a:cubicBezTo>
                    <a:pt x="2344877" y="0"/>
                    <a:pt x="3021194" y="246208"/>
                    <a:pt x="3021194" y="549920"/>
                  </a:cubicBezTo>
                  <a:cubicBezTo>
                    <a:pt x="3021194" y="853632"/>
                    <a:pt x="2344877" y="1099840"/>
                    <a:pt x="1510597" y="1099840"/>
                  </a:cubicBezTo>
                  <a:cubicBezTo>
                    <a:pt x="676317" y="1099840"/>
                    <a:pt x="0" y="853632"/>
                    <a:pt x="0" y="549920"/>
                  </a:cubicBezTo>
                  <a:close/>
                </a:path>
              </a:pathLst>
            </a:cu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67844" tIns="186468" rIns="467844" bIns="186468"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sz="2000" b="1" i="0" u="none" strike="noStrike" kern="0" cap="none" spc="0" normalizeH="0" baseline="0" noProof="0" dirty="0">
                  <a:ln>
                    <a:noFill/>
                  </a:ln>
                  <a:solidFill>
                    <a:prstClr val="white"/>
                  </a:solidFill>
                  <a:effectLst/>
                  <a:uLnTx/>
                  <a:uFillTx/>
                  <a:latin typeface="Calibri" panose="020F0502020204030204"/>
                  <a:ea typeface="+mn-ea"/>
                  <a:cs typeface="+mn-cs"/>
                </a:rPr>
                <a:t>Katı atıklar</a:t>
              </a:r>
            </a:p>
          </p:txBody>
        </p:sp>
      </p:grpSp>
    </p:spTree>
    <p:extLst>
      <p:ext uri="{BB962C8B-B14F-4D97-AF65-F5344CB8AC3E}">
        <p14:creationId xmlns:p14="http://schemas.microsoft.com/office/powerpoint/2010/main" val="303541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ulut Belirtme Çizgisi 2"/>
          <p:cNvSpPr/>
          <p:nvPr/>
        </p:nvSpPr>
        <p:spPr>
          <a:xfrm>
            <a:off x="1507115" y="277091"/>
            <a:ext cx="9429750" cy="5596759"/>
          </a:xfrm>
          <a:prstGeom prst="cloudCallout">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i="0" u="none" strike="noStrike" kern="0" normalizeH="0" baseline="0" noProof="0" dirty="0">
                <a:ln w="0"/>
                <a:effectLst>
                  <a:outerShdw blurRad="38100" dist="19050" dir="2700000" algn="tl" rotWithShape="0">
                    <a:schemeClr val="dk1">
                      <a:alpha val="40000"/>
                    </a:schemeClr>
                  </a:outerShdw>
                </a:effectLst>
                <a:uLnTx/>
                <a:uFillTx/>
                <a:latin typeface="MyriadPro-Bold"/>
                <a:ea typeface="+mn-ea"/>
                <a:cs typeface="+mn-cs"/>
              </a:rPr>
              <a:t>Erken Yaşlarda Çevre Eğitimi</a:t>
            </a:r>
            <a:endParaRPr kumimoji="0" lang="tr-TR" sz="4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5655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8512" y="577485"/>
            <a:ext cx="11827265" cy="5730737"/>
          </a:xfrm>
          <a:prstGeom prst="rect">
            <a:avLst/>
          </a:prstGeom>
        </p:spPr>
      </p:pic>
      <p:sp>
        <p:nvSpPr>
          <p:cNvPr id="5" name="Dikdörtgen 4"/>
          <p:cNvSpPr/>
          <p:nvPr/>
        </p:nvSpPr>
        <p:spPr>
          <a:xfrm>
            <a:off x="213446" y="1186294"/>
            <a:ext cx="11858625" cy="3539430"/>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rPr>
              <a:t>Günümüzde, çocuklara doğal çevre ile etkileşim kurmak ve araştırma yapmak için kısıtlı imkânlar sunulmakta ve yaşamları daha çok yapılandırılmış, denetlenen ve planlanmış bir şekilde sürmektedir. Çocuklar zamanlarının çoğunu televizyon, bilgisayar vb. doğal olmayan gereçlerle, zarar verici iletişim kurmaya harcamakta ve bu gereçler doğadan uzaklaşan, bina içi düzeni tercih eden nesiller yaratmaya başlamaktadır.</a:t>
            </a:r>
          </a:p>
        </p:txBody>
      </p:sp>
    </p:spTree>
    <p:extLst>
      <p:ext uri="{BB962C8B-B14F-4D97-AF65-F5344CB8AC3E}">
        <p14:creationId xmlns:p14="http://schemas.microsoft.com/office/powerpoint/2010/main" val="106031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2367" y="563631"/>
            <a:ext cx="11827265" cy="5730737"/>
          </a:xfrm>
          <a:prstGeom prst="rect">
            <a:avLst/>
          </a:prstGeom>
        </p:spPr>
      </p:pic>
      <p:sp>
        <p:nvSpPr>
          <p:cNvPr id="4" name="Dikdörtgen 3"/>
          <p:cNvSpPr/>
          <p:nvPr/>
        </p:nvSpPr>
        <p:spPr>
          <a:xfrm>
            <a:off x="290530" y="799532"/>
            <a:ext cx="11727854" cy="403187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rPr>
              <a:t>Çevre eğitimi üzerine çalışan birçok araştırmacı erken çocukluk döneminde çevre eğitiminin önemine dikkat çekerek, yaşanmış deneyimlere dayanan çevre eğitiminin hayatın en erken dönemlerinden itibaren verilmesi ve bütün insanların yaşamının bir parçası olması gerektiğini belirtmektedir. Çünkü çocuğun doğal ortamlarda bulunması ve çevreyle etkileşime girmesi hem stres düzeyinin azalmasını  hem de dikkat süresinin artmasını sağlamakta; ayrıca beyin gelişimini desteklemektedir.</a:t>
            </a:r>
          </a:p>
        </p:txBody>
      </p:sp>
    </p:spTree>
    <p:extLst>
      <p:ext uri="{BB962C8B-B14F-4D97-AF65-F5344CB8AC3E}">
        <p14:creationId xmlns:p14="http://schemas.microsoft.com/office/powerpoint/2010/main" val="2083737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2367" y="563631"/>
            <a:ext cx="11827265" cy="5730737"/>
          </a:xfrm>
          <a:prstGeom prst="rect">
            <a:avLst/>
          </a:prstGeom>
        </p:spPr>
      </p:pic>
      <p:sp>
        <p:nvSpPr>
          <p:cNvPr id="4" name="Dikdörtgen 3"/>
          <p:cNvSpPr/>
          <p:nvPr/>
        </p:nvSpPr>
        <p:spPr>
          <a:xfrm>
            <a:off x="252011" y="1984797"/>
            <a:ext cx="11538207" cy="206210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Çevre eğitimi, çocukların doğadaki etkinliklere aktif katılımları sayesinde, çevre hakkında bilgi sahibi olmalarını ve çevreye karşı olumlu tutum geliştirmelerini destekleme açısından önemli bir araçtır.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900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0076" y="979267"/>
            <a:ext cx="11827265" cy="5730737"/>
          </a:xfrm>
          <a:prstGeom prst="rect">
            <a:avLst/>
          </a:prstGeom>
        </p:spPr>
      </p:pic>
      <p:sp>
        <p:nvSpPr>
          <p:cNvPr id="4" name="Dikdörtgen 3"/>
          <p:cNvSpPr/>
          <p:nvPr/>
        </p:nvSpPr>
        <p:spPr>
          <a:xfrm>
            <a:off x="270163" y="1522269"/>
            <a:ext cx="11755582" cy="3539430"/>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rPr>
              <a:t>Çocuklar duyuları aracılığıyla (görsel, işitsel, dokunsal vb.) içinde var olduğu olay, durum ya da nesneleri; bunların benzerlik ya da farklılıklarını belleklerine kaydeder ve her kaydedilen bilgi çevresel deneyimler yoluyla gerçekleştiğinde öğrenmeleri ve kazanımları  daha kalıcı olur. Bu tür deneyimler, çocuğun doğal çevreye yönelik yaşam boyu tutum, değer ve davranış kalıplarını şekillendirmede de son derece önemli bir role sahiptir.</a:t>
            </a:r>
          </a:p>
        </p:txBody>
      </p:sp>
    </p:spTree>
    <p:extLst>
      <p:ext uri="{BB962C8B-B14F-4D97-AF65-F5344CB8AC3E}">
        <p14:creationId xmlns:p14="http://schemas.microsoft.com/office/powerpoint/2010/main" val="137997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425668"/>
            <a:ext cx="11450125" cy="6098503"/>
          </a:xfrm>
          <a:prstGeom prst="rect">
            <a:avLst/>
          </a:prstGeom>
        </p:spPr>
      </p:pic>
    </p:spTree>
    <p:extLst>
      <p:ext uri="{BB962C8B-B14F-4D97-AF65-F5344CB8AC3E}">
        <p14:creationId xmlns:p14="http://schemas.microsoft.com/office/powerpoint/2010/main" val="41959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259441" y="595610"/>
            <a:ext cx="3187091"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latin typeface="Calibri" panose="020F0502020204030204"/>
              </a:rPr>
              <a:t>İçindekiler</a:t>
            </a:r>
            <a:endParaRPr lang="tr-TR" sz="5400" dirty="0">
              <a:ln w="0"/>
              <a:effectLst>
                <a:outerShdw blurRad="38100" dist="19050" dir="2700000" algn="tl" rotWithShape="0">
                  <a:schemeClr val="dk1">
                    <a:alpha val="40000"/>
                  </a:schemeClr>
                </a:outerShdw>
              </a:effectLst>
            </a:endParaRPr>
          </a:p>
        </p:txBody>
      </p:sp>
      <p:sp>
        <p:nvSpPr>
          <p:cNvPr id="9" name="Dikdörtgen 8"/>
          <p:cNvSpPr/>
          <p:nvPr/>
        </p:nvSpPr>
        <p:spPr>
          <a:xfrm>
            <a:off x="1136181" y="1819691"/>
            <a:ext cx="8636469" cy="3170099"/>
          </a:xfrm>
          <a:prstGeom prst="rect">
            <a:avLst/>
          </a:prstGeom>
          <a:noFill/>
        </p:spPr>
        <p:txBody>
          <a:bodyPr wrap="square" lIns="91440" tIns="45720" rIns="91440" bIns="45720">
            <a:spAutoFit/>
          </a:bodyPr>
          <a:lstStyle/>
          <a:p>
            <a:pPr marL="571500" indent="-571500" algn="just">
              <a:buFont typeface="Arial" panose="020B0604020202020204" pitchFamily="34" charset="0"/>
              <a:buChar char="•"/>
            </a:pPr>
            <a:r>
              <a:rPr lang="tr-TR" sz="4000" dirty="0">
                <a:ln w="0"/>
                <a:effectLst>
                  <a:outerShdw blurRad="38100" dist="19050" dir="2700000" algn="tl" rotWithShape="0">
                    <a:schemeClr val="dk1">
                      <a:alpha val="40000"/>
                    </a:schemeClr>
                  </a:outerShdw>
                </a:effectLst>
                <a:latin typeface="Calibri" panose="020F0502020204030204"/>
              </a:rPr>
              <a:t>Çevre Kavramı ve Çevre Eğitimi</a:t>
            </a:r>
          </a:p>
          <a:p>
            <a:pPr algn="just"/>
            <a:endParaRPr lang="tr-TR" sz="4000" dirty="0">
              <a:ln w="0"/>
              <a:effectLst>
                <a:outerShdw blurRad="38100" dist="19050" dir="2700000" algn="tl" rotWithShape="0">
                  <a:schemeClr val="dk1">
                    <a:alpha val="40000"/>
                  </a:schemeClr>
                </a:outerShdw>
              </a:effectLst>
              <a:latin typeface="Calibri" panose="020F0502020204030204"/>
            </a:endParaRPr>
          </a:p>
          <a:p>
            <a:pPr marL="571500" indent="-571500" algn="just">
              <a:buFont typeface="Arial" panose="020B0604020202020204" pitchFamily="34" charset="0"/>
              <a:buChar char="•"/>
            </a:pPr>
            <a:r>
              <a:rPr lang="tr-TR" sz="4000" dirty="0">
                <a:ln w="0"/>
                <a:effectLst>
                  <a:outerShdw blurRad="38100" dist="19050" dir="2700000" algn="tl" rotWithShape="0">
                    <a:schemeClr val="dk1">
                      <a:alpha val="40000"/>
                    </a:schemeClr>
                  </a:outerShdw>
                </a:effectLst>
                <a:latin typeface="Calibri" panose="020F0502020204030204"/>
              </a:rPr>
              <a:t>Çevre Eğitiminin Kademeleri</a:t>
            </a:r>
          </a:p>
          <a:p>
            <a:pPr marL="342900" indent="-342900" algn="just">
              <a:buFont typeface="Arial" panose="020B0604020202020204" pitchFamily="34" charset="0"/>
              <a:buChar char="•"/>
            </a:pPr>
            <a:endParaRPr lang="tr-TR" sz="4000" dirty="0">
              <a:ln w="0"/>
              <a:effectLst>
                <a:outerShdw blurRad="38100" dist="19050" dir="2700000" algn="tl" rotWithShape="0">
                  <a:schemeClr val="dk1">
                    <a:alpha val="40000"/>
                  </a:schemeClr>
                </a:outerShdw>
              </a:effectLst>
              <a:latin typeface="Calibri" panose="020F0502020204030204"/>
            </a:endParaRPr>
          </a:p>
          <a:p>
            <a:pPr marL="342900" indent="-342900" algn="just">
              <a:buFont typeface="Arial" panose="020B0604020202020204" pitchFamily="34" charset="0"/>
              <a:buChar char="•"/>
            </a:pPr>
            <a:r>
              <a:rPr lang="tr-TR" sz="4000" dirty="0">
                <a:ln w="0"/>
                <a:effectLst>
                  <a:outerShdw blurRad="38100" dist="19050" dir="2700000" algn="tl" rotWithShape="0">
                    <a:schemeClr val="dk1">
                      <a:alpha val="40000"/>
                    </a:schemeClr>
                  </a:outerShdw>
                </a:effectLst>
                <a:latin typeface="Calibri" panose="020F0502020204030204"/>
              </a:rPr>
              <a:t>  Çevre Eğitiminin  Amaçları                  </a:t>
            </a:r>
            <a:endParaRPr lang="tr-TR" sz="4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4139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0803" y="1117813"/>
            <a:ext cx="11827265" cy="5730737"/>
          </a:xfrm>
          <a:prstGeom prst="rect">
            <a:avLst/>
          </a:prstGeom>
        </p:spPr>
      </p:pic>
      <p:sp>
        <p:nvSpPr>
          <p:cNvPr id="4" name="Dikdörtgen 3"/>
          <p:cNvSpPr/>
          <p:nvPr/>
        </p:nvSpPr>
        <p:spPr>
          <a:xfrm>
            <a:off x="209358" y="1378306"/>
            <a:ext cx="11663987" cy="403187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MyriadPro-Regular"/>
              </a:rPr>
              <a:t>Ayrıca yaşamın ilk yıllarında, çocuğun sürdürülebilir bir yaşamın parçası olması da oldukça önemlidir. Sürdürülebilirlik, insanların yaşamı muhafaza eden doğal sistemler (toprak, su ve hava) üzerine dayattıkları baskılara rağmen, çevrenin bozulmadan süresiz işlev görebildiği anlamına gelmektedir. İnsanların bugünkü ihtiyaçlarının gelecek nesillerin yaşamı tehlikeye atılmadan karşılanması, çevrenin sürdürülebilir bir şekilde kullanılacak olmasına bağlıdır.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9332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96" y="-114298"/>
            <a:ext cx="10711956" cy="60798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8970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82367" y="512618"/>
            <a:ext cx="11827265" cy="5781750"/>
          </a:xfrm>
          <a:prstGeom prst="rect">
            <a:avLst/>
          </a:prstGeom>
        </p:spPr>
      </p:pic>
      <p:sp>
        <p:nvSpPr>
          <p:cNvPr id="5" name="Dikdörtgen 4"/>
          <p:cNvSpPr/>
          <p:nvPr/>
        </p:nvSpPr>
        <p:spPr>
          <a:xfrm>
            <a:off x="401781" y="556560"/>
            <a:ext cx="11540837" cy="4401205"/>
          </a:xfrm>
          <a:prstGeom prst="rect">
            <a:avLst/>
          </a:prstGeom>
        </p:spPr>
        <p:txBody>
          <a:bodyPr wrap="square">
            <a:spAutoFit/>
          </a:bodyPr>
          <a:lstStyle/>
          <a:p>
            <a:pPr algn="just"/>
            <a:r>
              <a:rPr lang="tr-TR" sz="2800" dirty="0">
                <a:ln w="0"/>
                <a:effectLst>
                  <a:outerShdw blurRad="38100" dist="19050" dir="2700000" algn="tl" rotWithShape="0">
                    <a:schemeClr val="dk1">
                      <a:alpha val="40000"/>
                    </a:schemeClr>
                  </a:outerShdw>
                </a:effectLst>
                <a:latin typeface="MyriadPro-Regular"/>
              </a:rPr>
              <a:t>Sonuç olarak erken çocukluk döneminde çocuklara verilecek çevre eğitimi sayesinde çocuklar; doğumuyla birlikte hayata taşıdığı merak ve keşif duygusuyla çevreye karşı duyarlılık ve ilgi besleme, çevreye olumlu bakış açısı geliştirme, çevreye etkin katılımı sağlama ve katkıda bulunma konusunda istenen düzeyi yakalayacak, çevre sorunlarını önleme ve çözme becerilerini kazanacaktır. Çocukların erken yaşlarda kazanacağı bu olumlu tutum, insanların çevreyle nasıl etkileşimde bulunduğu bilerek, doğal kaynakları korumak ve çevrenin niteliğini iyileştirmek üzere onun ileriki yaşantısında çevresel açıdan okuryazar bir birey olmasını sağlayacaktır.</a:t>
            </a:r>
            <a:endParaRPr lang="tr-TR"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3303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5737" y="-134911"/>
            <a:ext cx="11172825" cy="56726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3744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Belirtme Çizgisi 2"/>
          <p:cNvSpPr/>
          <p:nvPr/>
        </p:nvSpPr>
        <p:spPr>
          <a:xfrm>
            <a:off x="438697" y="110084"/>
            <a:ext cx="11344275" cy="5086350"/>
          </a:xfrm>
          <a:prstGeom prst="wedgeEllipseCallout">
            <a:avLst>
              <a:gd name="adj1" fmla="val -33050"/>
              <a:gd name="adj2" fmla="val 73736"/>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lvl="0" algn="ctr"/>
            <a:endParaRPr lang="tr-TR" sz="6600" b="1" dirty="0">
              <a:ln/>
              <a:solidFill>
                <a:srgbClr val="008000"/>
              </a:solidFill>
              <a:latin typeface="Calibri" panose="020F0502020204030204"/>
            </a:endParaRPr>
          </a:p>
        </p:txBody>
      </p:sp>
      <p:sp>
        <p:nvSpPr>
          <p:cNvPr id="4" name="Dikdörtgen 3"/>
          <p:cNvSpPr/>
          <p:nvPr/>
        </p:nvSpPr>
        <p:spPr>
          <a:xfrm>
            <a:off x="537259" y="1843072"/>
            <a:ext cx="10997561" cy="1200329"/>
          </a:xfrm>
          <a:prstGeom prst="rect">
            <a:avLst/>
          </a:prstGeom>
          <a:noFill/>
        </p:spPr>
        <p:txBody>
          <a:bodyPr wrap="none" lIns="91440" tIns="45720" rIns="91440" bIns="45720">
            <a:spAutoFit/>
          </a:bodyPr>
          <a:lstStyle/>
          <a:p>
            <a:pPr algn="ctr"/>
            <a:r>
              <a:rPr lang="tr-TR" sz="7200" dirty="0">
                <a:ln w="0"/>
                <a:effectLst>
                  <a:outerShdw blurRad="38100" dist="19050" dir="2700000" algn="tl" rotWithShape="0">
                    <a:schemeClr val="dk1">
                      <a:alpha val="40000"/>
                    </a:schemeClr>
                  </a:outerShdw>
                </a:effectLst>
                <a:latin typeface="Calibri" panose="020F0502020204030204"/>
              </a:rPr>
              <a:t>Çevre Eğitiminin Kademeleri</a:t>
            </a:r>
            <a:endParaRPr lang="tr-TR" sz="7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8694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71450" y="0"/>
            <a:ext cx="11772899" cy="6133048"/>
            <a:chOff x="2352854" y="145517"/>
            <a:chExt cx="7760925" cy="6133048"/>
          </a:xfrm>
        </p:grpSpPr>
        <p:sp>
          <p:nvSpPr>
            <p:cNvPr id="4" name="Serbest Form 3"/>
            <p:cNvSpPr/>
            <p:nvPr/>
          </p:nvSpPr>
          <p:spPr>
            <a:xfrm>
              <a:off x="2352854" y="145517"/>
              <a:ext cx="7201602" cy="654691"/>
            </a:xfrm>
            <a:custGeom>
              <a:avLst/>
              <a:gdLst>
                <a:gd name="connsiteX0" fmla="*/ 0 w 7201602"/>
                <a:gd name="connsiteY0" fmla="*/ 0 h 654691"/>
                <a:gd name="connsiteX1" fmla="*/ 7201602 w 7201602"/>
                <a:gd name="connsiteY1" fmla="*/ 0 h 654691"/>
                <a:gd name="connsiteX2" fmla="*/ 7201602 w 7201602"/>
                <a:gd name="connsiteY2" fmla="*/ 654691 h 654691"/>
                <a:gd name="connsiteX3" fmla="*/ 0 w 7201602"/>
                <a:gd name="connsiteY3" fmla="*/ 654691 h 654691"/>
                <a:gd name="connsiteX4" fmla="*/ 0 w 7201602"/>
                <a:gd name="connsiteY4" fmla="*/ 0 h 65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602" h="654691">
                  <a:moveTo>
                    <a:pt x="0" y="0"/>
                  </a:moveTo>
                  <a:lnTo>
                    <a:pt x="7201602" y="0"/>
                  </a:lnTo>
                  <a:lnTo>
                    <a:pt x="7201602" y="654691"/>
                  </a:lnTo>
                  <a:lnTo>
                    <a:pt x="0" y="654691"/>
                  </a:lnTo>
                  <a:lnTo>
                    <a:pt x="0" y="0"/>
                  </a:lnTo>
                  <a:close/>
                </a:path>
              </a:pathLst>
            </a:custGeom>
            <a:noFill/>
            <a:ln>
              <a:noFill/>
            </a:ln>
            <a:effectLst/>
          </p:spPr>
          <p:txBody>
            <a:bodyPr spcFirstLastPara="0" vert="horz" wrap="square" lIns="114300" tIns="114300" rIns="114300" bIns="114300" numCol="1" spcCol="1270" anchor="b" anchorCtr="0">
              <a:noAutofit/>
            </a:bodyPr>
            <a:lstStyle/>
            <a:p>
              <a:pPr marL="0" marR="0" lvl="0" indent="0" defTabSz="1333500" eaLnBrk="1" fontAlgn="auto" latinLnBrk="0" hangingPunct="1">
                <a:lnSpc>
                  <a:spcPct val="90000"/>
                </a:lnSpc>
                <a:spcBef>
                  <a:spcPct val="0"/>
                </a:spcBef>
                <a:spcAft>
                  <a:spcPct val="35000"/>
                </a:spcAft>
                <a:buClrTx/>
                <a:buSzTx/>
                <a:buFontTx/>
                <a:buNone/>
                <a:tabLst/>
                <a:defRPr/>
              </a:pPr>
              <a:endParaRPr kumimoji="0" lang="tr-TR" sz="3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Köşeli Çift Ayraç 4"/>
            <p:cNvSpPr/>
            <p:nvPr/>
          </p:nvSpPr>
          <p:spPr>
            <a:xfrm>
              <a:off x="2352854" y="800208"/>
              <a:ext cx="1685174" cy="1333630"/>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6" name="Köşeli Çift Ayraç 5"/>
            <p:cNvSpPr/>
            <p:nvPr/>
          </p:nvSpPr>
          <p:spPr>
            <a:xfrm>
              <a:off x="3365079" y="800208"/>
              <a:ext cx="1685174" cy="1333630"/>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7" name="Köşeli Çift Ayraç 6"/>
            <p:cNvSpPr/>
            <p:nvPr/>
          </p:nvSpPr>
          <p:spPr>
            <a:xfrm>
              <a:off x="4378104" y="800208"/>
              <a:ext cx="1685174" cy="1333630"/>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8" name="Köşeli Çift Ayraç 7"/>
            <p:cNvSpPr/>
            <p:nvPr/>
          </p:nvSpPr>
          <p:spPr>
            <a:xfrm>
              <a:off x="5390329" y="800208"/>
              <a:ext cx="1685174" cy="1333630"/>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9" name="Köşeli Çift Ayraç 8"/>
            <p:cNvSpPr/>
            <p:nvPr/>
          </p:nvSpPr>
          <p:spPr>
            <a:xfrm>
              <a:off x="6403355" y="800208"/>
              <a:ext cx="1685174" cy="1333630"/>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10" name="Köşeli Çift Ayraç 9"/>
            <p:cNvSpPr/>
            <p:nvPr/>
          </p:nvSpPr>
          <p:spPr>
            <a:xfrm>
              <a:off x="7415580" y="800208"/>
              <a:ext cx="1685174" cy="1333630"/>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11" name="Köşeli Çift Ayraç 10"/>
            <p:cNvSpPr/>
            <p:nvPr/>
          </p:nvSpPr>
          <p:spPr>
            <a:xfrm>
              <a:off x="8428605" y="800208"/>
              <a:ext cx="1685174" cy="1333630"/>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12" name="Serbest Form 11"/>
            <p:cNvSpPr/>
            <p:nvPr/>
          </p:nvSpPr>
          <p:spPr>
            <a:xfrm>
              <a:off x="2352854" y="933571"/>
              <a:ext cx="7295222" cy="1066904"/>
            </a:xfrm>
            <a:custGeom>
              <a:avLst/>
              <a:gdLst>
                <a:gd name="connsiteX0" fmla="*/ 0 w 7295222"/>
                <a:gd name="connsiteY0" fmla="*/ 0 h 1066904"/>
                <a:gd name="connsiteX1" fmla="*/ 7295222 w 7295222"/>
                <a:gd name="connsiteY1" fmla="*/ 0 h 1066904"/>
                <a:gd name="connsiteX2" fmla="*/ 7295222 w 7295222"/>
                <a:gd name="connsiteY2" fmla="*/ 1066904 h 1066904"/>
                <a:gd name="connsiteX3" fmla="*/ 0 w 7295222"/>
                <a:gd name="connsiteY3" fmla="*/ 1066904 h 1066904"/>
                <a:gd name="connsiteX4" fmla="*/ 0 w 7295222"/>
                <a:gd name="connsiteY4" fmla="*/ 0 h 1066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222" h="1066904">
                  <a:moveTo>
                    <a:pt x="0" y="0"/>
                  </a:moveTo>
                  <a:lnTo>
                    <a:pt x="7295222" y="0"/>
                  </a:lnTo>
                  <a:lnTo>
                    <a:pt x="7295222" y="1066904"/>
                  </a:lnTo>
                  <a:lnTo>
                    <a:pt x="0" y="1066904"/>
                  </a:lnTo>
                  <a:lnTo>
                    <a:pt x="0" y="0"/>
                  </a:lnTo>
                  <a:close/>
                </a:path>
              </a:pathLst>
            </a:cu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285750" marR="0" lvl="0" indent="-285750" defTabSz="16002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tr-TR" sz="3200"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Okulöncesi Eğitimde Çevre Eğitimi Kapsamında Alan Gezileri</a:t>
              </a:r>
            </a:p>
          </p:txBody>
        </p:sp>
        <p:sp>
          <p:nvSpPr>
            <p:cNvPr id="13" name="Serbest Form 12"/>
            <p:cNvSpPr/>
            <p:nvPr/>
          </p:nvSpPr>
          <p:spPr>
            <a:xfrm>
              <a:off x="2352854" y="2217880"/>
              <a:ext cx="7201602" cy="654691"/>
            </a:xfrm>
            <a:custGeom>
              <a:avLst/>
              <a:gdLst>
                <a:gd name="connsiteX0" fmla="*/ 0 w 7201602"/>
                <a:gd name="connsiteY0" fmla="*/ 0 h 654691"/>
                <a:gd name="connsiteX1" fmla="*/ 7201602 w 7201602"/>
                <a:gd name="connsiteY1" fmla="*/ 0 h 654691"/>
                <a:gd name="connsiteX2" fmla="*/ 7201602 w 7201602"/>
                <a:gd name="connsiteY2" fmla="*/ 654691 h 654691"/>
                <a:gd name="connsiteX3" fmla="*/ 0 w 7201602"/>
                <a:gd name="connsiteY3" fmla="*/ 654691 h 654691"/>
                <a:gd name="connsiteX4" fmla="*/ 0 w 7201602"/>
                <a:gd name="connsiteY4" fmla="*/ 0 h 65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602" h="654691">
                  <a:moveTo>
                    <a:pt x="0" y="0"/>
                  </a:moveTo>
                  <a:lnTo>
                    <a:pt x="7201602" y="0"/>
                  </a:lnTo>
                  <a:lnTo>
                    <a:pt x="7201602" y="654691"/>
                  </a:lnTo>
                  <a:lnTo>
                    <a:pt x="0" y="654691"/>
                  </a:lnTo>
                  <a:lnTo>
                    <a:pt x="0" y="0"/>
                  </a:lnTo>
                  <a:close/>
                </a:path>
              </a:pathLst>
            </a:custGeom>
            <a:noFill/>
            <a:ln>
              <a:noFill/>
            </a:ln>
            <a:effectLst/>
          </p:spPr>
          <p:txBody>
            <a:bodyPr spcFirstLastPara="0" vert="horz" wrap="square" lIns="114300" tIns="114300" rIns="114300" bIns="114300" numCol="1" spcCol="1270" anchor="b" anchorCtr="0">
              <a:noAutofit/>
            </a:bodyPr>
            <a:lstStyle/>
            <a:p>
              <a:pPr marL="0" marR="0" lvl="0" indent="0" defTabSz="1333500" eaLnBrk="1" fontAlgn="auto" latinLnBrk="0" hangingPunct="1">
                <a:lnSpc>
                  <a:spcPct val="90000"/>
                </a:lnSpc>
                <a:spcBef>
                  <a:spcPct val="0"/>
                </a:spcBef>
                <a:spcAft>
                  <a:spcPct val="35000"/>
                </a:spcAft>
                <a:buClrTx/>
                <a:buSzTx/>
                <a:buFontTx/>
                <a:buNone/>
                <a:tabLst/>
                <a:defRPr/>
              </a:pPr>
              <a:endParaRPr kumimoji="0" lang="tr-TR" sz="3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Köşeli Çift Ayraç 13"/>
            <p:cNvSpPr/>
            <p:nvPr/>
          </p:nvSpPr>
          <p:spPr>
            <a:xfrm>
              <a:off x="2352854" y="2872572"/>
              <a:ext cx="1685174" cy="1333630"/>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15" name="Köşeli Çift Ayraç 14"/>
            <p:cNvSpPr/>
            <p:nvPr/>
          </p:nvSpPr>
          <p:spPr>
            <a:xfrm>
              <a:off x="3365079" y="2872572"/>
              <a:ext cx="1685174" cy="1333630"/>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16" name="Köşeli Çift Ayraç 15"/>
            <p:cNvSpPr/>
            <p:nvPr/>
          </p:nvSpPr>
          <p:spPr>
            <a:xfrm>
              <a:off x="4378104" y="2872572"/>
              <a:ext cx="1685174" cy="1333630"/>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17" name="Köşeli Çift Ayraç 16"/>
            <p:cNvSpPr/>
            <p:nvPr/>
          </p:nvSpPr>
          <p:spPr>
            <a:xfrm>
              <a:off x="5390329" y="2872572"/>
              <a:ext cx="1685174" cy="1333630"/>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18" name="Köşeli Çift Ayraç 17"/>
            <p:cNvSpPr/>
            <p:nvPr/>
          </p:nvSpPr>
          <p:spPr>
            <a:xfrm>
              <a:off x="6403355" y="2872572"/>
              <a:ext cx="1685174" cy="1333630"/>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19" name="Köşeli Çift Ayraç 18"/>
            <p:cNvSpPr/>
            <p:nvPr/>
          </p:nvSpPr>
          <p:spPr>
            <a:xfrm>
              <a:off x="7415580" y="2872572"/>
              <a:ext cx="1685174" cy="1333630"/>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20" name="Köşeli Çift Ayraç 19"/>
            <p:cNvSpPr/>
            <p:nvPr/>
          </p:nvSpPr>
          <p:spPr>
            <a:xfrm>
              <a:off x="8428605" y="2872572"/>
              <a:ext cx="1685174" cy="1333630"/>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21" name="Serbest Form 20"/>
            <p:cNvSpPr/>
            <p:nvPr/>
          </p:nvSpPr>
          <p:spPr>
            <a:xfrm>
              <a:off x="2352854" y="3005935"/>
              <a:ext cx="7295222" cy="1066904"/>
            </a:xfrm>
            <a:custGeom>
              <a:avLst/>
              <a:gdLst>
                <a:gd name="connsiteX0" fmla="*/ 0 w 7295222"/>
                <a:gd name="connsiteY0" fmla="*/ 0 h 1066904"/>
                <a:gd name="connsiteX1" fmla="*/ 7295222 w 7295222"/>
                <a:gd name="connsiteY1" fmla="*/ 0 h 1066904"/>
                <a:gd name="connsiteX2" fmla="*/ 7295222 w 7295222"/>
                <a:gd name="connsiteY2" fmla="*/ 1066904 h 1066904"/>
                <a:gd name="connsiteX3" fmla="*/ 0 w 7295222"/>
                <a:gd name="connsiteY3" fmla="*/ 1066904 h 1066904"/>
                <a:gd name="connsiteX4" fmla="*/ 0 w 7295222"/>
                <a:gd name="connsiteY4" fmla="*/ 0 h 1066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222" h="1066904">
                  <a:moveTo>
                    <a:pt x="0" y="0"/>
                  </a:moveTo>
                  <a:lnTo>
                    <a:pt x="7295222" y="0"/>
                  </a:lnTo>
                  <a:lnTo>
                    <a:pt x="7295222" y="1066904"/>
                  </a:lnTo>
                  <a:lnTo>
                    <a:pt x="0" y="1066904"/>
                  </a:lnTo>
                  <a:lnTo>
                    <a:pt x="0" y="0"/>
                  </a:lnTo>
                  <a:close/>
                </a:path>
              </a:pathLst>
            </a:cu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571500" marR="0" lvl="0" indent="-571500" defTabSz="16002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tr-TR" sz="3200"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Okulöncesi Sınıflarında Çevre Eğitimi İçin Ortam Düzenleme ve Etkinlik Örnekleri</a:t>
              </a:r>
            </a:p>
          </p:txBody>
        </p:sp>
        <p:sp>
          <p:nvSpPr>
            <p:cNvPr id="22" name="Serbest Form 21"/>
            <p:cNvSpPr/>
            <p:nvPr/>
          </p:nvSpPr>
          <p:spPr>
            <a:xfrm>
              <a:off x="2352854" y="4290244"/>
              <a:ext cx="7201602" cy="654691"/>
            </a:xfrm>
            <a:custGeom>
              <a:avLst/>
              <a:gdLst>
                <a:gd name="connsiteX0" fmla="*/ 0 w 7201602"/>
                <a:gd name="connsiteY0" fmla="*/ 0 h 654691"/>
                <a:gd name="connsiteX1" fmla="*/ 7201602 w 7201602"/>
                <a:gd name="connsiteY1" fmla="*/ 0 h 654691"/>
                <a:gd name="connsiteX2" fmla="*/ 7201602 w 7201602"/>
                <a:gd name="connsiteY2" fmla="*/ 654691 h 654691"/>
                <a:gd name="connsiteX3" fmla="*/ 0 w 7201602"/>
                <a:gd name="connsiteY3" fmla="*/ 654691 h 654691"/>
                <a:gd name="connsiteX4" fmla="*/ 0 w 7201602"/>
                <a:gd name="connsiteY4" fmla="*/ 0 h 654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1602" h="654691">
                  <a:moveTo>
                    <a:pt x="0" y="0"/>
                  </a:moveTo>
                  <a:lnTo>
                    <a:pt x="7201602" y="0"/>
                  </a:lnTo>
                  <a:lnTo>
                    <a:pt x="7201602" y="654691"/>
                  </a:lnTo>
                  <a:lnTo>
                    <a:pt x="0" y="654691"/>
                  </a:lnTo>
                  <a:lnTo>
                    <a:pt x="0" y="0"/>
                  </a:lnTo>
                  <a:close/>
                </a:path>
              </a:pathLst>
            </a:custGeom>
            <a:noFill/>
            <a:ln>
              <a:noFill/>
            </a:ln>
            <a:effectLst/>
          </p:spPr>
          <p:txBody>
            <a:bodyPr spcFirstLastPara="0" vert="horz" wrap="square" lIns="114300" tIns="114300" rIns="114300" bIns="114300" numCol="1" spcCol="1270" anchor="b" anchorCtr="0">
              <a:noAutofit/>
            </a:bodyPr>
            <a:lstStyle/>
            <a:p>
              <a:pPr marL="0" marR="0" lvl="0" indent="0" defTabSz="1333500" eaLnBrk="1" fontAlgn="auto" latinLnBrk="0" hangingPunct="1">
                <a:lnSpc>
                  <a:spcPct val="90000"/>
                </a:lnSpc>
                <a:spcBef>
                  <a:spcPct val="0"/>
                </a:spcBef>
                <a:spcAft>
                  <a:spcPct val="35000"/>
                </a:spcAft>
                <a:buClrTx/>
                <a:buSzTx/>
                <a:buFontTx/>
                <a:buNone/>
                <a:tabLst/>
                <a:defRPr/>
              </a:pPr>
              <a:endParaRPr kumimoji="0" lang="tr-TR" sz="3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3" name="Köşeli Çift Ayraç 22"/>
            <p:cNvSpPr/>
            <p:nvPr/>
          </p:nvSpPr>
          <p:spPr>
            <a:xfrm>
              <a:off x="2352854" y="4944935"/>
              <a:ext cx="1685174" cy="1333630"/>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24" name="Köşeli Çift Ayraç 23"/>
            <p:cNvSpPr/>
            <p:nvPr/>
          </p:nvSpPr>
          <p:spPr>
            <a:xfrm>
              <a:off x="3365079" y="4944935"/>
              <a:ext cx="1685174" cy="1333630"/>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25" name="Köşeli Çift Ayraç 24"/>
            <p:cNvSpPr/>
            <p:nvPr/>
          </p:nvSpPr>
          <p:spPr>
            <a:xfrm>
              <a:off x="4378104" y="4944935"/>
              <a:ext cx="1685174" cy="1333630"/>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26" name="Köşeli Çift Ayraç 25"/>
            <p:cNvSpPr/>
            <p:nvPr/>
          </p:nvSpPr>
          <p:spPr>
            <a:xfrm>
              <a:off x="5390329" y="4944935"/>
              <a:ext cx="1685174" cy="1333630"/>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27" name="Köşeli Çift Ayraç 26"/>
            <p:cNvSpPr/>
            <p:nvPr/>
          </p:nvSpPr>
          <p:spPr>
            <a:xfrm>
              <a:off x="6403355" y="4944935"/>
              <a:ext cx="1685174" cy="1333630"/>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28" name="Köşeli Çift Ayraç 27"/>
            <p:cNvSpPr/>
            <p:nvPr/>
          </p:nvSpPr>
          <p:spPr>
            <a:xfrm>
              <a:off x="7415580" y="4944935"/>
              <a:ext cx="1685174" cy="1333630"/>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29" name="Köşeli Çift Ayraç 28"/>
            <p:cNvSpPr/>
            <p:nvPr/>
          </p:nvSpPr>
          <p:spPr>
            <a:xfrm>
              <a:off x="8428605" y="4944935"/>
              <a:ext cx="1685174" cy="1333630"/>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30" name="Serbest Form 29"/>
            <p:cNvSpPr/>
            <p:nvPr/>
          </p:nvSpPr>
          <p:spPr>
            <a:xfrm>
              <a:off x="2352854" y="5078298"/>
              <a:ext cx="7295222" cy="1066904"/>
            </a:xfrm>
            <a:custGeom>
              <a:avLst/>
              <a:gdLst>
                <a:gd name="connsiteX0" fmla="*/ 0 w 7295222"/>
                <a:gd name="connsiteY0" fmla="*/ 0 h 1066904"/>
                <a:gd name="connsiteX1" fmla="*/ 7295222 w 7295222"/>
                <a:gd name="connsiteY1" fmla="*/ 0 h 1066904"/>
                <a:gd name="connsiteX2" fmla="*/ 7295222 w 7295222"/>
                <a:gd name="connsiteY2" fmla="*/ 1066904 h 1066904"/>
                <a:gd name="connsiteX3" fmla="*/ 0 w 7295222"/>
                <a:gd name="connsiteY3" fmla="*/ 1066904 h 1066904"/>
                <a:gd name="connsiteX4" fmla="*/ 0 w 7295222"/>
                <a:gd name="connsiteY4" fmla="*/ 0 h 1066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5222" h="1066904">
                  <a:moveTo>
                    <a:pt x="0" y="0"/>
                  </a:moveTo>
                  <a:lnTo>
                    <a:pt x="7295222" y="0"/>
                  </a:lnTo>
                  <a:lnTo>
                    <a:pt x="7295222" y="1066904"/>
                  </a:lnTo>
                  <a:lnTo>
                    <a:pt x="0" y="1066904"/>
                  </a:lnTo>
                  <a:lnTo>
                    <a:pt x="0" y="0"/>
                  </a:lnTo>
                  <a:close/>
                </a:path>
              </a:pathLst>
            </a:cu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571500" marR="0" lvl="0" indent="-571500" defTabSz="16002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tr-TR" sz="3200"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Çevre eğitiminde aile katılımı</a:t>
              </a:r>
            </a:p>
          </p:txBody>
        </p:sp>
      </p:grpSp>
    </p:spTree>
    <p:extLst>
      <p:ext uri="{BB962C8B-B14F-4D97-AF65-F5344CB8AC3E}">
        <p14:creationId xmlns:p14="http://schemas.microsoft.com/office/powerpoint/2010/main" val="358641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400050" y="288672"/>
            <a:ext cx="11387137" cy="4695103"/>
            <a:chOff x="2091737" y="288672"/>
            <a:chExt cx="7616412" cy="4695103"/>
          </a:xfrm>
        </p:grpSpPr>
        <p:sp>
          <p:nvSpPr>
            <p:cNvPr id="4" name="Serbest Form 3"/>
            <p:cNvSpPr/>
            <p:nvPr/>
          </p:nvSpPr>
          <p:spPr>
            <a:xfrm>
              <a:off x="2091737" y="288672"/>
              <a:ext cx="7067503" cy="642500"/>
            </a:xfrm>
            <a:custGeom>
              <a:avLst/>
              <a:gdLst>
                <a:gd name="connsiteX0" fmla="*/ 0 w 7067503"/>
                <a:gd name="connsiteY0" fmla="*/ 0 h 642500"/>
                <a:gd name="connsiteX1" fmla="*/ 7067503 w 7067503"/>
                <a:gd name="connsiteY1" fmla="*/ 0 h 642500"/>
                <a:gd name="connsiteX2" fmla="*/ 7067503 w 7067503"/>
                <a:gd name="connsiteY2" fmla="*/ 642500 h 642500"/>
                <a:gd name="connsiteX3" fmla="*/ 0 w 7067503"/>
                <a:gd name="connsiteY3" fmla="*/ 642500 h 642500"/>
                <a:gd name="connsiteX4" fmla="*/ 0 w 7067503"/>
                <a:gd name="connsiteY4" fmla="*/ 0 h 6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03" h="642500">
                  <a:moveTo>
                    <a:pt x="0" y="0"/>
                  </a:moveTo>
                  <a:lnTo>
                    <a:pt x="7067503" y="0"/>
                  </a:lnTo>
                  <a:lnTo>
                    <a:pt x="7067503" y="642500"/>
                  </a:lnTo>
                  <a:lnTo>
                    <a:pt x="0" y="642500"/>
                  </a:lnTo>
                  <a:lnTo>
                    <a:pt x="0" y="0"/>
                  </a:lnTo>
                  <a:close/>
                </a:path>
              </a:pathLst>
            </a:custGeom>
            <a:noFill/>
            <a:ln>
              <a:noFill/>
            </a:ln>
            <a:effectLst/>
          </p:spPr>
          <p:txBody>
            <a:bodyPr spcFirstLastPara="0" vert="horz" wrap="square" lIns="110490" tIns="110490" rIns="110490" bIns="110490" numCol="1" spcCol="1270" anchor="b" anchorCtr="0">
              <a:noAutofit/>
            </a:bodyPr>
            <a:lstStyle/>
            <a:p>
              <a:pPr marL="0" marR="0" lvl="0" indent="0" defTabSz="1289050" eaLnBrk="1" fontAlgn="auto" latinLnBrk="0" hangingPunct="1">
                <a:lnSpc>
                  <a:spcPct val="90000"/>
                </a:lnSpc>
                <a:spcBef>
                  <a:spcPct val="0"/>
                </a:spcBef>
                <a:spcAft>
                  <a:spcPct val="35000"/>
                </a:spcAft>
                <a:buClrTx/>
                <a:buSzTx/>
                <a:buFontTx/>
                <a:buNone/>
                <a:tabLst/>
                <a:defRPr/>
              </a:pPr>
              <a:endParaRPr kumimoji="0" lang="tr-TR" sz="29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Köşeli Çift Ayraç 4"/>
            <p:cNvSpPr/>
            <p:nvPr/>
          </p:nvSpPr>
          <p:spPr>
            <a:xfrm>
              <a:off x="2091737" y="931172"/>
              <a:ext cx="1653795" cy="1308796"/>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6" name="Köşeli Çift Ayraç 5"/>
            <p:cNvSpPr/>
            <p:nvPr/>
          </p:nvSpPr>
          <p:spPr>
            <a:xfrm>
              <a:off x="3085113" y="931172"/>
              <a:ext cx="1653795" cy="1308796"/>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7" name="Köşeli Çift Ayraç 6"/>
            <p:cNvSpPr/>
            <p:nvPr/>
          </p:nvSpPr>
          <p:spPr>
            <a:xfrm>
              <a:off x="4079276" y="931172"/>
              <a:ext cx="1653795" cy="1308796"/>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8" name="Köşeli Çift Ayraç 7"/>
            <p:cNvSpPr/>
            <p:nvPr/>
          </p:nvSpPr>
          <p:spPr>
            <a:xfrm>
              <a:off x="5072652" y="931172"/>
              <a:ext cx="1653795" cy="1308796"/>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9" name="Köşeli Çift Ayraç 8"/>
            <p:cNvSpPr/>
            <p:nvPr/>
          </p:nvSpPr>
          <p:spPr>
            <a:xfrm>
              <a:off x="6066815" y="931172"/>
              <a:ext cx="1653795" cy="1308796"/>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10" name="Köşeli Çift Ayraç 9"/>
            <p:cNvSpPr/>
            <p:nvPr/>
          </p:nvSpPr>
          <p:spPr>
            <a:xfrm>
              <a:off x="7060191" y="931172"/>
              <a:ext cx="1653795" cy="1308796"/>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11" name="Köşeli Çift Ayraç 10"/>
            <p:cNvSpPr/>
            <p:nvPr/>
          </p:nvSpPr>
          <p:spPr>
            <a:xfrm>
              <a:off x="8054354" y="931172"/>
              <a:ext cx="1653795" cy="1308796"/>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12" name="Serbest Form 11"/>
            <p:cNvSpPr/>
            <p:nvPr/>
          </p:nvSpPr>
          <p:spPr>
            <a:xfrm>
              <a:off x="2091737" y="1062052"/>
              <a:ext cx="7159380" cy="1047037"/>
            </a:xfrm>
            <a:custGeom>
              <a:avLst/>
              <a:gdLst>
                <a:gd name="connsiteX0" fmla="*/ 0 w 7159380"/>
                <a:gd name="connsiteY0" fmla="*/ 0 h 1047037"/>
                <a:gd name="connsiteX1" fmla="*/ 7159380 w 7159380"/>
                <a:gd name="connsiteY1" fmla="*/ 0 h 1047037"/>
                <a:gd name="connsiteX2" fmla="*/ 7159380 w 7159380"/>
                <a:gd name="connsiteY2" fmla="*/ 1047037 h 1047037"/>
                <a:gd name="connsiteX3" fmla="*/ 0 w 7159380"/>
                <a:gd name="connsiteY3" fmla="*/ 1047037 h 1047037"/>
                <a:gd name="connsiteX4" fmla="*/ 0 w 7159380"/>
                <a:gd name="connsiteY4" fmla="*/ 0 h 104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9380" h="1047037">
                  <a:moveTo>
                    <a:pt x="0" y="0"/>
                  </a:moveTo>
                  <a:lnTo>
                    <a:pt x="7159380" y="0"/>
                  </a:lnTo>
                  <a:lnTo>
                    <a:pt x="7159380" y="1047037"/>
                  </a:lnTo>
                  <a:lnTo>
                    <a:pt x="0" y="1047037"/>
                  </a:lnTo>
                  <a:lnTo>
                    <a:pt x="0" y="0"/>
                  </a:lnTo>
                  <a:close/>
                </a:path>
              </a:pathLst>
            </a:cu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571500" marR="0" lvl="0" indent="-571500" defTabSz="16002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tr-TR" sz="3600"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Çevre Eğitiminde Öğretmenin Rolü</a:t>
              </a:r>
            </a:p>
          </p:txBody>
        </p:sp>
        <p:sp>
          <p:nvSpPr>
            <p:cNvPr id="13" name="Serbest Form 12"/>
            <p:cNvSpPr/>
            <p:nvPr/>
          </p:nvSpPr>
          <p:spPr>
            <a:xfrm>
              <a:off x="2091737" y="2314973"/>
              <a:ext cx="7067503" cy="642500"/>
            </a:xfrm>
            <a:custGeom>
              <a:avLst/>
              <a:gdLst>
                <a:gd name="connsiteX0" fmla="*/ 0 w 7067503"/>
                <a:gd name="connsiteY0" fmla="*/ 0 h 642500"/>
                <a:gd name="connsiteX1" fmla="*/ 7067503 w 7067503"/>
                <a:gd name="connsiteY1" fmla="*/ 0 h 642500"/>
                <a:gd name="connsiteX2" fmla="*/ 7067503 w 7067503"/>
                <a:gd name="connsiteY2" fmla="*/ 642500 h 642500"/>
                <a:gd name="connsiteX3" fmla="*/ 0 w 7067503"/>
                <a:gd name="connsiteY3" fmla="*/ 642500 h 642500"/>
                <a:gd name="connsiteX4" fmla="*/ 0 w 7067503"/>
                <a:gd name="connsiteY4" fmla="*/ 0 h 6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03" h="642500">
                  <a:moveTo>
                    <a:pt x="0" y="0"/>
                  </a:moveTo>
                  <a:lnTo>
                    <a:pt x="7067503" y="0"/>
                  </a:lnTo>
                  <a:lnTo>
                    <a:pt x="7067503" y="642500"/>
                  </a:lnTo>
                  <a:lnTo>
                    <a:pt x="0" y="642500"/>
                  </a:lnTo>
                  <a:lnTo>
                    <a:pt x="0" y="0"/>
                  </a:lnTo>
                  <a:close/>
                </a:path>
              </a:pathLst>
            </a:custGeom>
            <a:noFill/>
            <a:ln>
              <a:noFill/>
            </a:ln>
            <a:effectLst/>
          </p:spPr>
          <p:txBody>
            <a:bodyPr spcFirstLastPara="0" vert="horz" wrap="square" lIns="110490" tIns="110490" rIns="110490" bIns="110490" numCol="1" spcCol="1270" anchor="b" anchorCtr="0">
              <a:noAutofit/>
            </a:bodyPr>
            <a:lstStyle/>
            <a:p>
              <a:pPr marL="0" marR="0" lvl="0" indent="0" defTabSz="1289050" eaLnBrk="1" fontAlgn="auto" latinLnBrk="0" hangingPunct="1">
                <a:lnSpc>
                  <a:spcPct val="90000"/>
                </a:lnSpc>
                <a:spcBef>
                  <a:spcPct val="0"/>
                </a:spcBef>
                <a:spcAft>
                  <a:spcPct val="35000"/>
                </a:spcAft>
                <a:buClrTx/>
                <a:buSzTx/>
                <a:buFontTx/>
                <a:buNone/>
                <a:tabLst/>
                <a:defRPr/>
              </a:pPr>
              <a:endParaRPr kumimoji="0" lang="tr-TR" sz="29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4" name="Köşeli Çift Ayraç 13"/>
            <p:cNvSpPr/>
            <p:nvPr/>
          </p:nvSpPr>
          <p:spPr>
            <a:xfrm>
              <a:off x="2091737" y="2957474"/>
              <a:ext cx="1653795" cy="1308796"/>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15" name="Köşeli Çift Ayraç 14"/>
            <p:cNvSpPr/>
            <p:nvPr/>
          </p:nvSpPr>
          <p:spPr>
            <a:xfrm>
              <a:off x="3085113" y="2957474"/>
              <a:ext cx="1653795" cy="1308796"/>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16" name="Köşeli Çift Ayraç 15"/>
            <p:cNvSpPr/>
            <p:nvPr/>
          </p:nvSpPr>
          <p:spPr>
            <a:xfrm>
              <a:off x="4079276" y="2957474"/>
              <a:ext cx="1653795" cy="1308796"/>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17" name="Köşeli Çift Ayraç 16"/>
            <p:cNvSpPr/>
            <p:nvPr/>
          </p:nvSpPr>
          <p:spPr>
            <a:xfrm>
              <a:off x="5072652" y="2957474"/>
              <a:ext cx="1653795" cy="1308796"/>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18" name="Köşeli Çift Ayraç 17"/>
            <p:cNvSpPr/>
            <p:nvPr/>
          </p:nvSpPr>
          <p:spPr>
            <a:xfrm>
              <a:off x="6066815" y="2957474"/>
              <a:ext cx="1653795" cy="1308796"/>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19" name="Köşeli Çift Ayraç 18"/>
            <p:cNvSpPr/>
            <p:nvPr/>
          </p:nvSpPr>
          <p:spPr>
            <a:xfrm>
              <a:off x="7060191" y="2957474"/>
              <a:ext cx="1653795" cy="1308796"/>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20" name="Köşeli Çift Ayraç 19"/>
            <p:cNvSpPr/>
            <p:nvPr/>
          </p:nvSpPr>
          <p:spPr>
            <a:xfrm>
              <a:off x="8054354" y="2957474"/>
              <a:ext cx="1653795" cy="1308796"/>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21" name="Serbest Form 20"/>
            <p:cNvSpPr/>
            <p:nvPr/>
          </p:nvSpPr>
          <p:spPr>
            <a:xfrm>
              <a:off x="2091737" y="3088353"/>
              <a:ext cx="7159380" cy="1047037"/>
            </a:xfrm>
            <a:custGeom>
              <a:avLst/>
              <a:gdLst>
                <a:gd name="connsiteX0" fmla="*/ 0 w 7159380"/>
                <a:gd name="connsiteY0" fmla="*/ 0 h 1047037"/>
                <a:gd name="connsiteX1" fmla="*/ 7159380 w 7159380"/>
                <a:gd name="connsiteY1" fmla="*/ 0 h 1047037"/>
                <a:gd name="connsiteX2" fmla="*/ 7159380 w 7159380"/>
                <a:gd name="connsiteY2" fmla="*/ 1047037 h 1047037"/>
                <a:gd name="connsiteX3" fmla="*/ 0 w 7159380"/>
                <a:gd name="connsiteY3" fmla="*/ 1047037 h 1047037"/>
                <a:gd name="connsiteX4" fmla="*/ 0 w 7159380"/>
                <a:gd name="connsiteY4" fmla="*/ 0 h 1047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9380" h="1047037">
                  <a:moveTo>
                    <a:pt x="0" y="0"/>
                  </a:moveTo>
                  <a:lnTo>
                    <a:pt x="7159380" y="0"/>
                  </a:lnTo>
                  <a:lnTo>
                    <a:pt x="7159380" y="1047037"/>
                  </a:lnTo>
                  <a:lnTo>
                    <a:pt x="0" y="1047037"/>
                  </a:lnTo>
                  <a:lnTo>
                    <a:pt x="0" y="0"/>
                  </a:lnTo>
                  <a:close/>
                </a:path>
              </a:pathLst>
            </a:cu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marL="571500" marR="0" lvl="0" indent="-571500" defTabSz="16002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tr-TR" sz="3600" b="1"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Çevre Eğitiminde Değerlendirme</a:t>
              </a:r>
            </a:p>
          </p:txBody>
        </p:sp>
        <p:sp>
          <p:nvSpPr>
            <p:cNvPr id="22" name="Serbest Form 21"/>
            <p:cNvSpPr/>
            <p:nvPr/>
          </p:nvSpPr>
          <p:spPr>
            <a:xfrm>
              <a:off x="2091737" y="4341275"/>
              <a:ext cx="7067503" cy="642500"/>
            </a:xfrm>
            <a:custGeom>
              <a:avLst/>
              <a:gdLst>
                <a:gd name="connsiteX0" fmla="*/ 0 w 7067503"/>
                <a:gd name="connsiteY0" fmla="*/ 0 h 642500"/>
                <a:gd name="connsiteX1" fmla="*/ 7067503 w 7067503"/>
                <a:gd name="connsiteY1" fmla="*/ 0 h 642500"/>
                <a:gd name="connsiteX2" fmla="*/ 7067503 w 7067503"/>
                <a:gd name="connsiteY2" fmla="*/ 642500 h 642500"/>
                <a:gd name="connsiteX3" fmla="*/ 0 w 7067503"/>
                <a:gd name="connsiteY3" fmla="*/ 642500 h 642500"/>
                <a:gd name="connsiteX4" fmla="*/ 0 w 7067503"/>
                <a:gd name="connsiteY4" fmla="*/ 0 h 64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03" h="642500">
                  <a:moveTo>
                    <a:pt x="0" y="0"/>
                  </a:moveTo>
                  <a:lnTo>
                    <a:pt x="7067503" y="0"/>
                  </a:lnTo>
                  <a:lnTo>
                    <a:pt x="7067503" y="642500"/>
                  </a:lnTo>
                  <a:lnTo>
                    <a:pt x="0" y="642500"/>
                  </a:lnTo>
                  <a:lnTo>
                    <a:pt x="0" y="0"/>
                  </a:lnTo>
                  <a:close/>
                </a:path>
              </a:pathLst>
            </a:custGeom>
            <a:noFill/>
            <a:ln>
              <a:noFill/>
            </a:ln>
            <a:effectLst/>
          </p:spPr>
          <p:txBody>
            <a:bodyPr spcFirstLastPara="0" vert="horz" wrap="square" lIns="110490" tIns="110490" rIns="110490" bIns="110490" numCol="1" spcCol="1270" anchor="b" anchorCtr="0">
              <a:noAutofit/>
            </a:bodyPr>
            <a:lstStyle/>
            <a:p>
              <a:pPr marL="0" marR="0" lvl="0" indent="0" defTabSz="1289050" eaLnBrk="1" fontAlgn="auto" latinLnBrk="0" hangingPunct="1">
                <a:lnSpc>
                  <a:spcPct val="90000"/>
                </a:lnSpc>
                <a:spcBef>
                  <a:spcPct val="0"/>
                </a:spcBef>
                <a:spcAft>
                  <a:spcPct val="35000"/>
                </a:spcAft>
                <a:buClrTx/>
                <a:buSzTx/>
                <a:buFontTx/>
                <a:buNone/>
                <a:tabLst/>
                <a:defRPr/>
              </a:pPr>
              <a:endParaRPr kumimoji="0" lang="tr-TR" sz="29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23" name="Dikdörtgen 22"/>
          <p:cNvSpPr/>
          <p:nvPr/>
        </p:nvSpPr>
        <p:spPr>
          <a:xfrm>
            <a:off x="385762" y="4886325"/>
            <a:ext cx="2914649" cy="1428750"/>
          </a:xfrm>
          <a:prstGeom prst="rect">
            <a:avLst/>
          </a:prstGeom>
          <a:solidFill>
            <a:srgbClr val="CC66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up 23"/>
          <p:cNvGrpSpPr/>
          <p:nvPr/>
        </p:nvGrpSpPr>
        <p:grpSpPr>
          <a:xfrm>
            <a:off x="3452813" y="4243388"/>
            <a:ext cx="5286375" cy="1957386"/>
            <a:chOff x="3371850" y="4243388"/>
            <a:chExt cx="5286375" cy="1957386"/>
          </a:xfrm>
          <a:solidFill>
            <a:srgbClr val="00B0F0"/>
          </a:solidFill>
        </p:grpSpPr>
        <p:sp>
          <p:nvSpPr>
            <p:cNvPr id="25" name="Yukarı Ok 24"/>
            <p:cNvSpPr/>
            <p:nvPr/>
          </p:nvSpPr>
          <p:spPr>
            <a:xfrm>
              <a:off x="5643563" y="4243388"/>
              <a:ext cx="642937" cy="671513"/>
            </a:xfrm>
            <a:prstGeom prst="upArrow">
              <a:avLst/>
            </a:prstGeom>
            <a:grp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Sol Sağ Ok Belirtme Çizgisi 25"/>
            <p:cNvSpPr/>
            <p:nvPr/>
          </p:nvSpPr>
          <p:spPr>
            <a:xfrm>
              <a:off x="3371850" y="4929187"/>
              <a:ext cx="5286375" cy="1271587"/>
            </a:xfrm>
            <a:prstGeom prst="leftRightArrowCallout">
              <a:avLst/>
            </a:prstGeom>
            <a:grp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Dikdörtgen 26"/>
          <p:cNvSpPr/>
          <p:nvPr/>
        </p:nvSpPr>
        <p:spPr>
          <a:xfrm>
            <a:off x="8829676" y="4886325"/>
            <a:ext cx="2943225" cy="1457325"/>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400" i="0" u="none" strike="noStrike" kern="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Portfolyo</a:t>
            </a:r>
            <a:endParaRPr kumimoji="0" lang="tr-TR" sz="4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28" name="Dikdörtgen 27"/>
          <p:cNvSpPr/>
          <p:nvPr/>
        </p:nvSpPr>
        <p:spPr>
          <a:xfrm>
            <a:off x="597337" y="5224760"/>
            <a:ext cx="2339102" cy="769441"/>
          </a:xfrm>
          <a:prstGeom prst="rect">
            <a:avLst/>
          </a:prstGeom>
          <a:noFill/>
        </p:spPr>
        <p:txBody>
          <a:bodyPr wrap="none" lIns="91440" tIns="45720" rIns="91440" bIns="45720">
            <a:spAutoFit/>
          </a:bodyPr>
          <a:lstStyle/>
          <a:p>
            <a:pPr algn="ctr"/>
            <a:r>
              <a:rPr lang="tr-TR" sz="4400" dirty="0" err="1">
                <a:ln w="0"/>
                <a:effectLst>
                  <a:outerShdw blurRad="38100" dist="19050" dir="2700000" algn="tl" rotWithShape="0">
                    <a:schemeClr val="dk1">
                      <a:alpha val="40000"/>
                    </a:schemeClr>
                  </a:outerShdw>
                </a:effectLst>
                <a:latin typeface="Calibri" panose="020F0502020204030204"/>
              </a:rPr>
              <a:t>Rubrikler</a:t>
            </a:r>
            <a:endParaRPr lang="tr-TR" sz="5400" dirty="0">
              <a:ln w="0"/>
              <a:effectLst>
                <a:outerShdw blurRad="38100" dist="19050" dir="2700000" algn="tl" rotWithShape="0">
                  <a:schemeClr val="dk1">
                    <a:alpha val="40000"/>
                  </a:schemeClr>
                </a:outerShdw>
              </a:effectLst>
              <a:latin typeface="Calibri" panose="020F0502020204030204"/>
            </a:endParaRPr>
          </a:p>
        </p:txBody>
      </p:sp>
    </p:spTree>
    <p:extLst>
      <p:ext uri="{BB962C8B-B14F-4D97-AF65-F5344CB8AC3E}">
        <p14:creationId xmlns:p14="http://schemas.microsoft.com/office/powerpoint/2010/main" val="3747850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ut Belirtme Çizgisi 2"/>
          <p:cNvSpPr/>
          <p:nvPr/>
        </p:nvSpPr>
        <p:spPr>
          <a:xfrm>
            <a:off x="809625" y="700087"/>
            <a:ext cx="10572750" cy="4957763"/>
          </a:xfrm>
          <a:prstGeom prst="cloudCallout">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Dikdörtgen 4"/>
          <p:cNvSpPr/>
          <p:nvPr/>
        </p:nvSpPr>
        <p:spPr>
          <a:xfrm>
            <a:off x="1555790" y="2567285"/>
            <a:ext cx="8737521" cy="1107996"/>
          </a:xfrm>
          <a:prstGeom prst="rect">
            <a:avLst/>
          </a:prstGeom>
          <a:noFill/>
        </p:spPr>
        <p:txBody>
          <a:bodyPr wrap="none" lIns="91440" tIns="45720" rIns="91440" bIns="45720">
            <a:spAutoFit/>
          </a:bodyPr>
          <a:lstStyle/>
          <a:p>
            <a:pPr algn="ctr"/>
            <a:r>
              <a:rPr lang="tr-TR" sz="6600" dirty="0">
                <a:ln w="0"/>
                <a:effectLst>
                  <a:outerShdw blurRad="38100" dist="19050" dir="2700000" algn="tl" rotWithShape="0">
                    <a:schemeClr val="dk1">
                      <a:alpha val="40000"/>
                    </a:schemeClr>
                  </a:outerShdw>
                </a:effectLst>
                <a:latin typeface="Calibri" panose="020F0502020204030204"/>
              </a:rPr>
              <a:t>Çevre Eğitiminin Esasları</a:t>
            </a:r>
            <a:endParaRPr lang="tr-TR" sz="6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97989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atay Kaydırma 4"/>
          <p:cNvSpPr/>
          <p:nvPr/>
        </p:nvSpPr>
        <p:spPr>
          <a:xfrm>
            <a:off x="371475" y="0"/>
            <a:ext cx="11444288" cy="1385888"/>
          </a:xfrm>
          <a:prstGeom prst="horizontalScroll">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Dikdörtgen 2"/>
          <p:cNvSpPr/>
          <p:nvPr/>
        </p:nvSpPr>
        <p:spPr>
          <a:xfrm>
            <a:off x="0" y="152698"/>
            <a:ext cx="11913844" cy="1200329"/>
          </a:xfrm>
          <a:prstGeom prst="rect">
            <a:avLst/>
          </a:prstGeom>
          <a:noFill/>
        </p:spPr>
        <p:txBody>
          <a:bodyPr wrap="square" lIns="91440" tIns="45720" rIns="91440" bIns="45720">
            <a:spAutoFit/>
          </a:bodyPr>
          <a:lstStyle/>
          <a:p>
            <a:pPr algn="ctr"/>
            <a:r>
              <a:rPr lang="tr-TR" sz="3600" dirty="0">
                <a:ln w="0"/>
                <a:effectLst>
                  <a:outerShdw blurRad="38100" dist="19050" dir="2700000" algn="tl" rotWithShape="0">
                    <a:schemeClr val="dk1">
                      <a:alpha val="40000"/>
                    </a:schemeClr>
                  </a:outerShdw>
                </a:effectLst>
                <a:latin typeface="Calibri" panose="020F0502020204030204"/>
              </a:rPr>
              <a:t>Erken yaşlarda verilecek bir çevre eğitimi programının </a:t>
            </a:r>
          </a:p>
          <a:p>
            <a:pPr algn="ctr"/>
            <a:r>
              <a:rPr lang="tr-TR" sz="3600" dirty="0">
                <a:ln w="0"/>
                <a:effectLst>
                  <a:outerShdw blurRad="38100" dist="19050" dir="2700000" algn="tl" rotWithShape="0">
                    <a:schemeClr val="dk1">
                      <a:alpha val="40000"/>
                    </a:schemeClr>
                  </a:outerShdw>
                </a:effectLst>
                <a:latin typeface="Calibri" panose="020F0502020204030204"/>
              </a:rPr>
              <a:t>Aşamaları;</a:t>
            </a:r>
          </a:p>
        </p:txBody>
      </p:sp>
      <p:graphicFrame>
        <p:nvGraphicFramePr>
          <p:cNvPr id="4" name="Diyagram 3"/>
          <p:cNvGraphicFramePr/>
          <p:nvPr>
            <p:extLst>
              <p:ext uri="{D42A27DB-BD31-4B8C-83A1-F6EECF244321}">
                <p14:modId xmlns:p14="http://schemas.microsoft.com/office/powerpoint/2010/main" val="3106883999"/>
              </p:ext>
            </p:extLst>
          </p:nvPr>
        </p:nvGraphicFramePr>
        <p:xfrm>
          <a:off x="995003" y="1845686"/>
          <a:ext cx="10174287" cy="470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56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06088" y="404813"/>
            <a:ext cx="11815762" cy="1228725"/>
          </a:xfrm>
          <a:prstGeom prst="roundRect">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Dikdörtgen 6"/>
          <p:cNvSpPr/>
          <p:nvPr/>
        </p:nvSpPr>
        <p:spPr>
          <a:xfrm>
            <a:off x="361893" y="2879759"/>
            <a:ext cx="11442180" cy="206210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Öğrencilerin çevrelerine ve çevre problemlerine karşı duyarlılık ve farkındalık kazanmalarına yardımcı olmak; uyarıcıları algılama ve ayırt etme becerisini geliştirmek ve bu algıları belli bir süreç içinde özelleştirip geliştirerek bu yeni beceriyi farklı alanlarda  kullanmak.</a:t>
            </a:r>
            <a:endParaRPr lang="tr-TR" sz="1200" dirty="0">
              <a:ln w="0"/>
              <a:effectLst>
                <a:outerShdw blurRad="38100" dist="19050" dir="2700000" algn="tl" rotWithShape="0">
                  <a:schemeClr val="dk1">
                    <a:alpha val="40000"/>
                  </a:schemeClr>
                </a:outerShdw>
              </a:effectLst>
            </a:endParaRPr>
          </a:p>
        </p:txBody>
      </p:sp>
      <p:sp>
        <p:nvSpPr>
          <p:cNvPr id="8" name="Dikdörtgen 7"/>
          <p:cNvSpPr/>
          <p:nvPr/>
        </p:nvSpPr>
        <p:spPr>
          <a:xfrm>
            <a:off x="2346726" y="515081"/>
            <a:ext cx="7048276"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latin typeface="Calibri" panose="020F0502020204030204"/>
              </a:rPr>
              <a:t>Farkındalık (</a:t>
            </a:r>
            <a:r>
              <a:rPr lang="tr-TR" sz="5400" dirty="0" err="1">
                <a:ln w="0"/>
                <a:effectLst>
                  <a:outerShdw blurRad="38100" dist="19050" dir="2700000" algn="tl" rotWithShape="0">
                    <a:schemeClr val="dk1">
                      <a:alpha val="40000"/>
                    </a:schemeClr>
                  </a:outerShdw>
                </a:effectLst>
                <a:latin typeface="Calibri" panose="020F0502020204030204"/>
              </a:rPr>
              <a:t>Awareness</a:t>
            </a:r>
            <a:r>
              <a:rPr lang="tr-TR" sz="5400" dirty="0">
                <a:ln w="0"/>
                <a:effectLst>
                  <a:outerShdw blurRad="38100" dist="19050" dir="2700000" algn="tl" rotWithShape="0">
                    <a:schemeClr val="dk1">
                      <a:alpha val="40000"/>
                    </a:schemeClr>
                  </a:outerShdw>
                </a:effectLst>
                <a:latin typeface="Calibri" panose="020F0502020204030204"/>
              </a:rPr>
              <a:t>)</a:t>
            </a:r>
            <a:endParaRPr lang="tr-TR"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4817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988508337"/>
              </p:ext>
            </p:extLst>
          </p:nvPr>
        </p:nvGraphicFramePr>
        <p:xfrm>
          <a:off x="171450" y="885826"/>
          <a:ext cx="1168717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Yuvarlatılmış Dikdörtgen 3"/>
          <p:cNvSpPr/>
          <p:nvPr/>
        </p:nvSpPr>
        <p:spPr>
          <a:xfrm>
            <a:off x="642938" y="5214939"/>
            <a:ext cx="11244262" cy="957262"/>
          </a:xfrm>
          <a:prstGeom prst="roundRect">
            <a:avLst/>
          </a:prstGeom>
          <a:solidFill>
            <a:srgbClr val="FFCC00"/>
          </a:solidFill>
          <a:ln w="12700" cap="flat" cmpd="sng" algn="ctr">
            <a:solidFill>
              <a:srgbClr val="5B9BD5">
                <a:shade val="50000"/>
              </a:srgbClr>
            </a:solidFill>
            <a:prstDash val="solid"/>
            <a:miter lim="800000"/>
          </a:ln>
          <a:effectLst/>
        </p:spPr>
        <p:txBody>
          <a:bodyPr rtlCol="0" anchor="ctr"/>
          <a:lstStyle/>
          <a:p>
            <a:pPr lvl="0" algn="just"/>
            <a:r>
              <a:rPr lang="tr-TR" sz="2400" dirty="0">
                <a:ln w="0"/>
                <a:effectLst>
                  <a:outerShdw blurRad="38100" dist="19050" dir="2700000" algn="tl" rotWithShape="0">
                    <a:schemeClr val="dk1">
                      <a:alpha val="40000"/>
                    </a:schemeClr>
                  </a:outerShdw>
                </a:effectLst>
                <a:latin typeface="Calibri" panose="020F0502020204030204"/>
              </a:rPr>
              <a:t>Bir organizmanın ya da bir parçasının üzerinde etkili olan dış etkenler topluluğudur.</a:t>
            </a:r>
          </a:p>
        </p:txBody>
      </p:sp>
      <p:sp>
        <p:nvSpPr>
          <p:cNvPr id="7" name="Dikdörtgen 6"/>
          <p:cNvSpPr/>
          <p:nvPr/>
        </p:nvSpPr>
        <p:spPr>
          <a:xfrm>
            <a:off x="3945443" y="0"/>
            <a:ext cx="430111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latin typeface="Calibri" panose="020F0502020204030204"/>
              </a:rPr>
              <a:t>Çevre Kavramı</a:t>
            </a:r>
            <a:endParaRPr lang="tr-TR"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33569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8620" y="1769350"/>
            <a:ext cx="11480872" cy="206210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Çocukların çevrenin fonksiyonu, insanların çevreyle nasıl etkileşime</a:t>
            </a:r>
          </a:p>
          <a:p>
            <a:pPr algn="just"/>
            <a:r>
              <a:rPr lang="tr-TR" sz="3200" dirty="0">
                <a:ln w="0"/>
                <a:effectLst>
                  <a:outerShdw blurRad="38100" dist="19050" dir="2700000" algn="tl" rotWithShape="0">
                    <a:schemeClr val="dk1">
                      <a:alpha val="40000"/>
                    </a:schemeClr>
                  </a:outerShdw>
                </a:effectLst>
                <a:latin typeface="Calibri" panose="020F0502020204030204"/>
              </a:rPr>
              <a:t>Girdikleri ve çevreyle ilgili konuların ve problemlerin nasıl ortaya çıkıp çözümlendiği hakkında temel bir anlayış kazanmalarına yardımcı olma.</a:t>
            </a:r>
          </a:p>
        </p:txBody>
      </p:sp>
      <p:sp>
        <p:nvSpPr>
          <p:cNvPr id="4" name="Yuvarlatılmış Dikdörtgen 3"/>
          <p:cNvSpPr/>
          <p:nvPr/>
        </p:nvSpPr>
        <p:spPr>
          <a:xfrm>
            <a:off x="371475" y="314325"/>
            <a:ext cx="11587163" cy="1100138"/>
          </a:xfrm>
          <a:prstGeom prst="roundRect">
            <a:avLst/>
          </a:prstGeom>
          <a:solidFill>
            <a:schemeClr val="bg2">
              <a:lumMod val="75000"/>
            </a:schemeClr>
          </a:solidFill>
          <a:ln w="12700" cap="flat" cmpd="sng" algn="ctr">
            <a:solidFill>
              <a:srgbClr val="5B9BD5">
                <a:shade val="50000"/>
              </a:srgbClr>
            </a:solidFill>
            <a:prstDash val="solid"/>
            <a:miter lim="800000"/>
          </a:ln>
          <a:effectLst/>
        </p:spPr>
        <p:txBody>
          <a:bodyPr rtlCol="0" anchor="ctr">
            <a:scene3d>
              <a:camera prst="orthographicFront"/>
              <a:lightRig rig="soft" dir="t">
                <a:rot lat="0" lon="0" rev="15600000"/>
              </a:lightRig>
            </a:scene3d>
            <a:sp3d extrusionH="57150" prstMaterial="softEdge">
              <a:bevelT w="25400" h="38100"/>
            </a:sp3d>
          </a:bodyPr>
          <a:lstStyle/>
          <a:p>
            <a:pPr lvl="0" algn="ctr"/>
            <a:endParaRPr lang="tr-TR" sz="7200" b="1" dirty="0">
              <a:ln/>
              <a:solidFill>
                <a:srgbClr val="FFC000"/>
              </a:solidFill>
              <a:latin typeface="Calibri" panose="020F0502020204030204"/>
            </a:endParaRPr>
          </a:p>
        </p:txBody>
      </p:sp>
      <p:sp>
        <p:nvSpPr>
          <p:cNvPr id="6" name="Dikdörtgen 5"/>
          <p:cNvSpPr/>
          <p:nvPr/>
        </p:nvSpPr>
        <p:spPr>
          <a:xfrm>
            <a:off x="3315737" y="495597"/>
            <a:ext cx="5189049"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latin typeface="Calibri" panose="020F0502020204030204"/>
              </a:rPr>
              <a:t>Bilgi (Knowledge)</a:t>
            </a:r>
            <a:endParaRPr lang="tr-TR" sz="5400" dirty="0">
              <a:ln w="0"/>
              <a:effectLst>
                <a:outerShdw blurRad="38100" dist="19050" dir="2700000" algn="tl" rotWithShape="0">
                  <a:schemeClr val="dk1">
                    <a:alpha val="40000"/>
                  </a:scheme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71" y="3935124"/>
            <a:ext cx="10401300" cy="25574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0197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414337" y="214313"/>
            <a:ext cx="11401425" cy="1014412"/>
          </a:xfrm>
          <a:prstGeom prst="roundRect">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Dikdörtgen 1"/>
          <p:cNvSpPr/>
          <p:nvPr/>
        </p:nvSpPr>
        <p:spPr>
          <a:xfrm>
            <a:off x="3042117" y="338435"/>
            <a:ext cx="6193490"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latin typeface="Calibri" panose="020F0502020204030204"/>
              </a:rPr>
              <a:t>Tutumlar (</a:t>
            </a:r>
            <a:r>
              <a:rPr lang="tr-TR" sz="5400" dirty="0" err="1">
                <a:ln w="0"/>
                <a:effectLst>
                  <a:outerShdw blurRad="38100" dist="19050" dir="2700000" algn="tl" rotWithShape="0">
                    <a:schemeClr val="dk1">
                      <a:alpha val="40000"/>
                    </a:schemeClr>
                  </a:outerShdw>
                </a:effectLst>
                <a:latin typeface="Calibri" panose="020F0502020204030204"/>
              </a:rPr>
              <a:t>Attitudes</a:t>
            </a:r>
            <a:r>
              <a:rPr lang="tr-TR" sz="5400" dirty="0">
                <a:ln w="0"/>
                <a:effectLst>
                  <a:outerShdw blurRad="38100" dist="19050" dir="2700000" algn="tl" rotWithShape="0">
                    <a:schemeClr val="dk1">
                      <a:alpha val="40000"/>
                    </a:schemeClr>
                  </a:outerShdw>
                </a:effectLst>
                <a:latin typeface="Calibri" panose="020F0502020204030204"/>
              </a:rPr>
              <a:t> )</a:t>
            </a:r>
            <a:endParaRPr lang="tr-TR" sz="5400" dirty="0">
              <a:ln w="0"/>
              <a:effectLst>
                <a:outerShdw blurRad="38100" dist="19050" dir="2700000" algn="tl" rotWithShape="0">
                  <a:schemeClr val="dk1">
                    <a:alpha val="40000"/>
                  </a:schemeClr>
                </a:outerShdw>
              </a:effectLst>
            </a:endParaRPr>
          </a:p>
        </p:txBody>
      </p:sp>
      <p:sp>
        <p:nvSpPr>
          <p:cNvPr id="8" name="Dikdörtgen 7"/>
          <p:cNvSpPr/>
          <p:nvPr/>
        </p:nvSpPr>
        <p:spPr>
          <a:xfrm>
            <a:off x="340303" y="1842086"/>
            <a:ext cx="11569128" cy="1569660"/>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Çocukların çevreye ilgi duymalarına ve geliştirilebilir ve sürdürülebilir bir çevre için sorumluluk almak ve güdülenmek İçin gerekli değerleri kazanmalarına yardımcı olmak.</a:t>
            </a:r>
            <a:endParaRPr lang="tr-TR" sz="3200" dirty="0">
              <a:ln w="0"/>
              <a:effectLst>
                <a:outerShdw blurRad="38100" dist="19050" dir="2700000" algn="tl" rotWithShape="0">
                  <a:schemeClr val="dk1">
                    <a:alpha val="40000"/>
                  </a:schemeClr>
                </a:outerShdw>
              </a:effectLst>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68" y="3333750"/>
            <a:ext cx="11493062" cy="2971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53071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28588" y="114300"/>
            <a:ext cx="11830050" cy="1042988"/>
          </a:xfrm>
          <a:prstGeom prst="roundRect">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5" name="Dikdörtgen 4"/>
          <p:cNvSpPr/>
          <p:nvPr/>
        </p:nvSpPr>
        <p:spPr>
          <a:xfrm>
            <a:off x="4053338" y="209847"/>
            <a:ext cx="3485248" cy="830997"/>
          </a:xfrm>
          <a:prstGeom prst="rect">
            <a:avLst/>
          </a:prstGeom>
          <a:noFill/>
        </p:spPr>
        <p:txBody>
          <a:bodyPr wrap="none" lIns="91440" tIns="45720" rIns="91440" bIns="45720">
            <a:spAutoFit/>
          </a:bodyPr>
          <a:lstStyle/>
          <a:p>
            <a:pPr algn="ctr"/>
            <a:r>
              <a:rPr lang="tr-TR" sz="4800" dirty="0">
                <a:ln w="0"/>
                <a:effectLst>
                  <a:outerShdw blurRad="38100" dist="19050" dir="2700000" algn="tl" rotWithShape="0">
                    <a:schemeClr val="dk1">
                      <a:alpha val="40000"/>
                    </a:schemeClr>
                  </a:outerShdw>
                </a:effectLst>
                <a:latin typeface="Calibri" panose="020F0502020204030204"/>
              </a:rPr>
              <a:t>Beceri (</a:t>
            </a:r>
            <a:r>
              <a:rPr lang="tr-TR" sz="4800" dirty="0" err="1">
                <a:ln w="0"/>
                <a:effectLst>
                  <a:outerShdw blurRad="38100" dist="19050" dir="2700000" algn="tl" rotWithShape="0">
                    <a:schemeClr val="dk1">
                      <a:alpha val="40000"/>
                    </a:schemeClr>
                  </a:outerShdw>
                </a:effectLst>
                <a:latin typeface="Calibri" panose="020F0502020204030204"/>
              </a:rPr>
              <a:t>Skills</a:t>
            </a:r>
            <a:r>
              <a:rPr lang="tr-TR" sz="4800" dirty="0">
                <a:ln w="0"/>
                <a:effectLst>
                  <a:outerShdw blurRad="38100" dist="19050" dir="2700000" algn="tl" rotWithShape="0">
                    <a:schemeClr val="dk1">
                      <a:alpha val="40000"/>
                    </a:schemeClr>
                  </a:outerShdw>
                </a:effectLst>
                <a:latin typeface="Calibri" panose="020F0502020204030204"/>
              </a:rPr>
              <a:t>)</a:t>
            </a:r>
            <a:endParaRPr lang="tr-TR" sz="4800" dirty="0">
              <a:ln w="0"/>
              <a:effectLst>
                <a:outerShdw blurRad="38100" dist="19050" dir="2700000" algn="tl" rotWithShape="0">
                  <a:schemeClr val="dk1">
                    <a:alpha val="40000"/>
                  </a:schemeClr>
                </a:outerShdw>
              </a:effectLst>
            </a:endParaRPr>
          </a:p>
        </p:txBody>
      </p:sp>
      <p:sp>
        <p:nvSpPr>
          <p:cNvPr id="7" name="Dikdörtgen 6"/>
          <p:cNvSpPr/>
          <p:nvPr/>
        </p:nvSpPr>
        <p:spPr>
          <a:xfrm>
            <a:off x="100013" y="1295697"/>
            <a:ext cx="11615738" cy="1754326"/>
          </a:xfrm>
          <a:prstGeom prst="rect">
            <a:avLst/>
          </a:prstGeom>
          <a:noFill/>
        </p:spPr>
        <p:txBody>
          <a:bodyPr wrap="square" lIns="91440" tIns="45720" rIns="91440" bIns="45720">
            <a:spAutoFit/>
          </a:bodyPr>
          <a:lstStyle/>
          <a:p>
            <a:pPr algn="just"/>
            <a:r>
              <a:rPr lang="tr-TR" sz="3600" dirty="0">
                <a:ln w="0"/>
                <a:effectLst>
                  <a:outerShdw blurRad="38100" dist="19050" dir="2700000" algn="tl" rotWithShape="0">
                    <a:schemeClr val="dk1">
                      <a:alpha val="40000"/>
                    </a:schemeClr>
                  </a:outerShdw>
                </a:effectLst>
                <a:latin typeface="Calibri" panose="020F0502020204030204"/>
              </a:rPr>
              <a:t>Çocukların çevresel problemleri belirlemek, araştırmak ve bu problemlerin çözümüne katkıda bulunmak için gerekli becerileri kazanmalarına yardımcı olmak.</a:t>
            </a:r>
            <a:endParaRPr lang="tr-TR" sz="3600" dirty="0">
              <a:ln w="0"/>
              <a:effectLst>
                <a:outerShdw blurRad="38100" dist="19050" dir="2700000" algn="tl" rotWithShape="0">
                  <a:schemeClr val="dk1">
                    <a:alpha val="40000"/>
                  </a:schemeClr>
                </a:outerShdw>
              </a:effectLst>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4763"/>
            <a:ext cx="11401425" cy="24003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22402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71463" y="267566"/>
            <a:ext cx="11658600" cy="1014413"/>
          </a:xfrm>
          <a:prstGeom prst="roundRect">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600" i="0" u="none" strike="noStrike" kern="0" normalizeH="0" baseline="0" noProof="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4" name="Dikdörtgen 3"/>
          <p:cNvSpPr/>
          <p:nvPr/>
        </p:nvSpPr>
        <p:spPr>
          <a:xfrm>
            <a:off x="3358795" y="375236"/>
            <a:ext cx="5590440" cy="830997"/>
          </a:xfrm>
          <a:prstGeom prst="rect">
            <a:avLst/>
          </a:prstGeom>
          <a:noFill/>
        </p:spPr>
        <p:txBody>
          <a:bodyPr wrap="none" lIns="91440" tIns="45720" rIns="91440" bIns="45720">
            <a:spAutoFit/>
          </a:bodyPr>
          <a:lstStyle/>
          <a:p>
            <a:pPr algn="ctr"/>
            <a:r>
              <a:rPr lang="tr-TR" sz="4800" dirty="0">
                <a:ln w="0"/>
                <a:effectLst>
                  <a:outerShdw blurRad="38100" dist="19050" dir="2700000" algn="tl" rotWithShape="0">
                    <a:schemeClr val="dk1">
                      <a:alpha val="40000"/>
                    </a:schemeClr>
                  </a:outerShdw>
                </a:effectLst>
                <a:latin typeface="Calibri" panose="020F0502020204030204"/>
              </a:rPr>
              <a:t>Katılım (</a:t>
            </a:r>
            <a:r>
              <a:rPr lang="tr-TR" sz="4800" dirty="0" err="1">
                <a:ln w="0"/>
                <a:effectLst>
                  <a:outerShdw blurRad="38100" dist="19050" dir="2700000" algn="tl" rotWithShape="0">
                    <a:schemeClr val="dk1">
                      <a:alpha val="40000"/>
                    </a:schemeClr>
                  </a:outerShdw>
                </a:effectLst>
                <a:latin typeface="Calibri" panose="020F0502020204030204"/>
              </a:rPr>
              <a:t>Participation</a:t>
            </a:r>
            <a:r>
              <a:rPr lang="tr-TR" sz="4800" dirty="0">
                <a:ln w="0"/>
                <a:effectLst>
                  <a:outerShdw blurRad="38100" dist="19050" dir="2700000" algn="tl" rotWithShape="0">
                    <a:schemeClr val="dk1">
                      <a:alpha val="40000"/>
                    </a:schemeClr>
                  </a:outerShdw>
                </a:effectLst>
                <a:latin typeface="Calibri" panose="020F0502020204030204"/>
              </a:rPr>
              <a:t>)</a:t>
            </a:r>
            <a:endParaRPr lang="tr-TR" sz="4800" dirty="0">
              <a:ln w="0"/>
              <a:effectLst>
                <a:outerShdw blurRad="38100" dist="19050" dir="2700000" algn="tl" rotWithShape="0">
                  <a:schemeClr val="dk1">
                    <a:alpha val="40000"/>
                  </a:schemeClr>
                </a:outerShdw>
              </a:effectLst>
            </a:endParaRPr>
          </a:p>
        </p:txBody>
      </p:sp>
      <p:sp>
        <p:nvSpPr>
          <p:cNvPr id="6" name="Dikdörtgen 5"/>
          <p:cNvSpPr/>
          <p:nvPr/>
        </p:nvSpPr>
        <p:spPr>
          <a:xfrm>
            <a:off x="0" y="1557352"/>
            <a:ext cx="11977141" cy="2308324"/>
          </a:xfrm>
          <a:prstGeom prst="rect">
            <a:avLst/>
          </a:prstGeom>
          <a:noFill/>
        </p:spPr>
        <p:txBody>
          <a:bodyPr wrap="square" lIns="91440" tIns="45720" rIns="91440" bIns="45720">
            <a:spAutoFit/>
          </a:bodyPr>
          <a:lstStyle/>
          <a:p>
            <a:pPr algn="just"/>
            <a:r>
              <a:rPr lang="tr-TR" sz="3600" dirty="0">
                <a:ln w="0"/>
                <a:effectLst>
                  <a:outerShdw blurRad="38100" dist="19050" dir="2700000" algn="tl" rotWithShape="0">
                    <a:schemeClr val="dk1">
                      <a:alpha val="40000"/>
                    </a:schemeClr>
                  </a:outerShdw>
                </a:effectLst>
                <a:latin typeface="Calibri" panose="020F0502020204030204"/>
              </a:rPr>
              <a:t>Çocukların çevresel konu ve problemlerin çözümüne karşı düşünceli ve olumlu eylemler başlatmak için gerekli bilgi ve becerileri kullanmada deneyim kazanmalarına yardımcı olmaktır.</a:t>
            </a:r>
            <a:endParaRPr lang="tr-TR" sz="3600" dirty="0">
              <a:ln w="0"/>
              <a:effectLst>
                <a:outerShdw blurRad="38100" dist="19050" dir="2700000" algn="tl" rotWithShape="0">
                  <a:schemeClr val="dk1">
                    <a:alpha val="40000"/>
                  </a:schemeClr>
                </a:outerShdw>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8" y="3698119"/>
            <a:ext cx="11087102" cy="26431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97629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411068976"/>
              </p:ext>
            </p:extLst>
          </p:nvPr>
        </p:nvGraphicFramePr>
        <p:xfrm>
          <a:off x="0" y="1100136"/>
          <a:ext cx="12192000" cy="5116336"/>
        </p:xfrm>
        <a:graphic>
          <a:graphicData uri="http://schemas.openxmlformats.org/drawingml/2006/table">
            <a:tbl>
              <a:tblPr firstRow="1" bandRow="1">
                <a:tableStyleId>{3C2FFA5D-87B4-456A-9821-1D502468CF0F}</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07174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endParaRPr lang="tr-TR" dirty="0">
                        <a:solidFill>
                          <a:schemeClr val="accent3">
                            <a:lumMod val="75000"/>
                          </a:schemeClr>
                        </a:solidFill>
                      </a:endParaRPr>
                    </a:p>
                    <a:p>
                      <a:pPr algn="ctr"/>
                      <a:r>
                        <a:rPr lang="tr-TR" sz="2400" dirty="0">
                          <a:solidFill>
                            <a:schemeClr val="accent3">
                              <a:lumMod val="75000"/>
                            </a:schemeClr>
                          </a:solidFill>
                        </a:rPr>
                        <a:t>Öğrenim Basamağı</a:t>
                      </a:r>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endParaRPr lang="tr-TR" dirty="0">
                        <a:solidFill>
                          <a:schemeClr val="accent3">
                            <a:lumMod val="75000"/>
                          </a:schemeClr>
                        </a:solidFill>
                      </a:endParaRPr>
                    </a:p>
                    <a:p>
                      <a:pPr algn="ctr"/>
                      <a:r>
                        <a:rPr lang="tr-TR" sz="2400" dirty="0">
                          <a:solidFill>
                            <a:schemeClr val="accent3">
                              <a:lumMod val="75000"/>
                            </a:schemeClr>
                          </a:solidFill>
                        </a:rPr>
                        <a:t>Öncelikle Ele Alınması Gereken Amaçlar</a:t>
                      </a:r>
                    </a:p>
                  </a:txBody>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endParaRPr lang="tr-TR" dirty="0">
                        <a:solidFill>
                          <a:schemeClr val="accent3">
                            <a:lumMod val="75000"/>
                          </a:schemeClr>
                        </a:solidFill>
                      </a:endParaRPr>
                    </a:p>
                    <a:p>
                      <a:pPr algn="ctr"/>
                      <a:r>
                        <a:rPr lang="tr-TR" sz="2400" dirty="0">
                          <a:solidFill>
                            <a:schemeClr val="accent3">
                              <a:lumMod val="75000"/>
                            </a:schemeClr>
                          </a:solidFill>
                        </a:rPr>
                        <a:t>En</a:t>
                      </a:r>
                      <a:r>
                        <a:rPr lang="tr-TR" sz="2400" baseline="0" dirty="0">
                          <a:solidFill>
                            <a:schemeClr val="accent3">
                              <a:lumMod val="75000"/>
                            </a:schemeClr>
                          </a:solidFill>
                        </a:rPr>
                        <a:t> Az Ele Alınması Gereken Amaçlar</a:t>
                      </a:r>
                      <a:endParaRPr lang="tr-TR" sz="2400" dirty="0">
                        <a:solidFill>
                          <a:schemeClr val="accent3">
                            <a:lumMod val="75000"/>
                          </a:schemeClr>
                        </a:solidFill>
                      </a:endParaRPr>
                    </a:p>
                  </a:txBody>
                  <a:tcPr/>
                </a:tc>
                <a:extLst>
                  <a:ext uri="{0D108BD9-81ED-4DB2-BD59-A6C34878D82A}">
                    <a16:rowId xmlns:a16="http://schemas.microsoft.com/office/drawing/2014/main" val="10000"/>
                  </a:ext>
                </a:extLst>
              </a:tr>
              <a:tr h="100476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a:r>
                        <a:rPr lang="tr-TR" sz="2400" dirty="0">
                          <a:solidFill>
                            <a:schemeClr val="accent3">
                              <a:lumMod val="75000"/>
                            </a:schemeClr>
                          </a:solidFill>
                        </a:rPr>
                        <a:t>    Anasınıfı-3. Sınıf</a:t>
                      </a:r>
                      <a:endParaRPr lang="tr-TR" sz="2400" b="1"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Farkındalık, Tutumlar</a:t>
                      </a:r>
                      <a:endParaRPr lang="tr-TR" sz="2400" b="1"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Bilgi, Beceriler,</a:t>
                      </a:r>
                      <a:r>
                        <a:rPr lang="tr-TR" sz="2400" baseline="0" dirty="0">
                          <a:solidFill>
                            <a:schemeClr val="accent3">
                              <a:lumMod val="75000"/>
                            </a:schemeClr>
                          </a:solidFill>
                        </a:rPr>
                        <a:t> Katılım</a:t>
                      </a:r>
                      <a:endParaRPr lang="tr-TR" sz="2400" b="1" dirty="0">
                        <a:solidFill>
                          <a:schemeClr val="accent3">
                            <a:lumMod val="75000"/>
                          </a:schemeClr>
                        </a:solidFill>
                      </a:endParaRPr>
                    </a:p>
                  </a:txBody>
                  <a:tcPr/>
                </a:tc>
                <a:extLst>
                  <a:ext uri="{0D108BD9-81ED-4DB2-BD59-A6C34878D82A}">
                    <a16:rowId xmlns:a16="http://schemas.microsoft.com/office/drawing/2014/main" val="10001"/>
                  </a:ext>
                </a:extLst>
              </a:tr>
              <a:tr h="100476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    3.-6. Sınıf</a:t>
                      </a:r>
                      <a:endParaRPr lang="tr-TR" sz="2400" b="1" i="0"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Bilgi, Tutumlar</a:t>
                      </a:r>
                      <a:endParaRPr lang="tr-TR" sz="2400" b="1"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Farkındalık, Beceriler, Katılım</a:t>
                      </a:r>
                    </a:p>
                    <a:p>
                      <a:endParaRPr lang="tr-TR" sz="2400" b="1" dirty="0">
                        <a:solidFill>
                          <a:schemeClr val="accent3">
                            <a:lumMod val="75000"/>
                          </a:schemeClr>
                        </a:solidFill>
                      </a:endParaRPr>
                    </a:p>
                  </a:txBody>
                  <a:tcPr/>
                </a:tc>
                <a:extLst>
                  <a:ext uri="{0D108BD9-81ED-4DB2-BD59-A6C34878D82A}">
                    <a16:rowId xmlns:a16="http://schemas.microsoft.com/office/drawing/2014/main" val="10002"/>
                  </a:ext>
                </a:extLst>
              </a:tr>
              <a:tr h="100476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800" dirty="0">
                          <a:solidFill>
                            <a:schemeClr val="accent3">
                              <a:lumMod val="75000"/>
                            </a:schemeClr>
                          </a:solidFill>
                        </a:rPr>
                        <a:t>   6.-9. Sınıf</a:t>
                      </a:r>
                      <a:endParaRPr lang="tr-TR" sz="2800" b="1"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Bilgi, Beceriler, Tutumlar</a:t>
                      </a:r>
                      <a:endParaRPr lang="tr-TR" sz="2400" b="1"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Farkındalık, Katılım</a:t>
                      </a:r>
                      <a:endParaRPr lang="tr-TR" sz="2400" b="1" dirty="0">
                        <a:solidFill>
                          <a:schemeClr val="accent3">
                            <a:lumMod val="75000"/>
                          </a:schemeClr>
                        </a:solidFill>
                      </a:endParaRPr>
                    </a:p>
                  </a:txBody>
                  <a:tcPr/>
                </a:tc>
                <a:extLst>
                  <a:ext uri="{0D108BD9-81ED-4DB2-BD59-A6C34878D82A}">
                    <a16:rowId xmlns:a16="http://schemas.microsoft.com/office/drawing/2014/main" val="10003"/>
                  </a:ext>
                </a:extLst>
              </a:tr>
              <a:tr h="100476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    9.-12. Sınıf</a:t>
                      </a:r>
                      <a:endParaRPr lang="tr-TR" sz="2400" b="1"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Bilgi, Beceriler, Tutumlar, Katılım</a:t>
                      </a:r>
                      <a:endParaRPr lang="tr-TR" sz="2400" b="1" dirty="0">
                        <a:solidFill>
                          <a:schemeClr val="accent3">
                            <a:lumMod val="75000"/>
                          </a:schemeClr>
                        </a:solidFill>
                      </a:endParaRPr>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tr-TR" sz="2400" dirty="0">
                          <a:solidFill>
                            <a:schemeClr val="accent3">
                              <a:lumMod val="75000"/>
                            </a:schemeClr>
                          </a:solidFill>
                        </a:rPr>
                        <a:t>Farkındalık</a:t>
                      </a:r>
                      <a:endParaRPr lang="tr-TR" sz="2400" b="1" dirty="0">
                        <a:solidFill>
                          <a:schemeClr val="accent3">
                            <a:lumMod val="75000"/>
                          </a:schemeClr>
                        </a:solidFill>
                      </a:endParaRPr>
                    </a:p>
                  </a:txBody>
                  <a:tcPr/>
                </a:tc>
                <a:extLst>
                  <a:ext uri="{0D108BD9-81ED-4DB2-BD59-A6C34878D82A}">
                    <a16:rowId xmlns:a16="http://schemas.microsoft.com/office/drawing/2014/main" val="10004"/>
                  </a:ext>
                </a:extLst>
              </a:tr>
            </a:tbl>
          </a:graphicData>
        </a:graphic>
      </p:graphicFrame>
      <p:sp>
        <p:nvSpPr>
          <p:cNvPr id="4" name="Aşağı Ok Belirtme Çizgisi 3"/>
          <p:cNvSpPr/>
          <p:nvPr/>
        </p:nvSpPr>
        <p:spPr>
          <a:xfrm>
            <a:off x="0" y="0"/>
            <a:ext cx="12192000" cy="1078529"/>
          </a:xfrm>
          <a:prstGeom prst="downArrowCallout">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Dikdörtgen 9"/>
          <p:cNvSpPr/>
          <p:nvPr/>
        </p:nvSpPr>
        <p:spPr>
          <a:xfrm>
            <a:off x="-255497" y="151251"/>
            <a:ext cx="12628800" cy="461665"/>
          </a:xfrm>
          <a:prstGeom prst="rect">
            <a:avLst/>
          </a:prstGeom>
          <a:noFill/>
        </p:spPr>
        <p:txBody>
          <a:bodyPr wrap="square" lIns="91440" tIns="45720" rIns="91440" bIns="45720">
            <a:spAutoFit/>
          </a:bodyPr>
          <a:lstStyle/>
          <a:p>
            <a:pPr algn="ctr"/>
            <a:r>
              <a:rPr lang="tr-TR" sz="2400" dirty="0">
                <a:ln w="0"/>
                <a:effectLst>
                  <a:outerShdw blurRad="38100" dist="19050" dir="2700000" algn="tl" rotWithShape="0">
                    <a:schemeClr val="dk1">
                      <a:alpha val="40000"/>
                    </a:schemeClr>
                  </a:outerShdw>
                </a:effectLst>
              </a:rPr>
              <a:t>Aşağıdaki tabloda sınıf düzeylerine  göre ele alınması gereken amaçların dağılımı görülmektedir.</a:t>
            </a:r>
          </a:p>
        </p:txBody>
      </p:sp>
    </p:spTree>
    <p:extLst>
      <p:ext uri="{BB962C8B-B14F-4D97-AF65-F5344CB8AC3E}">
        <p14:creationId xmlns:p14="http://schemas.microsoft.com/office/powerpoint/2010/main" val="1505848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karı Ok Belirtme Çizgisi 2"/>
          <p:cNvSpPr/>
          <p:nvPr/>
        </p:nvSpPr>
        <p:spPr>
          <a:xfrm>
            <a:off x="328613" y="428625"/>
            <a:ext cx="11615737" cy="5829299"/>
          </a:xfrm>
          <a:prstGeom prst="upArrowCallout">
            <a:avLst>
              <a:gd name="adj1" fmla="val 16404"/>
              <a:gd name="adj2" fmla="val 25000"/>
              <a:gd name="adj3" fmla="val 25000"/>
              <a:gd name="adj4" fmla="val 64977"/>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lvl="0" algn="just"/>
            <a:endParaRPr lang="tr-TR" sz="2800" b="1" dirty="0">
              <a:ln/>
              <a:solidFill>
                <a:srgbClr val="FFC000"/>
              </a:solidFill>
              <a:latin typeface="Calibri" panose="020F0502020204030204"/>
            </a:endParaRPr>
          </a:p>
        </p:txBody>
      </p:sp>
      <p:sp>
        <p:nvSpPr>
          <p:cNvPr id="4" name="Dikdörtgen 3"/>
          <p:cNvSpPr/>
          <p:nvPr/>
        </p:nvSpPr>
        <p:spPr>
          <a:xfrm>
            <a:off x="347553" y="2772463"/>
            <a:ext cx="11629588" cy="2554545"/>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Yukarıda belirtilen tabloda, okul öncesi dönemin (0-6 yaşlar) son yıllarında çevre eğitiminin başlayabileceği ve erken çocukluk döneminin (0-8 yaşlar) sonuna kadar farkındalık geliştirme ve doğru tutumlar kazandırma amaçlarının, bilgi ve beceri edindirmeyle katılım amaçlarına göre daha ayrıntılı ele alınması gerektiği belirtilmektedir.</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2669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8851B-F055-0044-83D9-D8226F41C5E8}"/>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A015A5CC-134D-D64E-A482-8EDB7549BFCB}"/>
              </a:ext>
            </a:extLst>
          </p:cNvPr>
          <p:cNvGraphicFramePr>
            <a:graphicFrameLocks noGrp="1"/>
          </p:cNvGraphicFramePr>
          <p:nvPr/>
        </p:nvGraphicFramePr>
        <p:xfrm>
          <a:off x="838200" y="3041174"/>
          <a:ext cx="10515600" cy="1920240"/>
        </p:xfrm>
        <a:graphic>
          <a:graphicData uri="http://schemas.openxmlformats.org/drawingml/2006/table">
            <a:tbl>
              <a:tblPr/>
              <a:tblGrid>
                <a:gridCol w="10515600">
                  <a:extLst>
                    <a:ext uri="{9D8B030D-6E8A-4147-A177-3AD203B41FA5}">
                      <a16:colId xmlns:a16="http://schemas.microsoft.com/office/drawing/2014/main" val="2159667174"/>
                    </a:ext>
                  </a:extLst>
                </a:gridCol>
              </a:tblGrid>
              <a:tr h="0">
                <a:tc>
                  <a:txBody>
                    <a:bodyPr/>
                    <a:lstStyle/>
                    <a:p>
                      <a:r>
                        <a:rPr lang="tr-TR">
                          <a:effectLst/>
                        </a:rPr>
                        <a:t>Atasoy, E. (2006). Çevre için eğitim: Çocuk doğa etkileşimi. Bursa: Ezgi Kitabevi. </a:t>
                      </a:r>
                    </a:p>
                  </a:txBody>
                  <a:tcPr marL="0" marR="0" marT="0" marB="0" anchor="ctr">
                    <a:lnL>
                      <a:noFill/>
                    </a:lnL>
                    <a:lnR>
                      <a:noFill/>
                    </a:lnR>
                    <a:lnT>
                      <a:noFill/>
                    </a:lnT>
                    <a:lnB>
                      <a:noFill/>
                    </a:lnB>
                  </a:tcPr>
                </a:tc>
                <a:extLst>
                  <a:ext uri="{0D108BD9-81ED-4DB2-BD59-A6C34878D82A}">
                    <a16:rowId xmlns:a16="http://schemas.microsoft.com/office/drawing/2014/main" val="4052185391"/>
                  </a:ext>
                </a:extLst>
              </a:tr>
              <a:tr h="0">
                <a:tc>
                  <a:txBody>
                    <a:bodyPr/>
                    <a:lstStyle/>
                    <a:p>
                      <a:r>
                        <a:rPr lang="tr-TR">
                          <a:effectLst/>
                        </a:rPr>
                        <a:t>Büyüktaşkapu, S., Öztürk Samur, A., Koçyiğit, S., ve Özenoğlu Kiremit, H. (2013). Çocuk ve çevre. Ankara: Vize Yayıncılık. </a:t>
                      </a:r>
                    </a:p>
                  </a:txBody>
                  <a:tcPr marL="0" marR="0" marT="0" marB="0" anchor="ctr">
                    <a:lnL>
                      <a:noFill/>
                    </a:lnL>
                    <a:lnR>
                      <a:noFill/>
                    </a:lnR>
                    <a:lnT>
                      <a:noFill/>
                    </a:lnT>
                    <a:lnB>
                      <a:noFill/>
                    </a:lnB>
                  </a:tcPr>
                </a:tc>
                <a:extLst>
                  <a:ext uri="{0D108BD9-81ED-4DB2-BD59-A6C34878D82A}">
                    <a16:rowId xmlns:a16="http://schemas.microsoft.com/office/drawing/2014/main" val="2192302795"/>
                  </a:ext>
                </a:extLst>
              </a:tr>
              <a:tr h="0">
                <a:tc>
                  <a:txBody>
                    <a:bodyPr/>
                    <a:lstStyle/>
                    <a:p>
                      <a:r>
                        <a:rPr lang="tr-TR">
                          <a:effectLst/>
                        </a:rPr>
                        <a:t>Kansu, N. (2012). Çocuğumla doğadayız. Ankara: Elma Yayınevi. </a:t>
                      </a:r>
                    </a:p>
                  </a:txBody>
                  <a:tcPr marL="0" marR="0" marT="0" marB="0" anchor="ctr">
                    <a:lnL>
                      <a:noFill/>
                    </a:lnL>
                    <a:lnR>
                      <a:noFill/>
                    </a:lnR>
                    <a:lnT>
                      <a:noFill/>
                    </a:lnT>
                    <a:lnB>
                      <a:noFill/>
                    </a:lnB>
                  </a:tcPr>
                </a:tc>
                <a:extLst>
                  <a:ext uri="{0D108BD9-81ED-4DB2-BD59-A6C34878D82A}">
                    <a16:rowId xmlns:a16="http://schemas.microsoft.com/office/drawing/2014/main" val="1585516800"/>
                  </a:ext>
                </a:extLst>
              </a:tr>
              <a:tr h="0">
                <a:tc>
                  <a:txBody>
                    <a:bodyPr/>
                    <a:lstStyle/>
                    <a:p>
                      <a:r>
                        <a:rPr lang="tr-TR">
                          <a:effectLst/>
                        </a:rPr>
                        <a:t>Louv, R. (2010). Doğadaki son çocuk. (Çev. C. Temürcü). Ankara: Tübitak Yayınları. </a:t>
                      </a:r>
                    </a:p>
                  </a:txBody>
                  <a:tcPr marL="0" marR="0" marT="0" marB="0" anchor="ctr">
                    <a:lnL>
                      <a:noFill/>
                    </a:lnL>
                    <a:lnR>
                      <a:noFill/>
                    </a:lnR>
                    <a:lnT>
                      <a:noFill/>
                    </a:lnT>
                    <a:lnB>
                      <a:noFill/>
                    </a:lnB>
                  </a:tcPr>
                </a:tc>
                <a:extLst>
                  <a:ext uri="{0D108BD9-81ED-4DB2-BD59-A6C34878D82A}">
                    <a16:rowId xmlns:a16="http://schemas.microsoft.com/office/drawing/2014/main" val="190482993"/>
                  </a:ext>
                </a:extLst>
              </a:tr>
              <a:tr h="0">
                <a:tc>
                  <a:txBody>
                    <a:bodyPr/>
                    <a:lstStyle/>
                    <a:p>
                      <a:r>
                        <a:rPr lang="tr-TR" dirty="0">
                          <a:effectLst/>
                        </a:rPr>
                        <a:t>Önder, A. ve Özkan, B. (2013). Sürdürülebilir çocuk gelişimi: Okul öncesinde etkinliklerle çevre eğitimi. Ankara: Anı Yayıncılık. </a:t>
                      </a:r>
                    </a:p>
                  </a:txBody>
                  <a:tcPr marL="0" marR="0" marT="0" marB="0" anchor="ctr">
                    <a:lnL>
                      <a:noFill/>
                    </a:lnL>
                    <a:lnR>
                      <a:noFill/>
                    </a:lnR>
                    <a:lnT>
                      <a:noFill/>
                    </a:lnT>
                    <a:lnB>
                      <a:noFill/>
                    </a:lnB>
                  </a:tcPr>
                </a:tc>
                <a:extLst>
                  <a:ext uri="{0D108BD9-81ED-4DB2-BD59-A6C34878D82A}">
                    <a16:rowId xmlns:a16="http://schemas.microsoft.com/office/drawing/2014/main" val="1263023871"/>
                  </a:ext>
                </a:extLst>
              </a:tr>
            </a:tbl>
          </a:graphicData>
        </a:graphic>
      </p:graphicFrame>
    </p:spTree>
    <p:extLst>
      <p:ext uri="{BB962C8B-B14F-4D97-AF65-F5344CB8AC3E}">
        <p14:creationId xmlns:p14="http://schemas.microsoft.com/office/powerpoint/2010/main" val="3130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Belirtme Çizgisi 4"/>
          <p:cNvSpPr/>
          <p:nvPr/>
        </p:nvSpPr>
        <p:spPr>
          <a:xfrm>
            <a:off x="164892" y="360219"/>
            <a:ext cx="11848432" cy="4825172"/>
          </a:xfrm>
          <a:prstGeom prst="wedgeEllipseCallout">
            <a:avLst>
              <a:gd name="adj1" fmla="val -29021"/>
              <a:gd name="adj2" fmla="val 86816"/>
            </a:avLst>
          </a:prstGeom>
          <a:solidFill>
            <a:schemeClr val="bg2">
              <a:lumMod val="90000"/>
            </a:schemeClr>
          </a:solidFill>
          <a:ln w="12700" cap="flat" cmpd="sng" algn="ctr">
            <a:solidFill>
              <a:srgbClr val="5B9BD5">
                <a:shade val="50000"/>
              </a:srgbClr>
            </a:solidFill>
            <a:prstDash val="solid"/>
            <a:miter lim="800000"/>
          </a:ln>
          <a:effectLst/>
        </p:spPr>
        <p:txBody>
          <a:bodyPr rtlCol="0" anchor="ctr">
            <a:scene3d>
              <a:camera prst="orthographicFront"/>
              <a:lightRig rig="soft" dir="t">
                <a:rot lat="0" lon="0" rev="15600000"/>
              </a:lightRig>
            </a:scene3d>
            <a:sp3d extrusionH="57150" prstMaterial="softEdge">
              <a:bevelT w="25400" h="38100"/>
            </a:sp3d>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3600" b="1" i="0" u="none" strike="noStrike" kern="0" cap="none" spc="0" normalizeH="0" baseline="0" noProof="0" dirty="0">
              <a:ln/>
              <a:solidFill>
                <a:srgbClr val="FFC000"/>
              </a:solidFill>
              <a:effectLst/>
              <a:uLnTx/>
              <a:uFillTx/>
              <a:latin typeface="Calibri" panose="020F0502020204030204"/>
              <a:ea typeface="+mn-ea"/>
              <a:cs typeface="+mn-cs"/>
            </a:endParaRPr>
          </a:p>
        </p:txBody>
      </p:sp>
      <p:sp>
        <p:nvSpPr>
          <p:cNvPr id="6" name="Dikdörtgen 5"/>
          <p:cNvSpPr/>
          <p:nvPr/>
        </p:nvSpPr>
        <p:spPr>
          <a:xfrm>
            <a:off x="1200150" y="1818229"/>
            <a:ext cx="9618935" cy="1569660"/>
          </a:xfrm>
          <a:prstGeom prst="rect">
            <a:avLst/>
          </a:prstGeom>
          <a:noFill/>
        </p:spPr>
        <p:txBody>
          <a:bodyPr wrap="square" lIns="91440" tIns="45720" rIns="91440" bIns="45720">
            <a:spAutoFit/>
          </a:bodyPr>
          <a:lstStyle/>
          <a:p>
            <a:pPr algn="just"/>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rPr>
              <a:t>Kısaca, canlı ve cansız varlıklar çevre içinde bir bütündür ve sürekli etkileşim içindedir. Dolayısıyla, çevrenin doğal ve yapay çevre olarak iki bölümde incelenmektedir. </a:t>
            </a:r>
            <a:endParaRPr lang="tr-TR"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3918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0" y="249155"/>
            <a:ext cx="12192000" cy="7045599"/>
            <a:chOff x="0" y="-692954"/>
            <a:chExt cx="12192000" cy="7045599"/>
          </a:xfrm>
        </p:grpSpPr>
        <p:graphicFrame>
          <p:nvGraphicFramePr>
            <p:cNvPr id="3" name="Diyagram 2"/>
            <p:cNvGraphicFramePr/>
            <p:nvPr>
              <p:extLst>
                <p:ext uri="{D42A27DB-BD31-4B8C-83A1-F6EECF244321}">
                  <p14:modId xmlns:p14="http://schemas.microsoft.com/office/powerpoint/2010/main" val="3085212240"/>
                </p:ext>
              </p:extLst>
            </p:nvPr>
          </p:nvGraphicFramePr>
          <p:xfrm>
            <a:off x="731835" y="357188"/>
            <a:ext cx="10483851" cy="5995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lga 5"/>
            <p:cNvSpPr/>
            <p:nvPr/>
          </p:nvSpPr>
          <p:spPr>
            <a:xfrm>
              <a:off x="0" y="-692954"/>
              <a:ext cx="12192000" cy="2623279"/>
            </a:xfrm>
            <a:prstGeom prst="wave">
              <a:avLst/>
            </a:prstGeom>
            <a:solidFill>
              <a:schemeClr val="bg2">
                <a:lumMod val="75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7" name="Dikdörtgen 6"/>
            <p:cNvSpPr/>
            <p:nvPr/>
          </p:nvSpPr>
          <p:spPr>
            <a:xfrm>
              <a:off x="2140581" y="0"/>
              <a:ext cx="9109033" cy="1107996"/>
            </a:xfrm>
            <a:prstGeom prst="rect">
              <a:avLst/>
            </a:prstGeom>
            <a:noFill/>
          </p:spPr>
          <p:txBody>
            <a:bodyPr wrap="none" lIns="91440" tIns="45720" rIns="91440" bIns="45720">
              <a:spAutoFit/>
            </a:bodyPr>
            <a:lstStyle/>
            <a:p>
              <a:pPr algn="ctr"/>
              <a:r>
                <a:rPr lang="tr-TR" sz="6600" dirty="0">
                  <a:ln w="0"/>
                  <a:effectLst>
                    <a:outerShdw blurRad="38100" dist="19050" dir="2700000" algn="tl" rotWithShape="0">
                      <a:schemeClr val="dk1">
                        <a:alpha val="40000"/>
                      </a:schemeClr>
                    </a:outerShdw>
                  </a:effectLst>
                  <a:latin typeface="Calibri" panose="020F0502020204030204"/>
                </a:rPr>
                <a:t>Çevre iki grupta incelenir</a:t>
              </a:r>
              <a:r>
                <a:rPr lang="tr-TR" sz="5400" dirty="0">
                  <a:ln w="0"/>
                  <a:effectLst>
                    <a:outerShdw blurRad="38100" dist="19050" dir="2700000" algn="tl" rotWithShape="0">
                      <a:schemeClr val="dk1">
                        <a:alpha val="40000"/>
                      </a:schemeClr>
                    </a:outerShdw>
                  </a:effectLst>
                  <a:latin typeface="Calibri" panose="020F0502020204030204"/>
                </a:rPr>
                <a:t>;</a:t>
              </a:r>
            </a:p>
          </p:txBody>
        </p:sp>
      </p:grpSp>
      <p:graphicFrame>
        <p:nvGraphicFramePr>
          <p:cNvPr id="4" name="Diyagram 3"/>
          <p:cNvGraphicFramePr/>
          <p:nvPr>
            <p:extLst>
              <p:ext uri="{D42A27DB-BD31-4B8C-83A1-F6EECF244321}">
                <p14:modId xmlns:p14="http://schemas.microsoft.com/office/powerpoint/2010/main" val="3960923094"/>
              </p:ext>
            </p:extLst>
          </p:nvPr>
        </p:nvGraphicFramePr>
        <p:xfrm>
          <a:off x="0" y="2978726"/>
          <a:ext cx="12095018" cy="4004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304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atay Kaydırma 2"/>
          <p:cNvSpPr/>
          <p:nvPr/>
        </p:nvSpPr>
        <p:spPr>
          <a:xfrm>
            <a:off x="121444" y="110836"/>
            <a:ext cx="11821174" cy="2118014"/>
          </a:xfrm>
          <a:prstGeom prst="horizontalScroll">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5400" b="1" i="0" u="none" strike="noStrike" kern="0" cap="none" spc="0" normalizeH="0" baseline="0" noProof="0" dirty="0">
                <a:ln>
                  <a:noFill/>
                </a:ln>
                <a:solidFill>
                  <a:srgbClr val="FF0000"/>
                </a:solidFill>
                <a:effectLst/>
                <a:uLnTx/>
                <a:uFillTx/>
                <a:latin typeface="Calibri" panose="020F0502020204030204"/>
                <a:ea typeface="+mn-ea"/>
                <a:cs typeface="+mn-cs"/>
              </a:rPr>
              <a:t>                         </a:t>
            </a:r>
          </a:p>
        </p:txBody>
      </p:sp>
      <p:sp>
        <p:nvSpPr>
          <p:cNvPr id="4" name="Dikdörtgen 3"/>
          <p:cNvSpPr/>
          <p:nvPr/>
        </p:nvSpPr>
        <p:spPr>
          <a:xfrm>
            <a:off x="114300" y="2306831"/>
            <a:ext cx="11827239" cy="1569660"/>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Doğal etki ve güçlerin oluşturduğu  insan müdahalesine maruz kalmamış veya böyle bir müdahalenin henüz değiştiremediği  tüm doğal varlıkları ifade eder.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357" y="3841698"/>
            <a:ext cx="4146030" cy="269260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81" y="3626683"/>
            <a:ext cx="3999875" cy="27420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Dikdörtgen 6"/>
          <p:cNvSpPr/>
          <p:nvPr/>
        </p:nvSpPr>
        <p:spPr>
          <a:xfrm>
            <a:off x="619384" y="644535"/>
            <a:ext cx="7553671" cy="923330"/>
          </a:xfrm>
          <a:prstGeom prst="rect">
            <a:avLst/>
          </a:prstGeom>
          <a:noFill/>
        </p:spPr>
        <p:txBody>
          <a:bodyPr wrap="none" lIns="91440" tIns="45720" rIns="91440" bIns="45720">
            <a:spAutoFit/>
          </a:bodyPr>
          <a:lstStyle/>
          <a:p>
            <a:pPr algn="ctr"/>
            <a:r>
              <a:rPr kumimoji="0" lang="tr-TR" sz="5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rPr>
              <a:t>                         Doğal Çevre</a:t>
            </a:r>
            <a:endParaRPr lang="tr-TR"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6218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533" t="-884" r="533" b="10240"/>
          <a:stretch/>
        </p:blipFill>
        <p:spPr>
          <a:xfrm>
            <a:off x="784079" y="3703495"/>
            <a:ext cx="10244137" cy="2928938"/>
          </a:xfrm>
          <a:prstGeom prst="ellipse">
            <a:avLst/>
          </a:prstGeom>
          <a:ln>
            <a:noFill/>
          </a:ln>
          <a:effectLst>
            <a:softEdge rad="112500"/>
          </a:effectLst>
        </p:spPr>
      </p:pic>
      <p:sp>
        <p:nvSpPr>
          <p:cNvPr id="3" name="Yatay Kaydırma 2"/>
          <p:cNvSpPr/>
          <p:nvPr/>
        </p:nvSpPr>
        <p:spPr>
          <a:xfrm>
            <a:off x="269823" y="0"/>
            <a:ext cx="11692328" cy="1933731"/>
          </a:xfrm>
          <a:prstGeom prst="horizontalScroll">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scene3d>
              <a:camera prst="orthographicFront"/>
              <a:lightRig rig="soft" dir="t">
                <a:rot lat="0" lon="0" rev="15600000"/>
              </a:lightRig>
            </a:scene3d>
            <a:sp3d extrusionH="57150" prstMaterial="softEdge">
              <a:bevelT w="25400" h="38100"/>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4400" b="0" i="0" u="none" strike="noStrike" kern="0" cap="none" spc="0" normalizeH="0" baseline="0" noProof="0" dirty="0">
                <a:ln>
                  <a:noFill/>
                </a:ln>
                <a:solidFill>
                  <a:srgbClr val="FFC000">
                    <a:lumMod val="50000"/>
                  </a:srgbClr>
                </a:solidFill>
                <a:effectLst/>
                <a:uLnTx/>
                <a:uFillTx/>
                <a:latin typeface="Calibri" panose="020F0502020204030204"/>
                <a:ea typeface="+mn-ea"/>
                <a:cs typeface="+mn-cs"/>
              </a:rPr>
              <a:t>                              </a:t>
            </a:r>
            <a:endParaRPr kumimoji="0" lang="tr-TR" sz="4400" b="1"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4" name="Dikdörtgen 3"/>
          <p:cNvSpPr/>
          <p:nvPr/>
        </p:nvSpPr>
        <p:spPr>
          <a:xfrm>
            <a:off x="289879" y="1907719"/>
            <a:ext cx="11444607" cy="2062103"/>
          </a:xfrm>
          <a:prstGeom prst="rect">
            <a:avLst/>
          </a:prstGeom>
          <a:noFill/>
        </p:spPr>
        <p:txBody>
          <a:bodyPr wrap="square" lIns="91440" tIns="45720" rIns="91440" bIns="45720">
            <a:spAutoFit/>
          </a:bodyPr>
          <a:lstStyle/>
          <a:p>
            <a:pPr algn="just"/>
            <a:r>
              <a:rPr lang="tr-TR" sz="3200" dirty="0">
                <a:ln w="0"/>
                <a:effectLst>
                  <a:outerShdw blurRad="38100" dist="19050" dir="2700000" algn="tl" rotWithShape="0">
                    <a:schemeClr val="dk1">
                      <a:alpha val="40000"/>
                    </a:schemeClr>
                  </a:outerShdw>
                </a:effectLst>
                <a:latin typeface="Calibri" panose="020F0502020204030204"/>
              </a:rPr>
              <a:t>İnsanlığın başlangıcından günümüze dek uzanan toplumsal ve ekonomik evrim sürecinde, büyük ölçüde doğal çevreden yararlanılarak insan eliyle meydana getirilen tüm değerleri ve varlıkları kapsamaktadır.</a:t>
            </a:r>
          </a:p>
        </p:txBody>
      </p:sp>
      <p:sp>
        <p:nvSpPr>
          <p:cNvPr id="6" name="Dikdörtgen 5"/>
          <p:cNvSpPr/>
          <p:nvPr/>
        </p:nvSpPr>
        <p:spPr>
          <a:xfrm>
            <a:off x="4064104" y="452735"/>
            <a:ext cx="3720891" cy="923330"/>
          </a:xfrm>
          <a:prstGeom prst="rect">
            <a:avLst/>
          </a:prstGeom>
          <a:noFill/>
        </p:spPr>
        <p:txBody>
          <a:bodyPr wrap="none" lIns="91440" tIns="45720" rIns="91440" bIns="45720">
            <a:spAutoFit/>
          </a:bodyPr>
          <a:lstStyle/>
          <a:p>
            <a:pPr algn="ctr"/>
            <a:r>
              <a:rPr kumimoji="0" lang="tr-TR" sz="5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rPr>
              <a:t>Yapay Çevre</a:t>
            </a:r>
            <a:endParaRPr lang="tr-TR"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6234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0513" y="128564"/>
            <a:ext cx="11787187" cy="6216963"/>
            <a:chOff x="290513" y="128564"/>
            <a:chExt cx="11787187" cy="6216963"/>
          </a:xfrm>
        </p:grpSpPr>
        <p:sp>
          <p:nvSpPr>
            <p:cNvPr id="3" name="Yatay Kaydırma 2"/>
            <p:cNvSpPr/>
            <p:nvPr/>
          </p:nvSpPr>
          <p:spPr>
            <a:xfrm>
              <a:off x="290513" y="128564"/>
              <a:ext cx="11787187" cy="2026570"/>
            </a:xfrm>
            <a:prstGeom prst="horizontalScroll">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Dikdörtgen 5"/>
            <p:cNvSpPr/>
            <p:nvPr/>
          </p:nvSpPr>
          <p:spPr>
            <a:xfrm>
              <a:off x="2971801" y="581323"/>
              <a:ext cx="6203058" cy="1107996"/>
            </a:xfrm>
            <a:prstGeom prst="rect">
              <a:avLst/>
            </a:prstGeom>
            <a:noFill/>
          </p:spPr>
          <p:txBody>
            <a:bodyPr wrap="square" lIns="91440" tIns="45720" rIns="91440" bIns="45720">
              <a:spAutoFit/>
            </a:bodyPr>
            <a:lstStyle/>
            <a:p>
              <a:pPr algn="ctr"/>
              <a:r>
                <a:rPr lang="tr-TR" sz="6600" dirty="0">
                  <a:ln w="0"/>
                  <a:effectLst>
                    <a:outerShdw blurRad="38100" dist="19050" dir="2700000" algn="tl" rotWithShape="0">
                      <a:schemeClr val="dk1">
                        <a:alpha val="40000"/>
                      </a:schemeClr>
                    </a:outerShdw>
                  </a:effectLst>
                  <a:latin typeface="Calibri" panose="020F0502020204030204"/>
                </a:rPr>
                <a:t>Çevre Eğitimi</a:t>
              </a:r>
              <a:endParaRPr lang="tr-TR" sz="6600" dirty="0">
                <a:ln w="0"/>
                <a:effectLst>
                  <a:outerShdw blurRad="38100" dist="19050" dir="2700000" algn="tl" rotWithShape="0">
                    <a:schemeClr val="dk1">
                      <a:alpha val="40000"/>
                    </a:schemeClr>
                  </a:outerShdw>
                </a:effectLst>
              </a:endParaRPr>
            </a:p>
          </p:txBody>
        </p:sp>
        <p:grpSp>
          <p:nvGrpSpPr>
            <p:cNvPr id="10" name="Grup 9"/>
            <p:cNvGrpSpPr/>
            <p:nvPr/>
          </p:nvGrpSpPr>
          <p:grpSpPr>
            <a:xfrm>
              <a:off x="632980" y="1521114"/>
              <a:ext cx="10174288" cy="4824413"/>
              <a:chOff x="1091046" y="1520248"/>
              <a:chExt cx="10174288" cy="4824413"/>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46" y="1520248"/>
                <a:ext cx="10174288" cy="48244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ülen Yüz 7"/>
              <p:cNvSpPr/>
              <p:nvPr/>
            </p:nvSpPr>
            <p:spPr>
              <a:xfrm>
                <a:off x="2797320" y="3956339"/>
                <a:ext cx="971550" cy="64293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Gülen Yüz 8"/>
              <p:cNvSpPr/>
              <p:nvPr/>
            </p:nvSpPr>
            <p:spPr>
              <a:xfrm>
                <a:off x="2344882" y="3201266"/>
                <a:ext cx="942975" cy="84296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 name="Gülen Yüz 3"/>
            <p:cNvSpPr/>
            <p:nvPr/>
          </p:nvSpPr>
          <p:spPr>
            <a:xfrm>
              <a:off x="7242898" y="3406919"/>
              <a:ext cx="1143000" cy="5429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8865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82367" y="563631"/>
            <a:ext cx="11827265" cy="5730737"/>
          </a:xfrm>
          <a:prstGeom prst="rect">
            <a:avLst/>
          </a:prstGeom>
        </p:spPr>
      </p:pic>
      <p:sp>
        <p:nvSpPr>
          <p:cNvPr id="4" name="Dikdörtgen 3"/>
          <p:cNvSpPr/>
          <p:nvPr/>
        </p:nvSpPr>
        <p:spPr>
          <a:xfrm>
            <a:off x="390525" y="1251675"/>
            <a:ext cx="11482388" cy="3416320"/>
          </a:xfrm>
          <a:prstGeom prst="rect">
            <a:avLst/>
          </a:prstGeom>
          <a:noFill/>
        </p:spPr>
        <p:txBody>
          <a:bodyPr wrap="square" lIns="91440" tIns="45720" rIns="91440" bIns="45720">
            <a:spAutoFit/>
          </a:bodyPr>
          <a:lstStyle/>
          <a:p>
            <a:pPr lvl="0" algn="just"/>
            <a:r>
              <a:rPr lang="tr-TR" sz="3600" dirty="0">
                <a:ln w="0"/>
                <a:effectLst>
                  <a:outerShdw blurRad="38100" dist="19050" dir="2700000" algn="tl" rotWithShape="0">
                    <a:schemeClr val="dk1">
                      <a:alpha val="40000"/>
                    </a:schemeClr>
                  </a:outerShdw>
                </a:effectLst>
                <a:latin typeface="Calibri" panose="020F0502020204030204"/>
              </a:rPr>
              <a:t>Çevre eğitimi; insan, kültür ve doğal çevre arasındaki ilişkiyi anlamak için gerekli olan beceri ve davranışı geliştiren çevresel sorunların farkında olan, çözüm üretmek için  bireysel ya da grup olarak çalışabilecek bilgi, tutum,  </a:t>
            </a:r>
            <a:r>
              <a:rPr lang="tr-TR" sz="3600" dirty="0" err="1">
                <a:ln w="0"/>
                <a:effectLst>
                  <a:outerShdw blurRad="38100" dist="19050" dir="2700000" algn="tl" rotWithShape="0">
                    <a:schemeClr val="dk1">
                      <a:alpha val="40000"/>
                    </a:schemeClr>
                  </a:outerShdw>
                </a:effectLst>
                <a:latin typeface="Calibri" panose="020F0502020204030204"/>
              </a:rPr>
              <a:t>güdülenmişlik</a:t>
            </a:r>
            <a:r>
              <a:rPr lang="tr-TR" sz="3600" dirty="0">
                <a:ln w="0"/>
                <a:effectLst>
                  <a:outerShdw blurRad="38100" dist="19050" dir="2700000" algn="tl" rotWithShape="0">
                    <a:schemeClr val="dk1">
                      <a:alpha val="40000"/>
                    </a:schemeClr>
                  </a:outerShdw>
                </a:effectLst>
                <a:latin typeface="Calibri" panose="020F0502020204030204"/>
              </a:rPr>
              <a:t> ve sorumluluğa sahip kişiler yetiştiren uzun vadeli bir süreç olarak tanımlanmaktadır</a:t>
            </a:r>
            <a:endParaRPr lang="tr-TR" sz="3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35436935"/>
      </p:ext>
    </p:extLst>
  </p:cSld>
  <p:clrMapOvr>
    <a:masterClrMapping/>
  </p:clrMapOvr>
</p:sld>
</file>

<file path=ppt/theme/theme1.xml><?xml version="1.0" encoding="utf-8"?>
<a:theme xmlns:a="http://schemas.openxmlformats.org/drawingml/2006/main" name="Office Teması">
  <a:themeElements>
    <a:clrScheme name="Özel 5">
      <a:dk1>
        <a:sysClr val="windowText" lastClr="000000"/>
      </a:dk1>
      <a:lt1>
        <a:sysClr val="window" lastClr="FFFFFF"/>
      </a:lt1>
      <a:dk2>
        <a:srgbClr val="000000"/>
      </a:dk2>
      <a:lt2>
        <a:srgbClr val="F8F8F8"/>
      </a:lt2>
      <a:accent1>
        <a:srgbClr val="DDDDDD"/>
      </a:accent1>
      <a:accent2>
        <a:srgbClr val="B2B2B2"/>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TotalTime>
  <Words>1159</Words>
  <Application>Microsoft Macintosh PowerPoint</Application>
  <PresentationFormat>Geniş ekran</PresentationFormat>
  <Paragraphs>101</Paragraphs>
  <Slides>36</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36</vt:i4>
      </vt:variant>
    </vt:vector>
  </HeadingPairs>
  <TitlesOfParts>
    <vt:vector size="44" baseType="lpstr">
      <vt:lpstr>Arial</vt:lpstr>
      <vt:lpstr>Arial Rounded MT Bold</vt:lpstr>
      <vt:lpstr>Calibri</vt:lpstr>
      <vt:lpstr>Calibri Light</vt:lpstr>
      <vt:lpstr>Jokerman</vt:lpstr>
      <vt:lpstr>MyriadPro-Bold</vt:lpstr>
      <vt:lpstr>MyriadPro-Regular</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28</cp:revision>
  <dcterms:created xsi:type="dcterms:W3CDTF">2017-12-01T18:54:12Z</dcterms:created>
  <dcterms:modified xsi:type="dcterms:W3CDTF">2020-05-04T20:26:22Z</dcterms:modified>
</cp:coreProperties>
</file>