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5" r:id="rId7"/>
    <p:sldId id="266" r:id="rId8"/>
    <p:sldId id="267" r:id="rId9"/>
    <p:sldId id="268" r:id="rId10"/>
    <p:sldId id="269" r:id="rId11"/>
    <p:sldId id="277" r:id="rId12"/>
    <p:sldId id="270" r:id="rId13"/>
    <p:sldId id="271" r:id="rId14"/>
    <p:sldId id="275" r:id="rId15"/>
    <p:sldId id="274" r:id="rId16"/>
    <p:sldId id="303" r:id="rId17"/>
    <p:sldId id="304" r:id="rId18"/>
    <p:sldId id="305" r:id="rId19"/>
    <p:sldId id="280" r:id="rId20"/>
    <p:sldId id="281" r:id="rId21"/>
    <p:sldId id="282" r:id="rId22"/>
    <p:sldId id="283" r:id="rId23"/>
    <p:sldId id="284" r:id="rId24"/>
    <p:sldId id="285" r:id="rId25"/>
    <p:sldId id="295" r:id="rId26"/>
    <p:sldId id="286" r:id="rId27"/>
    <p:sldId id="296" r:id="rId28"/>
    <p:sldId id="29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62" r:id="rId37"/>
    <p:sldId id="263" r:id="rId38"/>
    <p:sldId id="264" r:id="rId39"/>
    <p:sldId id="299" r:id="rId40"/>
    <p:sldId id="300" r:id="rId41"/>
    <p:sldId id="301" r:id="rId42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10" y="-3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9EE81-7FE7-44A6-B0E2-C82B2A8257A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C25FB-5B03-4D42-A46A-BBF9C2D2BC8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D2F05-D0DA-4710-ADAA-85830D7426A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AEE53-F5A8-4B37-8FFB-E9E482E07D4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Tablo Yer Tutucusu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3F7BD-FB18-4730-AB7D-5DC362EAA31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D533B-DFD0-4B1E-836D-3A2DC0D0FAF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0189B-EEFE-49B0-9F24-9D47E46EFA9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CC58C-4806-4444-B81F-E8B4BBF5BD8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1362D-D6BD-4EA7-987A-72CC9F9022A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B0B38-DEAF-4C87-AED5-C51DB7BE6E6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400C7-D3A0-4D66-95E7-B083E342FEC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9BE1C-CF75-400E-ADED-075B71FBF1F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EC9B5-0FE1-42F5-9BE9-4A43CB5D2A8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BBE630F-9111-417F-8095-67A3599A490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physiologyonline.physiology.org/content/vol17/issue2/images/large/1363-1.C.jpe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http://physiologyonline.physiology.org/content/vol17/issue2/images/medium/1363-1.C.gi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371600"/>
            <a:ext cx="7772400" cy="1143000"/>
          </a:xfrm>
        </p:spPr>
        <p:txBody>
          <a:bodyPr/>
          <a:lstStyle/>
          <a:p>
            <a:pPr eaLnBrk="1" hangingPunct="1"/>
            <a:r>
              <a:rPr lang="tr-TR" sz="3600" smtClean="0"/>
              <a:t>Hareket Bozuklukları</a:t>
            </a:r>
            <a:endParaRPr lang="tr-TR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r" eaLnBrk="1" hangingPunct="1"/>
            <a:r>
              <a:rPr lang="tr-TR" sz="2000" smtClean="0"/>
              <a:t>Prof Dr M Cenk Akbostancı</a:t>
            </a:r>
          </a:p>
          <a:p>
            <a:pPr algn="r" eaLnBrk="1" hangingPunct="1"/>
            <a:r>
              <a:rPr lang="tr-TR" sz="1800" i="1" smtClean="0"/>
              <a:t>Ankara Üniversitesi Tıp Fakültesi </a:t>
            </a:r>
          </a:p>
          <a:p>
            <a:pPr algn="r" eaLnBrk="1" hangingPunct="1"/>
            <a:r>
              <a:rPr lang="tr-TR" sz="1800" i="1" smtClean="0"/>
              <a:t>Nöroloji Ana Bilim Dalı</a:t>
            </a:r>
          </a:p>
          <a:p>
            <a:pPr algn="r" eaLnBrk="1" hangingPunct="1"/>
            <a:r>
              <a:rPr lang="tr-TR" sz="1800" i="1" smtClean="0"/>
              <a:t>Hareket Bozuklukları Ünitesi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533400" y="304800"/>
          <a:ext cx="714375" cy="714375"/>
        </p:xfrm>
        <a:graphic>
          <a:graphicData uri="http://schemas.openxmlformats.org/presentationml/2006/ole">
            <p:oleObj spid="_x0000_s1026" name="Photo Editor Photo" r:id="rId3" imgW="714286" imgH="714286" progId="">
              <p:embed/>
            </p:oleObj>
          </a:graphicData>
        </a:graphic>
      </p:graphicFrame>
      <p:pic>
        <p:nvPicPr>
          <p:cNvPr id="1029" name="Picture 5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1500" y="0"/>
            <a:ext cx="22225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600" smtClean="0"/>
              <a:t>Parkinsonizmin en sık nedeni </a:t>
            </a:r>
            <a:r>
              <a:rPr lang="tr-TR" sz="4800" smtClean="0">
                <a:solidFill>
                  <a:srgbClr val="0070C0"/>
                </a:solidFill>
              </a:rPr>
              <a:t>Parkinson Hastalığı</a:t>
            </a:r>
            <a:r>
              <a:rPr lang="tr-TR" smtClean="0"/>
              <a:t>’dır</a:t>
            </a:r>
          </a:p>
        </p:txBody>
      </p:sp>
      <p:sp>
        <p:nvSpPr>
          <p:cNvPr id="14339" name="2 İçerik Yer Tutucusu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tr-TR" smtClean="0"/>
              <a:t>Epidemiyoloji</a:t>
            </a:r>
          </a:p>
          <a:p>
            <a:pPr lvl="1" eaLnBrk="1" hangingPunct="1"/>
            <a:r>
              <a:rPr lang="tr-TR" smtClean="0"/>
              <a:t>İnsidans 30/100,000</a:t>
            </a:r>
          </a:p>
          <a:p>
            <a:pPr lvl="1" eaLnBrk="1" hangingPunct="1"/>
            <a:r>
              <a:rPr lang="tr-TR" smtClean="0"/>
              <a:t>Prevalans 130/100,000</a:t>
            </a:r>
          </a:p>
          <a:p>
            <a:pPr lvl="1" eaLnBrk="1" hangingPunct="1"/>
            <a:r>
              <a:rPr lang="tr-TR" smtClean="0"/>
              <a:t>65 y üstü %1</a:t>
            </a:r>
          </a:p>
          <a:p>
            <a:pPr lvl="1" eaLnBrk="1" hangingPunct="1"/>
            <a:r>
              <a:rPr lang="tr-TR" smtClean="0"/>
              <a:t>Erkekleri biraz daha sık tutar</a:t>
            </a:r>
          </a:p>
          <a:p>
            <a:pPr lvl="1" eaLnBrk="1" hangingPunct="1"/>
            <a:r>
              <a:rPr lang="tr-TR" smtClean="0"/>
              <a:t>Irk ve coğrafi dağılım gözetmez</a:t>
            </a:r>
          </a:p>
        </p:txBody>
      </p:sp>
      <p:sp>
        <p:nvSpPr>
          <p:cNvPr id="14340" name="3 İçerik Yer Tutucusu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tr-TR" smtClean="0"/>
              <a:t>Etyoloji bilinmiyor</a:t>
            </a:r>
          </a:p>
          <a:p>
            <a:pPr lvl="1" eaLnBrk="1" hangingPunct="1"/>
            <a:r>
              <a:rPr lang="tr-TR" sz="2000" i="1" smtClean="0"/>
              <a:t>%10-15 herediter</a:t>
            </a:r>
          </a:p>
          <a:p>
            <a:pPr lvl="2" eaLnBrk="1" hangingPunct="1"/>
            <a:r>
              <a:rPr lang="tr-TR" sz="1800" smtClean="0"/>
              <a:t>Kuzey Afrika’da hastaların %40’ı LARRK2 mutasyonu.</a:t>
            </a:r>
          </a:p>
          <a:p>
            <a:pPr lvl="1" eaLnBrk="1" hangingPunct="1"/>
            <a:r>
              <a:rPr lang="tr-TR" sz="2000" i="1" smtClean="0"/>
              <a:t>Çevresel faktörler</a:t>
            </a:r>
          </a:p>
          <a:p>
            <a:pPr lvl="2" eaLnBrk="1" hangingPunct="1"/>
            <a:r>
              <a:rPr lang="tr-TR" sz="1800" smtClean="0"/>
              <a:t>Sigara, kahve içmek, şehirde yaşamak koruyucu</a:t>
            </a:r>
          </a:p>
          <a:p>
            <a:pPr lvl="2" eaLnBrk="1" hangingPunct="1"/>
            <a:r>
              <a:rPr lang="tr-TR" sz="1800" smtClean="0"/>
              <a:t>Kuyu suyu, kırsal yaşam ve pestisitlerle çalışma riskli</a:t>
            </a:r>
          </a:p>
          <a:p>
            <a:pPr lvl="1" eaLnBrk="1" hangingPunct="1"/>
            <a:r>
              <a:rPr lang="tr-TR" sz="2000" smtClean="0"/>
              <a:t>Ubiquitin/proteozom, mitokondri, apoptoz ve Ca</a:t>
            </a:r>
            <a:r>
              <a:rPr lang="tr-TR" sz="2000" baseline="30000" smtClean="0"/>
              <a:t>++ </a:t>
            </a:r>
            <a:r>
              <a:rPr lang="tr-TR" sz="2000" smtClean="0"/>
              <a:t>met. bozuklukları saptanıyor.</a:t>
            </a:r>
            <a:r>
              <a:rPr lang="tr-TR" sz="2000" baseline="300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Patoloji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mtClean="0"/>
              <a:t>Substansiya nigra pars kompaktadaki dopaminerjik nöronların kaybı ve kalan nöronların sitoplazmalarında eozinofilik </a:t>
            </a:r>
            <a:r>
              <a:rPr lang="tr-TR" i="1" smtClean="0"/>
              <a:t>Lewy cisimcikleri</a:t>
            </a:r>
            <a:r>
              <a:rPr lang="tr-TR" smtClean="0"/>
              <a:t>. </a:t>
            </a:r>
          </a:p>
        </p:txBody>
      </p:sp>
      <p:pic>
        <p:nvPicPr>
          <p:cNvPr id="15364" name="Picture 5" descr="Lewy bod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4191000"/>
            <a:ext cx="39243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fig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4149725"/>
            <a:ext cx="46482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6 Düz Ok Bağlayıcısı"/>
          <p:cNvCxnSpPr/>
          <p:nvPr/>
        </p:nvCxnSpPr>
        <p:spPr>
          <a:xfrm>
            <a:off x="4067175" y="3429000"/>
            <a:ext cx="2520950" cy="1728788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7" name="7 Metin kutusu"/>
          <p:cNvSpPr txBox="1">
            <a:spLocks noChangeArrowheads="1"/>
          </p:cNvSpPr>
          <p:nvPr/>
        </p:nvSpPr>
        <p:spPr bwMode="auto">
          <a:xfrm>
            <a:off x="1182688" y="6381750"/>
            <a:ext cx="36861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/>
              <a:t>Sağlıklı                   Parkinson hast</a:t>
            </a:r>
            <a:endParaRPr lang="en-US"/>
          </a:p>
        </p:txBody>
      </p:sp>
      <p:cxnSp>
        <p:nvCxnSpPr>
          <p:cNvPr id="9" name="8 Düz Ok Bağlayıcısı"/>
          <p:cNvCxnSpPr/>
          <p:nvPr/>
        </p:nvCxnSpPr>
        <p:spPr>
          <a:xfrm flipH="1">
            <a:off x="2124075" y="2205038"/>
            <a:ext cx="1079500" cy="3321050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Parkinson Hastalığı</a:t>
            </a:r>
            <a:br>
              <a:rPr lang="tr-TR" smtClean="0"/>
            </a:br>
            <a:r>
              <a:rPr lang="tr-TR" smtClean="0"/>
              <a:t>Klinik</a:t>
            </a:r>
          </a:p>
        </p:txBody>
      </p:sp>
      <p:sp>
        <p:nvSpPr>
          <p:cNvPr id="16387" name="4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Courier New" pitchFamily="49" charset="0"/>
              <a:buChar char="o"/>
            </a:pPr>
            <a:r>
              <a:rPr lang="tr-TR" sz="2800" smtClean="0"/>
              <a:t>Progresif bir hastalıktır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tr-TR" sz="2800" smtClean="0"/>
              <a:t>Ortalama başlama yaşı </a:t>
            </a:r>
          </a:p>
          <a:p>
            <a:pPr eaLnBrk="1" hangingPunct="1">
              <a:buFontTx/>
              <a:buNone/>
            </a:pPr>
            <a:r>
              <a:rPr lang="tr-TR" sz="2800" smtClean="0"/>
              <a:t>60 (20-80)</a:t>
            </a:r>
          </a:p>
          <a:p>
            <a:pPr eaLnBrk="1" hangingPunct="1">
              <a:buFontTx/>
              <a:buNone/>
            </a:pPr>
            <a:endParaRPr lang="tr-TR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11188" y="3500438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tr-TR" sz="2400" kern="0" dirty="0">
                <a:solidFill>
                  <a:srgbClr val="800000"/>
                </a:solidFill>
                <a:latin typeface="+mn-lt"/>
              </a:rPr>
              <a:t>Tremor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tr-TR" sz="2000" kern="0" dirty="0">
                <a:solidFill>
                  <a:srgbClr val="800000"/>
                </a:solidFill>
                <a:latin typeface="+mn-lt"/>
              </a:rPr>
              <a:t>İstirahat tremoru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tr-TR" sz="2400" kern="0" dirty="0" err="1">
                <a:solidFill>
                  <a:srgbClr val="800000"/>
                </a:solidFill>
                <a:latin typeface="+mn-lt"/>
              </a:rPr>
              <a:t>Bradikinezi</a:t>
            </a:r>
            <a:endParaRPr lang="tr-TR" sz="2400" kern="0" dirty="0">
              <a:solidFill>
                <a:srgbClr val="800000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tr-TR" sz="2400" kern="0" dirty="0" err="1">
                <a:solidFill>
                  <a:srgbClr val="800000"/>
                </a:solidFill>
                <a:latin typeface="+mn-lt"/>
              </a:rPr>
              <a:t>Rijidite</a:t>
            </a:r>
            <a:endParaRPr lang="tr-TR" sz="2400" kern="0" dirty="0">
              <a:solidFill>
                <a:srgbClr val="800000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tr-TR" sz="2400" kern="0" dirty="0" err="1">
                <a:solidFill>
                  <a:srgbClr val="800000"/>
                </a:solidFill>
                <a:latin typeface="+mn-lt"/>
              </a:rPr>
              <a:t>Postural</a:t>
            </a:r>
            <a:r>
              <a:rPr lang="tr-TR" sz="2400" kern="0" dirty="0">
                <a:solidFill>
                  <a:srgbClr val="800000"/>
                </a:solidFill>
                <a:latin typeface="+mn-lt"/>
              </a:rPr>
              <a:t> bozukluklar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tr-TR" sz="2400" kern="0" dirty="0">
                <a:solidFill>
                  <a:srgbClr val="800000"/>
                </a:solidFill>
                <a:latin typeface="+mn-lt"/>
              </a:rPr>
              <a:t>Donma</a:t>
            </a:r>
            <a:endParaRPr lang="tr-TR" sz="2800" kern="0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4932363" y="1844675"/>
            <a:ext cx="38100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tr-TR" sz="2400" kern="0" dirty="0">
                <a:solidFill>
                  <a:srgbClr val="800000"/>
                </a:solidFill>
                <a:latin typeface="+mn-lt"/>
              </a:rPr>
              <a:t>Maske yüz, </a:t>
            </a:r>
            <a:r>
              <a:rPr lang="tr-TR" sz="2400" kern="0" dirty="0" err="1">
                <a:solidFill>
                  <a:srgbClr val="800000"/>
                </a:solidFill>
                <a:latin typeface="+mn-lt"/>
              </a:rPr>
              <a:t>hipomimi</a:t>
            </a:r>
            <a:endParaRPr lang="tr-TR" sz="2400" kern="0" dirty="0">
              <a:solidFill>
                <a:srgbClr val="800000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tr-TR" sz="2400" kern="0" dirty="0">
                <a:solidFill>
                  <a:srgbClr val="800000"/>
                </a:solidFill>
                <a:latin typeface="+mn-lt"/>
              </a:rPr>
              <a:t>Konuşma bozuklukları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tr-TR" sz="2000" kern="0" dirty="0" err="1">
                <a:solidFill>
                  <a:srgbClr val="800000"/>
                </a:solidFill>
                <a:latin typeface="+mn-lt"/>
              </a:rPr>
              <a:t>Hipofoni</a:t>
            </a:r>
            <a:endParaRPr lang="tr-TR" sz="2000" kern="0" dirty="0">
              <a:solidFill>
                <a:srgbClr val="800000"/>
              </a:solidFill>
              <a:latin typeface="+mn-lt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tr-TR" sz="2000" kern="0" dirty="0">
                <a:solidFill>
                  <a:srgbClr val="800000"/>
                </a:solidFill>
                <a:latin typeface="+mn-lt"/>
              </a:rPr>
              <a:t>Monoton konuşma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tr-TR" sz="2000" kern="0" dirty="0" err="1">
                <a:solidFill>
                  <a:srgbClr val="800000"/>
                </a:solidFill>
                <a:latin typeface="+mn-lt"/>
              </a:rPr>
              <a:t>Pallilali</a:t>
            </a:r>
            <a:endParaRPr lang="tr-TR" sz="2000" kern="0" dirty="0">
              <a:solidFill>
                <a:srgbClr val="800000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tr-TR" sz="2400" kern="0" dirty="0" err="1">
                <a:solidFill>
                  <a:srgbClr val="800000"/>
                </a:solidFill>
                <a:latin typeface="+mn-lt"/>
              </a:rPr>
              <a:t>Siyalore</a:t>
            </a:r>
            <a:endParaRPr lang="tr-TR" sz="2400" kern="0" dirty="0">
              <a:solidFill>
                <a:srgbClr val="800000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tr-TR" sz="2400" kern="0" dirty="0" err="1">
                <a:solidFill>
                  <a:srgbClr val="800000"/>
                </a:solidFill>
                <a:latin typeface="+mn-lt"/>
              </a:rPr>
              <a:t>Mikrografi</a:t>
            </a:r>
            <a:endParaRPr lang="tr-TR" sz="2400" kern="0" dirty="0">
              <a:solidFill>
                <a:srgbClr val="800000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tr-TR" sz="2400" kern="0" dirty="0">
                <a:solidFill>
                  <a:srgbClr val="800000"/>
                </a:solidFill>
                <a:latin typeface="+mn-lt"/>
              </a:rPr>
              <a:t>Yatakta dönememe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tr-TR" sz="2400" kern="0" dirty="0">
                <a:solidFill>
                  <a:srgbClr val="800000"/>
                </a:solidFill>
                <a:latin typeface="+mn-lt"/>
              </a:rPr>
              <a:t>Yürüme bozuklukları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600" smtClean="0">
                <a:solidFill>
                  <a:schemeClr val="tx1"/>
                </a:solidFill>
              </a:rPr>
              <a:t>Parkinson Hastalığı </a:t>
            </a:r>
            <a:br>
              <a:rPr lang="tr-TR" sz="3600" smtClean="0">
                <a:solidFill>
                  <a:schemeClr val="tx1"/>
                </a:solidFill>
              </a:rPr>
            </a:br>
            <a:r>
              <a:rPr lang="tr-TR" sz="3600" smtClean="0">
                <a:solidFill>
                  <a:schemeClr val="tx1"/>
                </a:solidFill>
              </a:rPr>
              <a:t>Non-Motor Bulgular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tr-TR" sz="3200" kern="0" dirty="0">
                <a:solidFill>
                  <a:srgbClr val="800000"/>
                </a:solidFill>
                <a:latin typeface="+mn-lt"/>
              </a:rPr>
              <a:t>Depresyon, </a:t>
            </a:r>
            <a:r>
              <a:rPr lang="tr-TR" sz="3200" kern="0" dirty="0" err="1">
                <a:solidFill>
                  <a:srgbClr val="800000"/>
                </a:solidFill>
                <a:latin typeface="+mn-lt"/>
              </a:rPr>
              <a:t>anksiyete</a:t>
            </a:r>
            <a:r>
              <a:rPr lang="tr-TR" sz="3200" kern="0" dirty="0">
                <a:solidFill>
                  <a:srgbClr val="800000"/>
                </a:solidFill>
                <a:latin typeface="+mn-lt"/>
              </a:rPr>
              <a:t>- %45’er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tr-TR" sz="3200" kern="0" dirty="0" err="1">
                <a:solidFill>
                  <a:srgbClr val="800000"/>
                </a:solidFill>
                <a:latin typeface="+mn-lt"/>
              </a:rPr>
              <a:t>Demans</a:t>
            </a:r>
            <a:r>
              <a:rPr lang="tr-TR" sz="3200" kern="0" dirty="0">
                <a:solidFill>
                  <a:srgbClr val="800000"/>
                </a:solidFill>
                <a:latin typeface="+mn-lt"/>
              </a:rPr>
              <a:t>-%30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tr-TR" sz="3200" kern="0" dirty="0" err="1">
                <a:solidFill>
                  <a:srgbClr val="800000"/>
                </a:solidFill>
                <a:latin typeface="+mn-lt"/>
              </a:rPr>
              <a:t>Seboreik</a:t>
            </a:r>
            <a:r>
              <a:rPr lang="tr-TR" sz="3200" kern="0" dirty="0">
                <a:solidFill>
                  <a:srgbClr val="800000"/>
                </a:solidFill>
                <a:latin typeface="+mn-lt"/>
              </a:rPr>
              <a:t> dermatit-%70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tr-TR" sz="3200" kern="0" dirty="0" err="1">
                <a:solidFill>
                  <a:srgbClr val="800000"/>
                </a:solidFill>
                <a:latin typeface="+mn-lt"/>
              </a:rPr>
              <a:t>Konstipasyon</a:t>
            </a:r>
            <a:r>
              <a:rPr lang="tr-TR" sz="3200" kern="0" dirty="0">
                <a:solidFill>
                  <a:srgbClr val="800000"/>
                </a:solidFill>
                <a:latin typeface="+mn-lt"/>
              </a:rPr>
              <a:t>-%70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tr-TR" sz="3200" kern="0" dirty="0">
              <a:solidFill>
                <a:srgbClr val="8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Parkinson Hastalığı/Ayırıcı Tanı</a:t>
            </a:r>
            <a:endParaRPr lang="tr-TR" dirty="0"/>
          </a:p>
        </p:txBody>
      </p:sp>
      <p:graphicFrame>
        <p:nvGraphicFramePr>
          <p:cNvPr id="8" name="7 Tablo Yer Tutucusu"/>
          <p:cNvGraphicFramePr>
            <a:graphicFrameLocks noGrp="1"/>
          </p:cNvGraphicFramePr>
          <p:nvPr>
            <p:ph type="tbl" idx="1"/>
          </p:nvPr>
        </p:nvGraphicFramePr>
        <p:xfrm>
          <a:off x="685800" y="2457688"/>
          <a:ext cx="7772400" cy="24114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590800"/>
                <a:gridCol w="2590800"/>
              </a:tblGrid>
              <a:tr h="726903">
                <a:tc>
                  <a:txBody>
                    <a:bodyPr/>
                    <a:lstStyle/>
                    <a:p>
                      <a:endParaRPr lang="tr-TR" sz="20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Parkinson Hastalığı</a:t>
                      </a:r>
                      <a:endParaRPr lang="tr-TR" sz="20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err="1" smtClean="0"/>
                        <a:t>Parkinsonizmin</a:t>
                      </a:r>
                      <a:r>
                        <a:rPr lang="tr-TR" sz="2000" dirty="0" smtClean="0"/>
                        <a:t> Diğer Sebepleri</a:t>
                      </a:r>
                      <a:endParaRPr lang="tr-TR" sz="20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421142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Asimetri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Var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Yok</a:t>
                      </a:r>
                      <a:endParaRPr lang="tr-TR" sz="2000" dirty="0"/>
                    </a:p>
                  </a:txBody>
                  <a:tcPr/>
                </a:tc>
              </a:tr>
              <a:tr h="421142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Tremor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Sık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Seyrek</a:t>
                      </a:r>
                      <a:endParaRPr lang="tr-TR" sz="2000" dirty="0"/>
                    </a:p>
                  </a:txBody>
                  <a:tcPr/>
                </a:tc>
              </a:tr>
              <a:tr h="421142">
                <a:tc>
                  <a:txBody>
                    <a:bodyPr/>
                    <a:lstStyle/>
                    <a:p>
                      <a:r>
                        <a:rPr lang="tr-TR" sz="2000" dirty="0" err="1" smtClean="0"/>
                        <a:t>Levodopa</a:t>
                      </a:r>
                      <a:r>
                        <a:rPr lang="tr-TR" sz="2000" dirty="0" smtClean="0"/>
                        <a:t> Yanıtı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Var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Yok/yetersiz</a:t>
                      </a:r>
                      <a:endParaRPr lang="tr-TR" sz="2000" dirty="0"/>
                    </a:p>
                  </a:txBody>
                  <a:tcPr/>
                </a:tc>
              </a:tr>
              <a:tr h="421142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Dağılım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err="1" smtClean="0"/>
                        <a:t>Distal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err="1" smtClean="0"/>
                        <a:t>Proksimal</a:t>
                      </a:r>
                      <a:endParaRPr lang="tr-TR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val 4"/>
          <p:cNvSpPr>
            <a:spLocks noChangeArrowheads="1"/>
          </p:cNvSpPr>
          <p:nvPr/>
        </p:nvSpPr>
        <p:spPr bwMode="auto">
          <a:xfrm>
            <a:off x="1258888" y="1341438"/>
            <a:ext cx="5400675" cy="4535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tr-TR"/>
          </a:p>
        </p:txBody>
      </p:sp>
      <p:sp>
        <p:nvSpPr>
          <p:cNvPr id="19459" name="Oval 5"/>
          <p:cNvSpPr>
            <a:spLocks noChangeArrowheads="1"/>
          </p:cNvSpPr>
          <p:nvPr/>
        </p:nvSpPr>
        <p:spPr bwMode="auto">
          <a:xfrm>
            <a:off x="3059113" y="2636838"/>
            <a:ext cx="2881312" cy="2520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/>
              <a:t>Asimetrik</a:t>
            </a:r>
          </a:p>
          <a:p>
            <a:pPr algn="ctr"/>
            <a:r>
              <a:rPr lang="tr-TR"/>
              <a:t>Tremorlu</a:t>
            </a:r>
          </a:p>
          <a:p>
            <a:pPr algn="ctr"/>
            <a:r>
              <a:rPr lang="tr-TR"/>
              <a:t>Levodopa yanıtlı</a:t>
            </a:r>
          </a:p>
          <a:p>
            <a:pPr algn="ctr"/>
            <a:r>
              <a:rPr lang="tr-TR"/>
              <a:t>Distal</a:t>
            </a:r>
          </a:p>
        </p:txBody>
      </p:sp>
      <p:sp>
        <p:nvSpPr>
          <p:cNvPr id="19460" name="Text Box 8"/>
          <p:cNvSpPr txBox="1">
            <a:spLocks noChangeArrowheads="1"/>
          </p:cNvSpPr>
          <p:nvPr/>
        </p:nvSpPr>
        <p:spPr bwMode="auto">
          <a:xfrm>
            <a:off x="1887538" y="2058988"/>
            <a:ext cx="12827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000"/>
              <a:t>Simetrik</a:t>
            </a:r>
          </a:p>
          <a:p>
            <a:r>
              <a:rPr lang="tr-TR" sz="2000"/>
              <a:t>Tremorsuz</a:t>
            </a:r>
          </a:p>
          <a:p>
            <a:r>
              <a:rPr lang="tr-TR" sz="2000"/>
              <a:t>Levodopa </a:t>
            </a:r>
          </a:p>
          <a:p>
            <a:r>
              <a:rPr lang="tr-TR" sz="2000"/>
              <a:t>yanıtı kötü</a:t>
            </a:r>
          </a:p>
          <a:p>
            <a:r>
              <a:rPr lang="tr-TR" sz="2000"/>
              <a:t>Proksimal</a:t>
            </a:r>
          </a:p>
        </p:txBody>
      </p:sp>
      <p:cxnSp>
        <p:nvCxnSpPr>
          <p:cNvPr id="6" name="5 Düz Ok Bağlayıcısı"/>
          <p:cNvCxnSpPr/>
          <p:nvPr/>
        </p:nvCxnSpPr>
        <p:spPr>
          <a:xfrm flipV="1">
            <a:off x="3276600" y="692150"/>
            <a:ext cx="2447925" cy="14414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462" name="6 Metin kutusu"/>
          <p:cNvSpPr txBox="1">
            <a:spLocks noChangeArrowheads="1"/>
          </p:cNvSpPr>
          <p:nvPr/>
        </p:nvSpPr>
        <p:spPr bwMode="auto">
          <a:xfrm>
            <a:off x="5003800" y="260350"/>
            <a:ext cx="3340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/>
              <a:t>Parkinsonizmin diğer nedenleri</a:t>
            </a:r>
          </a:p>
        </p:txBody>
      </p:sp>
      <p:cxnSp>
        <p:nvCxnSpPr>
          <p:cNvPr id="8" name="7 Düz Ok Bağlayıcısı"/>
          <p:cNvCxnSpPr/>
          <p:nvPr/>
        </p:nvCxnSpPr>
        <p:spPr>
          <a:xfrm flipV="1">
            <a:off x="4508500" y="1925638"/>
            <a:ext cx="2447925" cy="14398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464" name="8 Metin kutusu"/>
          <p:cNvSpPr txBox="1">
            <a:spLocks noChangeArrowheads="1"/>
          </p:cNvSpPr>
          <p:nvPr/>
        </p:nvSpPr>
        <p:spPr bwMode="auto">
          <a:xfrm>
            <a:off x="6910388" y="1771650"/>
            <a:ext cx="1774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/>
              <a:t>Parkinson hast.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 smtClean="0"/>
              <a:t>Parkinsonizmin</a:t>
            </a:r>
            <a:r>
              <a:rPr lang="tr-TR" b="1" dirty="0" smtClean="0"/>
              <a:t> </a:t>
            </a:r>
            <a:r>
              <a:rPr lang="tr-TR" b="1" dirty="0" err="1" smtClean="0"/>
              <a:t>Etyolojik</a:t>
            </a:r>
            <a:r>
              <a:rPr lang="tr-TR" b="1" dirty="0" smtClean="0"/>
              <a:t> Sınıflaması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tr-TR" dirty="0" smtClean="0"/>
              <a:t>A- Parkinson hastalığı</a:t>
            </a:r>
            <a:endParaRPr lang="tr-TR" sz="4800" dirty="0" smtClean="0"/>
          </a:p>
          <a:p>
            <a:pPr>
              <a:buNone/>
            </a:pPr>
            <a:r>
              <a:rPr lang="tr-TR" dirty="0" smtClean="0"/>
              <a:t>  </a:t>
            </a:r>
            <a:endParaRPr lang="tr-TR" sz="4800" dirty="0" smtClean="0"/>
          </a:p>
          <a:p>
            <a:pPr lvl="0"/>
            <a:r>
              <a:rPr lang="tr-TR" dirty="0" smtClean="0"/>
              <a:t>B- </a:t>
            </a:r>
            <a:r>
              <a:rPr lang="tr-TR" dirty="0" err="1" smtClean="0"/>
              <a:t>Sekonder</a:t>
            </a:r>
            <a:r>
              <a:rPr lang="tr-TR" dirty="0" smtClean="0"/>
              <a:t> </a:t>
            </a:r>
            <a:r>
              <a:rPr lang="tr-TR" dirty="0" err="1" smtClean="0"/>
              <a:t>parkinsonizm</a:t>
            </a:r>
            <a:r>
              <a:rPr lang="tr-TR" dirty="0" smtClean="0"/>
              <a:t> </a:t>
            </a:r>
            <a:endParaRPr lang="tr-TR" sz="4800" dirty="0" smtClean="0"/>
          </a:p>
          <a:p>
            <a:pPr lvl="1"/>
            <a:r>
              <a:rPr lang="tr-TR" dirty="0" smtClean="0"/>
              <a:t>İlaçlar</a:t>
            </a:r>
            <a:endParaRPr lang="tr-TR" sz="4400" dirty="0" smtClean="0"/>
          </a:p>
          <a:p>
            <a:pPr lvl="2"/>
            <a:r>
              <a:rPr lang="tr-TR" dirty="0" err="1" smtClean="0"/>
              <a:t>Antipsikotikler</a:t>
            </a:r>
            <a:r>
              <a:rPr lang="tr-TR" dirty="0" smtClean="0"/>
              <a:t>,      </a:t>
            </a:r>
            <a:r>
              <a:rPr lang="tr-TR" dirty="0" err="1" smtClean="0"/>
              <a:t>antiemetikler</a:t>
            </a:r>
            <a:r>
              <a:rPr lang="tr-TR" dirty="0" smtClean="0"/>
              <a:t>, bazı kalsiyum kanal </a:t>
            </a:r>
            <a:r>
              <a:rPr lang="tr-TR" dirty="0" err="1" smtClean="0"/>
              <a:t>blokerleri</a:t>
            </a:r>
            <a:r>
              <a:rPr lang="tr-TR" dirty="0" smtClean="0"/>
              <a:t> (</a:t>
            </a:r>
            <a:r>
              <a:rPr lang="tr-TR" dirty="0" err="1" smtClean="0"/>
              <a:t>diltiazem</a:t>
            </a:r>
            <a:r>
              <a:rPr lang="tr-TR" dirty="0" smtClean="0"/>
              <a:t>, </a:t>
            </a:r>
            <a:r>
              <a:rPr lang="tr-TR" dirty="0" err="1" smtClean="0"/>
              <a:t>flunarizin</a:t>
            </a:r>
            <a:r>
              <a:rPr lang="tr-TR" dirty="0" smtClean="0"/>
              <a:t>, </a:t>
            </a:r>
            <a:r>
              <a:rPr lang="tr-TR" dirty="0" err="1" smtClean="0"/>
              <a:t>sinnarizin</a:t>
            </a:r>
            <a:r>
              <a:rPr lang="tr-TR" dirty="0" smtClean="0"/>
              <a:t>)</a:t>
            </a:r>
            <a:endParaRPr lang="tr-TR" sz="4000" dirty="0" smtClean="0"/>
          </a:p>
          <a:p>
            <a:pPr lvl="1"/>
            <a:r>
              <a:rPr lang="tr-TR" dirty="0" smtClean="0"/>
              <a:t>Toksinler (Mangan, karbon monoksit)</a:t>
            </a:r>
            <a:endParaRPr lang="tr-TR" sz="4400" dirty="0" smtClean="0"/>
          </a:p>
          <a:p>
            <a:pPr lvl="1"/>
            <a:r>
              <a:rPr lang="tr-TR" dirty="0" smtClean="0"/>
              <a:t>Bel altı </a:t>
            </a:r>
            <a:r>
              <a:rPr lang="tr-TR" dirty="0" err="1" smtClean="0"/>
              <a:t>parkinsonizm</a:t>
            </a:r>
            <a:endParaRPr lang="tr-TR" sz="4400" dirty="0" smtClean="0"/>
          </a:p>
          <a:p>
            <a:pPr lvl="2"/>
            <a:r>
              <a:rPr lang="tr-TR" dirty="0" err="1" smtClean="0"/>
              <a:t>Vasküler</a:t>
            </a:r>
            <a:r>
              <a:rPr lang="tr-TR" dirty="0" smtClean="0"/>
              <a:t> </a:t>
            </a:r>
            <a:r>
              <a:rPr lang="tr-TR" dirty="0" err="1" smtClean="0"/>
              <a:t>parkinsonizm</a:t>
            </a:r>
            <a:endParaRPr lang="tr-TR" sz="4000" dirty="0" smtClean="0"/>
          </a:p>
          <a:p>
            <a:pPr lvl="2"/>
            <a:r>
              <a:rPr lang="tr-TR" dirty="0" smtClean="0"/>
              <a:t>Normal basınçlı hidrosefali</a:t>
            </a:r>
            <a:endParaRPr lang="tr-TR" sz="4000" dirty="0" smtClean="0"/>
          </a:p>
          <a:p>
            <a:pPr lvl="1"/>
            <a:r>
              <a:rPr lang="tr-TR" dirty="0" smtClean="0"/>
              <a:t>Diğerleri</a:t>
            </a:r>
            <a:endParaRPr lang="tr-TR" sz="4400" dirty="0" smtClean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tr-TR" dirty="0" smtClean="0"/>
              <a:t>C- </a:t>
            </a:r>
            <a:r>
              <a:rPr lang="tr-TR" dirty="0" err="1" smtClean="0"/>
              <a:t>Heredodejeneratif</a:t>
            </a:r>
            <a:r>
              <a:rPr lang="tr-TR" dirty="0" smtClean="0"/>
              <a:t> hastalılar</a:t>
            </a:r>
            <a:endParaRPr lang="tr-TR" sz="4800" dirty="0" smtClean="0"/>
          </a:p>
          <a:p>
            <a:pPr lvl="1"/>
            <a:r>
              <a:rPr lang="tr-TR" dirty="0" smtClean="0"/>
              <a:t>Wilson hastalığı</a:t>
            </a:r>
            <a:endParaRPr lang="tr-TR" sz="4400" dirty="0" smtClean="0"/>
          </a:p>
          <a:p>
            <a:pPr lvl="1"/>
            <a:r>
              <a:rPr lang="tr-TR" dirty="0" err="1" smtClean="0"/>
              <a:t>Nöroakantositoz</a:t>
            </a:r>
            <a:r>
              <a:rPr lang="tr-TR" dirty="0" smtClean="0"/>
              <a:t> </a:t>
            </a:r>
            <a:endParaRPr lang="tr-TR" sz="4400" dirty="0" smtClean="0"/>
          </a:p>
          <a:p>
            <a:pPr lvl="1"/>
            <a:r>
              <a:rPr lang="tr-TR" dirty="0" err="1" smtClean="0"/>
              <a:t>Herediter</a:t>
            </a:r>
            <a:r>
              <a:rPr lang="tr-TR" dirty="0" smtClean="0"/>
              <a:t> </a:t>
            </a:r>
            <a:r>
              <a:rPr lang="tr-TR" dirty="0" err="1" smtClean="0"/>
              <a:t>ataksiler</a:t>
            </a:r>
            <a:r>
              <a:rPr lang="tr-TR" dirty="0" smtClean="0"/>
              <a:t>, vb.</a:t>
            </a:r>
          </a:p>
          <a:p>
            <a:pPr lvl="1"/>
            <a:endParaRPr lang="tr-TR" dirty="0" smtClean="0"/>
          </a:p>
          <a:p>
            <a:r>
              <a:rPr lang="tr-TR" dirty="0" smtClean="0"/>
              <a:t>D- </a:t>
            </a:r>
            <a:r>
              <a:rPr lang="tr-TR" dirty="0" err="1" smtClean="0"/>
              <a:t>Parkinsonizm</a:t>
            </a:r>
            <a:r>
              <a:rPr lang="tr-TR" dirty="0" smtClean="0"/>
              <a:t> artı sendromlar</a:t>
            </a:r>
            <a:endParaRPr lang="tr-TR" sz="4800" dirty="0" smtClean="0"/>
          </a:p>
          <a:p>
            <a:pPr lvl="1"/>
            <a:r>
              <a:rPr lang="tr-TR" dirty="0" err="1" smtClean="0"/>
              <a:t>Progresif</a:t>
            </a:r>
            <a:r>
              <a:rPr lang="tr-TR" dirty="0" smtClean="0"/>
              <a:t> </a:t>
            </a:r>
            <a:r>
              <a:rPr lang="tr-TR" dirty="0" err="1" smtClean="0"/>
              <a:t>supranükleer</a:t>
            </a:r>
            <a:r>
              <a:rPr lang="tr-TR" dirty="0" smtClean="0"/>
              <a:t> felç</a:t>
            </a:r>
            <a:endParaRPr lang="tr-TR" sz="4400" dirty="0" smtClean="0"/>
          </a:p>
          <a:p>
            <a:pPr lvl="1"/>
            <a:r>
              <a:rPr lang="tr-TR" dirty="0" err="1" smtClean="0"/>
              <a:t>Multi</a:t>
            </a:r>
            <a:r>
              <a:rPr lang="tr-TR" dirty="0" smtClean="0"/>
              <a:t>-sistem </a:t>
            </a:r>
            <a:r>
              <a:rPr lang="tr-TR" dirty="0" err="1" smtClean="0"/>
              <a:t>atrofi</a:t>
            </a:r>
            <a:r>
              <a:rPr lang="tr-TR" dirty="0" smtClean="0"/>
              <a:t> </a:t>
            </a:r>
            <a:endParaRPr lang="tr-TR" sz="4400" dirty="0" smtClean="0"/>
          </a:p>
          <a:p>
            <a:pPr lvl="1"/>
            <a:r>
              <a:rPr lang="tr-TR" dirty="0" err="1" smtClean="0"/>
              <a:t>Kortikobazal</a:t>
            </a:r>
            <a:r>
              <a:rPr lang="tr-TR" dirty="0" smtClean="0"/>
              <a:t> dejenerasyon</a:t>
            </a:r>
            <a:endParaRPr lang="tr-TR" sz="4400" dirty="0" smtClean="0"/>
          </a:p>
          <a:p>
            <a:pPr lvl="1"/>
            <a:r>
              <a:rPr lang="tr-TR" dirty="0" smtClean="0"/>
              <a:t>Diğerleri</a:t>
            </a:r>
            <a:endParaRPr lang="tr-TR" sz="4400" dirty="0" smtClean="0"/>
          </a:p>
          <a:p>
            <a:pPr>
              <a:buNone/>
            </a:pPr>
            <a:endParaRPr lang="tr-TR" sz="4800" dirty="0" smtClean="0"/>
          </a:p>
          <a:p>
            <a:pPr lvl="1"/>
            <a:endParaRPr lang="tr-TR" sz="4400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o"/>
          <p:cNvGraphicFramePr>
            <a:graphicFrameLocks noGrp="1"/>
          </p:cNvGraphicFramePr>
          <p:nvPr/>
        </p:nvGraphicFramePr>
        <p:xfrm>
          <a:off x="467544" y="1484784"/>
          <a:ext cx="8424936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1296144"/>
                <a:gridCol w="864096"/>
                <a:gridCol w="1080120"/>
                <a:gridCol w="792088"/>
                <a:gridCol w="2088232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200" dirty="0" smtClean="0">
                          <a:solidFill>
                            <a:schemeClr val="bg1"/>
                          </a:solidFill>
                        </a:rPr>
                        <a:t>İlaç</a:t>
                      </a:r>
                      <a:endParaRPr lang="tr-TR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200" dirty="0" smtClean="0">
                          <a:solidFill>
                            <a:schemeClr val="bg1"/>
                          </a:solidFill>
                        </a:rPr>
                        <a:t>Hastalık Modifikasyonu Olasılığı</a:t>
                      </a:r>
                      <a:endParaRPr lang="tr-TR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200" dirty="0" smtClean="0">
                          <a:solidFill>
                            <a:schemeClr val="bg1"/>
                          </a:solidFill>
                        </a:rPr>
                        <a:t>Erken Evre</a:t>
                      </a:r>
                      <a:endParaRPr lang="tr-TR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200" dirty="0" smtClean="0">
                          <a:solidFill>
                            <a:schemeClr val="bg1"/>
                          </a:solidFill>
                        </a:rPr>
                        <a:t>İleri Evre</a:t>
                      </a:r>
                      <a:endParaRPr lang="tr-TR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200" dirty="0" smtClean="0">
                          <a:solidFill>
                            <a:schemeClr val="bg1"/>
                          </a:solidFill>
                        </a:rPr>
                        <a:t>Olumsuz</a:t>
                      </a:r>
                      <a:r>
                        <a:rPr lang="tr-TR" sz="1200" baseline="0" dirty="0" smtClean="0">
                          <a:solidFill>
                            <a:schemeClr val="bg1"/>
                          </a:solidFill>
                        </a:rPr>
                        <a:t> Yönü</a:t>
                      </a:r>
                      <a:endParaRPr lang="tr-TR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200" b="1" dirty="0" smtClean="0"/>
                        <a:t>MAO-B İnhibitörleri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tr-TR" sz="12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tr-T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tr-T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err="1">
                          <a:latin typeface="Calibri"/>
                          <a:ea typeface="Calibri"/>
                          <a:cs typeface="Calibri"/>
                        </a:rPr>
                        <a:t>Selejilin</a:t>
                      </a:r>
                      <a:endParaRPr lang="tr-T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200" dirty="0" smtClean="0"/>
                        <a:t>+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200" dirty="0" smtClean="0"/>
                        <a:t>+</a:t>
                      </a:r>
                      <a:endParaRPr lang="tr-TR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200" dirty="0" smtClean="0"/>
                        <a:t>?</a:t>
                      </a:r>
                      <a:endParaRPr lang="tr-T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200" dirty="0" smtClean="0"/>
                        <a:t>Yetersiz Etki</a:t>
                      </a:r>
                      <a:endParaRPr lang="tr-T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err="1">
                          <a:latin typeface="Calibri"/>
                          <a:ea typeface="Calibri"/>
                          <a:cs typeface="Calibri"/>
                        </a:rPr>
                        <a:t>Rasajilin</a:t>
                      </a:r>
                      <a:endParaRPr lang="tr-T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200" dirty="0" smtClean="0"/>
                        <a:t>+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200" dirty="0" smtClean="0"/>
                        <a:t>+</a:t>
                      </a:r>
                      <a:endParaRPr lang="tr-TR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200" dirty="0" smtClean="0"/>
                        <a:t>+</a:t>
                      </a:r>
                      <a:endParaRPr lang="tr-T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/>
                        <a:t>Yetersiz Etki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200" b="1" dirty="0" err="1" smtClean="0"/>
                        <a:t>Dopamin</a:t>
                      </a:r>
                      <a:r>
                        <a:rPr lang="tr-TR" sz="1200" b="1" baseline="0" dirty="0" smtClean="0"/>
                        <a:t> </a:t>
                      </a:r>
                      <a:r>
                        <a:rPr lang="tr-TR" sz="1200" b="1" baseline="0" dirty="0" err="1" smtClean="0"/>
                        <a:t>Agonistleri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tr-T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tr-TR" sz="12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tr-T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tr-TR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err="1">
                          <a:latin typeface="Calibri"/>
                          <a:ea typeface="Calibri"/>
                          <a:cs typeface="Calibri"/>
                        </a:rPr>
                        <a:t>Piribedil</a:t>
                      </a:r>
                      <a:endParaRPr lang="tr-T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200" dirty="0" smtClean="0"/>
                        <a:t>-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200" dirty="0" smtClean="0"/>
                        <a:t>+</a:t>
                      </a:r>
                      <a:endParaRPr lang="tr-TR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200" dirty="0" smtClean="0"/>
                        <a:t>?</a:t>
                      </a:r>
                      <a:endParaRPr lang="tr-T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200" dirty="0" smtClean="0"/>
                        <a:t>Dürtü Kontrol Bozukluğu</a:t>
                      </a:r>
                      <a:endParaRPr lang="tr-T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err="1">
                          <a:latin typeface="Calibri"/>
                          <a:ea typeface="Calibri"/>
                          <a:cs typeface="Calibri"/>
                        </a:rPr>
                        <a:t>Ropinirol</a:t>
                      </a:r>
                      <a:r>
                        <a:rPr lang="tr-TR" sz="1200" dirty="0">
                          <a:latin typeface="Calibri"/>
                          <a:ea typeface="Calibri"/>
                          <a:cs typeface="Calibri"/>
                        </a:rPr>
                        <a:t> XL</a:t>
                      </a:r>
                      <a:endParaRPr lang="tr-T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200" dirty="0" smtClean="0"/>
                        <a:t>-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200" dirty="0" smtClean="0"/>
                        <a:t>+</a:t>
                      </a:r>
                      <a:endParaRPr lang="tr-TR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200" dirty="0" smtClean="0"/>
                        <a:t>+</a:t>
                      </a:r>
                      <a:endParaRPr lang="tr-T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/>
                        <a:t>Dürtü Kontrol Bozukluğu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latin typeface="Calibri"/>
                          <a:ea typeface="Calibri"/>
                          <a:cs typeface="Calibri"/>
                        </a:rPr>
                        <a:t>Pramipeksol ER</a:t>
                      </a:r>
                      <a:endParaRPr lang="tr-T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200" dirty="0" smtClean="0"/>
                        <a:t>-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200" dirty="0" smtClean="0"/>
                        <a:t>+</a:t>
                      </a:r>
                      <a:endParaRPr lang="tr-TR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200" dirty="0" smtClean="0"/>
                        <a:t>+</a:t>
                      </a:r>
                      <a:endParaRPr lang="tr-T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/>
                        <a:t>Dürtü Kontrol Bozukluğu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latin typeface="Calibri"/>
                          <a:ea typeface="Calibri"/>
                          <a:cs typeface="Calibri"/>
                        </a:rPr>
                        <a:t>Apomorfin-sadece subkütan</a:t>
                      </a:r>
                      <a:endParaRPr lang="tr-T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tr-T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tr-T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tr-T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tr-T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latin typeface="Calibri"/>
                          <a:ea typeface="Calibri"/>
                          <a:cs typeface="Calibri"/>
                        </a:rPr>
                        <a:t>Aralıklı</a:t>
                      </a:r>
                      <a:endParaRPr lang="tr-T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200" dirty="0" smtClean="0"/>
                        <a:t>-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200" dirty="0" smtClean="0"/>
                        <a:t>-</a:t>
                      </a:r>
                      <a:endParaRPr lang="tr-TR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200" dirty="0" smtClean="0"/>
                        <a:t>+</a:t>
                      </a:r>
                      <a:endParaRPr lang="tr-T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200" dirty="0" err="1" smtClean="0"/>
                        <a:t>İnvazif</a:t>
                      </a:r>
                      <a:endParaRPr lang="tr-T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err="1">
                          <a:latin typeface="Calibri"/>
                          <a:ea typeface="Calibri"/>
                          <a:cs typeface="Calibri"/>
                        </a:rPr>
                        <a:t>İnfüzyon</a:t>
                      </a:r>
                      <a:endParaRPr lang="tr-T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200" dirty="0" smtClean="0"/>
                        <a:t>-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200" dirty="0" smtClean="0"/>
                        <a:t>-</a:t>
                      </a:r>
                      <a:endParaRPr lang="tr-TR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200" dirty="0" smtClean="0"/>
                        <a:t>+</a:t>
                      </a:r>
                      <a:endParaRPr lang="tr-T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200" dirty="0" err="1" smtClean="0"/>
                        <a:t>İnvazif</a:t>
                      </a:r>
                      <a:endParaRPr lang="tr-TR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Parkinson Hastalığı/Tedavi</a:t>
            </a:r>
            <a:endParaRPr lang="tr-T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o"/>
          <p:cNvGraphicFramePr>
            <a:graphicFrameLocks noGrp="1"/>
          </p:cNvGraphicFramePr>
          <p:nvPr/>
        </p:nvGraphicFramePr>
        <p:xfrm>
          <a:off x="539552" y="620688"/>
          <a:ext cx="8424936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1296144"/>
                <a:gridCol w="864096"/>
                <a:gridCol w="1080120"/>
                <a:gridCol w="792088"/>
                <a:gridCol w="2088232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200" dirty="0" smtClean="0"/>
                        <a:t>İlaç</a:t>
                      </a:r>
                      <a:endParaRPr lang="tr-TR" sz="12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200" dirty="0" smtClean="0"/>
                        <a:t>Hastalık Modifikasyonu Olasılığı</a:t>
                      </a:r>
                      <a:endParaRPr lang="tr-TR" sz="12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200" dirty="0" smtClean="0"/>
                        <a:t>Erken Evre</a:t>
                      </a:r>
                      <a:endParaRPr lang="tr-TR" sz="12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200" dirty="0" smtClean="0"/>
                        <a:t>İleri Evre</a:t>
                      </a:r>
                      <a:endParaRPr lang="tr-TR" sz="12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200" dirty="0" smtClean="0"/>
                        <a:t>Olumsuz</a:t>
                      </a:r>
                      <a:r>
                        <a:rPr lang="tr-TR" sz="1200" baseline="0" dirty="0" smtClean="0"/>
                        <a:t> Yönü</a:t>
                      </a:r>
                      <a:endParaRPr lang="tr-TR" sz="12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200" b="1" dirty="0" err="1" smtClean="0"/>
                        <a:t>Levodopa</a:t>
                      </a:r>
                      <a:endParaRPr lang="tr-TR" sz="1200" b="1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r-TR" sz="1200" b="1" dirty="0" smtClean="0"/>
                        <a:t>ALTIN STANDART</a:t>
                      </a:r>
                      <a:endParaRPr lang="tr-TR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tr-T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tr-T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tr-T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err="1">
                          <a:latin typeface="Calibri"/>
                          <a:ea typeface="Calibri"/>
                          <a:cs typeface="Calibri"/>
                        </a:rPr>
                        <a:t>Levodopa</a:t>
                      </a:r>
                      <a:r>
                        <a:rPr lang="tr-TR" sz="1200" dirty="0">
                          <a:latin typeface="Calibri"/>
                          <a:ea typeface="Calibri"/>
                          <a:cs typeface="Calibri"/>
                        </a:rPr>
                        <a:t>/</a:t>
                      </a:r>
                      <a:r>
                        <a:rPr lang="tr-TR" sz="1200" dirty="0" err="1">
                          <a:latin typeface="Calibri"/>
                          <a:ea typeface="Calibri"/>
                          <a:cs typeface="Calibri"/>
                        </a:rPr>
                        <a:t>benserazid</a:t>
                      </a:r>
                      <a:endParaRPr lang="tr-T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200" dirty="0" smtClean="0"/>
                        <a:t>+</a:t>
                      </a:r>
                      <a:endParaRPr lang="tr-TR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200" dirty="0" smtClean="0"/>
                        <a:t>+</a:t>
                      </a:r>
                      <a:endParaRPr lang="tr-T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200" dirty="0" err="1" smtClean="0"/>
                        <a:t>Diskinezi</a:t>
                      </a:r>
                      <a:r>
                        <a:rPr lang="tr-TR" sz="1200" dirty="0" smtClean="0"/>
                        <a:t>/DSK</a:t>
                      </a:r>
                      <a:endParaRPr lang="tr-T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err="1">
                          <a:latin typeface="Calibri"/>
                          <a:ea typeface="Calibri"/>
                          <a:cs typeface="Calibri"/>
                        </a:rPr>
                        <a:t>Levodopa</a:t>
                      </a:r>
                      <a:r>
                        <a:rPr lang="tr-TR" sz="1200" dirty="0">
                          <a:latin typeface="Calibri"/>
                          <a:ea typeface="Calibri"/>
                          <a:cs typeface="Calibri"/>
                        </a:rPr>
                        <a:t>/</a:t>
                      </a:r>
                      <a:r>
                        <a:rPr lang="tr-TR" sz="1200" dirty="0" err="1">
                          <a:latin typeface="Calibri"/>
                          <a:ea typeface="Calibri"/>
                          <a:cs typeface="Calibri"/>
                        </a:rPr>
                        <a:t>karbidopa</a:t>
                      </a:r>
                      <a:endParaRPr lang="tr-T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tr-T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200" dirty="0" smtClean="0"/>
                        <a:t>+</a:t>
                      </a:r>
                      <a:endParaRPr lang="tr-TR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200" dirty="0" smtClean="0"/>
                        <a:t>+</a:t>
                      </a:r>
                      <a:endParaRPr lang="tr-T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200" dirty="0" err="1" smtClean="0"/>
                        <a:t>Diskinezi</a:t>
                      </a:r>
                      <a:r>
                        <a:rPr lang="tr-TR" sz="1200" dirty="0" smtClean="0"/>
                        <a:t>/DSK</a:t>
                      </a:r>
                      <a:endParaRPr lang="tr-T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err="1">
                          <a:latin typeface="Calibri"/>
                          <a:ea typeface="Calibri"/>
                          <a:cs typeface="Calibri"/>
                        </a:rPr>
                        <a:t>Levodopa</a:t>
                      </a:r>
                      <a:r>
                        <a:rPr lang="tr-TR" sz="1200" dirty="0">
                          <a:latin typeface="Calibri"/>
                          <a:ea typeface="Calibri"/>
                          <a:cs typeface="Calibri"/>
                        </a:rPr>
                        <a:t>/</a:t>
                      </a:r>
                      <a:r>
                        <a:rPr lang="tr-TR" sz="1200" dirty="0" err="1">
                          <a:latin typeface="Calibri"/>
                          <a:ea typeface="Calibri"/>
                          <a:cs typeface="Calibri"/>
                        </a:rPr>
                        <a:t>karbidopa</a:t>
                      </a:r>
                      <a:r>
                        <a:rPr lang="tr-TR" sz="1200" dirty="0">
                          <a:latin typeface="Calibri"/>
                          <a:ea typeface="Calibri"/>
                          <a:cs typeface="Calibri"/>
                        </a:rPr>
                        <a:t>/</a:t>
                      </a:r>
                      <a:r>
                        <a:rPr lang="tr-TR" sz="1200" dirty="0" err="1">
                          <a:latin typeface="Calibri"/>
                          <a:ea typeface="Calibri"/>
                          <a:cs typeface="Calibri"/>
                        </a:rPr>
                        <a:t>entakapon</a:t>
                      </a:r>
                      <a:r>
                        <a:rPr lang="tr-TR" sz="1200" dirty="0">
                          <a:latin typeface="Calibri"/>
                          <a:ea typeface="Calibri"/>
                          <a:cs typeface="Calibri"/>
                        </a:rPr>
                        <a:t>*</a:t>
                      </a:r>
                      <a:endParaRPr lang="tr-T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tr-T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200" dirty="0" smtClean="0"/>
                        <a:t>-</a:t>
                      </a:r>
                      <a:endParaRPr lang="tr-TR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200" dirty="0" smtClean="0"/>
                        <a:t>+</a:t>
                      </a:r>
                      <a:endParaRPr lang="tr-T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err="1" smtClean="0"/>
                        <a:t>Diskinezi</a:t>
                      </a:r>
                      <a:endParaRPr lang="tr-TR" sz="1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err="1">
                          <a:latin typeface="Calibri"/>
                          <a:ea typeface="Calibri"/>
                          <a:cs typeface="Calibri"/>
                        </a:rPr>
                        <a:t>Tolkapon</a:t>
                      </a:r>
                      <a:r>
                        <a:rPr lang="tr-TR" sz="1200" dirty="0">
                          <a:latin typeface="Calibri"/>
                          <a:ea typeface="Calibri"/>
                          <a:cs typeface="Calibri"/>
                        </a:rPr>
                        <a:t>*</a:t>
                      </a:r>
                      <a:endParaRPr lang="tr-T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tr-T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200" dirty="0" smtClean="0"/>
                        <a:t>-</a:t>
                      </a:r>
                      <a:endParaRPr lang="tr-TR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200" dirty="0" smtClean="0"/>
                        <a:t>+</a:t>
                      </a:r>
                      <a:endParaRPr lang="tr-T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err="1" smtClean="0"/>
                        <a:t>Diskinezi</a:t>
                      </a:r>
                      <a:r>
                        <a:rPr lang="tr-TR" sz="1200" dirty="0" smtClean="0"/>
                        <a:t>/KC </a:t>
                      </a:r>
                      <a:r>
                        <a:rPr lang="tr-TR" sz="1200" dirty="0" err="1" smtClean="0"/>
                        <a:t>toksisitesi</a:t>
                      </a:r>
                      <a:endParaRPr lang="tr-TR" sz="1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err="1">
                          <a:latin typeface="Calibri"/>
                          <a:ea typeface="Calibri"/>
                          <a:cs typeface="Calibri"/>
                        </a:rPr>
                        <a:t>Levodopa</a:t>
                      </a:r>
                      <a:r>
                        <a:rPr lang="tr-TR" sz="1200" dirty="0">
                          <a:latin typeface="Calibri"/>
                          <a:ea typeface="Calibri"/>
                          <a:cs typeface="Calibri"/>
                        </a:rPr>
                        <a:t>/</a:t>
                      </a:r>
                      <a:r>
                        <a:rPr lang="tr-TR" sz="1200" dirty="0" err="1">
                          <a:latin typeface="Calibri"/>
                          <a:ea typeface="Calibri"/>
                          <a:cs typeface="Calibri"/>
                        </a:rPr>
                        <a:t>karbidopa</a:t>
                      </a:r>
                      <a:r>
                        <a:rPr lang="tr-TR" sz="12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tr-TR" sz="1200" dirty="0" err="1">
                          <a:latin typeface="Calibri"/>
                          <a:ea typeface="Calibri"/>
                          <a:cs typeface="Calibri"/>
                        </a:rPr>
                        <a:t>İntestinal</a:t>
                      </a:r>
                      <a:r>
                        <a:rPr lang="tr-TR" sz="1200" dirty="0">
                          <a:latin typeface="Calibri"/>
                          <a:ea typeface="Calibri"/>
                          <a:cs typeface="Calibri"/>
                        </a:rPr>
                        <a:t> Jel</a:t>
                      </a:r>
                      <a:endParaRPr lang="tr-T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200" dirty="0" smtClean="0"/>
                        <a:t>-</a:t>
                      </a:r>
                      <a:endParaRPr lang="tr-TR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200" dirty="0" smtClean="0"/>
                        <a:t>+</a:t>
                      </a:r>
                      <a:endParaRPr lang="tr-T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err="1" smtClean="0"/>
                        <a:t>İnvazif</a:t>
                      </a:r>
                      <a:endParaRPr lang="tr-TR" sz="1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200" b="1" dirty="0" smtClean="0"/>
                        <a:t>NMDA Antagonistleri</a:t>
                      </a:r>
                      <a:endParaRPr lang="tr-TR" sz="1200" b="1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tr-T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tr-TR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tr-TR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tr-T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tr-T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200" dirty="0" err="1" smtClean="0"/>
                        <a:t>Amantadin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200" dirty="0" smtClean="0"/>
                        <a:t>-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200" dirty="0" smtClean="0"/>
                        <a:t>-</a:t>
                      </a:r>
                      <a:endParaRPr lang="tr-TR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200" dirty="0" smtClean="0"/>
                        <a:t>+ (</a:t>
                      </a:r>
                      <a:r>
                        <a:rPr lang="tr-TR" sz="1200" dirty="0" err="1" smtClean="0"/>
                        <a:t>diskinezi</a:t>
                      </a:r>
                      <a:r>
                        <a:rPr lang="tr-TR" sz="1200" dirty="0" smtClean="0"/>
                        <a:t> tedavisi)</a:t>
                      </a:r>
                      <a:endParaRPr lang="tr-T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tr-T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200" b="1" dirty="0" err="1" smtClean="0"/>
                        <a:t>Antikolinerjikler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tr-T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200" dirty="0" err="1" smtClean="0"/>
                        <a:t>Biperiden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200" dirty="0" smtClean="0"/>
                        <a:t>-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200" dirty="0" smtClean="0"/>
                        <a:t>+</a:t>
                      </a:r>
                      <a:endParaRPr lang="tr-TR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200" dirty="0" smtClean="0"/>
                        <a:t>+</a:t>
                      </a:r>
                      <a:endParaRPr lang="tr-T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200" dirty="0" err="1" smtClean="0"/>
                        <a:t>Deliryum</a:t>
                      </a:r>
                      <a:r>
                        <a:rPr lang="tr-TR" sz="1200" dirty="0" smtClean="0"/>
                        <a:t>, idrar </a:t>
                      </a:r>
                      <a:r>
                        <a:rPr lang="tr-TR" sz="1200" dirty="0" err="1" smtClean="0"/>
                        <a:t>retansiyonu</a:t>
                      </a:r>
                      <a:endParaRPr lang="tr-TR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Metin kutusu"/>
          <p:cNvSpPr txBox="1"/>
          <p:nvPr/>
        </p:nvSpPr>
        <p:spPr>
          <a:xfrm>
            <a:off x="683568" y="5373216"/>
            <a:ext cx="7545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Bütün Parkinson ilaçları bulantı ve psikoz yapabilir.</a:t>
            </a:r>
          </a:p>
          <a:p>
            <a:r>
              <a:rPr lang="tr-TR" dirty="0" smtClean="0"/>
              <a:t>Bulantı için </a:t>
            </a:r>
            <a:r>
              <a:rPr lang="tr-TR" b="1" dirty="0" err="1" smtClean="0"/>
              <a:t>domperidon</a:t>
            </a:r>
            <a:r>
              <a:rPr lang="tr-TR" b="1" dirty="0" smtClean="0"/>
              <a:t>,</a:t>
            </a:r>
            <a:r>
              <a:rPr lang="tr-TR" dirty="0" smtClean="0"/>
              <a:t> psikoz için </a:t>
            </a:r>
            <a:r>
              <a:rPr lang="tr-TR" b="1" dirty="0" err="1" smtClean="0"/>
              <a:t>ketiapin</a:t>
            </a:r>
            <a:r>
              <a:rPr lang="tr-TR" b="1" dirty="0" smtClean="0"/>
              <a:t>/</a:t>
            </a:r>
            <a:r>
              <a:rPr lang="tr-TR" b="1" dirty="0" err="1" smtClean="0"/>
              <a:t>klozapin</a:t>
            </a:r>
            <a:r>
              <a:rPr lang="tr-TR" dirty="0" smtClean="0"/>
              <a:t> dışındaki ilaçlar </a:t>
            </a:r>
          </a:p>
          <a:p>
            <a:r>
              <a:rPr lang="tr-TR" dirty="0" err="1" smtClean="0"/>
              <a:t>parkinsonizmi</a:t>
            </a:r>
            <a:r>
              <a:rPr lang="tr-TR" dirty="0" smtClean="0"/>
              <a:t> arttırır</a:t>
            </a:r>
            <a:endParaRPr lang="tr-T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1690688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555" name="Freeform 179"/>
          <p:cNvSpPr>
            <a:spLocks/>
          </p:cNvSpPr>
          <p:nvPr/>
        </p:nvSpPr>
        <p:spPr bwMode="auto">
          <a:xfrm>
            <a:off x="2857500" y="2886075"/>
            <a:ext cx="1481138" cy="1944688"/>
          </a:xfrm>
          <a:custGeom>
            <a:avLst/>
            <a:gdLst>
              <a:gd name="T0" fmla="*/ 1060356815 w 1866"/>
              <a:gd name="T1" fmla="*/ 506748511 h 2448"/>
              <a:gd name="T2" fmla="*/ 1021293993 w 1866"/>
              <a:gd name="T3" fmla="*/ 432913154 h 2448"/>
              <a:gd name="T4" fmla="*/ 977821096 w 1866"/>
              <a:gd name="T5" fmla="*/ 362864595 h 2448"/>
              <a:gd name="T6" fmla="*/ 926788523 w 1866"/>
              <a:gd name="T7" fmla="*/ 292816135 h 2448"/>
              <a:gd name="T8" fmla="*/ 877014838 w 1866"/>
              <a:gd name="T9" fmla="*/ 235389076 h 2448"/>
              <a:gd name="T10" fmla="*/ 816530885 w 1866"/>
              <a:gd name="T11" fmla="*/ 175437370 h 2448"/>
              <a:gd name="T12" fmla="*/ 757937843 w 1866"/>
              <a:gd name="T13" fmla="*/ 126844816 h 2448"/>
              <a:gd name="T14" fmla="*/ 698083533 w 1866"/>
              <a:gd name="T15" fmla="*/ 87087536 h 2448"/>
              <a:gd name="T16" fmla="*/ 635079622 w 1866"/>
              <a:gd name="T17" fmla="*/ 53009434 h 2448"/>
              <a:gd name="T18" fmla="*/ 573336186 w 1866"/>
              <a:gd name="T19" fmla="*/ 27767413 h 2448"/>
              <a:gd name="T20" fmla="*/ 514742350 w 1866"/>
              <a:gd name="T21" fmla="*/ 10728353 h 2448"/>
              <a:gd name="T22" fmla="*/ 453628358 w 1866"/>
              <a:gd name="T23" fmla="*/ 1262299 h 2448"/>
              <a:gd name="T24" fmla="*/ 399445292 w 1866"/>
              <a:gd name="T25" fmla="*/ 630753 h 2448"/>
              <a:gd name="T26" fmla="*/ 342111138 w 1866"/>
              <a:gd name="T27" fmla="*/ 7573003 h 2448"/>
              <a:gd name="T28" fmla="*/ 284777777 w 1866"/>
              <a:gd name="T29" fmla="*/ 24612057 h 2448"/>
              <a:gd name="T30" fmla="*/ 240045199 w 1866"/>
              <a:gd name="T31" fmla="*/ 45437216 h 2448"/>
              <a:gd name="T32" fmla="*/ 193421858 w 1866"/>
              <a:gd name="T33" fmla="*/ 74466134 h 2448"/>
              <a:gd name="T34" fmla="*/ 151839674 w 1866"/>
              <a:gd name="T35" fmla="*/ 112961116 h 2448"/>
              <a:gd name="T36" fmla="*/ 121597796 w 1866"/>
              <a:gd name="T37" fmla="*/ 147669969 h 2448"/>
              <a:gd name="T38" fmla="*/ 80645031 w 1866"/>
              <a:gd name="T39" fmla="*/ 206990874 h 2448"/>
              <a:gd name="T40" fmla="*/ 52293073 w 1866"/>
              <a:gd name="T41" fmla="*/ 266311033 h 2448"/>
              <a:gd name="T42" fmla="*/ 28351971 w 1866"/>
              <a:gd name="T43" fmla="*/ 336360288 h 2448"/>
              <a:gd name="T44" fmla="*/ 13231026 w 1866"/>
              <a:gd name="T45" fmla="*/ 403884150 h 2448"/>
              <a:gd name="T46" fmla="*/ 1260475 w 1866"/>
              <a:gd name="T47" fmla="*/ 499807058 h 2448"/>
              <a:gd name="T48" fmla="*/ 0 w 1866"/>
              <a:gd name="T49" fmla="*/ 549661117 h 2448"/>
              <a:gd name="T50" fmla="*/ 2520157 w 1866"/>
              <a:gd name="T51" fmla="*/ 629175628 h 2448"/>
              <a:gd name="T52" fmla="*/ 11970548 w 1866"/>
              <a:gd name="T53" fmla="*/ 711846284 h 2448"/>
              <a:gd name="T54" fmla="*/ 27721733 w 1866"/>
              <a:gd name="T55" fmla="*/ 791991547 h 2448"/>
              <a:gd name="T56" fmla="*/ 51033379 w 1866"/>
              <a:gd name="T57" fmla="*/ 877186205 h 2448"/>
              <a:gd name="T58" fmla="*/ 78755112 w 1866"/>
              <a:gd name="T59" fmla="*/ 956700716 h 2448"/>
              <a:gd name="T60" fmla="*/ 115297008 w 1866"/>
              <a:gd name="T61" fmla="*/ 1038109073 h 2448"/>
              <a:gd name="T62" fmla="*/ 153729593 w 1866"/>
              <a:gd name="T63" fmla="*/ 1111943636 h 2448"/>
              <a:gd name="T64" fmla="*/ 197832727 w 1866"/>
              <a:gd name="T65" fmla="*/ 1181361344 h 2448"/>
              <a:gd name="T66" fmla="*/ 248235906 w 1866"/>
              <a:gd name="T67" fmla="*/ 1251409804 h 2448"/>
              <a:gd name="T68" fmla="*/ 298639034 w 1866"/>
              <a:gd name="T69" fmla="*/ 1309468409 h 2448"/>
              <a:gd name="T70" fmla="*/ 359122789 w 1866"/>
              <a:gd name="T71" fmla="*/ 1369420066 h 2448"/>
              <a:gd name="T72" fmla="*/ 417715930 w 1866"/>
              <a:gd name="T73" fmla="*/ 1418012620 h 2448"/>
              <a:gd name="T74" fmla="*/ 477570241 w 1866"/>
              <a:gd name="T75" fmla="*/ 1457139123 h 2448"/>
              <a:gd name="T76" fmla="*/ 539943914 w 1866"/>
              <a:gd name="T77" fmla="*/ 1491847977 h 2448"/>
              <a:gd name="T78" fmla="*/ 601688144 w 1866"/>
              <a:gd name="T79" fmla="*/ 1517089985 h 2448"/>
              <a:gd name="T80" fmla="*/ 660911424 w 1866"/>
              <a:gd name="T81" fmla="*/ 1533498284 h 2448"/>
              <a:gd name="T82" fmla="*/ 722025416 w 1866"/>
              <a:gd name="T83" fmla="*/ 1543595087 h 2448"/>
              <a:gd name="T84" fmla="*/ 776208382 w 1866"/>
              <a:gd name="T85" fmla="*/ 1544226634 h 2448"/>
              <a:gd name="T86" fmla="*/ 832912498 w 1866"/>
              <a:gd name="T87" fmla="*/ 1536653634 h 2448"/>
              <a:gd name="T88" fmla="*/ 890245858 w 1866"/>
              <a:gd name="T89" fmla="*/ 1520245336 h 2448"/>
              <a:gd name="T90" fmla="*/ 935608674 w 1866"/>
              <a:gd name="T91" fmla="*/ 1499420182 h 2448"/>
              <a:gd name="T92" fmla="*/ 981601728 w 1866"/>
              <a:gd name="T93" fmla="*/ 1470391277 h 2448"/>
              <a:gd name="T94" fmla="*/ 1023814150 w 1866"/>
              <a:gd name="T95" fmla="*/ 1431896320 h 2448"/>
              <a:gd name="T96" fmla="*/ 1054056027 w 1866"/>
              <a:gd name="T97" fmla="*/ 1397187466 h 2448"/>
              <a:gd name="T98" fmla="*/ 1094378530 w 1866"/>
              <a:gd name="T99" fmla="*/ 1337235810 h 2448"/>
              <a:gd name="T100" fmla="*/ 1122730488 w 1866"/>
              <a:gd name="T101" fmla="*/ 1278545658 h 2448"/>
              <a:gd name="T102" fmla="*/ 1146671578 w 1866"/>
              <a:gd name="T103" fmla="*/ 1208497198 h 2448"/>
              <a:gd name="T104" fmla="*/ 1161792516 w 1866"/>
              <a:gd name="T105" fmla="*/ 1140973336 h 2448"/>
              <a:gd name="T106" fmla="*/ 1173763855 w 1866"/>
              <a:gd name="T107" fmla="*/ 1045050526 h 2448"/>
              <a:gd name="T108" fmla="*/ 1175653774 w 1866"/>
              <a:gd name="T109" fmla="*/ 995196467 h 2448"/>
              <a:gd name="T110" fmla="*/ 1173133617 w 1866"/>
              <a:gd name="T111" fmla="*/ 915681162 h 2448"/>
              <a:gd name="T112" fmla="*/ 1163683229 w 1866"/>
              <a:gd name="T113" fmla="*/ 833011301 h 2448"/>
              <a:gd name="T114" fmla="*/ 1147932053 w 1866"/>
              <a:gd name="T115" fmla="*/ 752234292 h 2448"/>
              <a:gd name="T116" fmla="*/ 1124620407 w 1866"/>
              <a:gd name="T117" fmla="*/ 667671379 h 2448"/>
              <a:gd name="T118" fmla="*/ 1096898686 w 1866"/>
              <a:gd name="T119" fmla="*/ 588156074 h 244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866"/>
              <a:gd name="T181" fmla="*/ 0 h 2448"/>
              <a:gd name="T182" fmla="*/ 1866 w 1866"/>
              <a:gd name="T183" fmla="*/ 2448 h 244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866" h="2448">
                <a:moveTo>
                  <a:pt x="1722" y="889"/>
                </a:moveTo>
                <a:lnTo>
                  <a:pt x="1703" y="845"/>
                </a:lnTo>
                <a:lnTo>
                  <a:pt x="1683" y="803"/>
                </a:lnTo>
                <a:lnTo>
                  <a:pt x="1669" y="776"/>
                </a:lnTo>
                <a:lnTo>
                  <a:pt x="1644" y="726"/>
                </a:lnTo>
                <a:lnTo>
                  <a:pt x="1621" y="686"/>
                </a:lnTo>
                <a:lnTo>
                  <a:pt x="1597" y="646"/>
                </a:lnTo>
                <a:lnTo>
                  <a:pt x="1571" y="603"/>
                </a:lnTo>
                <a:lnTo>
                  <a:pt x="1552" y="575"/>
                </a:lnTo>
                <a:lnTo>
                  <a:pt x="1523" y="534"/>
                </a:lnTo>
                <a:lnTo>
                  <a:pt x="1498" y="501"/>
                </a:lnTo>
                <a:lnTo>
                  <a:pt x="1471" y="464"/>
                </a:lnTo>
                <a:lnTo>
                  <a:pt x="1445" y="434"/>
                </a:lnTo>
                <a:lnTo>
                  <a:pt x="1416" y="399"/>
                </a:lnTo>
                <a:lnTo>
                  <a:pt x="1392" y="373"/>
                </a:lnTo>
                <a:lnTo>
                  <a:pt x="1355" y="336"/>
                </a:lnTo>
                <a:lnTo>
                  <a:pt x="1327" y="308"/>
                </a:lnTo>
                <a:lnTo>
                  <a:pt x="1296" y="278"/>
                </a:lnTo>
                <a:lnTo>
                  <a:pt x="1269" y="255"/>
                </a:lnTo>
                <a:lnTo>
                  <a:pt x="1235" y="228"/>
                </a:lnTo>
                <a:lnTo>
                  <a:pt x="1203" y="201"/>
                </a:lnTo>
                <a:lnTo>
                  <a:pt x="1175" y="181"/>
                </a:lnTo>
                <a:lnTo>
                  <a:pt x="1143" y="161"/>
                </a:lnTo>
                <a:lnTo>
                  <a:pt x="1108" y="138"/>
                </a:lnTo>
                <a:lnTo>
                  <a:pt x="1076" y="118"/>
                </a:lnTo>
                <a:lnTo>
                  <a:pt x="1044" y="102"/>
                </a:lnTo>
                <a:lnTo>
                  <a:pt x="1008" y="84"/>
                </a:lnTo>
                <a:lnTo>
                  <a:pt x="978" y="70"/>
                </a:lnTo>
                <a:lnTo>
                  <a:pt x="945" y="58"/>
                </a:lnTo>
                <a:lnTo>
                  <a:pt x="910" y="44"/>
                </a:lnTo>
                <a:lnTo>
                  <a:pt x="879" y="34"/>
                </a:lnTo>
                <a:lnTo>
                  <a:pt x="848" y="24"/>
                </a:lnTo>
                <a:lnTo>
                  <a:pt x="817" y="17"/>
                </a:lnTo>
                <a:lnTo>
                  <a:pt x="784" y="10"/>
                </a:lnTo>
                <a:lnTo>
                  <a:pt x="751" y="6"/>
                </a:lnTo>
                <a:lnTo>
                  <a:pt x="720" y="2"/>
                </a:lnTo>
                <a:lnTo>
                  <a:pt x="691" y="1"/>
                </a:lnTo>
                <a:lnTo>
                  <a:pt x="659" y="0"/>
                </a:lnTo>
                <a:lnTo>
                  <a:pt x="634" y="1"/>
                </a:lnTo>
                <a:lnTo>
                  <a:pt x="597" y="4"/>
                </a:lnTo>
                <a:lnTo>
                  <a:pt x="571" y="6"/>
                </a:lnTo>
                <a:lnTo>
                  <a:pt x="543" y="12"/>
                </a:lnTo>
                <a:lnTo>
                  <a:pt x="517" y="17"/>
                </a:lnTo>
                <a:lnTo>
                  <a:pt x="487" y="26"/>
                </a:lnTo>
                <a:lnTo>
                  <a:pt x="452" y="39"/>
                </a:lnTo>
                <a:lnTo>
                  <a:pt x="432" y="46"/>
                </a:lnTo>
                <a:lnTo>
                  <a:pt x="406" y="58"/>
                </a:lnTo>
                <a:lnTo>
                  <a:pt x="381" y="72"/>
                </a:lnTo>
                <a:lnTo>
                  <a:pt x="358" y="85"/>
                </a:lnTo>
                <a:lnTo>
                  <a:pt x="330" y="103"/>
                </a:lnTo>
                <a:lnTo>
                  <a:pt x="307" y="118"/>
                </a:lnTo>
                <a:lnTo>
                  <a:pt x="302" y="123"/>
                </a:lnTo>
                <a:lnTo>
                  <a:pt x="263" y="157"/>
                </a:lnTo>
                <a:lnTo>
                  <a:pt x="241" y="179"/>
                </a:lnTo>
                <a:lnTo>
                  <a:pt x="219" y="201"/>
                </a:lnTo>
                <a:lnTo>
                  <a:pt x="202" y="223"/>
                </a:lnTo>
                <a:lnTo>
                  <a:pt x="193" y="234"/>
                </a:lnTo>
                <a:lnTo>
                  <a:pt x="161" y="274"/>
                </a:lnTo>
                <a:lnTo>
                  <a:pt x="146" y="301"/>
                </a:lnTo>
                <a:lnTo>
                  <a:pt x="128" y="328"/>
                </a:lnTo>
                <a:lnTo>
                  <a:pt x="112" y="360"/>
                </a:lnTo>
                <a:lnTo>
                  <a:pt x="97" y="390"/>
                </a:lnTo>
                <a:lnTo>
                  <a:pt x="83" y="422"/>
                </a:lnTo>
                <a:lnTo>
                  <a:pt x="70" y="454"/>
                </a:lnTo>
                <a:lnTo>
                  <a:pt x="59" y="487"/>
                </a:lnTo>
                <a:lnTo>
                  <a:pt x="45" y="533"/>
                </a:lnTo>
                <a:lnTo>
                  <a:pt x="38" y="558"/>
                </a:lnTo>
                <a:lnTo>
                  <a:pt x="29" y="601"/>
                </a:lnTo>
                <a:lnTo>
                  <a:pt x="21" y="640"/>
                </a:lnTo>
                <a:lnTo>
                  <a:pt x="14" y="674"/>
                </a:lnTo>
                <a:lnTo>
                  <a:pt x="10" y="706"/>
                </a:lnTo>
                <a:lnTo>
                  <a:pt x="2" y="792"/>
                </a:lnTo>
                <a:lnTo>
                  <a:pt x="2" y="784"/>
                </a:lnTo>
                <a:lnTo>
                  <a:pt x="0" y="830"/>
                </a:lnTo>
                <a:lnTo>
                  <a:pt x="0" y="871"/>
                </a:lnTo>
                <a:lnTo>
                  <a:pt x="0" y="919"/>
                </a:lnTo>
                <a:lnTo>
                  <a:pt x="1" y="953"/>
                </a:lnTo>
                <a:lnTo>
                  <a:pt x="4" y="997"/>
                </a:lnTo>
                <a:lnTo>
                  <a:pt x="7" y="1030"/>
                </a:lnTo>
                <a:lnTo>
                  <a:pt x="14" y="1089"/>
                </a:lnTo>
                <a:lnTo>
                  <a:pt x="19" y="1128"/>
                </a:lnTo>
                <a:lnTo>
                  <a:pt x="26" y="1170"/>
                </a:lnTo>
                <a:lnTo>
                  <a:pt x="35" y="1215"/>
                </a:lnTo>
                <a:lnTo>
                  <a:pt x="44" y="1255"/>
                </a:lnTo>
                <a:lnTo>
                  <a:pt x="55" y="1301"/>
                </a:lnTo>
                <a:lnTo>
                  <a:pt x="67" y="1344"/>
                </a:lnTo>
                <a:lnTo>
                  <a:pt x="81" y="1390"/>
                </a:lnTo>
                <a:lnTo>
                  <a:pt x="96" y="1433"/>
                </a:lnTo>
                <a:lnTo>
                  <a:pt x="112" y="1478"/>
                </a:lnTo>
                <a:lnTo>
                  <a:pt x="125" y="1516"/>
                </a:lnTo>
                <a:lnTo>
                  <a:pt x="144" y="1559"/>
                </a:lnTo>
                <a:lnTo>
                  <a:pt x="163" y="1603"/>
                </a:lnTo>
                <a:lnTo>
                  <a:pt x="183" y="1645"/>
                </a:lnTo>
                <a:lnTo>
                  <a:pt x="197" y="1672"/>
                </a:lnTo>
                <a:lnTo>
                  <a:pt x="222" y="1721"/>
                </a:lnTo>
                <a:lnTo>
                  <a:pt x="244" y="1762"/>
                </a:lnTo>
                <a:lnTo>
                  <a:pt x="268" y="1802"/>
                </a:lnTo>
                <a:lnTo>
                  <a:pt x="295" y="1845"/>
                </a:lnTo>
                <a:lnTo>
                  <a:pt x="314" y="1872"/>
                </a:lnTo>
                <a:lnTo>
                  <a:pt x="343" y="1914"/>
                </a:lnTo>
                <a:lnTo>
                  <a:pt x="368" y="1947"/>
                </a:lnTo>
                <a:lnTo>
                  <a:pt x="394" y="1983"/>
                </a:lnTo>
                <a:lnTo>
                  <a:pt x="421" y="2014"/>
                </a:lnTo>
                <a:lnTo>
                  <a:pt x="450" y="2049"/>
                </a:lnTo>
                <a:lnTo>
                  <a:pt x="474" y="2075"/>
                </a:lnTo>
                <a:lnTo>
                  <a:pt x="510" y="2112"/>
                </a:lnTo>
                <a:lnTo>
                  <a:pt x="538" y="2139"/>
                </a:lnTo>
                <a:lnTo>
                  <a:pt x="570" y="2170"/>
                </a:lnTo>
                <a:lnTo>
                  <a:pt x="596" y="2192"/>
                </a:lnTo>
                <a:lnTo>
                  <a:pt x="630" y="2220"/>
                </a:lnTo>
                <a:lnTo>
                  <a:pt x="663" y="2247"/>
                </a:lnTo>
                <a:lnTo>
                  <a:pt x="691" y="2267"/>
                </a:lnTo>
                <a:lnTo>
                  <a:pt x="722" y="2287"/>
                </a:lnTo>
                <a:lnTo>
                  <a:pt x="758" y="2309"/>
                </a:lnTo>
                <a:lnTo>
                  <a:pt x="789" y="2330"/>
                </a:lnTo>
                <a:lnTo>
                  <a:pt x="822" y="2346"/>
                </a:lnTo>
                <a:lnTo>
                  <a:pt x="857" y="2364"/>
                </a:lnTo>
                <a:lnTo>
                  <a:pt x="887" y="2377"/>
                </a:lnTo>
                <a:lnTo>
                  <a:pt x="920" y="2391"/>
                </a:lnTo>
                <a:lnTo>
                  <a:pt x="955" y="2404"/>
                </a:lnTo>
                <a:lnTo>
                  <a:pt x="987" y="2414"/>
                </a:lnTo>
                <a:lnTo>
                  <a:pt x="1017" y="2424"/>
                </a:lnTo>
                <a:lnTo>
                  <a:pt x="1049" y="2430"/>
                </a:lnTo>
                <a:lnTo>
                  <a:pt x="1082" y="2438"/>
                </a:lnTo>
                <a:lnTo>
                  <a:pt x="1114" y="2442"/>
                </a:lnTo>
                <a:lnTo>
                  <a:pt x="1146" y="2446"/>
                </a:lnTo>
                <a:lnTo>
                  <a:pt x="1175" y="2447"/>
                </a:lnTo>
                <a:lnTo>
                  <a:pt x="1206" y="2448"/>
                </a:lnTo>
                <a:lnTo>
                  <a:pt x="1232" y="2447"/>
                </a:lnTo>
                <a:lnTo>
                  <a:pt x="1268" y="2444"/>
                </a:lnTo>
                <a:lnTo>
                  <a:pt x="1295" y="2442"/>
                </a:lnTo>
                <a:lnTo>
                  <a:pt x="1322" y="2435"/>
                </a:lnTo>
                <a:lnTo>
                  <a:pt x="1349" y="2430"/>
                </a:lnTo>
                <a:lnTo>
                  <a:pt x="1379" y="2422"/>
                </a:lnTo>
                <a:lnTo>
                  <a:pt x="1413" y="2409"/>
                </a:lnTo>
                <a:lnTo>
                  <a:pt x="1433" y="2401"/>
                </a:lnTo>
                <a:lnTo>
                  <a:pt x="1460" y="2390"/>
                </a:lnTo>
                <a:lnTo>
                  <a:pt x="1485" y="2376"/>
                </a:lnTo>
                <a:lnTo>
                  <a:pt x="1508" y="2362"/>
                </a:lnTo>
                <a:lnTo>
                  <a:pt x="1535" y="2345"/>
                </a:lnTo>
                <a:lnTo>
                  <a:pt x="1558" y="2330"/>
                </a:lnTo>
                <a:lnTo>
                  <a:pt x="1563" y="2325"/>
                </a:lnTo>
                <a:lnTo>
                  <a:pt x="1602" y="2291"/>
                </a:lnTo>
                <a:lnTo>
                  <a:pt x="1625" y="2269"/>
                </a:lnTo>
                <a:lnTo>
                  <a:pt x="1646" y="2247"/>
                </a:lnTo>
                <a:lnTo>
                  <a:pt x="1664" y="2225"/>
                </a:lnTo>
                <a:lnTo>
                  <a:pt x="1673" y="2214"/>
                </a:lnTo>
                <a:lnTo>
                  <a:pt x="1704" y="2173"/>
                </a:lnTo>
                <a:lnTo>
                  <a:pt x="1719" y="2147"/>
                </a:lnTo>
                <a:lnTo>
                  <a:pt x="1737" y="2119"/>
                </a:lnTo>
                <a:lnTo>
                  <a:pt x="1753" y="2088"/>
                </a:lnTo>
                <a:lnTo>
                  <a:pt x="1769" y="2058"/>
                </a:lnTo>
                <a:lnTo>
                  <a:pt x="1782" y="2026"/>
                </a:lnTo>
                <a:lnTo>
                  <a:pt x="1795" y="1993"/>
                </a:lnTo>
                <a:lnTo>
                  <a:pt x="1806" y="1961"/>
                </a:lnTo>
                <a:lnTo>
                  <a:pt x="1820" y="1915"/>
                </a:lnTo>
                <a:lnTo>
                  <a:pt x="1828" y="1890"/>
                </a:lnTo>
                <a:lnTo>
                  <a:pt x="1837" y="1847"/>
                </a:lnTo>
                <a:lnTo>
                  <a:pt x="1844" y="1808"/>
                </a:lnTo>
                <a:lnTo>
                  <a:pt x="1852" y="1774"/>
                </a:lnTo>
                <a:lnTo>
                  <a:pt x="1856" y="1742"/>
                </a:lnTo>
                <a:lnTo>
                  <a:pt x="1863" y="1656"/>
                </a:lnTo>
                <a:lnTo>
                  <a:pt x="1863" y="1663"/>
                </a:lnTo>
                <a:lnTo>
                  <a:pt x="1866" y="1618"/>
                </a:lnTo>
                <a:lnTo>
                  <a:pt x="1866" y="1577"/>
                </a:lnTo>
                <a:lnTo>
                  <a:pt x="1866" y="1529"/>
                </a:lnTo>
                <a:lnTo>
                  <a:pt x="1864" y="1495"/>
                </a:lnTo>
                <a:lnTo>
                  <a:pt x="1862" y="1451"/>
                </a:lnTo>
                <a:lnTo>
                  <a:pt x="1858" y="1418"/>
                </a:lnTo>
                <a:lnTo>
                  <a:pt x="1852" y="1359"/>
                </a:lnTo>
                <a:lnTo>
                  <a:pt x="1847" y="1320"/>
                </a:lnTo>
                <a:lnTo>
                  <a:pt x="1839" y="1278"/>
                </a:lnTo>
                <a:lnTo>
                  <a:pt x="1830" y="1233"/>
                </a:lnTo>
                <a:lnTo>
                  <a:pt x="1822" y="1192"/>
                </a:lnTo>
                <a:lnTo>
                  <a:pt x="1810" y="1147"/>
                </a:lnTo>
                <a:lnTo>
                  <a:pt x="1799" y="1104"/>
                </a:lnTo>
                <a:lnTo>
                  <a:pt x="1785" y="1058"/>
                </a:lnTo>
                <a:lnTo>
                  <a:pt x="1770" y="1015"/>
                </a:lnTo>
                <a:lnTo>
                  <a:pt x="1753" y="970"/>
                </a:lnTo>
                <a:lnTo>
                  <a:pt x="1741" y="932"/>
                </a:lnTo>
                <a:lnTo>
                  <a:pt x="1722" y="889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6" name="Freeform 180"/>
          <p:cNvSpPr>
            <a:spLocks/>
          </p:cNvSpPr>
          <p:nvPr/>
        </p:nvSpPr>
        <p:spPr bwMode="auto">
          <a:xfrm>
            <a:off x="2794000" y="2822575"/>
            <a:ext cx="1608138" cy="2071688"/>
          </a:xfrm>
          <a:custGeom>
            <a:avLst/>
            <a:gdLst>
              <a:gd name="T0" fmla="*/ 1114699190 w 2027"/>
              <a:gd name="T1" fmla="*/ 458038338 h 2610"/>
              <a:gd name="T2" fmla="*/ 1016509973 w 2027"/>
              <a:gd name="T3" fmla="*/ 312499433 h 2610"/>
              <a:gd name="T4" fmla="*/ 901327017 w 2027"/>
              <a:gd name="T5" fmla="*/ 189641981 h 2610"/>
              <a:gd name="T6" fmla="*/ 774813911 w 2027"/>
              <a:gd name="T7" fmla="*/ 94506269 h 2610"/>
              <a:gd name="T8" fmla="*/ 642006497 w 2027"/>
              <a:gd name="T9" fmla="*/ 30872121 h 2610"/>
              <a:gd name="T10" fmla="*/ 508569950 w 2027"/>
              <a:gd name="T11" fmla="*/ 1889919 h 2610"/>
              <a:gd name="T12" fmla="*/ 382686076 w 2027"/>
              <a:gd name="T13" fmla="*/ 8820946 h 2610"/>
              <a:gd name="T14" fmla="*/ 266244060 w 2027"/>
              <a:gd name="T15" fmla="*/ 51663606 h 2610"/>
              <a:gd name="T16" fmla="*/ 166795734 w 2027"/>
              <a:gd name="T17" fmla="*/ 127897764 h 2610"/>
              <a:gd name="T18" fmla="*/ 87489216 w 2027"/>
              <a:gd name="T19" fmla="*/ 233114918 h 2610"/>
              <a:gd name="T20" fmla="*/ 32730016 w 2027"/>
              <a:gd name="T21" fmla="*/ 366683182 h 2610"/>
              <a:gd name="T22" fmla="*/ 4406314 w 2027"/>
              <a:gd name="T23" fmla="*/ 518522080 h 2610"/>
              <a:gd name="T24" fmla="*/ 2517327 w 2027"/>
              <a:gd name="T25" fmla="*/ 684222926 h 2610"/>
              <a:gd name="T26" fmla="*/ 29582763 w 2027"/>
              <a:gd name="T27" fmla="*/ 855593727 h 2610"/>
              <a:gd name="T28" fmla="*/ 82453770 w 2027"/>
              <a:gd name="T29" fmla="*/ 1025073617 h 2610"/>
              <a:gd name="T30" fmla="*/ 161131154 w 2027"/>
              <a:gd name="T31" fmla="*/ 1186363596 h 2610"/>
              <a:gd name="T32" fmla="*/ 259320421 w 2027"/>
              <a:gd name="T33" fmla="*/ 1331272958 h 2610"/>
              <a:gd name="T34" fmla="*/ 374503377 w 2027"/>
              <a:gd name="T35" fmla="*/ 1454760597 h 2610"/>
              <a:gd name="T36" fmla="*/ 501646311 w 2027"/>
              <a:gd name="T37" fmla="*/ 1549897079 h 2610"/>
              <a:gd name="T38" fmla="*/ 633823798 w 2027"/>
              <a:gd name="T39" fmla="*/ 1613530420 h 2610"/>
              <a:gd name="T40" fmla="*/ 767260345 w 2027"/>
              <a:gd name="T41" fmla="*/ 1642512610 h 2610"/>
              <a:gd name="T42" fmla="*/ 893773451 w 2027"/>
              <a:gd name="T43" fmla="*/ 1635582380 h 2610"/>
              <a:gd name="T44" fmla="*/ 1010216260 w 2027"/>
              <a:gd name="T45" fmla="*/ 1592739729 h 2610"/>
              <a:gd name="T46" fmla="*/ 1109663744 w 2027"/>
              <a:gd name="T47" fmla="*/ 1516504814 h 2610"/>
              <a:gd name="T48" fmla="*/ 1188971030 w 2027"/>
              <a:gd name="T49" fmla="*/ 1410658266 h 2610"/>
              <a:gd name="T50" fmla="*/ 1243730218 w 2027"/>
              <a:gd name="T51" fmla="*/ 1277719446 h 2610"/>
              <a:gd name="T52" fmla="*/ 1272053909 w 2027"/>
              <a:gd name="T53" fmla="*/ 1125879854 h 2610"/>
              <a:gd name="T54" fmla="*/ 1273942102 w 2027"/>
              <a:gd name="T55" fmla="*/ 960179801 h 2610"/>
              <a:gd name="T56" fmla="*/ 1246877471 w 2027"/>
              <a:gd name="T57" fmla="*/ 788809000 h 2610"/>
              <a:gd name="T58" fmla="*/ 1193376550 w 2027"/>
              <a:gd name="T59" fmla="*/ 619328316 h 2610"/>
              <a:gd name="T60" fmla="*/ 1165052859 w 2027"/>
              <a:gd name="T61" fmla="*/ 690522919 h 2610"/>
              <a:gd name="T62" fmla="*/ 1208482888 w 2027"/>
              <a:gd name="T63" fmla="*/ 856223171 h 2610"/>
              <a:gd name="T64" fmla="*/ 1225476627 w 2027"/>
              <a:gd name="T65" fmla="*/ 1014363550 h 2610"/>
              <a:gd name="T66" fmla="*/ 1216664794 w 2027"/>
              <a:gd name="T67" fmla="*/ 1168722504 h 2610"/>
              <a:gd name="T68" fmla="*/ 1180788331 w 2027"/>
              <a:gd name="T69" fmla="*/ 1306701636 h 2610"/>
              <a:gd name="T70" fmla="*/ 1123511023 w 2027"/>
              <a:gd name="T71" fmla="*/ 1420108652 h 2610"/>
              <a:gd name="T72" fmla="*/ 1034763565 w 2027"/>
              <a:gd name="T73" fmla="*/ 1515874577 h 2610"/>
              <a:gd name="T74" fmla="*/ 952938953 w 2027"/>
              <a:gd name="T75" fmla="*/ 1563757539 h 2610"/>
              <a:gd name="T76" fmla="*/ 849085156 w 2027"/>
              <a:gd name="T77" fmla="*/ 1590849017 h 2610"/>
              <a:gd name="T78" fmla="*/ 732013015 w 2027"/>
              <a:gd name="T79" fmla="*/ 1587069180 h 2610"/>
              <a:gd name="T80" fmla="*/ 609276494 w 2027"/>
              <a:gd name="T81" fmla="*/ 1548636604 h 2610"/>
              <a:gd name="T82" fmla="*/ 485910839 w 2027"/>
              <a:gd name="T83" fmla="*/ 1479332713 h 2610"/>
              <a:gd name="T84" fmla="*/ 371986050 w 2027"/>
              <a:gd name="T85" fmla="*/ 1381676076 h 2610"/>
              <a:gd name="T86" fmla="*/ 266873194 w 2027"/>
              <a:gd name="T87" fmla="*/ 1256927961 h 2610"/>
              <a:gd name="T88" fmla="*/ 174978433 w 2027"/>
              <a:gd name="T89" fmla="*/ 1104458925 h 2610"/>
              <a:gd name="T90" fmla="*/ 111406619 w 2027"/>
              <a:gd name="T91" fmla="*/ 953879808 h 2610"/>
              <a:gd name="T92" fmla="*/ 67347432 w 2027"/>
              <a:gd name="T93" fmla="*/ 788179556 h 2610"/>
              <a:gd name="T94" fmla="*/ 50982814 w 2027"/>
              <a:gd name="T95" fmla="*/ 630039177 h 2610"/>
              <a:gd name="T96" fmla="*/ 59794659 w 2027"/>
              <a:gd name="T97" fmla="*/ 475679429 h 2610"/>
              <a:gd name="T98" fmla="*/ 95041989 w 2027"/>
              <a:gd name="T99" fmla="*/ 337070754 h 2610"/>
              <a:gd name="T100" fmla="*/ 152319322 w 2027"/>
              <a:gd name="T101" fmla="*/ 223663738 h 2610"/>
              <a:gd name="T102" fmla="*/ 241066830 w 2027"/>
              <a:gd name="T103" fmla="*/ 128528001 h 2610"/>
              <a:gd name="T104" fmla="*/ 322891442 w 2027"/>
              <a:gd name="T105" fmla="*/ 80014777 h 2610"/>
              <a:gd name="T106" fmla="*/ 426745338 w 2027"/>
              <a:gd name="T107" fmla="*/ 53553536 h 2610"/>
              <a:gd name="T108" fmla="*/ 544446413 w 2027"/>
              <a:gd name="T109" fmla="*/ 57333373 h 2610"/>
              <a:gd name="T110" fmla="*/ 666553801 w 2027"/>
              <a:gd name="T111" fmla="*/ 95135712 h 2610"/>
              <a:gd name="T112" fmla="*/ 790549383 w 2027"/>
              <a:gd name="T113" fmla="*/ 165070659 h 2610"/>
              <a:gd name="T114" fmla="*/ 903844344 w 2027"/>
              <a:gd name="T115" fmla="*/ 262726552 h 2610"/>
              <a:gd name="T116" fmla="*/ 1009586334 w 2027"/>
              <a:gd name="T117" fmla="*/ 387473873 h 2610"/>
              <a:gd name="T118" fmla="*/ 1101481838 w 2027"/>
              <a:gd name="T119" fmla="*/ 539943802 h 261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027"/>
              <a:gd name="T181" fmla="*/ 0 h 2610"/>
              <a:gd name="T182" fmla="*/ 2027 w 2027"/>
              <a:gd name="T183" fmla="*/ 2610 h 261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027" h="2610">
                <a:moveTo>
                  <a:pt x="1877" y="938"/>
                </a:moveTo>
                <a:lnTo>
                  <a:pt x="1858" y="894"/>
                </a:lnTo>
                <a:lnTo>
                  <a:pt x="1838" y="853"/>
                </a:lnTo>
                <a:lnTo>
                  <a:pt x="1817" y="810"/>
                </a:lnTo>
                <a:lnTo>
                  <a:pt x="1795" y="768"/>
                </a:lnTo>
                <a:lnTo>
                  <a:pt x="1771" y="727"/>
                </a:lnTo>
                <a:lnTo>
                  <a:pt x="1747" y="685"/>
                </a:lnTo>
                <a:lnTo>
                  <a:pt x="1724" y="648"/>
                </a:lnTo>
                <a:lnTo>
                  <a:pt x="1697" y="607"/>
                </a:lnTo>
                <a:lnTo>
                  <a:pt x="1671" y="569"/>
                </a:lnTo>
                <a:lnTo>
                  <a:pt x="1643" y="533"/>
                </a:lnTo>
                <a:lnTo>
                  <a:pt x="1615" y="496"/>
                </a:lnTo>
                <a:lnTo>
                  <a:pt x="1586" y="461"/>
                </a:lnTo>
                <a:lnTo>
                  <a:pt x="1557" y="427"/>
                </a:lnTo>
                <a:lnTo>
                  <a:pt x="1527" y="394"/>
                </a:lnTo>
                <a:lnTo>
                  <a:pt x="1495" y="362"/>
                </a:lnTo>
                <a:lnTo>
                  <a:pt x="1464" y="331"/>
                </a:lnTo>
                <a:lnTo>
                  <a:pt x="1432" y="301"/>
                </a:lnTo>
                <a:lnTo>
                  <a:pt x="1400" y="272"/>
                </a:lnTo>
                <a:lnTo>
                  <a:pt x="1367" y="246"/>
                </a:lnTo>
                <a:lnTo>
                  <a:pt x="1334" y="219"/>
                </a:lnTo>
                <a:lnTo>
                  <a:pt x="1300" y="194"/>
                </a:lnTo>
                <a:lnTo>
                  <a:pt x="1265" y="173"/>
                </a:lnTo>
                <a:lnTo>
                  <a:pt x="1231" y="150"/>
                </a:lnTo>
                <a:lnTo>
                  <a:pt x="1197" y="129"/>
                </a:lnTo>
                <a:lnTo>
                  <a:pt x="1161" y="111"/>
                </a:lnTo>
                <a:lnTo>
                  <a:pt x="1126" y="93"/>
                </a:lnTo>
                <a:lnTo>
                  <a:pt x="1091" y="77"/>
                </a:lnTo>
                <a:lnTo>
                  <a:pt x="1055" y="63"/>
                </a:lnTo>
                <a:lnTo>
                  <a:pt x="1020" y="49"/>
                </a:lnTo>
                <a:lnTo>
                  <a:pt x="985" y="38"/>
                </a:lnTo>
                <a:lnTo>
                  <a:pt x="949" y="27"/>
                </a:lnTo>
                <a:lnTo>
                  <a:pt x="914" y="19"/>
                </a:lnTo>
                <a:lnTo>
                  <a:pt x="879" y="12"/>
                </a:lnTo>
                <a:lnTo>
                  <a:pt x="845" y="8"/>
                </a:lnTo>
                <a:lnTo>
                  <a:pt x="808" y="3"/>
                </a:lnTo>
                <a:lnTo>
                  <a:pt x="774" y="1"/>
                </a:lnTo>
                <a:lnTo>
                  <a:pt x="740" y="0"/>
                </a:lnTo>
                <a:lnTo>
                  <a:pt x="706" y="1"/>
                </a:lnTo>
                <a:lnTo>
                  <a:pt x="673" y="4"/>
                </a:lnTo>
                <a:lnTo>
                  <a:pt x="639" y="8"/>
                </a:lnTo>
                <a:lnTo>
                  <a:pt x="608" y="14"/>
                </a:lnTo>
                <a:lnTo>
                  <a:pt x="575" y="22"/>
                </a:lnTo>
                <a:lnTo>
                  <a:pt x="544" y="30"/>
                </a:lnTo>
                <a:lnTo>
                  <a:pt x="512" y="42"/>
                </a:lnTo>
                <a:lnTo>
                  <a:pt x="482" y="53"/>
                </a:lnTo>
                <a:lnTo>
                  <a:pt x="452" y="67"/>
                </a:lnTo>
                <a:lnTo>
                  <a:pt x="423" y="82"/>
                </a:lnTo>
                <a:lnTo>
                  <a:pt x="395" y="98"/>
                </a:lnTo>
                <a:lnTo>
                  <a:pt x="367" y="117"/>
                </a:lnTo>
                <a:lnTo>
                  <a:pt x="341" y="135"/>
                </a:lnTo>
                <a:lnTo>
                  <a:pt x="314" y="158"/>
                </a:lnTo>
                <a:lnTo>
                  <a:pt x="289" y="179"/>
                </a:lnTo>
                <a:lnTo>
                  <a:pt x="265" y="203"/>
                </a:lnTo>
                <a:lnTo>
                  <a:pt x="241" y="228"/>
                </a:lnTo>
                <a:lnTo>
                  <a:pt x="220" y="253"/>
                </a:lnTo>
                <a:lnTo>
                  <a:pt x="197" y="282"/>
                </a:lnTo>
                <a:lnTo>
                  <a:pt x="175" y="310"/>
                </a:lnTo>
                <a:lnTo>
                  <a:pt x="158" y="340"/>
                </a:lnTo>
                <a:lnTo>
                  <a:pt x="139" y="370"/>
                </a:lnTo>
                <a:lnTo>
                  <a:pt x="121" y="404"/>
                </a:lnTo>
                <a:lnTo>
                  <a:pt x="105" y="437"/>
                </a:lnTo>
                <a:lnTo>
                  <a:pt x="90" y="472"/>
                </a:lnTo>
                <a:lnTo>
                  <a:pt x="76" y="506"/>
                </a:lnTo>
                <a:lnTo>
                  <a:pt x="63" y="544"/>
                </a:lnTo>
                <a:lnTo>
                  <a:pt x="52" y="582"/>
                </a:lnTo>
                <a:lnTo>
                  <a:pt x="41" y="619"/>
                </a:lnTo>
                <a:lnTo>
                  <a:pt x="32" y="659"/>
                </a:lnTo>
                <a:lnTo>
                  <a:pt x="24" y="699"/>
                </a:lnTo>
                <a:lnTo>
                  <a:pt x="15" y="739"/>
                </a:lnTo>
                <a:lnTo>
                  <a:pt x="10" y="781"/>
                </a:lnTo>
                <a:lnTo>
                  <a:pt x="7" y="823"/>
                </a:lnTo>
                <a:lnTo>
                  <a:pt x="3" y="865"/>
                </a:lnTo>
                <a:lnTo>
                  <a:pt x="0" y="908"/>
                </a:lnTo>
                <a:lnTo>
                  <a:pt x="0" y="952"/>
                </a:lnTo>
                <a:lnTo>
                  <a:pt x="0" y="996"/>
                </a:lnTo>
                <a:lnTo>
                  <a:pt x="1" y="1040"/>
                </a:lnTo>
                <a:lnTo>
                  <a:pt x="4" y="1086"/>
                </a:lnTo>
                <a:lnTo>
                  <a:pt x="9" y="1131"/>
                </a:lnTo>
                <a:lnTo>
                  <a:pt x="14" y="1175"/>
                </a:lnTo>
                <a:lnTo>
                  <a:pt x="20" y="1221"/>
                </a:lnTo>
                <a:lnTo>
                  <a:pt x="28" y="1266"/>
                </a:lnTo>
                <a:lnTo>
                  <a:pt x="37" y="1311"/>
                </a:lnTo>
                <a:lnTo>
                  <a:pt x="47" y="1358"/>
                </a:lnTo>
                <a:lnTo>
                  <a:pt x="58" y="1402"/>
                </a:lnTo>
                <a:lnTo>
                  <a:pt x="71" y="1447"/>
                </a:lnTo>
                <a:lnTo>
                  <a:pt x="85" y="1494"/>
                </a:lnTo>
                <a:lnTo>
                  <a:pt x="100" y="1538"/>
                </a:lnTo>
                <a:lnTo>
                  <a:pt x="116" y="1583"/>
                </a:lnTo>
                <a:lnTo>
                  <a:pt x="131" y="1627"/>
                </a:lnTo>
                <a:lnTo>
                  <a:pt x="150" y="1671"/>
                </a:lnTo>
                <a:lnTo>
                  <a:pt x="169" y="1715"/>
                </a:lnTo>
                <a:lnTo>
                  <a:pt x="189" y="1757"/>
                </a:lnTo>
                <a:lnTo>
                  <a:pt x="211" y="1800"/>
                </a:lnTo>
                <a:lnTo>
                  <a:pt x="232" y="1841"/>
                </a:lnTo>
                <a:lnTo>
                  <a:pt x="256" y="1883"/>
                </a:lnTo>
                <a:lnTo>
                  <a:pt x="280" y="1925"/>
                </a:lnTo>
                <a:lnTo>
                  <a:pt x="304" y="1962"/>
                </a:lnTo>
                <a:lnTo>
                  <a:pt x="331" y="2003"/>
                </a:lnTo>
                <a:lnTo>
                  <a:pt x="357" y="2040"/>
                </a:lnTo>
                <a:lnTo>
                  <a:pt x="385" y="2077"/>
                </a:lnTo>
                <a:lnTo>
                  <a:pt x="412" y="2113"/>
                </a:lnTo>
                <a:lnTo>
                  <a:pt x="441" y="2149"/>
                </a:lnTo>
                <a:lnTo>
                  <a:pt x="470" y="2183"/>
                </a:lnTo>
                <a:lnTo>
                  <a:pt x="501" y="2215"/>
                </a:lnTo>
                <a:lnTo>
                  <a:pt x="532" y="2248"/>
                </a:lnTo>
                <a:lnTo>
                  <a:pt x="564" y="2278"/>
                </a:lnTo>
                <a:lnTo>
                  <a:pt x="595" y="2309"/>
                </a:lnTo>
                <a:lnTo>
                  <a:pt x="628" y="2338"/>
                </a:lnTo>
                <a:lnTo>
                  <a:pt x="661" y="2364"/>
                </a:lnTo>
                <a:lnTo>
                  <a:pt x="694" y="2390"/>
                </a:lnTo>
                <a:lnTo>
                  <a:pt x="728" y="2416"/>
                </a:lnTo>
                <a:lnTo>
                  <a:pt x="763" y="2437"/>
                </a:lnTo>
                <a:lnTo>
                  <a:pt x="797" y="2460"/>
                </a:lnTo>
                <a:lnTo>
                  <a:pt x="831" y="2481"/>
                </a:lnTo>
                <a:lnTo>
                  <a:pt x="866" y="2499"/>
                </a:lnTo>
                <a:lnTo>
                  <a:pt x="902" y="2516"/>
                </a:lnTo>
                <a:lnTo>
                  <a:pt x="937" y="2533"/>
                </a:lnTo>
                <a:lnTo>
                  <a:pt x="972" y="2547"/>
                </a:lnTo>
                <a:lnTo>
                  <a:pt x="1007" y="2561"/>
                </a:lnTo>
                <a:lnTo>
                  <a:pt x="1043" y="2572"/>
                </a:lnTo>
                <a:lnTo>
                  <a:pt x="1078" y="2583"/>
                </a:lnTo>
                <a:lnTo>
                  <a:pt x="1113" y="2591"/>
                </a:lnTo>
                <a:lnTo>
                  <a:pt x="1149" y="2598"/>
                </a:lnTo>
                <a:lnTo>
                  <a:pt x="1183" y="2602"/>
                </a:lnTo>
                <a:lnTo>
                  <a:pt x="1219" y="2607"/>
                </a:lnTo>
                <a:lnTo>
                  <a:pt x="1253" y="2608"/>
                </a:lnTo>
                <a:lnTo>
                  <a:pt x="1287" y="2610"/>
                </a:lnTo>
                <a:lnTo>
                  <a:pt x="1321" y="2608"/>
                </a:lnTo>
                <a:lnTo>
                  <a:pt x="1354" y="2606"/>
                </a:lnTo>
                <a:lnTo>
                  <a:pt x="1388" y="2602"/>
                </a:lnTo>
                <a:lnTo>
                  <a:pt x="1420" y="2596"/>
                </a:lnTo>
                <a:lnTo>
                  <a:pt x="1452" y="2588"/>
                </a:lnTo>
                <a:lnTo>
                  <a:pt x="1484" y="2579"/>
                </a:lnTo>
                <a:lnTo>
                  <a:pt x="1516" y="2568"/>
                </a:lnTo>
                <a:lnTo>
                  <a:pt x="1546" y="2557"/>
                </a:lnTo>
                <a:lnTo>
                  <a:pt x="1576" y="2543"/>
                </a:lnTo>
                <a:lnTo>
                  <a:pt x="1605" y="2528"/>
                </a:lnTo>
                <a:lnTo>
                  <a:pt x="1633" y="2511"/>
                </a:lnTo>
                <a:lnTo>
                  <a:pt x="1660" y="2492"/>
                </a:lnTo>
                <a:lnTo>
                  <a:pt x="1687" y="2475"/>
                </a:lnTo>
                <a:lnTo>
                  <a:pt x="1713" y="2452"/>
                </a:lnTo>
                <a:lnTo>
                  <a:pt x="1739" y="2431"/>
                </a:lnTo>
                <a:lnTo>
                  <a:pt x="1763" y="2407"/>
                </a:lnTo>
                <a:lnTo>
                  <a:pt x="1787" y="2382"/>
                </a:lnTo>
                <a:lnTo>
                  <a:pt x="1808" y="2356"/>
                </a:lnTo>
                <a:lnTo>
                  <a:pt x="1831" y="2328"/>
                </a:lnTo>
                <a:lnTo>
                  <a:pt x="1852" y="2300"/>
                </a:lnTo>
                <a:lnTo>
                  <a:pt x="1870" y="2270"/>
                </a:lnTo>
                <a:lnTo>
                  <a:pt x="1889" y="2239"/>
                </a:lnTo>
                <a:lnTo>
                  <a:pt x="1906" y="2205"/>
                </a:lnTo>
                <a:lnTo>
                  <a:pt x="1923" y="2173"/>
                </a:lnTo>
                <a:lnTo>
                  <a:pt x="1938" y="2137"/>
                </a:lnTo>
                <a:lnTo>
                  <a:pt x="1952" y="2103"/>
                </a:lnTo>
                <a:lnTo>
                  <a:pt x="1964" y="2066"/>
                </a:lnTo>
                <a:lnTo>
                  <a:pt x="1976" y="2028"/>
                </a:lnTo>
                <a:lnTo>
                  <a:pt x="1987" y="1991"/>
                </a:lnTo>
                <a:lnTo>
                  <a:pt x="1996" y="1951"/>
                </a:lnTo>
                <a:lnTo>
                  <a:pt x="2003" y="1911"/>
                </a:lnTo>
                <a:lnTo>
                  <a:pt x="2012" y="1870"/>
                </a:lnTo>
                <a:lnTo>
                  <a:pt x="2017" y="1829"/>
                </a:lnTo>
                <a:lnTo>
                  <a:pt x="2021" y="1787"/>
                </a:lnTo>
                <a:lnTo>
                  <a:pt x="2025" y="1744"/>
                </a:lnTo>
                <a:lnTo>
                  <a:pt x="2027" y="1702"/>
                </a:lnTo>
                <a:lnTo>
                  <a:pt x="2027" y="1658"/>
                </a:lnTo>
                <a:lnTo>
                  <a:pt x="2027" y="1613"/>
                </a:lnTo>
                <a:lnTo>
                  <a:pt x="2026" y="1569"/>
                </a:lnTo>
                <a:lnTo>
                  <a:pt x="2024" y="1524"/>
                </a:lnTo>
                <a:lnTo>
                  <a:pt x="2018" y="1479"/>
                </a:lnTo>
                <a:lnTo>
                  <a:pt x="2013" y="1435"/>
                </a:lnTo>
                <a:lnTo>
                  <a:pt x="2007" y="1389"/>
                </a:lnTo>
                <a:lnTo>
                  <a:pt x="2000" y="1344"/>
                </a:lnTo>
                <a:lnTo>
                  <a:pt x="1991" y="1299"/>
                </a:lnTo>
                <a:lnTo>
                  <a:pt x="1981" y="1252"/>
                </a:lnTo>
                <a:lnTo>
                  <a:pt x="1969" y="1208"/>
                </a:lnTo>
                <a:lnTo>
                  <a:pt x="1957" y="1163"/>
                </a:lnTo>
                <a:lnTo>
                  <a:pt x="1943" y="1116"/>
                </a:lnTo>
                <a:lnTo>
                  <a:pt x="1928" y="1072"/>
                </a:lnTo>
                <a:lnTo>
                  <a:pt x="1911" y="1027"/>
                </a:lnTo>
                <a:lnTo>
                  <a:pt x="1896" y="983"/>
                </a:lnTo>
                <a:lnTo>
                  <a:pt x="1877" y="938"/>
                </a:lnTo>
                <a:lnTo>
                  <a:pt x="1803" y="970"/>
                </a:lnTo>
                <a:lnTo>
                  <a:pt x="1822" y="1013"/>
                </a:lnTo>
                <a:lnTo>
                  <a:pt x="1834" y="1051"/>
                </a:lnTo>
                <a:lnTo>
                  <a:pt x="1851" y="1096"/>
                </a:lnTo>
                <a:lnTo>
                  <a:pt x="1866" y="1139"/>
                </a:lnTo>
                <a:lnTo>
                  <a:pt x="1880" y="1185"/>
                </a:lnTo>
                <a:lnTo>
                  <a:pt x="1891" y="1228"/>
                </a:lnTo>
                <a:lnTo>
                  <a:pt x="1903" y="1273"/>
                </a:lnTo>
                <a:lnTo>
                  <a:pt x="1911" y="1314"/>
                </a:lnTo>
                <a:lnTo>
                  <a:pt x="1920" y="1359"/>
                </a:lnTo>
                <a:lnTo>
                  <a:pt x="1928" y="1401"/>
                </a:lnTo>
                <a:lnTo>
                  <a:pt x="1933" y="1440"/>
                </a:lnTo>
                <a:lnTo>
                  <a:pt x="1939" y="1499"/>
                </a:lnTo>
                <a:lnTo>
                  <a:pt x="1943" y="1532"/>
                </a:lnTo>
                <a:lnTo>
                  <a:pt x="1945" y="1576"/>
                </a:lnTo>
                <a:lnTo>
                  <a:pt x="1947" y="1610"/>
                </a:lnTo>
                <a:lnTo>
                  <a:pt x="1947" y="1658"/>
                </a:lnTo>
                <a:lnTo>
                  <a:pt x="1947" y="1699"/>
                </a:lnTo>
                <a:lnTo>
                  <a:pt x="1944" y="1744"/>
                </a:lnTo>
                <a:lnTo>
                  <a:pt x="1944" y="1737"/>
                </a:lnTo>
                <a:lnTo>
                  <a:pt x="1937" y="1823"/>
                </a:lnTo>
                <a:lnTo>
                  <a:pt x="1933" y="1855"/>
                </a:lnTo>
                <a:lnTo>
                  <a:pt x="1925" y="1889"/>
                </a:lnTo>
                <a:lnTo>
                  <a:pt x="1918" y="1928"/>
                </a:lnTo>
                <a:lnTo>
                  <a:pt x="1909" y="1971"/>
                </a:lnTo>
                <a:lnTo>
                  <a:pt x="1901" y="1996"/>
                </a:lnTo>
                <a:lnTo>
                  <a:pt x="1887" y="2042"/>
                </a:lnTo>
                <a:lnTo>
                  <a:pt x="1876" y="2074"/>
                </a:lnTo>
                <a:lnTo>
                  <a:pt x="1863" y="2107"/>
                </a:lnTo>
                <a:lnTo>
                  <a:pt x="1850" y="2139"/>
                </a:lnTo>
                <a:lnTo>
                  <a:pt x="1834" y="2169"/>
                </a:lnTo>
                <a:lnTo>
                  <a:pt x="1818" y="2200"/>
                </a:lnTo>
                <a:lnTo>
                  <a:pt x="1800" y="2228"/>
                </a:lnTo>
                <a:lnTo>
                  <a:pt x="1785" y="2254"/>
                </a:lnTo>
                <a:lnTo>
                  <a:pt x="1754" y="2295"/>
                </a:lnTo>
                <a:lnTo>
                  <a:pt x="1745" y="2306"/>
                </a:lnTo>
                <a:lnTo>
                  <a:pt x="1727" y="2328"/>
                </a:lnTo>
                <a:lnTo>
                  <a:pt x="1706" y="2350"/>
                </a:lnTo>
                <a:lnTo>
                  <a:pt x="1683" y="2372"/>
                </a:lnTo>
                <a:lnTo>
                  <a:pt x="1644" y="2406"/>
                </a:lnTo>
                <a:lnTo>
                  <a:pt x="1639" y="2411"/>
                </a:lnTo>
                <a:lnTo>
                  <a:pt x="1616" y="2426"/>
                </a:lnTo>
                <a:lnTo>
                  <a:pt x="1589" y="2443"/>
                </a:lnTo>
                <a:lnTo>
                  <a:pt x="1566" y="2457"/>
                </a:lnTo>
                <a:lnTo>
                  <a:pt x="1541" y="2471"/>
                </a:lnTo>
                <a:lnTo>
                  <a:pt x="1514" y="2482"/>
                </a:lnTo>
                <a:lnTo>
                  <a:pt x="1494" y="2490"/>
                </a:lnTo>
                <a:lnTo>
                  <a:pt x="1460" y="2503"/>
                </a:lnTo>
                <a:lnTo>
                  <a:pt x="1430" y="2511"/>
                </a:lnTo>
                <a:lnTo>
                  <a:pt x="1403" y="2516"/>
                </a:lnTo>
                <a:lnTo>
                  <a:pt x="1376" y="2523"/>
                </a:lnTo>
                <a:lnTo>
                  <a:pt x="1349" y="2525"/>
                </a:lnTo>
                <a:lnTo>
                  <a:pt x="1313" y="2528"/>
                </a:lnTo>
                <a:lnTo>
                  <a:pt x="1287" y="2529"/>
                </a:lnTo>
                <a:lnTo>
                  <a:pt x="1256" y="2528"/>
                </a:lnTo>
                <a:lnTo>
                  <a:pt x="1227" y="2527"/>
                </a:lnTo>
                <a:lnTo>
                  <a:pt x="1195" y="2523"/>
                </a:lnTo>
                <a:lnTo>
                  <a:pt x="1163" y="2519"/>
                </a:lnTo>
                <a:lnTo>
                  <a:pt x="1130" y="2511"/>
                </a:lnTo>
                <a:lnTo>
                  <a:pt x="1098" y="2505"/>
                </a:lnTo>
                <a:lnTo>
                  <a:pt x="1068" y="2495"/>
                </a:lnTo>
                <a:lnTo>
                  <a:pt x="1036" y="2485"/>
                </a:lnTo>
                <a:lnTo>
                  <a:pt x="1001" y="2472"/>
                </a:lnTo>
                <a:lnTo>
                  <a:pt x="968" y="2458"/>
                </a:lnTo>
                <a:lnTo>
                  <a:pt x="938" y="2445"/>
                </a:lnTo>
                <a:lnTo>
                  <a:pt x="903" y="2427"/>
                </a:lnTo>
                <a:lnTo>
                  <a:pt x="870" y="2411"/>
                </a:lnTo>
                <a:lnTo>
                  <a:pt x="839" y="2390"/>
                </a:lnTo>
                <a:lnTo>
                  <a:pt x="803" y="2368"/>
                </a:lnTo>
                <a:lnTo>
                  <a:pt x="772" y="2348"/>
                </a:lnTo>
                <a:lnTo>
                  <a:pt x="744" y="2328"/>
                </a:lnTo>
                <a:lnTo>
                  <a:pt x="711" y="2301"/>
                </a:lnTo>
                <a:lnTo>
                  <a:pt x="677" y="2273"/>
                </a:lnTo>
                <a:lnTo>
                  <a:pt x="651" y="2251"/>
                </a:lnTo>
                <a:lnTo>
                  <a:pt x="619" y="2220"/>
                </a:lnTo>
                <a:lnTo>
                  <a:pt x="591" y="2193"/>
                </a:lnTo>
                <a:lnTo>
                  <a:pt x="555" y="2156"/>
                </a:lnTo>
                <a:lnTo>
                  <a:pt x="531" y="2130"/>
                </a:lnTo>
                <a:lnTo>
                  <a:pt x="502" y="2095"/>
                </a:lnTo>
                <a:lnTo>
                  <a:pt x="475" y="2064"/>
                </a:lnTo>
                <a:lnTo>
                  <a:pt x="449" y="2028"/>
                </a:lnTo>
                <a:lnTo>
                  <a:pt x="424" y="1995"/>
                </a:lnTo>
                <a:lnTo>
                  <a:pt x="395" y="1953"/>
                </a:lnTo>
                <a:lnTo>
                  <a:pt x="376" y="1926"/>
                </a:lnTo>
                <a:lnTo>
                  <a:pt x="349" y="1883"/>
                </a:lnTo>
                <a:lnTo>
                  <a:pt x="325" y="1843"/>
                </a:lnTo>
                <a:lnTo>
                  <a:pt x="303" y="1802"/>
                </a:lnTo>
                <a:lnTo>
                  <a:pt x="278" y="1753"/>
                </a:lnTo>
                <a:lnTo>
                  <a:pt x="264" y="1726"/>
                </a:lnTo>
                <a:lnTo>
                  <a:pt x="244" y="1684"/>
                </a:lnTo>
                <a:lnTo>
                  <a:pt x="225" y="1640"/>
                </a:lnTo>
                <a:lnTo>
                  <a:pt x="206" y="1597"/>
                </a:lnTo>
                <a:lnTo>
                  <a:pt x="193" y="1559"/>
                </a:lnTo>
                <a:lnTo>
                  <a:pt x="177" y="1514"/>
                </a:lnTo>
                <a:lnTo>
                  <a:pt x="162" y="1471"/>
                </a:lnTo>
                <a:lnTo>
                  <a:pt x="148" y="1425"/>
                </a:lnTo>
                <a:lnTo>
                  <a:pt x="136" y="1382"/>
                </a:lnTo>
                <a:lnTo>
                  <a:pt x="125" y="1336"/>
                </a:lnTo>
                <a:lnTo>
                  <a:pt x="116" y="1296"/>
                </a:lnTo>
                <a:lnTo>
                  <a:pt x="107" y="1251"/>
                </a:lnTo>
                <a:lnTo>
                  <a:pt x="100" y="1209"/>
                </a:lnTo>
                <a:lnTo>
                  <a:pt x="95" y="1170"/>
                </a:lnTo>
                <a:lnTo>
                  <a:pt x="88" y="1111"/>
                </a:lnTo>
                <a:lnTo>
                  <a:pt x="85" y="1078"/>
                </a:lnTo>
                <a:lnTo>
                  <a:pt x="82" y="1034"/>
                </a:lnTo>
                <a:lnTo>
                  <a:pt x="81" y="1000"/>
                </a:lnTo>
                <a:lnTo>
                  <a:pt x="81" y="952"/>
                </a:lnTo>
                <a:lnTo>
                  <a:pt x="81" y="911"/>
                </a:lnTo>
                <a:lnTo>
                  <a:pt x="83" y="865"/>
                </a:lnTo>
                <a:lnTo>
                  <a:pt x="83" y="873"/>
                </a:lnTo>
                <a:lnTo>
                  <a:pt x="91" y="787"/>
                </a:lnTo>
                <a:lnTo>
                  <a:pt x="95" y="755"/>
                </a:lnTo>
                <a:lnTo>
                  <a:pt x="102" y="721"/>
                </a:lnTo>
                <a:lnTo>
                  <a:pt x="110" y="682"/>
                </a:lnTo>
                <a:lnTo>
                  <a:pt x="119" y="639"/>
                </a:lnTo>
                <a:lnTo>
                  <a:pt x="126" y="614"/>
                </a:lnTo>
                <a:lnTo>
                  <a:pt x="140" y="568"/>
                </a:lnTo>
                <a:lnTo>
                  <a:pt x="151" y="535"/>
                </a:lnTo>
                <a:lnTo>
                  <a:pt x="164" y="503"/>
                </a:lnTo>
                <a:lnTo>
                  <a:pt x="178" y="471"/>
                </a:lnTo>
                <a:lnTo>
                  <a:pt x="193" y="441"/>
                </a:lnTo>
                <a:lnTo>
                  <a:pt x="209" y="409"/>
                </a:lnTo>
                <a:lnTo>
                  <a:pt x="227" y="382"/>
                </a:lnTo>
                <a:lnTo>
                  <a:pt x="242" y="355"/>
                </a:lnTo>
                <a:lnTo>
                  <a:pt x="274" y="315"/>
                </a:lnTo>
                <a:lnTo>
                  <a:pt x="283" y="304"/>
                </a:lnTo>
                <a:lnTo>
                  <a:pt x="300" y="282"/>
                </a:lnTo>
                <a:lnTo>
                  <a:pt x="322" y="260"/>
                </a:lnTo>
                <a:lnTo>
                  <a:pt x="344" y="238"/>
                </a:lnTo>
                <a:lnTo>
                  <a:pt x="383" y="204"/>
                </a:lnTo>
                <a:lnTo>
                  <a:pt x="388" y="199"/>
                </a:lnTo>
                <a:lnTo>
                  <a:pt x="411" y="184"/>
                </a:lnTo>
                <a:lnTo>
                  <a:pt x="439" y="166"/>
                </a:lnTo>
                <a:lnTo>
                  <a:pt x="462" y="153"/>
                </a:lnTo>
                <a:lnTo>
                  <a:pt x="487" y="139"/>
                </a:lnTo>
                <a:lnTo>
                  <a:pt x="513" y="127"/>
                </a:lnTo>
                <a:lnTo>
                  <a:pt x="533" y="120"/>
                </a:lnTo>
                <a:lnTo>
                  <a:pt x="568" y="107"/>
                </a:lnTo>
                <a:lnTo>
                  <a:pt x="598" y="98"/>
                </a:lnTo>
                <a:lnTo>
                  <a:pt x="624" y="93"/>
                </a:lnTo>
                <a:lnTo>
                  <a:pt x="652" y="87"/>
                </a:lnTo>
                <a:lnTo>
                  <a:pt x="678" y="85"/>
                </a:lnTo>
                <a:lnTo>
                  <a:pt x="715" y="82"/>
                </a:lnTo>
                <a:lnTo>
                  <a:pt x="740" y="81"/>
                </a:lnTo>
                <a:lnTo>
                  <a:pt x="772" y="82"/>
                </a:lnTo>
                <a:lnTo>
                  <a:pt x="801" y="83"/>
                </a:lnTo>
                <a:lnTo>
                  <a:pt x="832" y="87"/>
                </a:lnTo>
                <a:lnTo>
                  <a:pt x="865" y="91"/>
                </a:lnTo>
                <a:lnTo>
                  <a:pt x="898" y="98"/>
                </a:lnTo>
                <a:lnTo>
                  <a:pt x="929" y="105"/>
                </a:lnTo>
                <a:lnTo>
                  <a:pt x="960" y="115"/>
                </a:lnTo>
                <a:lnTo>
                  <a:pt x="991" y="125"/>
                </a:lnTo>
                <a:lnTo>
                  <a:pt x="1026" y="139"/>
                </a:lnTo>
                <a:lnTo>
                  <a:pt x="1059" y="151"/>
                </a:lnTo>
                <a:lnTo>
                  <a:pt x="1089" y="165"/>
                </a:lnTo>
                <a:lnTo>
                  <a:pt x="1125" y="183"/>
                </a:lnTo>
                <a:lnTo>
                  <a:pt x="1157" y="199"/>
                </a:lnTo>
                <a:lnTo>
                  <a:pt x="1189" y="219"/>
                </a:lnTo>
                <a:lnTo>
                  <a:pt x="1224" y="242"/>
                </a:lnTo>
                <a:lnTo>
                  <a:pt x="1256" y="262"/>
                </a:lnTo>
                <a:lnTo>
                  <a:pt x="1284" y="282"/>
                </a:lnTo>
                <a:lnTo>
                  <a:pt x="1316" y="309"/>
                </a:lnTo>
                <a:lnTo>
                  <a:pt x="1350" y="336"/>
                </a:lnTo>
                <a:lnTo>
                  <a:pt x="1377" y="359"/>
                </a:lnTo>
                <a:lnTo>
                  <a:pt x="1408" y="389"/>
                </a:lnTo>
                <a:lnTo>
                  <a:pt x="1436" y="417"/>
                </a:lnTo>
                <a:lnTo>
                  <a:pt x="1473" y="454"/>
                </a:lnTo>
                <a:lnTo>
                  <a:pt x="1497" y="480"/>
                </a:lnTo>
                <a:lnTo>
                  <a:pt x="1526" y="515"/>
                </a:lnTo>
                <a:lnTo>
                  <a:pt x="1552" y="545"/>
                </a:lnTo>
                <a:lnTo>
                  <a:pt x="1579" y="582"/>
                </a:lnTo>
                <a:lnTo>
                  <a:pt x="1604" y="615"/>
                </a:lnTo>
                <a:lnTo>
                  <a:pt x="1633" y="656"/>
                </a:lnTo>
                <a:lnTo>
                  <a:pt x="1652" y="684"/>
                </a:lnTo>
                <a:lnTo>
                  <a:pt x="1678" y="727"/>
                </a:lnTo>
                <a:lnTo>
                  <a:pt x="1702" y="767"/>
                </a:lnTo>
                <a:lnTo>
                  <a:pt x="1725" y="807"/>
                </a:lnTo>
                <a:lnTo>
                  <a:pt x="1750" y="857"/>
                </a:lnTo>
                <a:lnTo>
                  <a:pt x="1764" y="884"/>
                </a:lnTo>
                <a:lnTo>
                  <a:pt x="1784" y="926"/>
                </a:lnTo>
                <a:lnTo>
                  <a:pt x="1803" y="970"/>
                </a:lnTo>
                <a:lnTo>
                  <a:pt x="1877" y="93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7" name="Freeform 181"/>
          <p:cNvSpPr>
            <a:spLocks/>
          </p:cNvSpPr>
          <p:nvPr/>
        </p:nvSpPr>
        <p:spPr bwMode="auto">
          <a:xfrm>
            <a:off x="3581400" y="1500188"/>
            <a:ext cx="938213" cy="1285875"/>
          </a:xfrm>
          <a:custGeom>
            <a:avLst/>
            <a:gdLst>
              <a:gd name="T0" fmla="*/ 635893425 w 1183"/>
              <a:gd name="T1" fmla="*/ 614287901 h 1620"/>
              <a:gd name="T2" fmla="*/ 663568715 w 1183"/>
              <a:gd name="T3" fmla="*/ 560104955 h 1620"/>
              <a:gd name="T4" fmla="*/ 686211917 w 1183"/>
              <a:gd name="T5" fmla="*/ 504661534 h 1620"/>
              <a:gd name="T6" fmla="*/ 707596503 w 1183"/>
              <a:gd name="T7" fmla="*/ 444177802 h 1620"/>
              <a:gd name="T8" fmla="*/ 722691971 w 1183"/>
              <a:gd name="T9" fmla="*/ 391254438 h 1620"/>
              <a:gd name="T10" fmla="*/ 733385057 w 1183"/>
              <a:gd name="T11" fmla="*/ 338961410 h 1620"/>
              <a:gd name="T12" fmla="*/ 740932791 w 1183"/>
              <a:gd name="T13" fmla="*/ 287297825 h 1620"/>
              <a:gd name="T14" fmla="*/ 744077350 w 1183"/>
              <a:gd name="T15" fmla="*/ 239414871 h 1620"/>
              <a:gd name="T16" fmla="*/ 742190614 w 1183"/>
              <a:gd name="T17" fmla="*/ 194682260 h 1620"/>
              <a:gd name="T18" fmla="*/ 736529616 w 1183"/>
              <a:gd name="T19" fmla="*/ 152469060 h 1620"/>
              <a:gd name="T20" fmla="*/ 728981881 w 1183"/>
              <a:gd name="T21" fmla="*/ 118447358 h 1620"/>
              <a:gd name="T22" fmla="*/ 715144237 w 1183"/>
              <a:gd name="T23" fmla="*/ 84425631 h 1620"/>
              <a:gd name="T24" fmla="*/ 700048769 w 1183"/>
              <a:gd name="T25" fmla="*/ 58593838 h 1620"/>
              <a:gd name="T26" fmla="*/ 681179830 w 1183"/>
              <a:gd name="T27" fmla="*/ 36541870 h 1620"/>
              <a:gd name="T28" fmla="*/ 664826538 w 1183"/>
              <a:gd name="T29" fmla="*/ 22051168 h 1620"/>
              <a:gd name="T30" fmla="*/ 643441159 w 1183"/>
              <a:gd name="T31" fmla="*/ 11341100 h 1620"/>
              <a:gd name="T32" fmla="*/ 613879135 w 1183"/>
              <a:gd name="T33" fmla="*/ 2520156 h 1620"/>
              <a:gd name="T34" fmla="*/ 567335700 w 1183"/>
              <a:gd name="T35" fmla="*/ 0 h 1620"/>
              <a:gd name="T36" fmla="*/ 532741588 w 1183"/>
              <a:gd name="T37" fmla="*/ 5040313 h 1620"/>
              <a:gd name="T38" fmla="*/ 500035005 w 1183"/>
              <a:gd name="T39" fmla="*/ 15120939 h 1620"/>
              <a:gd name="T40" fmla="*/ 460409599 w 1183"/>
              <a:gd name="T41" fmla="*/ 30872116 h 1620"/>
              <a:gd name="T42" fmla="*/ 422042017 w 1183"/>
              <a:gd name="T43" fmla="*/ 51663597 h 1620"/>
              <a:gd name="T44" fmla="*/ 379271953 w 1183"/>
              <a:gd name="T45" fmla="*/ 80014763 h 1620"/>
              <a:gd name="T46" fmla="*/ 337759812 w 1183"/>
              <a:gd name="T47" fmla="*/ 112147366 h 1620"/>
              <a:gd name="T48" fmla="*/ 299392230 w 1183"/>
              <a:gd name="T49" fmla="*/ 147428749 h 1620"/>
              <a:gd name="T50" fmla="*/ 266685646 w 1183"/>
              <a:gd name="T51" fmla="*/ 180821008 h 1620"/>
              <a:gd name="T52" fmla="*/ 220141418 w 1183"/>
              <a:gd name="T53" fmla="*/ 234374560 h 1620"/>
              <a:gd name="T54" fmla="*/ 183660522 w 1183"/>
              <a:gd name="T55" fmla="*/ 282257514 h 1620"/>
              <a:gd name="T56" fmla="*/ 150953938 w 1183"/>
              <a:gd name="T57" fmla="*/ 331400943 h 1620"/>
              <a:gd name="T58" fmla="*/ 120134090 w 1183"/>
              <a:gd name="T59" fmla="*/ 384324208 h 1620"/>
              <a:gd name="T60" fmla="*/ 89314217 w 1183"/>
              <a:gd name="T61" fmla="*/ 443547565 h 1620"/>
              <a:gd name="T62" fmla="*/ 65413192 w 1183"/>
              <a:gd name="T63" fmla="*/ 496470830 h 1620"/>
              <a:gd name="T64" fmla="*/ 42769977 w 1183"/>
              <a:gd name="T65" fmla="*/ 555694087 h 1620"/>
              <a:gd name="T66" fmla="*/ 26416685 w 1183"/>
              <a:gd name="T67" fmla="*/ 611767745 h 1620"/>
              <a:gd name="T68" fmla="*/ 16353298 w 1183"/>
              <a:gd name="T69" fmla="*/ 656501101 h 1620"/>
              <a:gd name="T70" fmla="*/ 4403177 w 1183"/>
              <a:gd name="T71" fmla="*/ 722654587 h 1620"/>
              <a:gd name="T72" fmla="*/ 1257824 w 1183"/>
              <a:gd name="T73" fmla="*/ 758567001 h 1620"/>
              <a:gd name="T74" fmla="*/ 1257824 w 1183"/>
              <a:gd name="T75" fmla="*/ 814010422 h 1620"/>
              <a:gd name="T76" fmla="*/ 5032089 w 1183"/>
              <a:gd name="T77" fmla="*/ 853702871 h 1620"/>
              <a:gd name="T78" fmla="*/ 11950913 w 1183"/>
              <a:gd name="T79" fmla="*/ 893395915 h 1620"/>
              <a:gd name="T80" fmla="*/ 23272120 w 1183"/>
              <a:gd name="T81" fmla="*/ 923637781 h 1620"/>
              <a:gd name="T82" fmla="*/ 38367595 w 1183"/>
              <a:gd name="T83" fmla="*/ 953879647 h 1620"/>
              <a:gd name="T84" fmla="*/ 54720899 w 1183"/>
              <a:gd name="T85" fmla="*/ 975930809 h 1620"/>
              <a:gd name="T86" fmla="*/ 72960926 w 1183"/>
              <a:gd name="T87" fmla="*/ 993571897 h 1620"/>
              <a:gd name="T88" fmla="*/ 95604128 w 1183"/>
              <a:gd name="T89" fmla="*/ 1006802912 h 1620"/>
              <a:gd name="T90" fmla="*/ 118247355 w 1183"/>
              <a:gd name="T91" fmla="*/ 1014992822 h 1620"/>
              <a:gd name="T92" fmla="*/ 142777293 w 1183"/>
              <a:gd name="T93" fmla="*/ 1020663370 h 1620"/>
              <a:gd name="T94" fmla="*/ 200642725 w 1183"/>
              <a:gd name="T95" fmla="*/ 1017512978 h 1620"/>
              <a:gd name="T96" fmla="*/ 231462623 w 1183"/>
              <a:gd name="T97" fmla="*/ 1009323068 h 1620"/>
              <a:gd name="T98" fmla="*/ 270459117 w 1183"/>
              <a:gd name="T99" fmla="*/ 994831578 h 1620"/>
              <a:gd name="T100" fmla="*/ 314487698 w 1183"/>
              <a:gd name="T101" fmla="*/ 972780416 h 1620"/>
              <a:gd name="T102" fmla="*/ 349709928 w 1183"/>
              <a:gd name="T103" fmla="*/ 950729254 h 1620"/>
              <a:gd name="T104" fmla="*/ 389335334 w 1183"/>
              <a:gd name="T105" fmla="*/ 921747069 h 1620"/>
              <a:gd name="T106" fmla="*/ 418897458 w 1183"/>
              <a:gd name="T107" fmla="*/ 896545514 h 1620"/>
              <a:gd name="T108" fmla="*/ 472989420 w 1183"/>
              <a:gd name="T109" fmla="*/ 846142404 h 1620"/>
              <a:gd name="T110" fmla="*/ 510727297 w 1183"/>
              <a:gd name="T111" fmla="*/ 801409644 h 1620"/>
              <a:gd name="T112" fmla="*/ 550352703 w 1183"/>
              <a:gd name="T113" fmla="*/ 751636772 h 1620"/>
              <a:gd name="T114" fmla="*/ 583688991 w 1183"/>
              <a:gd name="T115" fmla="*/ 703753818 h 1620"/>
              <a:gd name="T116" fmla="*/ 617024487 w 1183"/>
              <a:gd name="T117" fmla="*/ 648940634 h 162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183"/>
              <a:gd name="T178" fmla="*/ 0 h 1620"/>
              <a:gd name="T179" fmla="*/ 1183 w 1183"/>
              <a:gd name="T180" fmla="*/ 1620 h 162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183" h="1620">
                <a:moveTo>
                  <a:pt x="981" y="1030"/>
                </a:moveTo>
                <a:lnTo>
                  <a:pt x="992" y="1010"/>
                </a:lnTo>
                <a:lnTo>
                  <a:pt x="1011" y="975"/>
                </a:lnTo>
                <a:lnTo>
                  <a:pt x="1026" y="946"/>
                </a:lnTo>
                <a:lnTo>
                  <a:pt x="1042" y="916"/>
                </a:lnTo>
                <a:lnTo>
                  <a:pt x="1055" y="889"/>
                </a:lnTo>
                <a:lnTo>
                  <a:pt x="1066" y="864"/>
                </a:lnTo>
                <a:lnTo>
                  <a:pt x="1079" y="831"/>
                </a:lnTo>
                <a:lnTo>
                  <a:pt x="1091" y="801"/>
                </a:lnTo>
                <a:lnTo>
                  <a:pt x="1103" y="767"/>
                </a:lnTo>
                <a:lnTo>
                  <a:pt x="1115" y="738"/>
                </a:lnTo>
                <a:lnTo>
                  <a:pt x="1125" y="705"/>
                </a:lnTo>
                <a:lnTo>
                  <a:pt x="1134" y="681"/>
                </a:lnTo>
                <a:lnTo>
                  <a:pt x="1141" y="649"/>
                </a:lnTo>
                <a:lnTo>
                  <a:pt x="1149" y="621"/>
                </a:lnTo>
                <a:lnTo>
                  <a:pt x="1154" y="597"/>
                </a:lnTo>
                <a:lnTo>
                  <a:pt x="1158" y="578"/>
                </a:lnTo>
                <a:lnTo>
                  <a:pt x="1166" y="538"/>
                </a:lnTo>
                <a:lnTo>
                  <a:pt x="1171" y="509"/>
                </a:lnTo>
                <a:lnTo>
                  <a:pt x="1177" y="472"/>
                </a:lnTo>
                <a:lnTo>
                  <a:pt x="1178" y="456"/>
                </a:lnTo>
                <a:lnTo>
                  <a:pt x="1180" y="431"/>
                </a:lnTo>
                <a:lnTo>
                  <a:pt x="1182" y="416"/>
                </a:lnTo>
                <a:lnTo>
                  <a:pt x="1183" y="380"/>
                </a:lnTo>
                <a:lnTo>
                  <a:pt x="1182" y="354"/>
                </a:lnTo>
                <a:lnTo>
                  <a:pt x="1182" y="327"/>
                </a:lnTo>
                <a:lnTo>
                  <a:pt x="1180" y="309"/>
                </a:lnTo>
                <a:lnTo>
                  <a:pt x="1178" y="285"/>
                </a:lnTo>
                <a:lnTo>
                  <a:pt x="1175" y="264"/>
                </a:lnTo>
                <a:lnTo>
                  <a:pt x="1171" y="242"/>
                </a:lnTo>
                <a:lnTo>
                  <a:pt x="1166" y="219"/>
                </a:lnTo>
                <a:lnTo>
                  <a:pt x="1164" y="202"/>
                </a:lnTo>
                <a:lnTo>
                  <a:pt x="1159" y="188"/>
                </a:lnTo>
                <a:lnTo>
                  <a:pt x="1151" y="168"/>
                </a:lnTo>
                <a:lnTo>
                  <a:pt x="1146" y="154"/>
                </a:lnTo>
                <a:lnTo>
                  <a:pt x="1137" y="134"/>
                </a:lnTo>
                <a:lnTo>
                  <a:pt x="1129" y="118"/>
                </a:lnTo>
                <a:lnTo>
                  <a:pt x="1122" y="106"/>
                </a:lnTo>
                <a:lnTo>
                  <a:pt x="1113" y="93"/>
                </a:lnTo>
                <a:lnTo>
                  <a:pt x="1106" y="83"/>
                </a:lnTo>
                <a:lnTo>
                  <a:pt x="1096" y="71"/>
                </a:lnTo>
                <a:lnTo>
                  <a:pt x="1083" y="58"/>
                </a:lnTo>
                <a:lnTo>
                  <a:pt x="1076" y="49"/>
                </a:lnTo>
                <a:lnTo>
                  <a:pt x="1067" y="43"/>
                </a:lnTo>
                <a:lnTo>
                  <a:pt x="1057" y="35"/>
                </a:lnTo>
                <a:lnTo>
                  <a:pt x="1045" y="29"/>
                </a:lnTo>
                <a:lnTo>
                  <a:pt x="1032" y="21"/>
                </a:lnTo>
                <a:lnTo>
                  <a:pt x="1023" y="18"/>
                </a:lnTo>
                <a:lnTo>
                  <a:pt x="1009" y="11"/>
                </a:lnTo>
                <a:lnTo>
                  <a:pt x="995" y="9"/>
                </a:lnTo>
                <a:lnTo>
                  <a:pt x="976" y="4"/>
                </a:lnTo>
                <a:lnTo>
                  <a:pt x="967" y="1"/>
                </a:lnTo>
                <a:lnTo>
                  <a:pt x="956" y="0"/>
                </a:lnTo>
                <a:lnTo>
                  <a:pt x="902" y="0"/>
                </a:lnTo>
                <a:lnTo>
                  <a:pt x="887" y="1"/>
                </a:lnTo>
                <a:lnTo>
                  <a:pt x="864" y="5"/>
                </a:lnTo>
                <a:lnTo>
                  <a:pt x="847" y="8"/>
                </a:lnTo>
                <a:lnTo>
                  <a:pt x="832" y="11"/>
                </a:lnTo>
                <a:lnTo>
                  <a:pt x="815" y="18"/>
                </a:lnTo>
                <a:lnTo>
                  <a:pt x="795" y="24"/>
                </a:lnTo>
                <a:lnTo>
                  <a:pt x="773" y="33"/>
                </a:lnTo>
                <a:lnTo>
                  <a:pt x="753" y="40"/>
                </a:lnTo>
                <a:lnTo>
                  <a:pt x="732" y="49"/>
                </a:lnTo>
                <a:lnTo>
                  <a:pt x="708" y="63"/>
                </a:lnTo>
                <a:lnTo>
                  <a:pt x="684" y="76"/>
                </a:lnTo>
                <a:lnTo>
                  <a:pt x="671" y="82"/>
                </a:lnTo>
                <a:lnTo>
                  <a:pt x="650" y="96"/>
                </a:lnTo>
                <a:lnTo>
                  <a:pt x="627" y="111"/>
                </a:lnTo>
                <a:lnTo>
                  <a:pt x="603" y="127"/>
                </a:lnTo>
                <a:lnTo>
                  <a:pt x="584" y="141"/>
                </a:lnTo>
                <a:lnTo>
                  <a:pt x="564" y="156"/>
                </a:lnTo>
                <a:lnTo>
                  <a:pt x="537" y="178"/>
                </a:lnTo>
                <a:lnTo>
                  <a:pt x="544" y="174"/>
                </a:lnTo>
                <a:lnTo>
                  <a:pt x="517" y="196"/>
                </a:lnTo>
                <a:lnTo>
                  <a:pt x="476" y="234"/>
                </a:lnTo>
                <a:lnTo>
                  <a:pt x="453" y="256"/>
                </a:lnTo>
                <a:lnTo>
                  <a:pt x="431" y="277"/>
                </a:lnTo>
                <a:lnTo>
                  <a:pt x="424" y="287"/>
                </a:lnTo>
                <a:lnTo>
                  <a:pt x="391" y="322"/>
                </a:lnTo>
                <a:lnTo>
                  <a:pt x="371" y="348"/>
                </a:lnTo>
                <a:lnTo>
                  <a:pt x="350" y="372"/>
                </a:lnTo>
                <a:lnTo>
                  <a:pt x="329" y="398"/>
                </a:lnTo>
                <a:lnTo>
                  <a:pt x="308" y="427"/>
                </a:lnTo>
                <a:lnTo>
                  <a:pt x="292" y="448"/>
                </a:lnTo>
                <a:lnTo>
                  <a:pt x="274" y="475"/>
                </a:lnTo>
                <a:lnTo>
                  <a:pt x="255" y="503"/>
                </a:lnTo>
                <a:lnTo>
                  <a:pt x="240" y="526"/>
                </a:lnTo>
                <a:lnTo>
                  <a:pt x="220" y="559"/>
                </a:lnTo>
                <a:lnTo>
                  <a:pt x="202" y="589"/>
                </a:lnTo>
                <a:lnTo>
                  <a:pt x="191" y="610"/>
                </a:lnTo>
                <a:lnTo>
                  <a:pt x="172" y="645"/>
                </a:lnTo>
                <a:lnTo>
                  <a:pt x="157" y="674"/>
                </a:lnTo>
                <a:lnTo>
                  <a:pt x="142" y="704"/>
                </a:lnTo>
                <a:lnTo>
                  <a:pt x="128" y="730"/>
                </a:lnTo>
                <a:lnTo>
                  <a:pt x="118" y="756"/>
                </a:lnTo>
                <a:lnTo>
                  <a:pt x="104" y="788"/>
                </a:lnTo>
                <a:lnTo>
                  <a:pt x="92" y="819"/>
                </a:lnTo>
                <a:lnTo>
                  <a:pt x="80" y="853"/>
                </a:lnTo>
                <a:lnTo>
                  <a:pt x="68" y="882"/>
                </a:lnTo>
                <a:lnTo>
                  <a:pt x="58" y="914"/>
                </a:lnTo>
                <a:lnTo>
                  <a:pt x="50" y="938"/>
                </a:lnTo>
                <a:lnTo>
                  <a:pt x="42" y="971"/>
                </a:lnTo>
                <a:lnTo>
                  <a:pt x="34" y="999"/>
                </a:lnTo>
                <a:lnTo>
                  <a:pt x="29" y="1023"/>
                </a:lnTo>
                <a:lnTo>
                  <a:pt x="26" y="1042"/>
                </a:lnTo>
                <a:lnTo>
                  <a:pt x="17" y="1082"/>
                </a:lnTo>
                <a:lnTo>
                  <a:pt x="12" y="1111"/>
                </a:lnTo>
                <a:lnTo>
                  <a:pt x="7" y="1147"/>
                </a:lnTo>
                <a:lnTo>
                  <a:pt x="5" y="1164"/>
                </a:lnTo>
                <a:lnTo>
                  <a:pt x="3" y="1189"/>
                </a:lnTo>
                <a:lnTo>
                  <a:pt x="2" y="1204"/>
                </a:lnTo>
                <a:lnTo>
                  <a:pt x="0" y="1239"/>
                </a:lnTo>
                <a:lnTo>
                  <a:pt x="2" y="1266"/>
                </a:lnTo>
                <a:lnTo>
                  <a:pt x="2" y="1292"/>
                </a:lnTo>
                <a:lnTo>
                  <a:pt x="3" y="1311"/>
                </a:lnTo>
                <a:lnTo>
                  <a:pt x="5" y="1335"/>
                </a:lnTo>
                <a:lnTo>
                  <a:pt x="8" y="1355"/>
                </a:lnTo>
                <a:lnTo>
                  <a:pt x="12" y="1378"/>
                </a:lnTo>
                <a:lnTo>
                  <a:pt x="17" y="1400"/>
                </a:lnTo>
                <a:lnTo>
                  <a:pt x="19" y="1418"/>
                </a:lnTo>
                <a:lnTo>
                  <a:pt x="24" y="1432"/>
                </a:lnTo>
                <a:lnTo>
                  <a:pt x="32" y="1452"/>
                </a:lnTo>
                <a:lnTo>
                  <a:pt x="37" y="1466"/>
                </a:lnTo>
                <a:lnTo>
                  <a:pt x="46" y="1486"/>
                </a:lnTo>
                <a:lnTo>
                  <a:pt x="55" y="1501"/>
                </a:lnTo>
                <a:lnTo>
                  <a:pt x="61" y="1514"/>
                </a:lnTo>
                <a:lnTo>
                  <a:pt x="70" y="1526"/>
                </a:lnTo>
                <a:lnTo>
                  <a:pt x="78" y="1538"/>
                </a:lnTo>
                <a:lnTo>
                  <a:pt x="87" y="1549"/>
                </a:lnTo>
                <a:lnTo>
                  <a:pt x="100" y="1562"/>
                </a:lnTo>
                <a:lnTo>
                  <a:pt x="107" y="1570"/>
                </a:lnTo>
                <a:lnTo>
                  <a:pt x="116" y="1577"/>
                </a:lnTo>
                <a:lnTo>
                  <a:pt x="126" y="1584"/>
                </a:lnTo>
                <a:lnTo>
                  <a:pt x="138" y="1591"/>
                </a:lnTo>
                <a:lnTo>
                  <a:pt x="152" y="1598"/>
                </a:lnTo>
                <a:lnTo>
                  <a:pt x="160" y="1602"/>
                </a:lnTo>
                <a:lnTo>
                  <a:pt x="174" y="1608"/>
                </a:lnTo>
                <a:lnTo>
                  <a:pt x="188" y="1611"/>
                </a:lnTo>
                <a:lnTo>
                  <a:pt x="207" y="1616"/>
                </a:lnTo>
                <a:lnTo>
                  <a:pt x="216" y="1618"/>
                </a:lnTo>
                <a:lnTo>
                  <a:pt x="227" y="1620"/>
                </a:lnTo>
                <a:lnTo>
                  <a:pt x="281" y="1620"/>
                </a:lnTo>
                <a:lnTo>
                  <a:pt x="297" y="1618"/>
                </a:lnTo>
                <a:lnTo>
                  <a:pt x="319" y="1615"/>
                </a:lnTo>
                <a:lnTo>
                  <a:pt x="336" y="1612"/>
                </a:lnTo>
                <a:lnTo>
                  <a:pt x="351" y="1608"/>
                </a:lnTo>
                <a:lnTo>
                  <a:pt x="368" y="1602"/>
                </a:lnTo>
                <a:lnTo>
                  <a:pt x="389" y="1596"/>
                </a:lnTo>
                <a:lnTo>
                  <a:pt x="410" y="1587"/>
                </a:lnTo>
                <a:lnTo>
                  <a:pt x="430" y="1579"/>
                </a:lnTo>
                <a:lnTo>
                  <a:pt x="452" y="1570"/>
                </a:lnTo>
                <a:lnTo>
                  <a:pt x="476" y="1557"/>
                </a:lnTo>
                <a:lnTo>
                  <a:pt x="500" y="1544"/>
                </a:lnTo>
                <a:lnTo>
                  <a:pt x="512" y="1538"/>
                </a:lnTo>
                <a:lnTo>
                  <a:pt x="534" y="1524"/>
                </a:lnTo>
                <a:lnTo>
                  <a:pt x="556" y="1509"/>
                </a:lnTo>
                <a:lnTo>
                  <a:pt x="580" y="1492"/>
                </a:lnTo>
                <a:lnTo>
                  <a:pt x="599" y="1479"/>
                </a:lnTo>
                <a:lnTo>
                  <a:pt x="619" y="1463"/>
                </a:lnTo>
                <a:lnTo>
                  <a:pt x="646" y="1442"/>
                </a:lnTo>
                <a:lnTo>
                  <a:pt x="639" y="1446"/>
                </a:lnTo>
                <a:lnTo>
                  <a:pt x="666" y="1423"/>
                </a:lnTo>
                <a:lnTo>
                  <a:pt x="708" y="1385"/>
                </a:lnTo>
                <a:lnTo>
                  <a:pt x="730" y="1364"/>
                </a:lnTo>
                <a:lnTo>
                  <a:pt x="752" y="1343"/>
                </a:lnTo>
                <a:lnTo>
                  <a:pt x="761" y="1332"/>
                </a:lnTo>
                <a:lnTo>
                  <a:pt x="792" y="1297"/>
                </a:lnTo>
                <a:lnTo>
                  <a:pt x="812" y="1272"/>
                </a:lnTo>
                <a:lnTo>
                  <a:pt x="834" y="1248"/>
                </a:lnTo>
                <a:lnTo>
                  <a:pt x="854" y="1222"/>
                </a:lnTo>
                <a:lnTo>
                  <a:pt x="875" y="1193"/>
                </a:lnTo>
                <a:lnTo>
                  <a:pt x="892" y="1171"/>
                </a:lnTo>
                <a:lnTo>
                  <a:pt x="909" y="1145"/>
                </a:lnTo>
                <a:lnTo>
                  <a:pt x="928" y="1117"/>
                </a:lnTo>
                <a:lnTo>
                  <a:pt x="943" y="1093"/>
                </a:lnTo>
                <a:lnTo>
                  <a:pt x="963" y="1060"/>
                </a:lnTo>
                <a:lnTo>
                  <a:pt x="981" y="1030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8" name="Freeform 182"/>
          <p:cNvSpPr>
            <a:spLocks/>
          </p:cNvSpPr>
          <p:nvPr/>
        </p:nvSpPr>
        <p:spPr bwMode="auto">
          <a:xfrm>
            <a:off x="3516313" y="1435100"/>
            <a:ext cx="1066800" cy="1416050"/>
          </a:xfrm>
          <a:custGeom>
            <a:avLst/>
            <a:gdLst>
              <a:gd name="T0" fmla="*/ 762851682 w 1343"/>
              <a:gd name="T1" fmla="*/ 633269022 h 1783"/>
              <a:gd name="T2" fmla="*/ 807651705 w 1343"/>
              <a:gd name="T3" fmla="*/ 514688566 h 1783"/>
              <a:gd name="T4" fmla="*/ 836676320 w 1343"/>
              <a:gd name="T5" fmla="*/ 399893145 h 1783"/>
              <a:gd name="T6" fmla="*/ 847403097 w 1343"/>
              <a:gd name="T7" fmla="*/ 291404525 h 1783"/>
              <a:gd name="T8" fmla="*/ 839831441 w 1343"/>
              <a:gd name="T9" fmla="*/ 195531643 h 1783"/>
              <a:gd name="T10" fmla="*/ 814591860 w 1343"/>
              <a:gd name="T11" fmla="*/ 114796166 h 1783"/>
              <a:gd name="T12" fmla="*/ 771054839 w 1343"/>
              <a:gd name="T13" fmla="*/ 54244335 h 1783"/>
              <a:gd name="T14" fmla="*/ 713004417 w 1343"/>
              <a:gd name="T15" fmla="*/ 15138156 h 1783"/>
              <a:gd name="T16" fmla="*/ 643597307 w 1343"/>
              <a:gd name="T17" fmla="*/ 0 h 1783"/>
              <a:gd name="T18" fmla="*/ 562201211 w 1343"/>
              <a:gd name="T19" fmla="*/ 9461248 h 1783"/>
              <a:gd name="T20" fmla="*/ 476387787 w 1343"/>
              <a:gd name="T21" fmla="*/ 44783078 h 1783"/>
              <a:gd name="T22" fmla="*/ 388051437 w 1343"/>
              <a:gd name="T23" fmla="*/ 100288582 h 1783"/>
              <a:gd name="T24" fmla="*/ 300345099 w 1343"/>
              <a:gd name="T25" fmla="*/ 177239744 h 1783"/>
              <a:gd name="T26" fmla="*/ 218318297 w 1343"/>
              <a:gd name="T27" fmla="*/ 271220855 h 1783"/>
              <a:gd name="T28" fmla="*/ 146386721 w 1343"/>
              <a:gd name="T29" fmla="*/ 377186317 h 1783"/>
              <a:gd name="T30" fmla="*/ 85181948 w 1343"/>
              <a:gd name="T31" fmla="*/ 491981738 h 1783"/>
              <a:gd name="T32" fmla="*/ 39751206 w 1343"/>
              <a:gd name="T33" fmla="*/ 609931603 h 1783"/>
              <a:gd name="T34" fmla="*/ 10726780 w 1343"/>
              <a:gd name="T35" fmla="*/ 725358310 h 1783"/>
              <a:gd name="T36" fmla="*/ 0 w 1343"/>
              <a:gd name="T37" fmla="*/ 833215743 h 1783"/>
              <a:gd name="T38" fmla="*/ 7571659 w 1343"/>
              <a:gd name="T39" fmla="*/ 929719961 h 1783"/>
              <a:gd name="T40" fmla="*/ 33441758 w 1343"/>
              <a:gd name="T41" fmla="*/ 1010455438 h 1783"/>
              <a:gd name="T42" fmla="*/ 76348085 w 1343"/>
              <a:gd name="T43" fmla="*/ 1071006450 h 1783"/>
              <a:gd name="T44" fmla="*/ 134398531 w 1343"/>
              <a:gd name="T45" fmla="*/ 1110113404 h 1783"/>
              <a:gd name="T46" fmla="*/ 204436348 w 1343"/>
              <a:gd name="T47" fmla="*/ 1124620169 h 1783"/>
              <a:gd name="T48" fmla="*/ 285201787 w 1343"/>
              <a:gd name="T49" fmla="*/ 1115158924 h 1783"/>
              <a:gd name="T50" fmla="*/ 371015211 w 1343"/>
              <a:gd name="T51" fmla="*/ 1080467694 h 1783"/>
              <a:gd name="T52" fmla="*/ 459351561 w 1343"/>
              <a:gd name="T53" fmla="*/ 1024962203 h 1783"/>
              <a:gd name="T54" fmla="*/ 547057899 w 1343"/>
              <a:gd name="T55" fmla="*/ 948011065 h 1783"/>
              <a:gd name="T56" fmla="*/ 629084701 w 1343"/>
              <a:gd name="T57" fmla="*/ 854030004 h 1783"/>
              <a:gd name="T58" fmla="*/ 701646934 w 1343"/>
              <a:gd name="T59" fmla="*/ 747433753 h 1783"/>
              <a:gd name="T60" fmla="*/ 636025651 w 1343"/>
              <a:gd name="T61" fmla="*/ 756264406 h 1783"/>
              <a:gd name="T62" fmla="*/ 562831918 w 1343"/>
              <a:gd name="T63" fmla="*/ 854030004 h 1783"/>
              <a:gd name="T64" fmla="*/ 470709045 w 1343"/>
              <a:gd name="T65" fmla="*/ 949273041 h 1783"/>
              <a:gd name="T66" fmla="*/ 401301835 w 1343"/>
              <a:gd name="T67" fmla="*/ 1003517351 h 1783"/>
              <a:gd name="T68" fmla="*/ 321798653 w 1343"/>
              <a:gd name="T69" fmla="*/ 1047669031 h 1783"/>
              <a:gd name="T70" fmla="*/ 251760042 w 1343"/>
              <a:gd name="T71" fmla="*/ 1070375859 h 1783"/>
              <a:gd name="T72" fmla="*/ 169101689 w 1343"/>
              <a:gd name="T73" fmla="*/ 1067852702 h 1783"/>
              <a:gd name="T74" fmla="*/ 123671754 w 1343"/>
              <a:gd name="T75" fmla="*/ 1046407849 h 1783"/>
              <a:gd name="T76" fmla="*/ 88967776 w 1343"/>
              <a:gd name="T77" fmla="*/ 1006671099 h 1783"/>
              <a:gd name="T78" fmla="*/ 62466981 w 1343"/>
              <a:gd name="T79" fmla="*/ 946119293 h 1783"/>
              <a:gd name="T80" fmla="*/ 51740191 w 1343"/>
              <a:gd name="T81" fmla="*/ 866644997 h 1783"/>
              <a:gd name="T82" fmla="*/ 54895325 w 1343"/>
              <a:gd name="T83" fmla="*/ 775186896 h 1783"/>
              <a:gd name="T84" fmla="*/ 76979586 w 1343"/>
              <a:gd name="T85" fmla="*/ 664175913 h 1783"/>
              <a:gd name="T86" fmla="*/ 116100098 w 1343"/>
              <a:gd name="T87" fmla="*/ 548749206 h 1783"/>
              <a:gd name="T88" fmla="*/ 170994603 w 1343"/>
              <a:gd name="T89" fmla="*/ 436476247 h 1783"/>
              <a:gd name="T90" fmla="*/ 234723816 w 1343"/>
              <a:gd name="T91" fmla="*/ 334295818 h 1783"/>
              <a:gd name="T92" fmla="*/ 318012825 w 1343"/>
              <a:gd name="T93" fmla="*/ 232745286 h 1783"/>
              <a:gd name="T94" fmla="*/ 389312850 w 1343"/>
              <a:gd name="T95" fmla="*/ 163994161 h 1783"/>
              <a:gd name="T96" fmla="*/ 473864166 w 1343"/>
              <a:gd name="T97" fmla="*/ 103442330 h 1783"/>
              <a:gd name="T98" fmla="*/ 552105140 w 1343"/>
              <a:gd name="T99" fmla="*/ 66859327 h 1783"/>
              <a:gd name="T100" fmla="*/ 619620131 w 1343"/>
              <a:gd name="T101" fmla="*/ 51721165 h 1783"/>
              <a:gd name="T102" fmla="*/ 695968192 w 1343"/>
              <a:gd name="T103" fmla="*/ 63074988 h 1783"/>
              <a:gd name="T104" fmla="*/ 733827266 w 1343"/>
              <a:gd name="T105" fmla="*/ 88304180 h 1783"/>
              <a:gd name="T106" fmla="*/ 767899717 w 1343"/>
              <a:gd name="T107" fmla="*/ 136241018 h 1783"/>
              <a:gd name="T108" fmla="*/ 789353272 w 1343"/>
              <a:gd name="T109" fmla="*/ 204361502 h 1783"/>
              <a:gd name="T110" fmla="*/ 796924928 w 1343"/>
              <a:gd name="T111" fmla="*/ 291404525 h 1783"/>
              <a:gd name="T112" fmla="*/ 786198150 w 1343"/>
              <a:gd name="T113" fmla="*/ 391062491 h 1783"/>
              <a:gd name="T114" fmla="*/ 760328061 w 1343"/>
              <a:gd name="T115" fmla="*/ 496397462 h 1783"/>
              <a:gd name="T116" fmla="*/ 716159539 w 1343"/>
              <a:gd name="T117" fmla="*/ 612453966 h 1783"/>
              <a:gd name="T118" fmla="*/ 712373711 w 1343"/>
              <a:gd name="T119" fmla="*/ 728512058 h 178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43"/>
              <a:gd name="T181" fmla="*/ 0 h 1783"/>
              <a:gd name="T182" fmla="*/ 1343 w 1343"/>
              <a:gd name="T183" fmla="*/ 1783 h 178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43" h="1783">
                <a:moveTo>
                  <a:pt x="1129" y="1155"/>
                </a:moveTo>
                <a:lnTo>
                  <a:pt x="1146" y="1126"/>
                </a:lnTo>
                <a:lnTo>
                  <a:pt x="1162" y="1096"/>
                </a:lnTo>
                <a:lnTo>
                  <a:pt x="1178" y="1064"/>
                </a:lnTo>
                <a:lnTo>
                  <a:pt x="1193" y="1034"/>
                </a:lnTo>
                <a:lnTo>
                  <a:pt x="1209" y="1004"/>
                </a:lnTo>
                <a:lnTo>
                  <a:pt x="1221" y="974"/>
                </a:lnTo>
                <a:lnTo>
                  <a:pt x="1235" y="942"/>
                </a:lnTo>
                <a:lnTo>
                  <a:pt x="1246" y="911"/>
                </a:lnTo>
                <a:lnTo>
                  <a:pt x="1258" y="879"/>
                </a:lnTo>
                <a:lnTo>
                  <a:pt x="1270" y="849"/>
                </a:lnTo>
                <a:lnTo>
                  <a:pt x="1280" y="816"/>
                </a:lnTo>
                <a:lnTo>
                  <a:pt x="1291" y="786"/>
                </a:lnTo>
                <a:lnTo>
                  <a:pt x="1298" y="756"/>
                </a:lnTo>
                <a:lnTo>
                  <a:pt x="1307" y="724"/>
                </a:lnTo>
                <a:lnTo>
                  <a:pt x="1313" y="695"/>
                </a:lnTo>
                <a:lnTo>
                  <a:pt x="1320" y="664"/>
                </a:lnTo>
                <a:lnTo>
                  <a:pt x="1326" y="634"/>
                </a:lnTo>
                <a:lnTo>
                  <a:pt x="1331" y="605"/>
                </a:lnTo>
                <a:lnTo>
                  <a:pt x="1335" y="574"/>
                </a:lnTo>
                <a:lnTo>
                  <a:pt x="1338" y="547"/>
                </a:lnTo>
                <a:lnTo>
                  <a:pt x="1341" y="518"/>
                </a:lnTo>
                <a:lnTo>
                  <a:pt x="1342" y="489"/>
                </a:lnTo>
                <a:lnTo>
                  <a:pt x="1343" y="462"/>
                </a:lnTo>
                <a:lnTo>
                  <a:pt x="1342" y="436"/>
                </a:lnTo>
                <a:lnTo>
                  <a:pt x="1342" y="409"/>
                </a:lnTo>
                <a:lnTo>
                  <a:pt x="1341" y="383"/>
                </a:lnTo>
                <a:lnTo>
                  <a:pt x="1338" y="358"/>
                </a:lnTo>
                <a:lnTo>
                  <a:pt x="1335" y="334"/>
                </a:lnTo>
                <a:lnTo>
                  <a:pt x="1331" y="310"/>
                </a:lnTo>
                <a:lnTo>
                  <a:pt x="1326" y="286"/>
                </a:lnTo>
                <a:lnTo>
                  <a:pt x="1322" y="263"/>
                </a:lnTo>
                <a:lnTo>
                  <a:pt x="1315" y="242"/>
                </a:lnTo>
                <a:lnTo>
                  <a:pt x="1307" y="222"/>
                </a:lnTo>
                <a:lnTo>
                  <a:pt x="1299" y="202"/>
                </a:lnTo>
                <a:lnTo>
                  <a:pt x="1291" y="182"/>
                </a:lnTo>
                <a:lnTo>
                  <a:pt x="1280" y="163"/>
                </a:lnTo>
                <a:lnTo>
                  <a:pt x="1270" y="145"/>
                </a:lnTo>
                <a:lnTo>
                  <a:pt x="1259" y="129"/>
                </a:lnTo>
                <a:lnTo>
                  <a:pt x="1248" y="114"/>
                </a:lnTo>
                <a:lnTo>
                  <a:pt x="1236" y="100"/>
                </a:lnTo>
                <a:lnTo>
                  <a:pt x="1222" y="86"/>
                </a:lnTo>
                <a:lnTo>
                  <a:pt x="1210" y="72"/>
                </a:lnTo>
                <a:lnTo>
                  <a:pt x="1195" y="61"/>
                </a:lnTo>
                <a:lnTo>
                  <a:pt x="1180" y="49"/>
                </a:lnTo>
                <a:lnTo>
                  <a:pt x="1163" y="40"/>
                </a:lnTo>
                <a:lnTo>
                  <a:pt x="1147" y="30"/>
                </a:lnTo>
                <a:lnTo>
                  <a:pt x="1130" y="24"/>
                </a:lnTo>
                <a:lnTo>
                  <a:pt x="1113" y="17"/>
                </a:lnTo>
                <a:lnTo>
                  <a:pt x="1095" y="13"/>
                </a:lnTo>
                <a:lnTo>
                  <a:pt x="1076" y="8"/>
                </a:lnTo>
                <a:lnTo>
                  <a:pt x="1059" y="4"/>
                </a:lnTo>
                <a:lnTo>
                  <a:pt x="1040" y="1"/>
                </a:lnTo>
                <a:lnTo>
                  <a:pt x="1020" y="0"/>
                </a:lnTo>
                <a:lnTo>
                  <a:pt x="999" y="0"/>
                </a:lnTo>
                <a:lnTo>
                  <a:pt x="978" y="1"/>
                </a:lnTo>
                <a:lnTo>
                  <a:pt x="956" y="4"/>
                </a:lnTo>
                <a:lnTo>
                  <a:pt x="935" y="8"/>
                </a:lnTo>
                <a:lnTo>
                  <a:pt x="914" y="10"/>
                </a:lnTo>
                <a:lnTo>
                  <a:pt x="891" y="15"/>
                </a:lnTo>
                <a:lnTo>
                  <a:pt x="869" y="23"/>
                </a:lnTo>
                <a:lnTo>
                  <a:pt x="847" y="30"/>
                </a:lnTo>
                <a:lnTo>
                  <a:pt x="824" y="39"/>
                </a:lnTo>
                <a:lnTo>
                  <a:pt x="801" y="48"/>
                </a:lnTo>
                <a:lnTo>
                  <a:pt x="777" y="58"/>
                </a:lnTo>
                <a:lnTo>
                  <a:pt x="755" y="71"/>
                </a:lnTo>
                <a:lnTo>
                  <a:pt x="731" y="83"/>
                </a:lnTo>
                <a:lnTo>
                  <a:pt x="708" y="96"/>
                </a:lnTo>
                <a:lnTo>
                  <a:pt x="685" y="110"/>
                </a:lnTo>
                <a:lnTo>
                  <a:pt x="661" y="126"/>
                </a:lnTo>
                <a:lnTo>
                  <a:pt x="638" y="142"/>
                </a:lnTo>
                <a:lnTo>
                  <a:pt x="615" y="159"/>
                </a:lnTo>
                <a:lnTo>
                  <a:pt x="591" y="178"/>
                </a:lnTo>
                <a:lnTo>
                  <a:pt x="568" y="197"/>
                </a:lnTo>
                <a:lnTo>
                  <a:pt x="546" y="217"/>
                </a:lnTo>
                <a:lnTo>
                  <a:pt x="522" y="238"/>
                </a:lnTo>
                <a:lnTo>
                  <a:pt x="499" y="258"/>
                </a:lnTo>
                <a:lnTo>
                  <a:pt x="476" y="281"/>
                </a:lnTo>
                <a:lnTo>
                  <a:pt x="453" y="304"/>
                </a:lnTo>
                <a:lnTo>
                  <a:pt x="432" y="328"/>
                </a:lnTo>
                <a:lnTo>
                  <a:pt x="409" y="353"/>
                </a:lnTo>
                <a:lnTo>
                  <a:pt x="389" y="378"/>
                </a:lnTo>
                <a:lnTo>
                  <a:pt x="367" y="403"/>
                </a:lnTo>
                <a:lnTo>
                  <a:pt x="346" y="430"/>
                </a:lnTo>
                <a:lnTo>
                  <a:pt x="326" y="457"/>
                </a:lnTo>
                <a:lnTo>
                  <a:pt x="306" y="484"/>
                </a:lnTo>
                <a:lnTo>
                  <a:pt x="287" y="511"/>
                </a:lnTo>
                <a:lnTo>
                  <a:pt x="268" y="539"/>
                </a:lnTo>
                <a:lnTo>
                  <a:pt x="249" y="569"/>
                </a:lnTo>
                <a:lnTo>
                  <a:pt x="232" y="598"/>
                </a:lnTo>
                <a:lnTo>
                  <a:pt x="214" y="629"/>
                </a:lnTo>
                <a:lnTo>
                  <a:pt x="198" y="658"/>
                </a:lnTo>
                <a:lnTo>
                  <a:pt x="181" y="688"/>
                </a:lnTo>
                <a:lnTo>
                  <a:pt x="165" y="719"/>
                </a:lnTo>
                <a:lnTo>
                  <a:pt x="150" y="749"/>
                </a:lnTo>
                <a:lnTo>
                  <a:pt x="135" y="780"/>
                </a:lnTo>
                <a:lnTo>
                  <a:pt x="122" y="810"/>
                </a:lnTo>
                <a:lnTo>
                  <a:pt x="108" y="841"/>
                </a:lnTo>
                <a:lnTo>
                  <a:pt x="97" y="873"/>
                </a:lnTo>
                <a:lnTo>
                  <a:pt x="85" y="904"/>
                </a:lnTo>
                <a:lnTo>
                  <a:pt x="73" y="935"/>
                </a:lnTo>
                <a:lnTo>
                  <a:pt x="63" y="967"/>
                </a:lnTo>
                <a:lnTo>
                  <a:pt x="53" y="998"/>
                </a:lnTo>
                <a:lnTo>
                  <a:pt x="45" y="1028"/>
                </a:lnTo>
                <a:lnTo>
                  <a:pt x="36" y="1059"/>
                </a:lnTo>
                <a:lnTo>
                  <a:pt x="30" y="1088"/>
                </a:lnTo>
                <a:lnTo>
                  <a:pt x="24" y="1120"/>
                </a:lnTo>
                <a:lnTo>
                  <a:pt x="17" y="1150"/>
                </a:lnTo>
                <a:lnTo>
                  <a:pt x="12" y="1179"/>
                </a:lnTo>
                <a:lnTo>
                  <a:pt x="8" y="1209"/>
                </a:lnTo>
                <a:lnTo>
                  <a:pt x="5" y="1237"/>
                </a:lnTo>
                <a:lnTo>
                  <a:pt x="2" y="1266"/>
                </a:lnTo>
                <a:lnTo>
                  <a:pt x="1" y="1295"/>
                </a:lnTo>
                <a:lnTo>
                  <a:pt x="0" y="1321"/>
                </a:lnTo>
                <a:lnTo>
                  <a:pt x="1" y="1348"/>
                </a:lnTo>
                <a:lnTo>
                  <a:pt x="1" y="1374"/>
                </a:lnTo>
                <a:lnTo>
                  <a:pt x="2" y="1401"/>
                </a:lnTo>
                <a:lnTo>
                  <a:pt x="5" y="1426"/>
                </a:lnTo>
                <a:lnTo>
                  <a:pt x="8" y="1450"/>
                </a:lnTo>
                <a:lnTo>
                  <a:pt x="12" y="1474"/>
                </a:lnTo>
                <a:lnTo>
                  <a:pt x="17" y="1498"/>
                </a:lnTo>
                <a:lnTo>
                  <a:pt x="21" y="1520"/>
                </a:lnTo>
                <a:lnTo>
                  <a:pt x="29" y="1542"/>
                </a:lnTo>
                <a:lnTo>
                  <a:pt x="36" y="1562"/>
                </a:lnTo>
                <a:lnTo>
                  <a:pt x="44" y="1582"/>
                </a:lnTo>
                <a:lnTo>
                  <a:pt x="53" y="1602"/>
                </a:lnTo>
                <a:lnTo>
                  <a:pt x="63" y="1621"/>
                </a:lnTo>
                <a:lnTo>
                  <a:pt x="73" y="1639"/>
                </a:lnTo>
                <a:lnTo>
                  <a:pt x="84" y="1655"/>
                </a:lnTo>
                <a:lnTo>
                  <a:pt x="95" y="1670"/>
                </a:lnTo>
                <a:lnTo>
                  <a:pt x="107" y="1684"/>
                </a:lnTo>
                <a:lnTo>
                  <a:pt x="121" y="1698"/>
                </a:lnTo>
                <a:lnTo>
                  <a:pt x="133" y="1712"/>
                </a:lnTo>
                <a:lnTo>
                  <a:pt x="148" y="1723"/>
                </a:lnTo>
                <a:lnTo>
                  <a:pt x="164" y="1734"/>
                </a:lnTo>
                <a:lnTo>
                  <a:pt x="180" y="1743"/>
                </a:lnTo>
                <a:lnTo>
                  <a:pt x="196" y="1753"/>
                </a:lnTo>
                <a:lnTo>
                  <a:pt x="213" y="1760"/>
                </a:lnTo>
                <a:lnTo>
                  <a:pt x="230" y="1767"/>
                </a:lnTo>
                <a:lnTo>
                  <a:pt x="248" y="1771"/>
                </a:lnTo>
                <a:lnTo>
                  <a:pt x="267" y="1776"/>
                </a:lnTo>
                <a:lnTo>
                  <a:pt x="285" y="1780"/>
                </a:lnTo>
                <a:lnTo>
                  <a:pt x="303" y="1782"/>
                </a:lnTo>
                <a:lnTo>
                  <a:pt x="324" y="1783"/>
                </a:lnTo>
                <a:lnTo>
                  <a:pt x="344" y="1783"/>
                </a:lnTo>
                <a:lnTo>
                  <a:pt x="365" y="1782"/>
                </a:lnTo>
                <a:lnTo>
                  <a:pt x="387" y="1780"/>
                </a:lnTo>
                <a:lnTo>
                  <a:pt x="408" y="1776"/>
                </a:lnTo>
                <a:lnTo>
                  <a:pt x="430" y="1773"/>
                </a:lnTo>
                <a:lnTo>
                  <a:pt x="452" y="1768"/>
                </a:lnTo>
                <a:lnTo>
                  <a:pt x="474" y="1761"/>
                </a:lnTo>
                <a:lnTo>
                  <a:pt x="496" y="1753"/>
                </a:lnTo>
                <a:lnTo>
                  <a:pt x="519" y="1744"/>
                </a:lnTo>
                <a:lnTo>
                  <a:pt x="542" y="1736"/>
                </a:lnTo>
                <a:lnTo>
                  <a:pt x="566" y="1726"/>
                </a:lnTo>
                <a:lnTo>
                  <a:pt x="588" y="1713"/>
                </a:lnTo>
                <a:lnTo>
                  <a:pt x="612" y="1700"/>
                </a:lnTo>
                <a:lnTo>
                  <a:pt x="635" y="1688"/>
                </a:lnTo>
                <a:lnTo>
                  <a:pt x="658" y="1674"/>
                </a:lnTo>
                <a:lnTo>
                  <a:pt x="682" y="1658"/>
                </a:lnTo>
                <a:lnTo>
                  <a:pt x="706" y="1641"/>
                </a:lnTo>
                <a:lnTo>
                  <a:pt x="728" y="1625"/>
                </a:lnTo>
                <a:lnTo>
                  <a:pt x="752" y="1606"/>
                </a:lnTo>
                <a:lnTo>
                  <a:pt x="775" y="1587"/>
                </a:lnTo>
                <a:lnTo>
                  <a:pt x="798" y="1567"/>
                </a:lnTo>
                <a:lnTo>
                  <a:pt x="822" y="1545"/>
                </a:lnTo>
                <a:lnTo>
                  <a:pt x="844" y="1525"/>
                </a:lnTo>
                <a:lnTo>
                  <a:pt x="867" y="1503"/>
                </a:lnTo>
                <a:lnTo>
                  <a:pt x="890" y="1480"/>
                </a:lnTo>
                <a:lnTo>
                  <a:pt x="911" y="1456"/>
                </a:lnTo>
                <a:lnTo>
                  <a:pt x="934" y="1431"/>
                </a:lnTo>
                <a:lnTo>
                  <a:pt x="954" y="1406"/>
                </a:lnTo>
                <a:lnTo>
                  <a:pt x="977" y="1380"/>
                </a:lnTo>
                <a:lnTo>
                  <a:pt x="997" y="1354"/>
                </a:lnTo>
                <a:lnTo>
                  <a:pt x="1017" y="1326"/>
                </a:lnTo>
                <a:lnTo>
                  <a:pt x="1037" y="1300"/>
                </a:lnTo>
                <a:lnTo>
                  <a:pt x="1056" y="1272"/>
                </a:lnTo>
                <a:lnTo>
                  <a:pt x="1075" y="1244"/>
                </a:lnTo>
                <a:lnTo>
                  <a:pt x="1094" y="1214"/>
                </a:lnTo>
                <a:lnTo>
                  <a:pt x="1112" y="1185"/>
                </a:lnTo>
                <a:lnTo>
                  <a:pt x="1129" y="1155"/>
                </a:lnTo>
                <a:lnTo>
                  <a:pt x="1061" y="1112"/>
                </a:lnTo>
                <a:lnTo>
                  <a:pt x="1043" y="1142"/>
                </a:lnTo>
                <a:lnTo>
                  <a:pt x="1023" y="1175"/>
                </a:lnTo>
                <a:lnTo>
                  <a:pt x="1008" y="1199"/>
                </a:lnTo>
                <a:lnTo>
                  <a:pt x="989" y="1227"/>
                </a:lnTo>
                <a:lnTo>
                  <a:pt x="972" y="1253"/>
                </a:lnTo>
                <a:lnTo>
                  <a:pt x="955" y="1275"/>
                </a:lnTo>
                <a:lnTo>
                  <a:pt x="934" y="1304"/>
                </a:lnTo>
                <a:lnTo>
                  <a:pt x="914" y="1330"/>
                </a:lnTo>
                <a:lnTo>
                  <a:pt x="892" y="1354"/>
                </a:lnTo>
                <a:lnTo>
                  <a:pt x="872" y="1379"/>
                </a:lnTo>
                <a:lnTo>
                  <a:pt x="841" y="1414"/>
                </a:lnTo>
                <a:lnTo>
                  <a:pt x="832" y="1425"/>
                </a:lnTo>
                <a:lnTo>
                  <a:pt x="810" y="1446"/>
                </a:lnTo>
                <a:lnTo>
                  <a:pt x="788" y="1467"/>
                </a:lnTo>
                <a:lnTo>
                  <a:pt x="746" y="1505"/>
                </a:lnTo>
                <a:lnTo>
                  <a:pt x="719" y="1528"/>
                </a:lnTo>
                <a:lnTo>
                  <a:pt x="726" y="1524"/>
                </a:lnTo>
                <a:lnTo>
                  <a:pt x="699" y="1545"/>
                </a:lnTo>
                <a:lnTo>
                  <a:pt x="679" y="1561"/>
                </a:lnTo>
                <a:lnTo>
                  <a:pt x="660" y="1574"/>
                </a:lnTo>
                <a:lnTo>
                  <a:pt x="636" y="1591"/>
                </a:lnTo>
                <a:lnTo>
                  <a:pt x="614" y="1606"/>
                </a:lnTo>
                <a:lnTo>
                  <a:pt x="592" y="1620"/>
                </a:lnTo>
                <a:lnTo>
                  <a:pt x="580" y="1626"/>
                </a:lnTo>
                <a:lnTo>
                  <a:pt x="556" y="1639"/>
                </a:lnTo>
                <a:lnTo>
                  <a:pt x="532" y="1652"/>
                </a:lnTo>
                <a:lnTo>
                  <a:pt x="510" y="1661"/>
                </a:lnTo>
                <a:lnTo>
                  <a:pt x="490" y="1669"/>
                </a:lnTo>
                <a:lnTo>
                  <a:pt x="469" y="1678"/>
                </a:lnTo>
                <a:lnTo>
                  <a:pt x="448" y="1684"/>
                </a:lnTo>
                <a:lnTo>
                  <a:pt x="431" y="1690"/>
                </a:lnTo>
                <a:lnTo>
                  <a:pt x="416" y="1694"/>
                </a:lnTo>
                <a:lnTo>
                  <a:pt x="399" y="1697"/>
                </a:lnTo>
                <a:lnTo>
                  <a:pt x="377" y="1700"/>
                </a:lnTo>
                <a:lnTo>
                  <a:pt x="361" y="1702"/>
                </a:lnTo>
                <a:lnTo>
                  <a:pt x="307" y="1702"/>
                </a:lnTo>
                <a:lnTo>
                  <a:pt x="296" y="1700"/>
                </a:lnTo>
                <a:lnTo>
                  <a:pt x="287" y="1698"/>
                </a:lnTo>
                <a:lnTo>
                  <a:pt x="268" y="1693"/>
                </a:lnTo>
                <a:lnTo>
                  <a:pt x="254" y="1690"/>
                </a:lnTo>
                <a:lnTo>
                  <a:pt x="240" y="1684"/>
                </a:lnTo>
                <a:lnTo>
                  <a:pt x="232" y="1680"/>
                </a:lnTo>
                <a:lnTo>
                  <a:pt x="218" y="1673"/>
                </a:lnTo>
                <a:lnTo>
                  <a:pt x="206" y="1666"/>
                </a:lnTo>
                <a:lnTo>
                  <a:pt x="196" y="1659"/>
                </a:lnTo>
                <a:lnTo>
                  <a:pt x="187" y="1652"/>
                </a:lnTo>
                <a:lnTo>
                  <a:pt x="180" y="1644"/>
                </a:lnTo>
                <a:lnTo>
                  <a:pt x="167" y="1631"/>
                </a:lnTo>
                <a:lnTo>
                  <a:pt x="158" y="1620"/>
                </a:lnTo>
                <a:lnTo>
                  <a:pt x="150" y="1608"/>
                </a:lnTo>
                <a:lnTo>
                  <a:pt x="141" y="1596"/>
                </a:lnTo>
                <a:lnTo>
                  <a:pt x="135" y="1583"/>
                </a:lnTo>
                <a:lnTo>
                  <a:pt x="126" y="1568"/>
                </a:lnTo>
                <a:lnTo>
                  <a:pt x="117" y="1548"/>
                </a:lnTo>
                <a:lnTo>
                  <a:pt x="112" y="1534"/>
                </a:lnTo>
                <a:lnTo>
                  <a:pt x="104" y="1514"/>
                </a:lnTo>
                <a:lnTo>
                  <a:pt x="99" y="1500"/>
                </a:lnTo>
                <a:lnTo>
                  <a:pt x="97" y="1482"/>
                </a:lnTo>
                <a:lnTo>
                  <a:pt x="92" y="1460"/>
                </a:lnTo>
                <a:lnTo>
                  <a:pt x="88" y="1437"/>
                </a:lnTo>
                <a:lnTo>
                  <a:pt x="85" y="1417"/>
                </a:lnTo>
                <a:lnTo>
                  <a:pt x="83" y="1393"/>
                </a:lnTo>
                <a:lnTo>
                  <a:pt x="82" y="1374"/>
                </a:lnTo>
                <a:lnTo>
                  <a:pt x="82" y="1348"/>
                </a:lnTo>
                <a:lnTo>
                  <a:pt x="80" y="1321"/>
                </a:lnTo>
                <a:lnTo>
                  <a:pt x="82" y="1286"/>
                </a:lnTo>
                <a:lnTo>
                  <a:pt x="83" y="1271"/>
                </a:lnTo>
                <a:lnTo>
                  <a:pt x="85" y="1246"/>
                </a:lnTo>
                <a:lnTo>
                  <a:pt x="87" y="1229"/>
                </a:lnTo>
                <a:lnTo>
                  <a:pt x="92" y="1193"/>
                </a:lnTo>
                <a:lnTo>
                  <a:pt x="97" y="1164"/>
                </a:lnTo>
                <a:lnTo>
                  <a:pt x="106" y="1124"/>
                </a:lnTo>
                <a:lnTo>
                  <a:pt x="109" y="1105"/>
                </a:lnTo>
                <a:lnTo>
                  <a:pt x="114" y="1081"/>
                </a:lnTo>
                <a:lnTo>
                  <a:pt x="122" y="1053"/>
                </a:lnTo>
                <a:lnTo>
                  <a:pt x="130" y="1020"/>
                </a:lnTo>
                <a:lnTo>
                  <a:pt x="138" y="996"/>
                </a:lnTo>
                <a:lnTo>
                  <a:pt x="148" y="964"/>
                </a:lnTo>
                <a:lnTo>
                  <a:pt x="160" y="935"/>
                </a:lnTo>
                <a:lnTo>
                  <a:pt x="172" y="901"/>
                </a:lnTo>
                <a:lnTo>
                  <a:pt x="184" y="870"/>
                </a:lnTo>
                <a:lnTo>
                  <a:pt x="198" y="838"/>
                </a:lnTo>
                <a:lnTo>
                  <a:pt x="208" y="812"/>
                </a:lnTo>
                <a:lnTo>
                  <a:pt x="222" y="786"/>
                </a:lnTo>
                <a:lnTo>
                  <a:pt x="237" y="756"/>
                </a:lnTo>
                <a:lnTo>
                  <a:pt x="252" y="727"/>
                </a:lnTo>
                <a:lnTo>
                  <a:pt x="271" y="692"/>
                </a:lnTo>
                <a:lnTo>
                  <a:pt x="282" y="671"/>
                </a:lnTo>
                <a:lnTo>
                  <a:pt x="300" y="641"/>
                </a:lnTo>
                <a:lnTo>
                  <a:pt x="320" y="608"/>
                </a:lnTo>
                <a:lnTo>
                  <a:pt x="335" y="585"/>
                </a:lnTo>
                <a:lnTo>
                  <a:pt x="354" y="557"/>
                </a:lnTo>
                <a:lnTo>
                  <a:pt x="372" y="530"/>
                </a:lnTo>
                <a:lnTo>
                  <a:pt x="388" y="509"/>
                </a:lnTo>
                <a:lnTo>
                  <a:pt x="409" y="480"/>
                </a:lnTo>
                <a:lnTo>
                  <a:pt x="430" y="454"/>
                </a:lnTo>
                <a:lnTo>
                  <a:pt x="451" y="430"/>
                </a:lnTo>
                <a:lnTo>
                  <a:pt x="471" y="404"/>
                </a:lnTo>
                <a:lnTo>
                  <a:pt x="504" y="369"/>
                </a:lnTo>
                <a:lnTo>
                  <a:pt x="511" y="359"/>
                </a:lnTo>
                <a:lnTo>
                  <a:pt x="533" y="338"/>
                </a:lnTo>
                <a:lnTo>
                  <a:pt x="556" y="316"/>
                </a:lnTo>
                <a:lnTo>
                  <a:pt x="597" y="278"/>
                </a:lnTo>
                <a:lnTo>
                  <a:pt x="624" y="256"/>
                </a:lnTo>
                <a:lnTo>
                  <a:pt x="617" y="260"/>
                </a:lnTo>
                <a:lnTo>
                  <a:pt x="644" y="238"/>
                </a:lnTo>
                <a:lnTo>
                  <a:pt x="664" y="223"/>
                </a:lnTo>
                <a:lnTo>
                  <a:pt x="683" y="209"/>
                </a:lnTo>
                <a:lnTo>
                  <a:pt x="707" y="193"/>
                </a:lnTo>
                <a:lnTo>
                  <a:pt x="730" y="178"/>
                </a:lnTo>
                <a:lnTo>
                  <a:pt x="751" y="164"/>
                </a:lnTo>
                <a:lnTo>
                  <a:pt x="764" y="158"/>
                </a:lnTo>
                <a:lnTo>
                  <a:pt x="788" y="145"/>
                </a:lnTo>
                <a:lnTo>
                  <a:pt x="812" y="131"/>
                </a:lnTo>
                <a:lnTo>
                  <a:pt x="833" y="122"/>
                </a:lnTo>
                <a:lnTo>
                  <a:pt x="853" y="115"/>
                </a:lnTo>
                <a:lnTo>
                  <a:pt x="875" y="106"/>
                </a:lnTo>
                <a:lnTo>
                  <a:pt x="895" y="100"/>
                </a:lnTo>
                <a:lnTo>
                  <a:pt x="912" y="93"/>
                </a:lnTo>
                <a:lnTo>
                  <a:pt x="927" y="90"/>
                </a:lnTo>
                <a:lnTo>
                  <a:pt x="944" y="87"/>
                </a:lnTo>
                <a:lnTo>
                  <a:pt x="967" y="83"/>
                </a:lnTo>
                <a:lnTo>
                  <a:pt x="982" y="82"/>
                </a:lnTo>
                <a:lnTo>
                  <a:pt x="1036" y="82"/>
                </a:lnTo>
                <a:lnTo>
                  <a:pt x="1047" y="83"/>
                </a:lnTo>
                <a:lnTo>
                  <a:pt x="1056" y="86"/>
                </a:lnTo>
                <a:lnTo>
                  <a:pt x="1075" y="91"/>
                </a:lnTo>
                <a:lnTo>
                  <a:pt x="1089" y="93"/>
                </a:lnTo>
                <a:lnTo>
                  <a:pt x="1103" y="100"/>
                </a:lnTo>
                <a:lnTo>
                  <a:pt x="1112" y="103"/>
                </a:lnTo>
                <a:lnTo>
                  <a:pt x="1125" y="111"/>
                </a:lnTo>
                <a:lnTo>
                  <a:pt x="1137" y="117"/>
                </a:lnTo>
                <a:lnTo>
                  <a:pt x="1147" y="125"/>
                </a:lnTo>
                <a:lnTo>
                  <a:pt x="1156" y="131"/>
                </a:lnTo>
                <a:lnTo>
                  <a:pt x="1163" y="140"/>
                </a:lnTo>
                <a:lnTo>
                  <a:pt x="1176" y="153"/>
                </a:lnTo>
                <a:lnTo>
                  <a:pt x="1186" y="165"/>
                </a:lnTo>
                <a:lnTo>
                  <a:pt x="1193" y="175"/>
                </a:lnTo>
                <a:lnTo>
                  <a:pt x="1202" y="188"/>
                </a:lnTo>
                <a:lnTo>
                  <a:pt x="1209" y="200"/>
                </a:lnTo>
                <a:lnTo>
                  <a:pt x="1217" y="216"/>
                </a:lnTo>
                <a:lnTo>
                  <a:pt x="1226" y="236"/>
                </a:lnTo>
                <a:lnTo>
                  <a:pt x="1231" y="250"/>
                </a:lnTo>
                <a:lnTo>
                  <a:pt x="1239" y="270"/>
                </a:lnTo>
                <a:lnTo>
                  <a:pt x="1244" y="284"/>
                </a:lnTo>
                <a:lnTo>
                  <a:pt x="1246" y="301"/>
                </a:lnTo>
                <a:lnTo>
                  <a:pt x="1251" y="324"/>
                </a:lnTo>
                <a:lnTo>
                  <a:pt x="1255" y="346"/>
                </a:lnTo>
                <a:lnTo>
                  <a:pt x="1258" y="367"/>
                </a:lnTo>
                <a:lnTo>
                  <a:pt x="1260" y="391"/>
                </a:lnTo>
                <a:lnTo>
                  <a:pt x="1262" y="409"/>
                </a:lnTo>
                <a:lnTo>
                  <a:pt x="1262" y="436"/>
                </a:lnTo>
                <a:lnTo>
                  <a:pt x="1263" y="462"/>
                </a:lnTo>
                <a:lnTo>
                  <a:pt x="1262" y="498"/>
                </a:lnTo>
                <a:lnTo>
                  <a:pt x="1260" y="513"/>
                </a:lnTo>
                <a:lnTo>
                  <a:pt x="1258" y="538"/>
                </a:lnTo>
                <a:lnTo>
                  <a:pt x="1257" y="554"/>
                </a:lnTo>
                <a:lnTo>
                  <a:pt x="1251" y="591"/>
                </a:lnTo>
                <a:lnTo>
                  <a:pt x="1246" y="620"/>
                </a:lnTo>
                <a:lnTo>
                  <a:pt x="1238" y="660"/>
                </a:lnTo>
                <a:lnTo>
                  <a:pt x="1234" y="679"/>
                </a:lnTo>
                <a:lnTo>
                  <a:pt x="1229" y="703"/>
                </a:lnTo>
                <a:lnTo>
                  <a:pt x="1221" y="731"/>
                </a:lnTo>
                <a:lnTo>
                  <a:pt x="1214" y="763"/>
                </a:lnTo>
                <a:lnTo>
                  <a:pt x="1205" y="787"/>
                </a:lnTo>
                <a:lnTo>
                  <a:pt x="1195" y="820"/>
                </a:lnTo>
                <a:lnTo>
                  <a:pt x="1183" y="849"/>
                </a:lnTo>
                <a:lnTo>
                  <a:pt x="1171" y="883"/>
                </a:lnTo>
                <a:lnTo>
                  <a:pt x="1159" y="913"/>
                </a:lnTo>
                <a:lnTo>
                  <a:pt x="1146" y="946"/>
                </a:lnTo>
                <a:lnTo>
                  <a:pt x="1135" y="971"/>
                </a:lnTo>
                <a:lnTo>
                  <a:pt x="1122" y="998"/>
                </a:lnTo>
                <a:lnTo>
                  <a:pt x="1106" y="1028"/>
                </a:lnTo>
                <a:lnTo>
                  <a:pt x="1091" y="1057"/>
                </a:lnTo>
                <a:lnTo>
                  <a:pt x="1072" y="1092"/>
                </a:lnTo>
                <a:lnTo>
                  <a:pt x="1061" y="1112"/>
                </a:lnTo>
                <a:lnTo>
                  <a:pt x="1129" y="115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9" name="Line 183"/>
          <p:cNvSpPr>
            <a:spLocks noChangeShapeType="1"/>
          </p:cNvSpPr>
          <p:nvPr/>
        </p:nvSpPr>
        <p:spPr bwMode="auto">
          <a:xfrm flipH="1">
            <a:off x="4630738" y="1722438"/>
            <a:ext cx="1392237" cy="11049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0" name="Line 184"/>
          <p:cNvSpPr>
            <a:spLocks noChangeShapeType="1"/>
          </p:cNvSpPr>
          <p:nvPr/>
        </p:nvSpPr>
        <p:spPr bwMode="auto">
          <a:xfrm>
            <a:off x="4630738" y="2827338"/>
            <a:ext cx="1344612" cy="1774825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1" name="Arc 185"/>
          <p:cNvSpPr>
            <a:spLocks/>
          </p:cNvSpPr>
          <p:nvPr/>
        </p:nvSpPr>
        <p:spPr bwMode="auto">
          <a:xfrm>
            <a:off x="5159375" y="2427288"/>
            <a:ext cx="257175" cy="1365250"/>
          </a:xfrm>
          <a:custGeom>
            <a:avLst/>
            <a:gdLst>
              <a:gd name="T0" fmla="*/ 0 w 21600"/>
              <a:gd name="T1" fmla="*/ 0 h 35801"/>
              <a:gd name="T2" fmla="*/ 27469173 w 21600"/>
              <a:gd name="T3" fmla="*/ 1985390598 h 35801"/>
              <a:gd name="T4" fmla="*/ 0 w 21600"/>
              <a:gd name="T5" fmla="*/ 1197855283 h 35801"/>
              <a:gd name="T6" fmla="*/ 0 60000 65536"/>
              <a:gd name="T7" fmla="*/ 0 60000 65536"/>
              <a:gd name="T8" fmla="*/ 0 60000 65536"/>
              <a:gd name="T9" fmla="*/ 0 w 21600"/>
              <a:gd name="T10" fmla="*/ 0 h 35801"/>
              <a:gd name="T11" fmla="*/ 21600 w 21600"/>
              <a:gd name="T12" fmla="*/ 35801 h 358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5801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6821"/>
                  <a:pt x="19708" y="31866"/>
                  <a:pt x="16275" y="35801"/>
                </a:cubicBezTo>
              </a:path>
              <a:path w="21600" h="35801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6821"/>
                  <a:pt x="19708" y="31866"/>
                  <a:pt x="16275" y="35801"/>
                </a:cubicBezTo>
                <a:lnTo>
                  <a:pt x="0" y="21600"/>
                </a:lnTo>
                <a:close/>
              </a:path>
            </a:pathLst>
          </a:custGeom>
          <a:noFill/>
          <a:ln w="635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2" name="Arc 186"/>
          <p:cNvSpPr>
            <a:spLocks/>
          </p:cNvSpPr>
          <p:nvPr/>
        </p:nvSpPr>
        <p:spPr bwMode="auto">
          <a:xfrm>
            <a:off x="2852738" y="3338513"/>
            <a:ext cx="930275" cy="1504950"/>
          </a:xfrm>
          <a:custGeom>
            <a:avLst/>
            <a:gdLst>
              <a:gd name="T0" fmla="*/ 0 w 21636"/>
              <a:gd name="T1" fmla="*/ 0 h 21600"/>
              <a:gd name="T2" fmla="*/ 1719807319 w 21636"/>
              <a:gd name="T3" fmla="*/ 2147483647 h 21600"/>
              <a:gd name="T4" fmla="*/ 2861813 w 21636"/>
              <a:gd name="T5" fmla="*/ 2147483647 h 21600"/>
              <a:gd name="T6" fmla="*/ 0 60000 65536"/>
              <a:gd name="T7" fmla="*/ 0 60000 65536"/>
              <a:gd name="T8" fmla="*/ 0 60000 65536"/>
              <a:gd name="T9" fmla="*/ 0 w 21636"/>
              <a:gd name="T10" fmla="*/ 0 h 21600"/>
              <a:gd name="T11" fmla="*/ 21636 w 2163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36" h="21600" fill="none" extrusionOk="0">
                <a:moveTo>
                  <a:pt x="0" y="0"/>
                </a:moveTo>
                <a:cubicBezTo>
                  <a:pt x="12" y="0"/>
                  <a:pt x="24" y="-1"/>
                  <a:pt x="36" y="0"/>
                </a:cubicBezTo>
                <a:cubicBezTo>
                  <a:pt x="11956" y="0"/>
                  <a:pt x="21623" y="9657"/>
                  <a:pt x="21635" y="21578"/>
                </a:cubicBezTo>
              </a:path>
              <a:path w="21636" h="21600" stroke="0" extrusionOk="0">
                <a:moveTo>
                  <a:pt x="0" y="0"/>
                </a:moveTo>
                <a:cubicBezTo>
                  <a:pt x="12" y="0"/>
                  <a:pt x="24" y="-1"/>
                  <a:pt x="36" y="0"/>
                </a:cubicBezTo>
                <a:cubicBezTo>
                  <a:pt x="11956" y="0"/>
                  <a:pt x="21623" y="9657"/>
                  <a:pt x="21635" y="21578"/>
                </a:cubicBezTo>
                <a:lnTo>
                  <a:pt x="36" y="21600"/>
                </a:lnTo>
                <a:close/>
              </a:path>
            </a:pathLst>
          </a:custGeom>
          <a:noFill/>
          <a:ln w="635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3" name="Arc 187"/>
          <p:cNvSpPr>
            <a:spLocks/>
          </p:cNvSpPr>
          <p:nvPr/>
        </p:nvSpPr>
        <p:spPr bwMode="auto">
          <a:xfrm>
            <a:off x="3460750" y="2906713"/>
            <a:ext cx="65088" cy="723900"/>
          </a:xfrm>
          <a:custGeom>
            <a:avLst/>
            <a:gdLst>
              <a:gd name="T0" fmla="*/ 271 w 21600"/>
              <a:gd name="T1" fmla="*/ 765845599 h 22256"/>
              <a:gd name="T2" fmla="*/ 591011 w 21600"/>
              <a:gd name="T3" fmla="*/ 0 h 22256"/>
              <a:gd name="T4" fmla="*/ 591011 w 21600"/>
              <a:gd name="T5" fmla="*/ 743272521 h 22256"/>
              <a:gd name="T6" fmla="*/ 0 60000 65536"/>
              <a:gd name="T7" fmla="*/ 0 60000 65536"/>
              <a:gd name="T8" fmla="*/ 0 60000 65536"/>
              <a:gd name="T9" fmla="*/ 0 w 21600"/>
              <a:gd name="T10" fmla="*/ 0 h 22256"/>
              <a:gd name="T11" fmla="*/ 21600 w 21600"/>
              <a:gd name="T12" fmla="*/ 22256 h 22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2256" fill="none" extrusionOk="0">
                <a:moveTo>
                  <a:pt x="9" y="22256"/>
                </a:moveTo>
                <a:cubicBezTo>
                  <a:pt x="3" y="22037"/>
                  <a:pt x="0" y="21818"/>
                  <a:pt x="0" y="21600"/>
                </a:cubicBezTo>
                <a:cubicBezTo>
                  <a:pt x="-1" y="9670"/>
                  <a:pt x="9670" y="0"/>
                  <a:pt x="21599" y="0"/>
                </a:cubicBezTo>
              </a:path>
              <a:path w="21600" h="22256" stroke="0" extrusionOk="0">
                <a:moveTo>
                  <a:pt x="9" y="22256"/>
                </a:moveTo>
                <a:cubicBezTo>
                  <a:pt x="3" y="22037"/>
                  <a:pt x="0" y="21818"/>
                  <a:pt x="0" y="21600"/>
                </a:cubicBezTo>
                <a:cubicBezTo>
                  <a:pt x="-1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635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4" name="Line 188"/>
          <p:cNvSpPr>
            <a:spLocks noChangeShapeType="1"/>
          </p:cNvSpPr>
          <p:nvPr/>
        </p:nvSpPr>
        <p:spPr bwMode="auto">
          <a:xfrm flipV="1">
            <a:off x="3478213" y="3306763"/>
            <a:ext cx="671512" cy="384175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5" name="Line 189"/>
          <p:cNvSpPr>
            <a:spLocks noChangeShapeType="1"/>
          </p:cNvSpPr>
          <p:nvPr/>
        </p:nvSpPr>
        <p:spPr bwMode="auto">
          <a:xfrm flipV="1">
            <a:off x="3573463" y="3641725"/>
            <a:ext cx="720725" cy="384175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6" name="Line 190"/>
          <p:cNvSpPr>
            <a:spLocks noChangeShapeType="1"/>
          </p:cNvSpPr>
          <p:nvPr/>
        </p:nvSpPr>
        <p:spPr bwMode="auto">
          <a:xfrm flipV="1">
            <a:off x="3717925" y="4025900"/>
            <a:ext cx="623888" cy="192088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7" name="Oval 191"/>
          <p:cNvSpPr>
            <a:spLocks noChangeArrowheads="1"/>
          </p:cNvSpPr>
          <p:nvPr/>
        </p:nvSpPr>
        <p:spPr bwMode="auto">
          <a:xfrm>
            <a:off x="3973513" y="3754438"/>
            <a:ext cx="306387" cy="304800"/>
          </a:xfrm>
          <a:prstGeom prst="ellipse">
            <a:avLst/>
          </a:prstGeom>
          <a:solidFill>
            <a:srgbClr val="800000"/>
          </a:solidFill>
          <a:ln w="317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8" name="Oval 192"/>
          <p:cNvSpPr>
            <a:spLocks noChangeArrowheads="1"/>
          </p:cNvSpPr>
          <p:nvPr/>
        </p:nvSpPr>
        <p:spPr bwMode="auto">
          <a:xfrm>
            <a:off x="4702175" y="2609850"/>
            <a:ext cx="482600" cy="530225"/>
          </a:xfrm>
          <a:prstGeom prst="ellipse">
            <a:avLst/>
          </a:prstGeom>
          <a:solidFill>
            <a:srgbClr val="800000"/>
          </a:solidFill>
          <a:ln w="476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9" name="Rectangle 193"/>
          <p:cNvSpPr>
            <a:spLocks noChangeArrowheads="1"/>
          </p:cNvSpPr>
          <p:nvPr/>
        </p:nvSpPr>
        <p:spPr bwMode="auto">
          <a:xfrm>
            <a:off x="3784600" y="4070350"/>
            <a:ext cx="31750" cy="79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0" name="Rectangle 194"/>
          <p:cNvSpPr>
            <a:spLocks noChangeArrowheads="1"/>
          </p:cNvSpPr>
          <p:nvPr/>
        </p:nvSpPr>
        <p:spPr bwMode="auto">
          <a:xfrm>
            <a:off x="3719513" y="4070350"/>
            <a:ext cx="31750" cy="79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1" name="Rectangle 195"/>
          <p:cNvSpPr>
            <a:spLocks noChangeArrowheads="1"/>
          </p:cNvSpPr>
          <p:nvPr/>
        </p:nvSpPr>
        <p:spPr bwMode="auto">
          <a:xfrm>
            <a:off x="3656013" y="4070350"/>
            <a:ext cx="31750" cy="79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2" name="Rectangle 196"/>
          <p:cNvSpPr>
            <a:spLocks noChangeArrowheads="1"/>
          </p:cNvSpPr>
          <p:nvPr/>
        </p:nvSpPr>
        <p:spPr bwMode="auto">
          <a:xfrm>
            <a:off x="3592513" y="4070350"/>
            <a:ext cx="31750" cy="79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3" name="Rectangle 197"/>
          <p:cNvSpPr>
            <a:spLocks noChangeArrowheads="1"/>
          </p:cNvSpPr>
          <p:nvPr/>
        </p:nvSpPr>
        <p:spPr bwMode="auto">
          <a:xfrm>
            <a:off x="3527425" y="4070350"/>
            <a:ext cx="31750" cy="79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4" name="Rectangle 198"/>
          <p:cNvSpPr>
            <a:spLocks noChangeArrowheads="1"/>
          </p:cNvSpPr>
          <p:nvPr/>
        </p:nvSpPr>
        <p:spPr bwMode="auto">
          <a:xfrm>
            <a:off x="3463925" y="4070350"/>
            <a:ext cx="31750" cy="79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5" name="Rectangle 199"/>
          <p:cNvSpPr>
            <a:spLocks noChangeArrowheads="1"/>
          </p:cNvSpPr>
          <p:nvPr/>
        </p:nvSpPr>
        <p:spPr bwMode="auto">
          <a:xfrm>
            <a:off x="3400425" y="4070350"/>
            <a:ext cx="31750" cy="79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6" name="Rectangle 200"/>
          <p:cNvSpPr>
            <a:spLocks noChangeArrowheads="1"/>
          </p:cNvSpPr>
          <p:nvPr/>
        </p:nvSpPr>
        <p:spPr bwMode="auto">
          <a:xfrm>
            <a:off x="3335338" y="4070350"/>
            <a:ext cx="31750" cy="79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7" name="Rectangle 201"/>
          <p:cNvSpPr>
            <a:spLocks noChangeArrowheads="1"/>
          </p:cNvSpPr>
          <p:nvPr/>
        </p:nvSpPr>
        <p:spPr bwMode="auto">
          <a:xfrm>
            <a:off x="3271838" y="4070350"/>
            <a:ext cx="31750" cy="79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8" name="Rectangle 202"/>
          <p:cNvSpPr>
            <a:spLocks noChangeArrowheads="1"/>
          </p:cNvSpPr>
          <p:nvPr/>
        </p:nvSpPr>
        <p:spPr bwMode="auto">
          <a:xfrm>
            <a:off x="3208338" y="4070350"/>
            <a:ext cx="31750" cy="79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9" name="Rectangle 203"/>
          <p:cNvSpPr>
            <a:spLocks noChangeArrowheads="1"/>
          </p:cNvSpPr>
          <p:nvPr/>
        </p:nvSpPr>
        <p:spPr bwMode="auto">
          <a:xfrm>
            <a:off x="3143250" y="4070350"/>
            <a:ext cx="31750" cy="79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0" name="Rectangle 204"/>
          <p:cNvSpPr>
            <a:spLocks noChangeArrowheads="1"/>
          </p:cNvSpPr>
          <p:nvPr/>
        </p:nvSpPr>
        <p:spPr bwMode="auto">
          <a:xfrm>
            <a:off x="3079750" y="4070350"/>
            <a:ext cx="31750" cy="79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1" name="Rectangle 205"/>
          <p:cNvSpPr>
            <a:spLocks noChangeArrowheads="1"/>
          </p:cNvSpPr>
          <p:nvPr/>
        </p:nvSpPr>
        <p:spPr bwMode="auto">
          <a:xfrm>
            <a:off x="3016250" y="4070350"/>
            <a:ext cx="31750" cy="79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2" name="Rectangle 206"/>
          <p:cNvSpPr>
            <a:spLocks noChangeArrowheads="1"/>
          </p:cNvSpPr>
          <p:nvPr/>
        </p:nvSpPr>
        <p:spPr bwMode="auto">
          <a:xfrm>
            <a:off x="2951163" y="4070350"/>
            <a:ext cx="31750" cy="79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3" name="Rectangle 207"/>
          <p:cNvSpPr>
            <a:spLocks noChangeArrowheads="1"/>
          </p:cNvSpPr>
          <p:nvPr/>
        </p:nvSpPr>
        <p:spPr bwMode="auto">
          <a:xfrm>
            <a:off x="2887663" y="4070350"/>
            <a:ext cx="31750" cy="79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4" name="Rectangle 208"/>
          <p:cNvSpPr>
            <a:spLocks noChangeArrowheads="1"/>
          </p:cNvSpPr>
          <p:nvPr/>
        </p:nvSpPr>
        <p:spPr bwMode="auto">
          <a:xfrm>
            <a:off x="2824163" y="4070350"/>
            <a:ext cx="31750" cy="79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5" name="Rectangle 209"/>
          <p:cNvSpPr>
            <a:spLocks noChangeArrowheads="1"/>
          </p:cNvSpPr>
          <p:nvPr/>
        </p:nvSpPr>
        <p:spPr bwMode="auto">
          <a:xfrm>
            <a:off x="2759075" y="4070350"/>
            <a:ext cx="31750" cy="79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6" name="Rectangle 210"/>
          <p:cNvSpPr>
            <a:spLocks noChangeArrowheads="1"/>
          </p:cNvSpPr>
          <p:nvPr/>
        </p:nvSpPr>
        <p:spPr bwMode="auto">
          <a:xfrm>
            <a:off x="2695575" y="4070350"/>
            <a:ext cx="31750" cy="79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7" name="Rectangle 211"/>
          <p:cNvSpPr>
            <a:spLocks noChangeArrowheads="1"/>
          </p:cNvSpPr>
          <p:nvPr/>
        </p:nvSpPr>
        <p:spPr bwMode="auto">
          <a:xfrm>
            <a:off x="2630488" y="4070350"/>
            <a:ext cx="33337" cy="79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8" name="Oval 212"/>
          <p:cNvSpPr>
            <a:spLocks noChangeArrowheads="1"/>
          </p:cNvSpPr>
          <p:nvPr/>
        </p:nvSpPr>
        <p:spPr bwMode="auto">
          <a:xfrm>
            <a:off x="3781425" y="4041775"/>
            <a:ext cx="65088" cy="65088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9" name="Freeform 213"/>
          <p:cNvSpPr>
            <a:spLocks/>
          </p:cNvSpPr>
          <p:nvPr/>
        </p:nvSpPr>
        <p:spPr bwMode="auto">
          <a:xfrm>
            <a:off x="2517775" y="4037013"/>
            <a:ext cx="122238" cy="74612"/>
          </a:xfrm>
          <a:custGeom>
            <a:avLst/>
            <a:gdLst>
              <a:gd name="T0" fmla="*/ 97026796 w 154"/>
              <a:gd name="T1" fmla="*/ 0 h 96"/>
              <a:gd name="T2" fmla="*/ 85056208 w 154"/>
              <a:gd name="T3" fmla="*/ 28994537 h 96"/>
              <a:gd name="T4" fmla="*/ 97026796 w 154"/>
              <a:gd name="T5" fmla="*/ 57989074 h 96"/>
              <a:gd name="T6" fmla="*/ 0 w 154"/>
              <a:gd name="T7" fmla="*/ 28994537 h 96"/>
              <a:gd name="T8" fmla="*/ 97026796 w 154"/>
              <a:gd name="T9" fmla="*/ 0 h 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4"/>
              <a:gd name="T16" fmla="*/ 0 h 96"/>
              <a:gd name="T17" fmla="*/ 154 w 154"/>
              <a:gd name="T18" fmla="*/ 96 h 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4" h="96">
                <a:moveTo>
                  <a:pt x="154" y="0"/>
                </a:moveTo>
                <a:lnTo>
                  <a:pt x="135" y="48"/>
                </a:lnTo>
                <a:lnTo>
                  <a:pt x="154" y="96"/>
                </a:lnTo>
                <a:lnTo>
                  <a:pt x="0" y="48"/>
                </a:lnTo>
                <a:lnTo>
                  <a:pt x="154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0" name="Rectangle 214"/>
          <p:cNvSpPr>
            <a:spLocks noChangeArrowheads="1"/>
          </p:cNvSpPr>
          <p:nvPr/>
        </p:nvSpPr>
        <p:spPr bwMode="auto">
          <a:xfrm>
            <a:off x="1941513" y="3854450"/>
            <a:ext cx="6969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tr-TR" sz="1500">
                <a:solidFill>
                  <a:srgbClr val="800000"/>
                </a:solidFill>
              </a:rPr>
              <a:t>Ventralis</a:t>
            </a:r>
            <a:endParaRPr lang="tr-TR">
              <a:solidFill>
                <a:srgbClr val="800000"/>
              </a:solidFill>
            </a:endParaRPr>
          </a:p>
        </p:txBody>
      </p:sp>
      <p:sp>
        <p:nvSpPr>
          <p:cNvPr id="23591" name="Rectangle 215"/>
          <p:cNvSpPr>
            <a:spLocks noChangeArrowheads="1"/>
          </p:cNvSpPr>
          <p:nvPr/>
        </p:nvSpPr>
        <p:spPr bwMode="auto">
          <a:xfrm>
            <a:off x="1941513" y="4084638"/>
            <a:ext cx="89693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tr-TR" sz="1500">
                <a:solidFill>
                  <a:srgbClr val="800000"/>
                </a:solidFill>
              </a:rPr>
              <a:t>intermedius</a:t>
            </a:r>
            <a:endParaRPr lang="tr-TR">
              <a:solidFill>
                <a:srgbClr val="800000"/>
              </a:solidFill>
            </a:endParaRPr>
          </a:p>
        </p:txBody>
      </p:sp>
      <p:sp>
        <p:nvSpPr>
          <p:cNvPr id="23592" name="Freeform 216"/>
          <p:cNvSpPr>
            <a:spLocks/>
          </p:cNvSpPr>
          <p:nvPr/>
        </p:nvSpPr>
        <p:spPr bwMode="auto">
          <a:xfrm>
            <a:off x="4165600" y="4359275"/>
            <a:ext cx="33338" cy="11113"/>
          </a:xfrm>
          <a:custGeom>
            <a:avLst/>
            <a:gdLst>
              <a:gd name="T0" fmla="*/ 26462437 w 42"/>
              <a:gd name="T1" fmla="*/ 4940099 h 15"/>
              <a:gd name="T2" fmla="*/ 25201938 w 42"/>
              <a:gd name="T3" fmla="*/ 0 h 15"/>
              <a:gd name="T4" fmla="*/ 0 w 42"/>
              <a:gd name="T5" fmla="*/ 2744170 h 15"/>
              <a:gd name="T6" fmla="*/ 1260494 w 42"/>
              <a:gd name="T7" fmla="*/ 8233252 h 15"/>
              <a:gd name="T8" fmla="*/ 26462437 w 42"/>
              <a:gd name="T9" fmla="*/ 4940099 h 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15"/>
              <a:gd name="T17" fmla="*/ 42 w 42"/>
              <a:gd name="T18" fmla="*/ 15 h 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15">
                <a:moveTo>
                  <a:pt x="42" y="9"/>
                </a:moveTo>
                <a:lnTo>
                  <a:pt x="40" y="0"/>
                </a:lnTo>
                <a:lnTo>
                  <a:pt x="0" y="5"/>
                </a:lnTo>
                <a:lnTo>
                  <a:pt x="2" y="15"/>
                </a:lnTo>
                <a:lnTo>
                  <a:pt x="42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3" name="Freeform 217"/>
          <p:cNvSpPr>
            <a:spLocks/>
          </p:cNvSpPr>
          <p:nvPr/>
        </p:nvSpPr>
        <p:spPr bwMode="auto">
          <a:xfrm>
            <a:off x="4100513" y="4368800"/>
            <a:ext cx="34925" cy="12700"/>
          </a:xfrm>
          <a:custGeom>
            <a:avLst/>
            <a:gdLst>
              <a:gd name="T0" fmla="*/ 28366413 w 43"/>
              <a:gd name="T1" fmla="*/ 5581275 h 17"/>
              <a:gd name="T2" fmla="*/ 26387053 w 43"/>
              <a:gd name="T3" fmla="*/ 0 h 17"/>
              <a:gd name="T4" fmla="*/ 0 w 43"/>
              <a:gd name="T5" fmla="*/ 3348318 h 17"/>
              <a:gd name="T6" fmla="*/ 1319028 w 43"/>
              <a:gd name="T7" fmla="*/ 9487646 h 17"/>
              <a:gd name="T8" fmla="*/ 28366413 w 43"/>
              <a:gd name="T9" fmla="*/ 5581275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"/>
              <a:gd name="T16" fmla="*/ 0 h 17"/>
              <a:gd name="T17" fmla="*/ 43 w 43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" h="17">
                <a:moveTo>
                  <a:pt x="43" y="10"/>
                </a:moveTo>
                <a:lnTo>
                  <a:pt x="40" y="0"/>
                </a:lnTo>
                <a:lnTo>
                  <a:pt x="0" y="6"/>
                </a:lnTo>
                <a:lnTo>
                  <a:pt x="2" y="17"/>
                </a:lnTo>
                <a:lnTo>
                  <a:pt x="43" y="1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4" name="Freeform 218"/>
          <p:cNvSpPr>
            <a:spLocks/>
          </p:cNvSpPr>
          <p:nvPr/>
        </p:nvSpPr>
        <p:spPr bwMode="auto">
          <a:xfrm>
            <a:off x="4037013" y="4378325"/>
            <a:ext cx="34925" cy="12700"/>
          </a:xfrm>
          <a:custGeom>
            <a:avLst/>
            <a:gdLst>
              <a:gd name="T0" fmla="*/ 28366413 w 43"/>
              <a:gd name="T1" fmla="*/ 6299992 h 16"/>
              <a:gd name="T2" fmla="*/ 27047385 w 43"/>
              <a:gd name="T3" fmla="*/ 0 h 16"/>
              <a:gd name="T4" fmla="*/ 0 w 43"/>
              <a:gd name="T5" fmla="*/ 3779837 h 16"/>
              <a:gd name="T6" fmla="*/ 1979354 w 43"/>
              <a:gd name="T7" fmla="*/ 10080623 h 16"/>
              <a:gd name="T8" fmla="*/ 28366413 w 43"/>
              <a:gd name="T9" fmla="*/ 6299992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"/>
              <a:gd name="T16" fmla="*/ 0 h 16"/>
              <a:gd name="T17" fmla="*/ 43 w 43"/>
              <a:gd name="T18" fmla="*/ 16 h 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" h="16">
                <a:moveTo>
                  <a:pt x="43" y="10"/>
                </a:moveTo>
                <a:lnTo>
                  <a:pt x="41" y="0"/>
                </a:lnTo>
                <a:lnTo>
                  <a:pt x="0" y="6"/>
                </a:lnTo>
                <a:lnTo>
                  <a:pt x="3" y="16"/>
                </a:lnTo>
                <a:lnTo>
                  <a:pt x="43" y="1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5" name="Freeform 219"/>
          <p:cNvSpPr>
            <a:spLocks/>
          </p:cNvSpPr>
          <p:nvPr/>
        </p:nvSpPr>
        <p:spPr bwMode="auto">
          <a:xfrm>
            <a:off x="3973513" y="4387850"/>
            <a:ext cx="33337" cy="12700"/>
          </a:xfrm>
          <a:custGeom>
            <a:avLst/>
            <a:gdLst>
              <a:gd name="T0" fmla="*/ 26460850 w 42"/>
              <a:gd name="T1" fmla="*/ 6451600 h 15"/>
              <a:gd name="T2" fmla="*/ 25201182 w 42"/>
              <a:gd name="T3" fmla="*/ 0 h 15"/>
              <a:gd name="T4" fmla="*/ 0 w 42"/>
              <a:gd name="T5" fmla="*/ 3583941 h 15"/>
              <a:gd name="T6" fmla="*/ 1259662 w 42"/>
              <a:gd name="T7" fmla="*/ 10752667 h 15"/>
              <a:gd name="T8" fmla="*/ 26460850 w 42"/>
              <a:gd name="T9" fmla="*/ 6451600 h 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15"/>
              <a:gd name="T17" fmla="*/ 42 w 42"/>
              <a:gd name="T18" fmla="*/ 15 h 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15">
                <a:moveTo>
                  <a:pt x="42" y="9"/>
                </a:moveTo>
                <a:lnTo>
                  <a:pt x="40" y="0"/>
                </a:lnTo>
                <a:lnTo>
                  <a:pt x="0" y="5"/>
                </a:lnTo>
                <a:lnTo>
                  <a:pt x="2" y="15"/>
                </a:lnTo>
                <a:lnTo>
                  <a:pt x="42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6" name="Freeform 220"/>
          <p:cNvSpPr>
            <a:spLocks/>
          </p:cNvSpPr>
          <p:nvPr/>
        </p:nvSpPr>
        <p:spPr bwMode="auto">
          <a:xfrm>
            <a:off x="3908425" y="4397375"/>
            <a:ext cx="34925" cy="12700"/>
          </a:xfrm>
          <a:custGeom>
            <a:avLst/>
            <a:gdLst>
              <a:gd name="T0" fmla="*/ 28366413 w 43"/>
              <a:gd name="T1" fmla="*/ 6299992 h 16"/>
              <a:gd name="T2" fmla="*/ 26387053 w 43"/>
              <a:gd name="T3" fmla="*/ 0 h 16"/>
              <a:gd name="T4" fmla="*/ 0 w 43"/>
              <a:gd name="T5" fmla="*/ 3779837 h 16"/>
              <a:gd name="T6" fmla="*/ 1319028 w 43"/>
              <a:gd name="T7" fmla="*/ 10080623 h 16"/>
              <a:gd name="T8" fmla="*/ 28366413 w 43"/>
              <a:gd name="T9" fmla="*/ 6299992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"/>
              <a:gd name="T16" fmla="*/ 0 h 16"/>
              <a:gd name="T17" fmla="*/ 43 w 43"/>
              <a:gd name="T18" fmla="*/ 16 h 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" h="16">
                <a:moveTo>
                  <a:pt x="43" y="10"/>
                </a:moveTo>
                <a:lnTo>
                  <a:pt x="40" y="0"/>
                </a:lnTo>
                <a:lnTo>
                  <a:pt x="0" y="6"/>
                </a:lnTo>
                <a:lnTo>
                  <a:pt x="2" y="16"/>
                </a:lnTo>
                <a:lnTo>
                  <a:pt x="43" y="1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7" name="Freeform 221"/>
          <p:cNvSpPr>
            <a:spLocks/>
          </p:cNvSpPr>
          <p:nvPr/>
        </p:nvSpPr>
        <p:spPr bwMode="auto">
          <a:xfrm>
            <a:off x="3844925" y="4406900"/>
            <a:ext cx="34925" cy="12700"/>
          </a:xfrm>
          <a:custGeom>
            <a:avLst/>
            <a:gdLst>
              <a:gd name="T0" fmla="*/ 28366413 w 43"/>
              <a:gd name="T1" fmla="*/ 5581275 h 17"/>
              <a:gd name="T2" fmla="*/ 26387053 w 43"/>
              <a:gd name="T3" fmla="*/ 0 h 17"/>
              <a:gd name="T4" fmla="*/ 0 w 43"/>
              <a:gd name="T5" fmla="*/ 3906370 h 17"/>
              <a:gd name="T6" fmla="*/ 1979354 w 43"/>
              <a:gd name="T7" fmla="*/ 9487646 h 17"/>
              <a:gd name="T8" fmla="*/ 28366413 w 43"/>
              <a:gd name="T9" fmla="*/ 5581275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"/>
              <a:gd name="T16" fmla="*/ 0 h 17"/>
              <a:gd name="T17" fmla="*/ 43 w 43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" h="17">
                <a:moveTo>
                  <a:pt x="43" y="10"/>
                </a:moveTo>
                <a:lnTo>
                  <a:pt x="40" y="0"/>
                </a:lnTo>
                <a:lnTo>
                  <a:pt x="0" y="7"/>
                </a:lnTo>
                <a:lnTo>
                  <a:pt x="3" y="17"/>
                </a:lnTo>
                <a:lnTo>
                  <a:pt x="43" y="1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8" name="Freeform 222"/>
          <p:cNvSpPr>
            <a:spLocks/>
          </p:cNvSpPr>
          <p:nvPr/>
        </p:nvSpPr>
        <p:spPr bwMode="auto">
          <a:xfrm>
            <a:off x="3781425" y="4416425"/>
            <a:ext cx="33338" cy="12700"/>
          </a:xfrm>
          <a:custGeom>
            <a:avLst/>
            <a:gdLst>
              <a:gd name="T0" fmla="*/ 25847032 w 43"/>
              <a:gd name="T1" fmla="*/ 6299992 h 16"/>
              <a:gd name="T2" fmla="*/ 24644532 w 43"/>
              <a:gd name="T3" fmla="*/ 0 h 16"/>
              <a:gd name="T4" fmla="*/ 0 w 43"/>
              <a:gd name="T5" fmla="*/ 3779837 h 16"/>
              <a:gd name="T6" fmla="*/ 1803353 w 43"/>
              <a:gd name="T7" fmla="*/ 10080623 h 16"/>
              <a:gd name="T8" fmla="*/ 25847032 w 43"/>
              <a:gd name="T9" fmla="*/ 6299992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"/>
              <a:gd name="T16" fmla="*/ 0 h 16"/>
              <a:gd name="T17" fmla="*/ 43 w 43"/>
              <a:gd name="T18" fmla="*/ 16 h 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" h="16">
                <a:moveTo>
                  <a:pt x="43" y="10"/>
                </a:moveTo>
                <a:lnTo>
                  <a:pt x="41" y="0"/>
                </a:lnTo>
                <a:lnTo>
                  <a:pt x="0" y="6"/>
                </a:lnTo>
                <a:lnTo>
                  <a:pt x="3" y="16"/>
                </a:lnTo>
                <a:lnTo>
                  <a:pt x="43" y="1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9" name="Freeform 223"/>
          <p:cNvSpPr>
            <a:spLocks/>
          </p:cNvSpPr>
          <p:nvPr/>
        </p:nvSpPr>
        <p:spPr bwMode="auto">
          <a:xfrm>
            <a:off x="3716338" y="4425950"/>
            <a:ext cx="34925" cy="12700"/>
          </a:xfrm>
          <a:custGeom>
            <a:avLst/>
            <a:gdLst>
              <a:gd name="T0" fmla="*/ 28366413 w 43"/>
              <a:gd name="T1" fmla="*/ 5581275 h 17"/>
              <a:gd name="T2" fmla="*/ 26387053 w 43"/>
              <a:gd name="T3" fmla="*/ 0 h 17"/>
              <a:gd name="T4" fmla="*/ 0 w 43"/>
              <a:gd name="T5" fmla="*/ 3906370 h 17"/>
              <a:gd name="T6" fmla="*/ 1319028 w 43"/>
              <a:gd name="T7" fmla="*/ 9487646 h 17"/>
              <a:gd name="T8" fmla="*/ 28366413 w 43"/>
              <a:gd name="T9" fmla="*/ 5581275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"/>
              <a:gd name="T16" fmla="*/ 0 h 17"/>
              <a:gd name="T17" fmla="*/ 43 w 43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" h="17">
                <a:moveTo>
                  <a:pt x="43" y="10"/>
                </a:moveTo>
                <a:lnTo>
                  <a:pt x="40" y="0"/>
                </a:lnTo>
                <a:lnTo>
                  <a:pt x="0" y="7"/>
                </a:lnTo>
                <a:lnTo>
                  <a:pt x="2" y="17"/>
                </a:lnTo>
                <a:lnTo>
                  <a:pt x="43" y="1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00" name="Freeform 224"/>
          <p:cNvSpPr>
            <a:spLocks/>
          </p:cNvSpPr>
          <p:nvPr/>
        </p:nvSpPr>
        <p:spPr bwMode="auto">
          <a:xfrm>
            <a:off x="3652838" y="4435475"/>
            <a:ext cx="33337" cy="14288"/>
          </a:xfrm>
          <a:custGeom>
            <a:avLst/>
            <a:gdLst>
              <a:gd name="T0" fmla="*/ 25845481 w 43"/>
              <a:gd name="T1" fmla="*/ 7974490 h 16"/>
              <a:gd name="T2" fmla="*/ 24042177 w 43"/>
              <a:gd name="T3" fmla="*/ 0 h 16"/>
              <a:gd name="T4" fmla="*/ 0 w 43"/>
              <a:gd name="T5" fmla="*/ 4784693 h 16"/>
              <a:gd name="T6" fmla="*/ 1803299 w 43"/>
              <a:gd name="T7" fmla="*/ 12759181 h 16"/>
              <a:gd name="T8" fmla="*/ 25845481 w 43"/>
              <a:gd name="T9" fmla="*/ 7974490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"/>
              <a:gd name="T16" fmla="*/ 0 h 16"/>
              <a:gd name="T17" fmla="*/ 43 w 43"/>
              <a:gd name="T18" fmla="*/ 16 h 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" h="16">
                <a:moveTo>
                  <a:pt x="43" y="10"/>
                </a:moveTo>
                <a:lnTo>
                  <a:pt x="40" y="0"/>
                </a:lnTo>
                <a:lnTo>
                  <a:pt x="0" y="6"/>
                </a:lnTo>
                <a:lnTo>
                  <a:pt x="3" y="16"/>
                </a:lnTo>
                <a:lnTo>
                  <a:pt x="43" y="1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01" name="Freeform 225"/>
          <p:cNvSpPr>
            <a:spLocks/>
          </p:cNvSpPr>
          <p:nvPr/>
        </p:nvSpPr>
        <p:spPr bwMode="auto">
          <a:xfrm>
            <a:off x="3589338" y="4445000"/>
            <a:ext cx="33337" cy="12700"/>
          </a:xfrm>
          <a:custGeom>
            <a:avLst/>
            <a:gdLst>
              <a:gd name="T0" fmla="*/ 25845481 w 43"/>
              <a:gd name="T1" fmla="*/ 5581275 h 17"/>
              <a:gd name="T2" fmla="*/ 24643018 w 43"/>
              <a:gd name="T3" fmla="*/ 0 h 17"/>
              <a:gd name="T4" fmla="*/ 0 w 43"/>
              <a:gd name="T5" fmla="*/ 3348318 h 17"/>
              <a:gd name="T6" fmla="*/ 1803299 w 43"/>
              <a:gd name="T7" fmla="*/ 9487646 h 17"/>
              <a:gd name="T8" fmla="*/ 25845481 w 43"/>
              <a:gd name="T9" fmla="*/ 5581275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"/>
              <a:gd name="T16" fmla="*/ 0 h 17"/>
              <a:gd name="T17" fmla="*/ 43 w 43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" h="17">
                <a:moveTo>
                  <a:pt x="43" y="10"/>
                </a:moveTo>
                <a:lnTo>
                  <a:pt x="41" y="0"/>
                </a:lnTo>
                <a:lnTo>
                  <a:pt x="0" y="6"/>
                </a:lnTo>
                <a:lnTo>
                  <a:pt x="3" y="17"/>
                </a:lnTo>
                <a:lnTo>
                  <a:pt x="43" y="1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02" name="Freeform 226"/>
          <p:cNvSpPr>
            <a:spLocks/>
          </p:cNvSpPr>
          <p:nvPr/>
        </p:nvSpPr>
        <p:spPr bwMode="auto">
          <a:xfrm>
            <a:off x="3524250" y="4454525"/>
            <a:ext cx="34925" cy="14288"/>
          </a:xfrm>
          <a:custGeom>
            <a:avLst/>
            <a:gdLst>
              <a:gd name="T0" fmla="*/ 28366413 w 43"/>
              <a:gd name="T1" fmla="*/ 7974490 h 16"/>
              <a:gd name="T2" fmla="*/ 26387053 w 43"/>
              <a:gd name="T3" fmla="*/ 0 h 16"/>
              <a:gd name="T4" fmla="*/ 0 w 43"/>
              <a:gd name="T5" fmla="*/ 4784693 h 16"/>
              <a:gd name="T6" fmla="*/ 1319028 w 43"/>
              <a:gd name="T7" fmla="*/ 12759181 h 16"/>
              <a:gd name="T8" fmla="*/ 28366413 w 43"/>
              <a:gd name="T9" fmla="*/ 7974490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"/>
              <a:gd name="T16" fmla="*/ 0 h 16"/>
              <a:gd name="T17" fmla="*/ 43 w 43"/>
              <a:gd name="T18" fmla="*/ 16 h 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" h="16">
                <a:moveTo>
                  <a:pt x="43" y="10"/>
                </a:moveTo>
                <a:lnTo>
                  <a:pt x="40" y="0"/>
                </a:lnTo>
                <a:lnTo>
                  <a:pt x="0" y="6"/>
                </a:lnTo>
                <a:lnTo>
                  <a:pt x="2" y="16"/>
                </a:lnTo>
                <a:lnTo>
                  <a:pt x="43" y="1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03" name="Freeform 227"/>
          <p:cNvSpPr>
            <a:spLocks/>
          </p:cNvSpPr>
          <p:nvPr/>
        </p:nvSpPr>
        <p:spPr bwMode="auto">
          <a:xfrm>
            <a:off x="3460750" y="4465638"/>
            <a:ext cx="33338" cy="12700"/>
          </a:xfrm>
          <a:custGeom>
            <a:avLst/>
            <a:gdLst>
              <a:gd name="T0" fmla="*/ 25847032 w 43"/>
              <a:gd name="T1" fmla="*/ 5581275 h 17"/>
              <a:gd name="T2" fmla="*/ 24043673 w 43"/>
              <a:gd name="T3" fmla="*/ 0 h 17"/>
              <a:gd name="T4" fmla="*/ 0 w 43"/>
              <a:gd name="T5" fmla="*/ 3906370 h 17"/>
              <a:gd name="T6" fmla="*/ 1803353 w 43"/>
              <a:gd name="T7" fmla="*/ 9487646 h 17"/>
              <a:gd name="T8" fmla="*/ 25847032 w 43"/>
              <a:gd name="T9" fmla="*/ 5581275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"/>
              <a:gd name="T16" fmla="*/ 0 h 17"/>
              <a:gd name="T17" fmla="*/ 43 w 43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" h="17">
                <a:moveTo>
                  <a:pt x="43" y="10"/>
                </a:moveTo>
                <a:lnTo>
                  <a:pt x="40" y="0"/>
                </a:lnTo>
                <a:lnTo>
                  <a:pt x="0" y="7"/>
                </a:lnTo>
                <a:lnTo>
                  <a:pt x="3" y="17"/>
                </a:lnTo>
                <a:lnTo>
                  <a:pt x="43" y="1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04" name="Freeform 228"/>
          <p:cNvSpPr>
            <a:spLocks/>
          </p:cNvSpPr>
          <p:nvPr/>
        </p:nvSpPr>
        <p:spPr bwMode="auto">
          <a:xfrm>
            <a:off x="3397250" y="4473575"/>
            <a:ext cx="33338" cy="14288"/>
          </a:xfrm>
          <a:custGeom>
            <a:avLst/>
            <a:gdLst>
              <a:gd name="T0" fmla="*/ 25847032 w 43"/>
              <a:gd name="T1" fmla="*/ 7974490 h 16"/>
              <a:gd name="T2" fmla="*/ 24644532 w 43"/>
              <a:gd name="T3" fmla="*/ 0 h 16"/>
              <a:gd name="T4" fmla="*/ 0 w 43"/>
              <a:gd name="T5" fmla="*/ 4784693 h 16"/>
              <a:gd name="T6" fmla="*/ 1803353 w 43"/>
              <a:gd name="T7" fmla="*/ 12759181 h 16"/>
              <a:gd name="T8" fmla="*/ 25847032 w 43"/>
              <a:gd name="T9" fmla="*/ 7974490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"/>
              <a:gd name="T16" fmla="*/ 0 h 16"/>
              <a:gd name="T17" fmla="*/ 43 w 43"/>
              <a:gd name="T18" fmla="*/ 16 h 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" h="16">
                <a:moveTo>
                  <a:pt x="43" y="10"/>
                </a:moveTo>
                <a:lnTo>
                  <a:pt x="41" y="0"/>
                </a:lnTo>
                <a:lnTo>
                  <a:pt x="0" y="6"/>
                </a:lnTo>
                <a:lnTo>
                  <a:pt x="3" y="16"/>
                </a:lnTo>
                <a:lnTo>
                  <a:pt x="43" y="1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05" name="Freeform 229"/>
          <p:cNvSpPr>
            <a:spLocks/>
          </p:cNvSpPr>
          <p:nvPr/>
        </p:nvSpPr>
        <p:spPr bwMode="auto">
          <a:xfrm>
            <a:off x="3332163" y="4484688"/>
            <a:ext cx="34925" cy="12700"/>
          </a:xfrm>
          <a:custGeom>
            <a:avLst/>
            <a:gdLst>
              <a:gd name="T0" fmla="*/ 28366413 w 43"/>
              <a:gd name="T1" fmla="*/ 5581275 h 17"/>
              <a:gd name="T2" fmla="*/ 26387053 w 43"/>
              <a:gd name="T3" fmla="*/ 0 h 17"/>
              <a:gd name="T4" fmla="*/ 0 w 43"/>
              <a:gd name="T5" fmla="*/ 3906370 h 17"/>
              <a:gd name="T6" fmla="*/ 1319028 w 43"/>
              <a:gd name="T7" fmla="*/ 9487646 h 17"/>
              <a:gd name="T8" fmla="*/ 28366413 w 43"/>
              <a:gd name="T9" fmla="*/ 5581275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"/>
              <a:gd name="T16" fmla="*/ 0 h 17"/>
              <a:gd name="T17" fmla="*/ 43 w 43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" h="17">
                <a:moveTo>
                  <a:pt x="43" y="10"/>
                </a:moveTo>
                <a:lnTo>
                  <a:pt x="40" y="0"/>
                </a:lnTo>
                <a:lnTo>
                  <a:pt x="0" y="7"/>
                </a:lnTo>
                <a:lnTo>
                  <a:pt x="2" y="17"/>
                </a:lnTo>
                <a:lnTo>
                  <a:pt x="43" y="1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06" name="Freeform 230"/>
          <p:cNvSpPr>
            <a:spLocks/>
          </p:cNvSpPr>
          <p:nvPr/>
        </p:nvSpPr>
        <p:spPr bwMode="auto">
          <a:xfrm>
            <a:off x="3268663" y="4494213"/>
            <a:ext cx="33337" cy="11112"/>
          </a:xfrm>
          <a:custGeom>
            <a:avLst/>
            <a:gdLst>
              <a:gd name="T0" fmla="*/ 25845481 w 43"/>
              <a:gd name="T1" fmla="*/ 5487846 h 15"/>
              <a:gd name="T2" fmla="*/ 24042177 w 43"/>
              <a:gd name="T3" fmla="*/ 0 h 15"/>
              <a:gd name="T4" fmla="*/ 0 w 43"/>
              <a:gd name="T5" fmla="*/ 3292857 h 15"/>
              <a:gd name="T6" fmla="*/ 1803299 w 43"/>
              <a:gd name="T7" fmla="*/ 8231770 h 15"/>
              <a:gd name="T8" fmla="*/ 25845481 w 43"/>
              <a:gd name="T9" fmla="*/ 5487846 h 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"/>
              <a:gd name="T16" fmla="*/ 0 h 15"/>
              <a:gd name="T17" fmla="*/ 43 w 43"/>
              <a:gd name="T18" fmla="*/ 15 h 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" h="15">
                <a:moveTo>
                  <a:pt x="43" y="10"/>
                </a:moveTo>
                <a:lnTo>
                  <a:pt x="40" y="0"/>
                </a:lnTo>
                <a:lnTo>
                  <a:pt x="0" y="6"/>
                </a:lnTo>
                <a:lnTo>
                  <a:pt x="3" y="15"/>
                </a:lnTo>
                <a:lnTo>
                  <a:pt x="43" y="1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07" name="Freeform 231"/>
          <p:cNvSpPr>
            <a:spLocks/>
          </p:cNvSpPr>
          <p:nvPr/>
        </p:nvSpPr>
        <p:spPr bwMode="auto">
          <a:xfrm>
            <a:off x="3205163" y="4503738"/>
            <a:ext cx="33337" cy="12700"/>
          </a:xfrm>
          <a:custGeom>
            <a:avLst/>
            <a:gdLst>
              <a:gd name="T0" fmla="*/ 25845481 w 43"/>
              <a:gd name="T1" fmla="*/ 5581275 h 17"/>
              <a:gd name="T2" fmla="*/ 24643018 w 43"/>
              <a:gd name="T3" fmla="*/ 0 h 17"/>
              <a:gd name="T4" fmla="*/ 0 w 43"/>
              <a:gd name="T5" fmla="*/ 3348318 h 17"/>
              <a:gd name="T6" fmla="*/ 1803299 w 43"/>
              <a:gd name="T7" fmla="*/ 9487646 h 17"/>
              <a:gd name="T8" fmla="*/ 25845481 w 43"/>
              <a:gd name="T9" fmla="*/ 5581275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"/>
              <a:gd name="T16" fmla="*/ 0 h 17"/>
              <a:gd name="T17" fmla="*/ 43 w 43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" h="17">
                <a:moveTo>
                  <a:pt x="43" y="10"/>
                </a:moveTo>
                <a:lnTo>
                  <a:pt x="41" y="0"/>
                </a:lnTo>
                <a:lnTo>
                  <a:pt x="0" y="6"/>
                </a:lnTo>
                <a:lnTo>
                  <a:pt x="3" y="17"/>
                </a:lnTo>
                <a:lnTo>
                  <a:pt x="43" y="1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08" name="Freeform 232"/>
          <p:cNvSpPr>
            <a:spLocks/>
          </p:cNvSpPr>
          <p:nvPr/>
        </p:nvSpPr>
        <p:spPr bwMode="auto">
          <a:xfrm>
            <a:off x="3140075" y="4513263"/>
            <a:ext cx="34925" cy="12700"/>
          </a:xfrm>
          <a:custGeom>
            <a:avLst/>
            <a:gdLst>
              <a:gd name="T0" fmla="*/ 28366413 w 43"/>
              <a:gd name="T1" fmla="*/ 6299992 h 16"/>
              <a:gd name="T2" fmla="*/ 26387053 w 43"/>
              <a:gd name="T3" fmla="*/ 0 h 16"/>
              <a:gd name="T4" fmla="*/ 0 w 43"/>
              <a:gd name="T5" fmla="*/ 3779837 h 16"/>
              <a:gd name="T6" fmla="*/ 1319028 w 43"/>
              <a:gd name="T7" fmla="*/ 10080623 h 16"/>
              <a:gd name="T8" fmla="*/ 28366413 w 43"/>
              <a:gd name="T9" fmla="*/ 6299992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"/>
              <a:gd name="T16" fmla="*/ 0 h 16"/>
              <a:gd name="T17" fmla="*/ 43 w 43"/>
              <a:gd name="T18" fmla="*/ 16 h 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" h="16">
                <a:moveTo>
                  <a:pt x="43" y="10"/>
                </a:moveTo>
                <a:lnTo>
                  <a:pt x="40" y="0"/>
                </a:lnTo>
                <a:lnTo>
                  <a:pt x="0" y="6"/>
                </a:lnTo>
                <a:lnTo>
                  <a:pt x="2" y="16"/>
                </a:lnTo>
                <a:lnTo>
                  <a:pt x="43" y="1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09" name="Freeform 233"/>
          <p:cNvSpPr>
            <a:spLocks/>
          </p:cNvSpPr>
          <p:nvPr/>
        </p:nvSpPr>
        <p:spPr bwMode="auto">
          <a:xfrm>
            <a:off x="3076575" y="4522788"/>
            <a:ext cx="33338" cy="12700"/>
          </a:xfrm>
          <a:custGeom>
            <a:avLst/>
            <a:gdLst>
              <a:gd name="T0" fmla="*/ 25847032 w 43"/>
              <a:gd name="T1" fmla="*/ 6299992 h 16"/>
              <a:gd name="T2" fmla="*/ 24043673 w 43"/>
              <a:gd name="T3" fmla="*/ 0 h 16"/>
              <a:gd name="T4" fmla="*/ 0 w 43"/>
              <a:gd name="T5" fmla="*/ 4410074 h 16"/>
              <a:gd name="T6" fmla="*/ 1803353 w 43"/>
              <a:gd name="T7" fmla="*/ 10080623 h 16"/>
              <a:gd name="T8" fmla="*/ 25847032 w 43"/>
              <a:gd name="T9" fmla="*/ 6299992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"/>
              <a:gd name="T16" fmla="*/ 0 h 16"/>
              <a:gd name="T17" fmla="*/ 43 w 43"/>
              <a:gd name="T18" fmla="*/ 16 h 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" h="16">
                <a:moveTo>
                  <a:pt x="43" y="10"/>
                </a:moveTo>
                <a:lnTo>
                  <a:pt x="40" y="0"/>
                </a:lnTo>
                <a:lnTo>
                  <a:pt x="0" y="7"/>
                </a:lnTo>
                <a:lnTo>
                  <a:pt x="3" y="16"/>
                </a:lnTo>
                <a:lnTo>
                  <a:pt x="43" y="1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10" name="Freeform 234"/>
          <p:cNvSpPr>
            <a:spLocks/>
          </p:cNvSpPr>
          <p:nvPr/>
        </p:nvSpPr>
        <p:spPr bwMode="auto">
          <a:xfrm>
            <a:off x="3013075" y="4532313"/>
            <a:ext cx="33338" cy="12700"/>
          </a:xfrm>
          <a:custGeom>
            <a:avLst/>
            <a:gdLst>
              <a:gd name="T0" fmla="*/ 25847032 w 43"/>
              <a:gd name="T1" fmla="*/ 6299992 h 16"/>
              <a:gd name="T2" fmla="*/ 24644532 w 43"/>
              <a:gd name="T3" fmla="*/ 0 h 16"/>
              <a:gd name="T4" fmla="*/ 0 w 43"/>
              <a:gd name="T5" fmla="*/ 3779837 h 16"/>
              <a:gd name="T6" fmla="*/ 1803353 w 43"/>
              <a:gd name="T7" fmla="*/ 10080623 h 16"/>
              <a:gd name="T8" fmla="*/ 25847032 w 43"/>
              <a:gd name="T9" fmla="*/ 6299992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"/>
              <a:gd name="T16" fmla="*/ 0 h 16"/>
              <a:gd name="T17" fmla="*/ 43 w 43"/>
              <a:gd name="T18" fmla="*/ 16 h 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" h="16">
                <a:moveTo>
                  <a:pt x="43" y="10"/>
                </a:moveTo>
                <a:lnTo>
                  <a:pt x="41" y="0"/>
                </a:lnTo>
                <a:lnTo>
                  <a:pt x="0" y="6"/>
                </a:lnTo>
                <a:lnTo>
                  <a:pt x="3" y="16"/>
                </a:lnTo>
                <a:lnTo>
                  <a:pt x="43" y="1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11" name="Freeform 235"/>
          <p:cNvSpPr>
            <a:spLocks/>
          </p:cNvSpPr>
          <p:nvPr/>
        </p:nvSpPr>
        <p:spPr bwMode="auto">
          <a:xfrm>
            <a:off x="2947988" y="4541838"/>
            <a:ext cx="34925" cy="12700"/>
          </a:xfrm>
          <a:custGeom>
            <a:avLst/>
            <a:gdLst>
              <a:gd name="T0" fmla="*/ 29041803 w 42"/>
              <a:gd name="T1" fmla="*/ 5581275 h 17"/>
              <a:gd name="T2" fmla="*/ 27658940 w 42"/>
              <a:gd name="T3" fmla="*/ 0 h 17"/>
              <a:gd name="T4" fmla="*/ 0 w 42"/>
              <a:gd name="T5" fmla="*/ 3906370 h 17"/>
              <a:gd name="T6" fmla="*/ 1382864 w 42"/>
              <a:gd name="T7" fmla="*/ 9487646 h 17"/>
              <a:gd name="T8" fmla="*/ 29041803 w 42"/>
              <a:gd name="T9" fmla="*/ 5581275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17"/>
              <a:gd name="T17" fmla="*/ 42 w 42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17">
                <a:moveTo>
                  <a:pt x="42" y="10"/>
                </a:moveTo>
                <a:lnTo>
                  <a:pt x="40" y="0"/>
                </a:lnTo>
                <a:lnTo>
                  <a:pt x="0" y="7"/>
                </a:lnTo>
                <a:lnTo>
                  <a:pt x="2" y="17"/>
                </a:lnTo>
                <a:lnTo>
                  <a:pt x="42" y="1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12" name="Freeform 236"/>
          <p:cNvSpPr>
            <a:spLocks/>
          </p:cNvSpPr>
          <p:nvPr/>
        </p:nvSpPr>
        <p:spPr bwMode="auto">
          <a:xfrm>
            <a:off x="2884488" y="4551363"/>
            <a:ext cx="33337" cy="12700"/>
          </a:xfrm>
          <a:custGeom>
            <a:avLst/>
            <a:gdLst>
              <a:gd name="T0" fmla="*/ 25845481 w 43"/>
              <a:gd name="T1" fmla="*/ 7168728 h 15"/>
              <a:gd name="T2" fmla="*/ 24042177 w 43"/>
              <a:gd name="T3" fmla="*/ 0 h 15"/>
              <a:gd name="T4" fmla="*/ 0 w 43"/>
              <a:gd name="T5" fmla="*/ 4301067 h 15"/>
              <a:gd name="T6" fmla="*/ 1202458 w 43"/>
              <a:gd name="T7" fmla="*/ 10752667 h 15"/>
              <a:gd name="T8" fmla="*/ 25845481 w 43"/>
              <a:gd name="T9" fmla="*/ 7168728 h 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"/>
              <a:gd name="T16" fmla="*/ 0 h 15"/>
              <a:gd name="T17" fmla="*/ 43 w 43"/>
              <a:gd name="T18" fmla="*/ 15 h 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" h="15">
                <a:moveTo>
                  <a:pt x="43" y="10"/>
                </a:moveTo>
                <a:lnTo>
                  <a:pt x="40" y="0"/>
                </a:lnTo>
                <a:lnTo>
                  <a:pt x="0" y="6"/>
                </a:lnTo>
                <a:lnTo>
                  <a:pt x="2" y="15"/>
                </a:lnTo>
                <a:lnTo>
                  <a:pt x="43" y="1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13" name="Freeform 237"/>
          <p:cNvSpPr>
            <a:spLocks/>
          </p:cNvSpPr>
          <p:nvPr/>
        </p:nvSpPr>
        <p:spPr bwMode="auto">
          <a:xfrm>
            <a:off x="2820988" y="4560888"/>
            <a:ext cx="33337" cy="12700"/>
          </a:xfrm>
          <a:custGeom>
            <a:avLst/>
            <a:gdLst>
              <a:gd name="T0" fmla="*/ 25845481 w 43"/>
              <a:gd name="T1" fmla="*/ 5581275 h 17"/>
              <a:gd name="T2" fmla="*/ 24643018 w 43"/>
              <a:gd name="T3" fmla="*/ 0 h 17"/>
              <a:gd name="T4" fmla="*/ 0 w 43"/>
              <a:gd name="T5" fmla="*/ 3906370 h 17"/>
              <a:gd name="T6" fmla="*/ 1803299 w 43"/>
              <a:gd name="T7" fmla="*/ 9487646 h 17"/>
              <a:gd name="T8" fmla="*/ 25845481 w 43"/>
              <a:gd name="T9" fmla="*/ 5581275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"/>
              <a:gd name="T16" fmla="*/ 0 h 17"/>
              <a:gd name="T17" fmla="*/ 43 w 43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" h="17">
                <a:moveTo>
                  <a:pt x="43" y="10"/>
                </a:moveTo>
                <a:lnTo>
                  <a:pt x="41" y="0"/>
                </a:lnTo>
                <a:lnTo>
                  <a:pt x="0" y="7"/>
                </a:lnTo>
                <a:lnTo>
                  <a:pt x="3" y="17"/>
                </a:lnTo>
                <a:lnTo>
                  <a:pt x="43" y="1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14" name="Freeform 238"/>
          <p:cNvSpPr>
            <a:spLocks/>
          </p:cNvSpPr>
          <p:nvPr/>
        </p:nvSpPr>
        <p:spPr bwMode="auto">
          <a:xfrm>
            <a:off x="2755900" y="4570413"/>
            <a:ext cx="34925" cy="14287"/>
          </a:xfrm>
          <a:custGeom>
            <a:avLst/>
            <a:gdLst>
              <a:gd name="T0" fmla="*/ 29041803 w 42"/>
              <a:gd name="T1" fmla="*/ 7973039 h 16"/>
              <a:gd name="T2" fmla="*/ 27658940 w 42"/>
              <a:gd name="T3" fmla="*/ 0 h 16"/>
              <a:gd name="T4" fmla="*/ 0 w 42"/>
              <a:gd name="T5" fmla="*/ 4784359 h 16"/>
              <a:gd name="T6" fmla="*/ 1382864 w 42"/>
              <a:gd name="T7" fmla="*/ 12757395 h 16"/>
              <a:gd name="T8" fmla="*/ 29041803 w 42"/>
              <a:gd name="T9" fmla="*/ 7973039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16"/>
              <a:gd name="T17" fmla="*/ 42 w 42"/>
              <a:gd name="T18" fmla="*/ 16 h 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16">
                <a:moveTo>
                  <a:pt x="42" y="10"/>
                </a:moveTo>
                <a:lnTo>
                  <a:pt x="40" y="0"/>
                </a:lnTo>
                <a:lnTo>
                  <a:pt x="0" y="6"/>
                </a:lnTo>
                <a:lnTo>
                  <a:pt x="2" y="16"/>
                </a:lnTo>
                <a:lnTo>
                  <a:pt x="42" y="1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15" name="Freeform 239"/>
          <p:cNvSpPr>
            <a:spLocks/>
          </p:cNvSpPr>
          <p:nvPr/>
        </p:nvSpPr>
        <p:spPr bwMode="auto">
          <a:xfrm>
            <a:off x="2705100" y="4581525"/>
            <a:ext cx="20638" cy="9525"/>
          </a:xfrm>
          <a:custGeom>
            <a:avLst/>
            <a:gdLst>
              <a:gd name="T0" fmla="*/ 15775077 w 27"/>
              <a:gd name="T1" fmla="*/ 5905500 h 13"/>
              <a:gd name="T2" fmla="*/ 14022376 w 27"/>
              <a:gd name="T3" fmla="*/ 0 h 13"/>
              <a:gd name="T4" fmla="*/ 0 w 27"/>
              <a:gd name="T5" fmla="*/ 2147521 h 13"/>
              <a:gd name="T6" fmla="*/ 1752702 w 27"/>
              <a:gd name="T7" fmla="*/ 6978895 h 13"/>
              <a:gd name="T8" fmla="*/ 15775077 w 27"/>
              <a:gd name="T9" fmla="*/ 5905500 h 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"/>
              <a:gd name="T16" fmla="*/ 0 h 13"/>
              <a:gd name="T17" fmla="*/ 27 w 27"/>
              <a:gd name="T18" fmla="*/ 13 h 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" h="13">
                <a:moveTo>
                  <a:pt x="27" y="11"/>
                </a:moveTo>
                <a:lnTo>
                  <a:pt x="24" y="0"/>
                </a:lnTo>
                <a:lnTo>
                  <a:pt x="0" y="4"/>
                </a:lnTo>
                <a:lnTo>
                  <a:pt x="3" y="13"/>
                </a:lnTo>
                <a:lnTo>
                  <a:pt x="27" y="1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16" name="Oval 240"/>
          <p:cNvSpPr>
            <a:spLocks noChangeArrowheads="1"/>
          </p:cNvSpPr>
          <p:nvPr/>
        </p:nvSpPr>
        <p:spPr bwMode="auto">
          <a:xfrm>
            <a:off x="4165600" y="4330700"/>
            <a:ext cx="65088" cy="65088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17" name="Freeform 241"/>
          <p:cNvSpPr>
            <a:spLocks/>
          </p:cNvSpPr>
          <p:nvPr/>
        </p:nvSpPr>
        <p:spPr bwMode="auto">
          <a:xfrm>
            <a:off x="2613025" y="4546600"/>
            <a:ext cx="127000" cy="74613"/>
          </a:xfrm>
          <a:custGeom>
            <a:avLst/>
            <a:gdLst>
              <a:gd name="T0" fmla="*/ 92508706 w 159"/>
              <a:gd name="T1" fmla="*/ 0 h 95"/>
              <a:gd name="T2" fmla="*/ 85490162 w 159"/>
              <a:gd name="T3" fmla="*/ 31459199 h 95"/>
              <a:gd name="T4" fmla="*/ 101440238 w 159"/>
              <a:gd name="T5" fmla="*/ 58601056 h 95"/>
              <a:gd name="T6" fmla="*/ 0 w 159"/>
              <a:gd name="T7" fmla="*/ 43796258 h 95"/>
              <a:gd name="T8" fmla="*/ 92508706 w 159"/>
              <a:gd name="T9" fmla="*/ 0 h 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9"/>
              <a:gd name="T16" fmla="*/ 0 h 95"/>
              <a:gd name="T17" fmla="*/ 159 w 159"/>
              <a:gd name="T18" fmla="*/ 95 h 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9" h="95">
                <a:moveTo>
                  <a:pt x="145" y="0"/>
                </a:moveTo>
                <a:lnTo>
                  <a:pt x="134" y="51"/>
                </a:lnTo>
                <a:lnTo>
                  <a:pt x="159" y="95"/>
                </a:lnTo>
                <a:lnTo>
                  <a:pt x="0" y="71"/>
                </a:lnTo>
                <a:lnTo>
                  <a:pt x="145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18" name="Rectangle 242"/>
          <p:cNvSpPr>
            <a:spLocks noChangeArrowheads="1"/>
          </p:cNvSpPr>
          <p:nvPr/>
        </p:nvSpPr>
        <p:spPr bwMode="auto">
          <a:xfrm>
            <a:off x="1941513" y="4430713"/>
            <a:ext cx="5699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tr-TR" sz="1500">
                <a:solidFill>
                  <a:srgbClr val="800000"/>
                </a:solidFill>
              </a:rPr>
              <a:t>Ventral</a:t>
            </a:r>
            <a:endParaRPr lang="tr-TR">
              <a:solidFill>
                <a:srgbClr val="800000"/>
              </a:solidFill>
            </a:endParaRPr>
          </a:p>
        </p:txBody>
      </p:sp>
      <p:sp>
        <p:nvSpPr>
          <p:cNvPr id="23619" name="Rectangle 243"/>
          <p:cNvSpPr>
            <a:spLocks noChangeArrowheads="1"/>
          </p:cNvSpPr>
          <p:nvPr/>
        </p:nvSpPr>
        <p:spPr bwMode="auto">
          <a:xfrm>
            <a:off x="1941513" y="4660900"/>
            <a:ext cx="10334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tr-TR" sz="1500">
                <a:solidFill>
                  <a:srgbClr val="800000"/>
                </a:solidFill>
              </a:rPr>
              <a:t>posterolateral</a:t>
            </a:r>
            <a:endParaRPr lang="tr-TR">
              <a:solidFill>
                <a:srgbClr val="800000"/>
              </a:solidFill>
            </a:endParaRPr>
          </a:p>
        </p:txBody>
      </p:sp>
      <p:sp>
        <p:nvSpPr>
          <p:cNvPr id="23620" name="Rectangle 244"/>
          <p:cNvSpPr>
            <a:spLocks noChangeArrowheads="1"/>
          </p:cNvSpPr>
          <p:nvPr/>
        </p:nvSpPr>
        <p:spPr bwMode="auto">
          <a:xfrm>
            <a:off x="1941513" y="4891088"/>
            <a:ext cx="1276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tr-TR" sz="1500">
                <a:solidFill>
                  <a:srgbClr val="800000"/>
                </a:solidFill>
              </a:rPr>
              <a:t>(hemihipoestezi)</a:t>
            </a:r>
            <a:endParaRPr lang="tr-TR">
              <a:solidFill>
                <a:srgbClr val="800000"/>
              </a:solidFill>
            </a:endParaRPr>
          </a:p>
        </p:txBody>
      </p:sp>
      <p:sp>
        <p:nvSpPr>
          <p:cNvPr id="23621" name="Freeform 245"/>
          <p:cNvSpPr>
            <a:spLocks/>
          </p:cNvSpPr>
          <p:nvPr/>
        </p:nvSpPr>
        <p:spPr bwMode="auto">
          <a:xfrm>
            <a:off x="3684588" y="3681413"/>
            <a:ext cx="34925" cy="12700"/>
          </a:xfrm>
          <a:custGeom>
            <a:avLst/>
            <a:gdLst>
              <a:gd name="T0" fmla="*/ 27047385 w 43"/>
              <a:gd name="T1" fmla="*/ 10080623 h 16"/>
              <a:gd name="T2" fmla="*/ 28366413 w 43"/>
              <a:gd name="T3" fmla="*/ 5040312 h 16"/>
              <a:gd name="T4" fmla="*/ 1979354 w 43"/>
              <a:gd name="T5" fmla="*/ 0 h 16"/>
              <a:gd name="T6" fmla="*/ 0 w 43"/>
              <a:gd name="T7" fmla="*/ 6299992 h 16"/>
              <a:gd name="T8" fmla="*/ 27047385 w 43"/>
              <a:gd name="T9" fmla="*/ 10080623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"/>
              <a:gd name="T16" fmla="*/ 0 h 16"/>
              <a:gd name="T17" fmla="*/ 43 w 43"/>
              <a:gd name="T18" fmla="*/ 16 h 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" h="16">
                <a:moveTo>
                  <a:pt x="41" y="16"/>
                </a:moveTo>
                <a:lnTo>
                  <a:pt x="43" y="8"/>
                </a:lnTo>
                <a:lnTo>
                  <a:pt x="3" y="0"/>
                </a:lnTo>
                <a:lnTo>
                  <a:pt x="0" y="10"/>
                </a:lnTo>
                <a:lnTo>
                  <a:pt x="41" y="1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22" name="Freeform 246"/>
          <p:cNvSpPr>
            <a:spLocks/>
          </p:cNvSpPr>
          <p:nvPr/>
        </p:nvSpPr>
        <p:spPr bwMode="auto">
          <a:xfrm>
            <a:off x="3621088" y="3668713"/>
            <a:ext cx="33337" cy="14287"/>
          </a:xfrm>
          <a:custGeom>
            <a:avLst/>
            <a:gdLst>
              <a:gd name="T0" fmla="*/ 24042177 w 43"/>
              <a:gd name="T1" fmla="*/ 11339908 h 18"/>
              <a:gd name="T2" fmla="*/ 25845481 w 43"/>
              <a:gd name="T3" fmla="*/ 4409920 h 18"/>
              <a:gd name="T4" fmla="*/ 1202458 w 43"/>
              <a:gd name="T5" fmla="*/ 0 h 18"/>
              <a:gd name="T6" fmla="*/ 0 w 43"/>
              <a:gd name="T7" fmla="*/ 6299772 h 18"/>
              <a:gd name="T8" fmla="*/ 24042177 w 43"/>
              <a:gd name="T9" fmla="*/ 11339908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"/>
              <a:gd name="T16" fmla="*/ 0 h 18"/>
              <a:gd name="T17" fmla="*/ 43 w 43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" h="18">
                <a:moveTo>
                  <a:pt x="40" y="18"/>
                </a:moveTo>
                <a:lnTo>
                  <a:pt x="43" y="7"/>
                </a:lnTo>
                <a:lnTo>
                  <a:pt x="2" y="0"/>
                </a:lnTo>
                <a:lnTo>
                  <a:pt x="0" y="10"/>
                </a:lnTo>
                <a:lnTo>
                  <a:pt x="40" y="1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23" name="Freeform 247"/>
          <p:cNvSpPr>
            <a:spLocks/>
          </p:cNvSpPr>
          <p:nvPr/>
        </p:nvSpPr>
        <p:spPr bwMode="auto">
          <a:xfrm>
            <a:off x="3557588" y="3657600"/>
            <a:ext cx="33337" cy="14288"/>
          </a:xfrm>
          <a:custGeom>
            <a:avLst/>
            <a:gdLst>
              <a:gd name="T0" fmla="*/ 24042177 w 43"/>
              <a:gd name="T1" fmla="*/ 12008642 h 17"/>
              <a:gd name="T2" fmla="*/ 25845481 w 43"/>
              <a:gd name="T3" fmla="*/ 4944488 h 17"/>
              <a:gd name="T4" fmla="*/ 1803299 w 43"/>
              <a:gd name="T5" fmla="*/ 0 h 17"/>
              <a:gd name="T6" fmla="*/ 0 w 43"/>
              <a:gd name="T7" fmla="*/ 7064155 h 17"/>
              <a:gd name="T8" fmla="*/ 24042177 w 43"/>
              <a:gd name="T9" fmla="*/ 12008642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"/>
              <a:gd name="T16" fmla="*/ 0 h 17"/>
              <a:gd name="T17" fmla="*/ 43 w 43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" h="17">
                <a:moveTo>
                  <a:pt x="40" y="17"/>
                </a:moveTo>
                <a:lnTo>
                  <a:pt x="43" y="7"/>
                </a:lnTo>
                <a:lnTo>
                  <a:pt x="3" y="0"/>
                </a:lnTo>
                <a:lnTo>
                  <a:pt x="0" y="10"/>
                </a:lnTo>
                <a:lnTo>
                  <a:pt x="40" y="1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24" name="Freeform 248"/>
          <p:cNvSpPr>
            <a:spLocks/>
          </p:cNvSpPr>
          <p:nvPr/>
        </p:nvSpPr>
        <p:spPr bwMode="auto">
          <a:xfrm>
            <a:off x="3492500" y="3644900"/>
            <a:ext cx="34925" cy="14288"/>
          </a:xfrm>
          <a:custGeom>
            <a:avLst/>
            <a:gdLst>
              <a:gd name="T0" fmla="*/ 27047385 w 43"/>
              <a:gd name="T1" fmla="*/ 12008642 h 17"/>
              <a:gd name="T2" fmla="*/ 28366413 w 43"/>
              <a:gd name="T3" fmla="*/ 4944488 h 17"/>
              <a:gd name="T4" fmla="*/ 1979354 w 43"/>
              <a:gd name="T5" fmla="*/ 0 h 17"/>
              <a:gd name="T6" fmla="*/ 0 w 43"/>
              <a:gd name="T7" fmla="*/ 7064155 h 17"/>
              <a:gd name="T8" fmla="*/ 27047385 w 43"/>
              <a:gd name="T9" fmla="*/ 12008642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"/>
              <a:gd name="T16" fmla="*/ 0 h 17"/>
              <a:gd name="T17" fmla="*/ 43 w 43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" h="17">
                <a:moveTo>
                  <a:pt x="41" y="17"/>
                </a:moveTo>
                <a:lnTo>
                  <a:pt x="43" y="7"/>
                </a:lnTo>
                <a:lnTo>
                  <a:pt x="3" y="0"/>
                </a:lnTo>
                <a:lnTo>
                  <a:pt x="0" y="10"/>
                </a:lnTo>
                <a:lnTo>
                  <a:pt x="41" y="1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25" name="Freeform 249"/>
          <p:cNvSpPr>
            <a:spLocks/>
          </p:cNvSpPr>
          <p:nvPr/>
        </p:nvSpPr>
        <p:spPr bwMode="auto">
          <a:xfrm>
            <a:off x="3429000" y="3633788"/>
            <a:ext cx="33338" cy="14287"/>
          </a:xfrm>
          <a:custGeom>
            <a:avLst/>
            <a:gdLst>
              <a:gd name="T0" fmla="*/ 24043673 w 43"/>
              <a:gd name="T1" fmla="*/ 12006961 h 17"/>
              <a:gd name="T2" fmla="*/ 25847032 w 43"/>
              <a:gd name="T3" fmla="*/ 4944142 h 17"/>
              <a:gd name="T4" fmla="*/ 1202494 w 43"/>
              <a:gd name="T5" fmla="*/ 0 h 17"/>
              <a:gd name="T6" fmla="*/ 0 w 43"/>
              <a:gd name="T7" fmla="*/ 7062821 h 17"/>
              <a:gd name="T8" fmla="*/ 24043673 w 43"/>
              <a:gd name="T9" fmla="*/ 12006961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"/>
              <a:gd name="T16" fmla="*/ 0 h 17"/>
              <a:gd name="T17" fmla="*/ 43 w 43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" h="17">
                <a:moveTo>
                  <a:pt x="40" y="17"/>
                </a:moveTo>
                <a:lnTo>
                  <a:pt x="43" y="7"/>
                </a:lnTo>
                <a:lnTo>
                  <a:pt x="2" y="0"/>
                </a:lnTo>
                <a:lnTo>
                  <a:pt x="0" y="10"/>
                </a:lnTo>
                <a:lnTo>
                  <a:pt x="40" y="1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26" name="Freeform 250"/>
          <p:cNvSpPr>
            <a:spLocks/>
          </p:cNvSpPr>
          <p:nvPr/>
        </p:nvSpPr>
        <p:spPr bwMode="auto">
          <a:xfrm>
            <a:off x="3365500" y="3621088"/>
            <a:ext cx="33338" cy="14287"/>
          </a:xfrm>
          <a:custGeom>
            <a:avLst/>
            <a:gdLst>
              <a:gd name="T0" fmla="*/ 24043673 w 43"/>
              <a:gd name="T1" fmla="*/ 11339908 h 18"/>
              <a:gd name="T2" fmla="*/ 25847032 w 43"/>
              <a:gd name="T3" fmla="*/ 5040136 h 18"/>
              <a:gd name="T4" fmla="*/ 1803353 w 43"/>
              <a:gd name="T5" fmla="*/ 0 h 18"/>
              <a:gd name="T6" fmla="*/ 0 w 43"/>
              <a:gd name="T7" fmla="*/ 6929989 h 18"/>
              <a:gd name="T8" fmla="*/ 24043673 w 43"/>
              <a:gd name="T9" fmla="*/ 11339908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"/>
              <a:gd name="T16" fmla="*/ 0 h 18"/>
              <a:gd name="T17" fmla="*/ 43 w 43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" h="18">
                <a:moveTo>
                  <a:pt x="40" y="18"/>
                </a:moveTo>
                <a:lnTo>
                  <a:pt x="43" y="8"/>
                </a:lnTo>
                <a:lnTo>
                  <a:pt x="3" y="0"/>
                </a:lnTo>
                <a:lnTo>
                  <a:pt x="0" y="11"/>
                </a:lnTo>
                <a:lnTo>
                  <a:pt x="40" y="1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27" name="Freeform 251"/>
          <p:cNvSpPr>
            <a:spLocks/>
          </p:cNvSpPr>
          <p:nvPr/>
        </p:nvSpPr>
        <p:spPr bwMode="auto">
          <a:xfrm>
            <a:off x="3300413" y="3609975"/>
            <a:ext cx="34925" cy="12700"/>
          </a:xfrm>
          <a:custGeom>
            <a:avLst/>
            <a:gdLst>
              <a:gd name="T0" fmla="*/ 27047385 w 43"/>
              <a:gd name="T1" fmla="*/ 10080623 h 16"/>
              <a:gd name="T2" fmla="*/ 28366413 w 43"/>
              <a:gd name="T3" fmla="*/ 4410074 h 16"/>
              <a:gd name="T4" fmla="*/ 1979354 w 43"/>
              <a:gd name="T5" fmla="*/ 0 h 16"/>
              <a:gd name="T6" fmla="*/ 0 w 43"/>
              <a:gd name="T7" fmla="*/ 5040312 h 16"/>
              <a:gd name="T8" fmla="*/ 27047385 w 43"/>
              <a:gd name="T9" fmla="*/ 10080623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"/>
              <a:gd name="T16" fmla="*/ 0 h 16"/>
              <a:gd name="T17" fmla="*/ 43 w 43"/>
              <a:gd name="T18" fmla="*/ 16 h 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" h="16">
                <a:moveTo>
                  <a:pt x="41" y="16"/>
                </a:moveTo>
                <a:lnTo>
                  <a:pt x="43" y="7"/>
                </a:lnTo>
                <a:lnTo>
                  <a:pt x="3" y="0"/>
                </a:lnTo>
                <a:lnTo>
                  <a:pt x="0" y="8"/>
                </a:lnTo>
                <a:lnTo>
                  <a:pt x="41" y="1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28" name="Freeform 252"/>
          <p:cNvSpPr>
            <a:spLocks/>
          </p:cNvSpPr>
          <p:nvPr/>
        </p:nvSpPr>
        <p:spPr bwMode="auto">
          <a:xfrm>
            <a:off x="3236913" y="3598863"/>
            <a:ext cx="33337" cy="14287"/>
          </a:xfrm>
          <a:custGeom>
            <a:avLst/>
            <a:gdLst>
              <a:gd name="T0" fmla="*/ 24042177 w 43"/>
              <a:gd name="T1" fmla="*/ 11339908 h 18"/>
              <a:gd name="T2" fmla="*/ 25845481 w 43"/>
              <a:gd name="T3" fmla="*/ 5040136 h 18"/>
              <a:gd name="T4" fmla="*/ 1202458 w 43"/>
              <a:gd name="T5" fmla="*/ 0 h 18"/>
              <a:gd name="T6" fmla="*/ 0 w 43"/>
              <a:gd name="T7" fmla="*/ 6929989 h 18"/>
              <a:gd name="T8" fmla="*/ 24042177 w 43"/>
              <a:gd name="T9" fmla="*/ 11339908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"/>
              <a:gd name="T16" fmla="*/ 0 h 18"/>
              <a:gd name="T17" fmla="*/ 43 w 43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" h="18">
                <a:moveTo>
                  <a:pt x="40" y="18"/>
                </a:moveTo>
                <a:lnTo>
                  <a:pt x="43" y="8"/>
                </a:lnTo>
                <a:lnTo>
                  <a:pt x="2" y="0"/>
                </a:lnTo>
                <a:lnTo>
                  <a:pt x="0" y="11"/>
                </a:lnTo>
                <a:lnTo>
                  <a:pt x="40" y="1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29" name="Freeform 253"/>
          <p:cNvSpPr>
            <a:spLocks/>
          </p:cNvSpPr>
          <p:nvPr/>
        </p:nvSpPr>
        <p:spPr bwMode="auto">
          <a:xfrm>
            <a:off x="3173413" y="3586163"/>
            <a:ext cx="33337" cy="14287"/>
          </a:xfrm>
          <a:custGeom>
            <a:avLst/>
            <a:gdLst>
              <a:gd name="T0" fmla="*/ 24042177 w 43"/>
              <a:gd name="T1" fmla="*/ 11339908 h 18"/>
              <a:gd name="T2" fmla="*/ 25845481 w 43"/>
              <a:gd name="T3" fmla="*/ 5040136 h 18"/>
              <a:gd name="T4" fmla="*/ 1803299 w 43"/>
              <a:gd name="T5" fmla="*/ 0 h 18"/>
              <a:gd name="T6" fmla="*/ 0 w 43"/>
              <a:gd name="T7" fmla="*/ 6299772 h 18"/>
              <a:gd name="T8" fmla="*/ 24042177 w 43"/>
              <a:gd name="T9" fmla="*/ 11339908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"/>
              <a:gd name="T16" fmla="*/ 0 h 18"/>
              <a:gd name="T17" fmla="*/ 43 w 43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" h="18">
                <a:moveTo>
                  <a:pt x="40" y="18"/>
                </a:moveTo>
                <a:lnTo>
                  <a:pt x="43" y="8"/>
                </a:lnTo>
                <a:lnTo>
                  <a:pt x="3" y="0"/>
                </a:lnTo>
                <a:lnTo>
                  <a:pt x="0" y="10"/>
                </a:lnTo>
                <a:lnTo>
                  <a:pt x="40" y="1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30" name="Freeform 254"/>
          <p:cNvSpPr>
            <a:spLocks/>
          </p:cNvSpPr>
          <p:nvPr/>
        </p:nvSpPr>
        <p:spPr bwMode="auto">
          <a:xfrm>
            <a:off x="3108325" y="3575050"/>
            <a:ext cx="34925" cy="12700"/>
          </a:xfrm>
          <a:custGeom>
            <a:avLst/>
            <a:gdLst>
              <a:gd name="T0" fmla="*/ 27047385 w 43"/>
              <a:gd name="T1" fmla="*/ 8960555 h 18"/>
              <a:gd name="T2" fmla="*/ 28366413 w 43"/>
              <a:gd name="T3" fmla="*/ 3982155 h 18"/>
              <a:gd name="T4" fmla="*/ 1979354 w 43"/>
              <a:gd name="T5" fmla="*/ 0 h 18"/>
              <a:gd name="T6" fmla="*/ 0 w 43"/>
              <a:gd name="T7" fmla="*/ 4978399 h 18"/>
              <a:gd name="T8" fmla="*/ 27047385 w 43"/>
              <a:gd name="T9" fmla="*/ 8960555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"/>
              <a:gd name="T16" fmla="*/ 0 h 18"/>
              <a:gd name="T17" fmla="*/ 43 w 43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" h="18">
                <a:moveTo>
                  <a:pt x="41" y="18"/>
                </a:moveTo>
                <a:lnTo>
                  <a:pt x="43" y="8"/>
                </a:lnTo>
                <a:lnTo>
                  <a:pt x="3" y="0"/>
                </a:lnTo>
                <a:lnTo>
                  <a:pt x="0" y="10"/>
                </a:lnTo>
                <a:lnTo>
                  <a:pt x="41" y="1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31" name="Freeform 255"/>
          <p:cNvSpPr>
            <a:spLocks/>
          </p:cNvSpPr>
          <p:nvPr/>
        </p:nvSpPr>
        <p:spPr bwMode="auto">
          <a:xfrm>
            <a:off x="3044825" y="3562350"/>
            <a:ext cx="33338" cy="14288"/>
          </a:xfrm>
          <a:custGeom>
            <a:avLst/>
            <a:gdLst>
              <a:gd name="T0" fmla="*/ 24043673 w 43"/>
              <a:gd name="T1" fmla="*/ 11341495 h 18"/>
              <a:gd name="T2" fmla="*/ 25847032 w 43"/>
              <a:gd name="T3" fmla="*/ 5040488 h 18"/>
              <a:gd name="T4" fmla="*/ 1202494 w 43"/>
              <a:gd name="T5" fmla="*/ 0 h 18"/>
              <a:gd name="T6" fmla="*/ 0 w 43"/>
              <a:gd name="T7" fmla="*/ 6301007 h 18"/>
              <a:gd name="T8" fmla="*/ 24043673 w 43"/>
              <a:gd name="T9" fmla="*/ 11341495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"/>
              <a:gd name="T16" fmla="*/ 0 h 18"/>
              <a:gd name="T17" fmla="*/ 43 w 43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" h="18">
                <a:moveTo>
                  <a:pt x="40" y="18"/>
                </a:moveTo>
                <a:lnTo>
                  <a:pt x="43" y="8"/>
                </a:lnTo>
                <a:lnTo>
                  <a:pt x="2" y="0"/>
                </a:lnTo>
                <a:lnTo>
                  <a:pt x="0" y="10"/>
                </a:lnTo>
                <a:lnTo>
                  <a:pt x="40" y="1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32" name="Freeform 256"/>
          <p:cNvSpPr>
            <a:spLocks/>
          </p:cNvSpPr>
          <p:nvPr/>
        </p:nvSpPr>
        <p:spPr bwMode="auto">
          <a:xfrm>
            <a:off x="2979738" y="3551238"/>
            <a:ext cx="34925" cy="12700"/>
          </a:xfrm>
          <a:custGeom>
            <a:avLst/>
            <a:gdLst>
              <a:gd name="T0" fmla="*/ 26387053 w 43"/>
              <a:gd name="T1" fmla="*/ 8960555 h 18"/>
              <a:gd name="T2" fmla="*/ 28366413 w 43"/>
              <a:gd name="T3" fmla="*/ 3982155 h 18"/>
              <a:gd name="T4" fmla="*/ 1319028 w 43"/>
              <a:gd name="T5" fmla="*/ 0 h 18"/>
              <a:gd name="T6" fmla="*/ 0 w 43"/>
              <a:gd name="T7" fmla="*/ 4978399 h 18"/>
              <a:gd name="T8" fmla="*/ 26387053 w 43"/>
              <a:gd name="T9" fmla="*/ 8960555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"/>
              <a:gd name="T16" fmla="*/ 0 h 18"/>
              <a:gd name="T17" fmla="*/ 43 w 43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" h="18">
                <a:moveTo>
                  <a:pt x="40" y="18"/>
                </a:moveTo>
                <a:lnTo>
                  <a:pt x="43" y="8"/>
                </a:lnTo>
                <a:lnTo>
                  <a:pt x="2" y="0"/>
                </a:lnTo>
                <a:lnTo>
                  <a:pt x="0" y="10"/>
                </a:lnTo>
                <a:lnTo>
                  <a:pt x="40" y="1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33" name="Freeform 257"/>
          <p:cNvSpPr>
            <a:spLocks/>
          </p:cNvSpPr>
          <p:nvPr/>
        </p:nvSpPr>
        <p:spPr bwMode="auto">
          <a:xfrm>
            <a:off x="2916238" y="3540125"/>
            <a:ext cx="34925" cy="12700"/>
          </a:xfrm>
          <a:custGeom>
            <a:avLst/>
            <a:gdLst>
              <a:gd name="T0" fmla="*/ 27047385 w 43"/>
              <a:gd name="T1" fmla="*/ 9487646 h 17"/>
              <a:gd name="T2" fmla="*/ 28366413 w 43"/>
              <a:gd name="T3" fmla="*/ 3348318 h 17"/>
              <a:gd name="T4" fmla="*/ 1979354 w 43"/>
              <a:gd name="T5" fmla="*/ 0 h 17"/>
              <a:gd name="T6" fmla="*/ 0 w 43"/>
              <a:gd name="T7" fmla="*/ 5023223 h 17"/>
              <a:gd name="T8" fmla="*/ 27047385 w 43"/>
              <a:gd name="T9" fmla="*/ 9487646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"/>
              <a:gd name="T16" fmla="*/ 0 h 17"/>
              <a:gd name="T17" fmla="*/ 43 w 43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" h="17">
                <a:moveTo>
                  <a:pt x="41" y="17"/>
                </a:moveTo>
                <a:lnTo>
                  <a:pt x="43" y="6"/>
                </a:lnTo>
                <a:lnTo>
                  <a:pt x="3" y="0"/>
                </a:lnTo>
                <a:lnTo>
                  <a:pt x="0" y="9"/>
                </a:lnTo>
                <a:lnTo>
                  <a:pt x="41" y="1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34" name="Freeform 258"/>
          <p:cNvSpPr>
            <a:spLocks/>
          </p:cNvSpPr>
          <p:nvPr/>
        </p:nvSpPr>
        <p:spPr bwMode="auto">
          <a:xfrm>
            <a:off x="2852738" y="3527425"/>
            <a:ext cx="33337" cy="12700"/>
          </a:xfrm>
          <a:custGeom>
            <a:avLst/>
            <a:gdLst>
              <a:gd name="T0" fmla="*/ 25201182 w 42"/>
              <a:gd name="T1" fmla="*/ 10080623 h 16"/>
              <a:gd name="T2" fmla="*/ 26460850 w 42"/>
              <a:gd name="T3" fmla="*/ 5040312 h 16"/>
              <a:gd name="T4" fmla="*/ 1259662 w 42"/>
              <a:gd name="T5" fmla="*/ 0 h 16"/>
              <a:gd name="T6" fmla="*/ 0 w 42"/>
              <a:gd name="T7" fmla="*/ 6299992 h 16"/>
              <a:gd name="T8" fmla="*/ 25201182 w 42"/>
              <a:gd name="T9" fmla="*/ 10080623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16"/>
              <a:gd name="T17" fmla="*/ 42 w 42"/>
              <a:gd name="T18" fmla="*/ 16 h 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16">
                <a:moveTo>
                  <a:pt x="40" y="16"/>
                </a:moveTo>
                <a:lnTo>
                  <a:pt x="42" y="8"/>
                </a:lnTo>
                <a:lnTo>
                  <a:pt x="2" y="0"/>
                </a:lnTo>
                <a:lnTo>
                  <a:pt x="0" y="10"/>
                </a:lnTo>
                <a:lnTo>
                  <a:pt x="40" y="1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35" name="Freeform 259"/>
          <p:cNvSpPr>
            <a:spLocks/>
          </p:cNvSpPr>
          <p:nvPr/>
        </p:nvSpPr>
        <p:spPr bwMode="auto">
          <a:xfrm>
            <a:off x="2787650" y="3514725"/>
            <a:ext cx="34925" cy="14288"/>
          </a:xfrm>
          <a:custGeom>
            <a:avLst/>
            <a:gdLst>
              <a:gd name="T0" fmla="*/ 26387053 w 43"/>
              <a:gd name="T1" fmla="*/ 11341495 h 18"/>
              <a:gd name="T2" fmla="*/ 28366413 w 43"/>
              <a:gd name="T3" fmla="*/ 4410229 h 18"/>
              <a:gd name="T4" fmla="*/ 1319028 w 43"/>
              <a:gd name="T5" fmla="*/ 0 h 18"/>
              <a:gd name="T6" fmla="*/ 0 w 43"/>
              <a:gd name="T7" fmla="*/ 6301007 h 18"/>
              <a:gd name="T8" fmla="*/ 26387053 w 43"/>
              <a:gd name="T9" fmla="*/ 11341495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"/>
              <a:gd name="T16" fmla="*/ 0 h 18"/>
              <a:gd name="T17" fmla="*/ 43 w 43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" h="18">
                <a:moveTo>
                  <a:pt x="40" y="18"/>
                </a:moveTo>
                <a:lnTo>
                  <a:pt x="43" y="7"/>
                </a:lnTo>
                <a:lnTo>
                  <a:pt x="2" y="0"/>
                </a:lnTo>
                <a:lnTo>
                  <a:pt x="0" y="10"/>
                </a:lnTo>
                <a:lnTo>
                  <a:pt x="40" y="1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36" name="Freeform 260"/>
          <p:cNvSpPr>
            <a:spLocks/>
          </p:cNvSpPr>
          <p:nvPr/>
        </p:nvSpPr>
        <p:spPr bwMode="auto">
          <a:xfrm>
            <a:off x="2724150" y="3503613"/>
            <a:ext cx="34925" cy="14287"/>
          </a:xfrm>
          <a:custGeom>
            <a:avLst/>
            <a:gdLst>
              <a:gd name="T0" fmla="*/ 27047385 w 43"/>
              <a:gd name="T1" fmla="*/ 12006961 h 17"/>
              <a:gd name="T2" fmla="*/ 28366413 w 43"/>
              <a:gd name="T3" fmla="*/ 4944142 h 17"/>
              <a:gd name="T4" fmla="*/ 1979354 w 43"/>
              <a:gd name="T5" fmla="*/ 0 h 17"/>
              <a:gd name="T6" fmla="*/ 0 w 43"/>
              <a:gd name="T7" fmla="*/ 7062821 h 17"/>
              <a:gd name="T8" fmla="*/ 27047385 w 43"/>
              <a:gd name="T9" fmla="*/ 12006961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"/>
              <a:gd name="T16" fmla="*/ 0 h 17"/>
              <a:gd name="T17" fmla="*/ 43 w 43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" h="17">
                <a:moveTo>
                  <a:pt x="41" y="17"/>
                </a:moveTo>
                <a:lnTo>
                  <a:pt x="43" y="7"/>
                </a:lnTo>
                <a:lnTo>
                  <a:pt x="3" y="0"/>
                </a:lnTo>
                <a:lnTo>
                  <a:pt x="0" y="10"/>
                </a:lnTo>
                <a:lnTo>
                  <a:pt x="41" y="1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37" name="Freeform 261"/>
          <p:cNvSpPr>
            <a:spLocks/>
          </p:cNvSpPr>
          <p:nvPr/>
        </p:nvSpPr>
        <p:spPr bwMode="auto">
          <a:xfrm>
            <a:off x="2660650" y="3490913"/>
            <a:ext cx="33338" cy="14287"/>
          </a:xfrm>
          <a:custGeom>
            <a:avLst/>
            <a:gdLst>
              <a:gd name="T0" fmla="*/ 25201938 w 42"/>
              <a:gd name="T1" fmla="*/ 12006961 h 17"/>
              <a:gd name="T2" fmla="*/ 26462437 w 42"/>
              <a:gd name="T3" fmla="*/ 4944142 h 17"/>
              <a:gd name="T4" fmla="*/ 1260494 w 42"/>
              <a:gd name="T5" fmla="*/ 0 h 17"/>
              <a:gd name="T6" fmla="*/ 0 w 42"/>
              <a:gd name="T7" fmla="*/ 7062821 h 17"/>
              <a:gd name="T8" fmla="*/ 25201938 w 42"/>
              <a:gd name="T9" fmla="*/ 12006961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17"/>
              <a:gd name="T17" fmla="*/ 42 w 42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17">
                <a:moveTo>
                  <a:pt x="40" y="17"/>
                </a:moveTo>
                <a:lnTo>
                  <a:pt x="42" y="7"/>
                </a:lnTo>
                <a:lnTo>
                  <a:pt x="2" y="0"/>
                </a:lnTo>
                <a:lnTo>
                  <a:pt x="0" y="10"/>
                </a:lnTo>
                <a:lnTo>
                  <a:pt x="40" y="1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38" name="Freeform 262"/>
          <p:cNvSpPr>
            <a:spLocks/>
          </p:cNvSpPr>
          <p:nvPr/>
        </p:nvSpPr>
        <p:spPr bwMode="auto">
          <a:xfrm>
            <a:off x="2595563" y="3479800"/>
            <a:ext cx="34925" cy="14288"/>
          </a:xfrm>
          <a:custGeom>
            <a:avLst/>
            <a:gdLst>
              <a:gd name="T0" fmla="*/ 26387053 w 43"/>
              <a:gd name="T1" fmla="*/ 12008642 h 17"/>
              <a:gd name="T2" fmla="*/ 28366413 w 43"/>
              <a:gd name="T3" fmla="*/ 4944488 h 17"/>
              <a:gd name="T4" fmla="*/ 1319028 w 43"/>
              <a:gd name="T5" fmla="*/ 0 h 17"/>
              <a:gd name="T6" fmla="*/ 0 w 43"/>
              <a:gd name="T7" fmla="*/ 7064155 h 17"/>
              <a:gd name="T8" fmla="*/ 26387053 w 43"/>
              <a:gd name="T9" fmla="*/ 12008642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"/>
              <a:gd name="T16" fmla="*/ 0 h 17"/>
              <a:gd name="T17" fmla="*/ 43 w 43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" h="17">
                <a:moveTo>
                  <a:pt x="40" y="17"/>
                </a:moveTo>
                <a:lnTo>
                  <a:pt x="43" y="7"/>
                </a:lnTo>
                <a:lnTo>
                  <a:pt x="2" y="0"/>
                </a:lnTo>
                <a:lnTo>
                  <a:pt x="0" y="10"/>
                </a:lnTo>
                <a:lnTo>
                  <a:pt x="40" y="1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39" name="Freeform 263"/>
          <p:cNvSpPr>
            <a:spLocks/>
          </p:cNvSpPr>
          <p:nvPr/>
        </p:nvSpPr>
        <p:spPr bwMode="auto">
          <a:xfrm>
            <a:off x="2532063" y="3467100"/>
            <a:ext cx="34925" cy="14288"/>
          </a:xfrm>
          <a:custGeom>
            <a:avLst/>
            <a:gdLst>
              <a:gd name="T0" fmla="*/ 27047385 w 43"/>
              <a:gd name="T1" fmla="*/ 11341495 h 18"/>
              <a:gd name="T2" fmla="*/ 28366413 w 43"/>
              <a:gd name="T3" fmla="*/ 5040488 h 18"/>
              <a:gd name="T4" fmla="*/ 1979354 w 43"/>
              <a:gd name="T5" fmla="*/ 0 h 18"/>
              <a:gd name="T6" fmla="*/ 0 w 43"/>
              <a:gd name="T7" fmla="*/ 6931268 h 18"/>
              <a:gd name="T8" fmla="*/ 27047385 w 43"/>
              <a:gd name="T9" fmla="*/ 11341495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"/>
              <a:gd name="T16" fmla="*/ 0 h 18"/>
              <a:gd name="T17" fmla="*/ 43 w 43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" h="18">
                <a:moveTo>
                  <a:pt x="41" y="18"/>
                </a:moveTo>
                <a:lnTo>
                  <a:pt x="43" y="8"/>
                </a:lnTo>
                <a:lnTo>
                  <a:pt x="3" y="0"/>
                </a:lnTo>
                <a:lnTo>
                  <a:pt x="0" y="11"/>
                </a:lnTo>
                <a:lnTo>
                  <a:pt x="41" y="1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40" name="Oval 264"/>
          <p:cNvSpPr>
            <a:spLocks noChangeArrowheads="1"/>
          </p:cNvSpPr>
          <p:nvPr/>
        </p:nvSpPr>
        <p:spPr bwMode="auto">
          <a:xfrm>
            <a:off x="3686175" y="3659188"/>
            <a:ext cx="65088" cy="63500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41" name="Freeform 265"/>
          <p:cNvSpPr>
            <a:spLocks/>
          </p:cNvSpPr>
          <p:nvPr/>
        </p:nvSpPr>
        <p:spPr bwMode="auto">
          <a:xfrm>
            <a:off x="2420938" y="3435350"/>
            <a:ext cx="127000" cy="74613"/>
          </a:xfrm>
          <a:custGeom>
            <a:avLst/>
            <a:gdLst>
              <a:gd name="T0" fmla="*/ 100806236 w 160"/>
              <a:gd name="T1" fmla="*/ 0 h 95"/>
              <a:gd name="T2" fmla="*/ 83795387 w 160"/>
              <a:gd name="T3" fmla="*/ 27141857 h 95"/>
              <a:gd name="T4" fmla="*/ 90095378 w 160"/>
              <a:gd name="T5" fmla="*/ 58601056 h 95"/>
              <a:gd name="T6" fmla="*/ 0 w 160"/>
              <a:gd name="T7" fmla="*/ 11720524 h 95"/>
              <a:gd name="T8" fmla="*/ 100806236 w 160"/>
              <a:gd name="T9" fmla="*/ 0 h 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0"/>
              <a:gd name="T16" fmla="*/ 0 h 95"/>
              <a:gd name="T17" fmla="*/ 160 w 160"/>
              <a:gd name="T18" fmla="*/ 95 h 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0" h="95">
                <a:moveTo>
                  <a:pt x="160" y="0"/>
                </a:moveTo>
                <a:lnTo>
                  <a:pt x="133" y="44"/>
                </a:lnTo>
                <a:lnTo>
                  <a:pt x="143" y="95"/>
                </a:lnTo>
                <a:lnTo>
                  <a:pt x="0" y="19"/>
                </a:lnTo>
                <a:lnTo>
                  <a:pt x="16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42" name="Rectangle 266"/>
          <p:cNvSpPr>
            <a:spLocks noChangeArrowheads="1"/>
          </p:cNvSpPr>
          <p:nvPr/>
        </p:nvSpPr>
        <p:spPr bwMode="auto">
          <a:xfrm>
            <a:off x="1941513" y="3230563"/>
            <a:ext cx="6969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tr-TR" sz="1500">
                <a:solidFill>
                  <a:srgbClr val="800000"/>
                </a:solidFill>
              </a:rPr>
              <a:t>Ventralis</a:t>
            </a:r>
            <a:endParaRPr lang="tr-TR">
              <a:solidFill>
                <a:srgbClr val="800000"/>
              </a:solidFill>
            </a:endParaRPr>
          </a:p>
        </p:txBody>
      </p:sp>
      <p:sp>
        <p:nvSpPr>
          <p:cNvPr id="23643" name="Rectangle 267"/>
          <p:cNvSpPr>
            <a:spLocks noChangeArrowheads="1"/>
          </p:cNvSpPr>
          <p:nvPr/>
        </p:nvSpPr>
        <p:spPr bwMode="auto">
          <a:xfrm>
            <a:off x="1941513" y="3460750"/>
            <a:ext cx="6000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tr-TR" sz="1500">
                <a:solidFill>
                  <a:srgbClr val="800000"/>
                </a:solidFill>
              </a:rPr>
              <a:t>lateralis</a:t>
            </a:r>
            <a:endParaRPr lang="tr-TR">
              <a:solidFill>
                <a:srgbClr val="800000"/>
              </a:solidFill>
            </a:endParaRPr>
          </a:p>
        </p:txBody>
      </p:sp>
      <p:sp>
        <p:nvSpPr>
          <p:cNvPr id="23644" name="Line 268"/>
          <p:cNvSpPr>
            <a:spLocks noChangeShapeType="1"/>
          </p:cNvSpPr>
          <p:nvPr/>
        </p:nvSpPr>
        <p:spPr bwMode="auto">
          <a:xfrm>
            <a:off x="3957638" y="4170363"/>
            <a:ext cx="49212" cy="6238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45" name="Rectangle 269"/>
          <p:cNvSpPr>
            <a:spLocks noChangeArrowheads="1"/>
          </p:cNvSpPr>
          <p:nvPr/>
        </p:nvSpPr>
        <p:spPr bwMode="auto">
          <a:xfrm>
            <a:off x="3906838" y="4648200"/>
            <a:ext cx="7937" cy="635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46" name="Rectangle 270"/>
          <p:cNvSpPr>
            <a:spLocks noChangeArrowheads="1"/>
          </p:cNvSpPr>
          <p:nvPr/>
        </p:nvSpPr>
        <p:spPr bwMode="auto">
          <a:xfrm>
            <a:off x="3906838" y="4759325"/>
            <a:ext cx="7937" cy="650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47" name="Rectangle 271"/>
          <p:cNvSpPr>
            <a:spLocks noChangeArrowheads="1"/>
          </p:cNvSpPr>
          <p:nvPr/>
        </p:nvSpPr>
        <p:spPr bwMode="auto">
          <a:xfrm>
            <a:off x="3906838" y="4872038"/>
            <a:ext cx="7937" cy="635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48" name="Rectangle 272"/>
          <p:cNvSpPr>
            <a:spLocks noChangeArrowheads="1"/>
          </p:cNvSpPr>
          <p:nvPr/>
        </p:nvSpPr>
        <p:spPr bwMode="auto">
          <a:xfrm>
            <a:off x="3906838" y="4983163"/>
            <a:ext cx="7937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49" name="Oval 273"/>
          <p:cNvSpPr>
            <a:spLocks noChangeArrowheads="1"/>
          </p:cNvSpPr>
          <p:nvPr/>
        </p:nvSpPr>
        <p:spPr bwMode="auto">
          <a:xfrm>
            <a:off x="3878263" y="4618038"/>
            <a:ext cx="65087" cy="65087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50" name="Freeform 274"/>
          <p:cNvSpPr>
            <a:spLocks/>
          </p:cNvSpPr>
          <p:nvPr/>
        </p:nvSpPr>
        <p:spPr bwMode="auto">
          <a:xfrm>
            <a:off x="3871913" y="4959350"/>
            <a:ext cx="76200" cy="122238"/>
          </a:xfrm>
          <a:custGeom>
            <a:avLst/>
            <a:gdLst>
              <a:gd name="T0" fmla="*/ 0 w 96"/>
              <a:gd name="T1" fmla="*/ 0 h 153"/>
              <a:gd name="T2" fmla="*/ 30241878 w 96"/>
              <a:gd name="T3" fmla="*/ 12127925 h 153"/>
              <a:gd name="T4" fmla="*/ 60483756 w 96"/>
              <a:gd name="T5" fmla="*/ 0 h 153"/>
              <a:gd name="T6" fmla="*/ 30241878 w 96"/>
              <a:gd name="T7" fmla="*/ 97660958 h 153"/>
              <a:gd name="T8" fmla="*/ 0 w 96"/>
              <a:gd name="T9" fmla="*/ 0 h 1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"/>
              <a:gd name="T16" fmla="*/ 0 h 153"/>
              <a:gd name="T17" fmla="*/ 96 w 96"/>
              <a:gd name="T18" fmla="*/ 153 h 1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" h="153">
                <a:moveTo>
                  <a:pt x="0" y="0"/>
                </a:moveTo>
                <a:lnTo>
                  <a:pt x="48" y="19"/>
                </a:lnTo>
                <a:lnTo>
                  <a:pt x="96" y="0"/>
                </a:lnTo>
                <a:lnTo>
                  <a:pt x="48" y="15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51" name="Rectangle 275"/>
          <p:cNvSpPr>
            <a:spLocks noChangeArrowheads="1"/>
          </p:cNvSpPr>
          <p:nvPr/>
        </p:nvSpPr>
        <p:spPr bwMode="auto">
          <a:xfrm>
            <a:off x="3286125" y="5054600"/>
            <a:ext cx="1736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tr-TR" sz="1500">
                <a:solidFill>
                  <a:srgbClr val="800000"/>
                </a:solidFill>
              </a:rPr>
              <a:t>Ventral posteromedian</a:t>
            </a:r>
            <a:endParaRPr lang="tr-TR">
              <a:solidFill>
                <a:srgbClr val="800000"/>
              </a:solidFill>
            </a:endParaRPr>
          </a:p>
        </p:txBody>
      </p:sp>
      <p:sp>
        <p:nvSpPr>
          <p:cNvPr id="23652" name="Rectangle 276"/>
          <p:cNvSpPr>
            <a:spLocks noChangeArrowheads="1"/>
          </p:cNvSpPr>
          <p:nvPr/>
        </p:nvSpPr>
        <p:spPr bwMode="auto">
          <a:xfrm>
            <a:off x="3286125" y="5284788"/>
            <a:ext cx="6746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tr-TR" sz="1500">
                <a:solidFill>
                  <a:srgbClr val="800000"/>
                </a:solidFill>
              </a:rPr>
              <a:t>(dizartri)</a:t>
            </a:r>
            <a:endParaRPr lang="tr-TR">
              <a:solidFill>
                <a:srgbClr val="800000"/>
              </a:solidFill>
            </a:endParaRPr>
          </a:p>
        </p:txBody>
      </p:sp>
      <p:sp>
        <p:nvSpPr>
          <p:cNvPr id="23653" name="Freeform 277"/>
          <p:cNvSpPr>
            <a:spLocks/>
          </p:cNvSpPr>
          <p:nvPr/>
        </p:nvSpPr>
        <p:spPr bwMode="auto">
          <a:xfrm>
            <a:off x="3155950" y="3863975"/>
            <a:ext cx="38100" cy="68263"/>
          </a:xfrm>
          <a:custGeom>
            <a:avLst/>
            <a:gdLst>
              <a:gd name="T0" fmla="*/ 25628328 w 47"/>
              <a:gd name="T1" fmla="*/ 54184159 h 86"/>
              <a:gd name="T2" fmla="*/ 30885322 w 47"/>
              <a:gd name="T3" fmla="*/ 51033731 h 86"/>
              <a:gd name="T4" fmla="*/ 5256989 w 47"/>
              <a:gd name="T5" fmla="*/ 0 h 86"/>
              <a:gd name="T6" fmla="*/ 0 w 47"/>
              <a:gd name="T7" fmla="*/ 3150416 h 86"/>
              <a:gd name="T8" fmla="*/ 25628328 w 47"/>
              <a:gd name="T9" fmla="*/ 54184159 h 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"/>
              <a:gd name="T16" fmla="*/ 0 h 86"/>
              <a:gd name="T17" fmla="*/ 47 w 47"/>
              <a:gd name="T18" fmla="*/ 86 h 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" h="86">
                <a:moveTo>
                  <a:pt x="39" y="86"/>
                </a:moveTo>
                <a:lnTo>
                  <a:pt x="47" y="81"/>
                </a:lnTo>
                <a:lnTo>
                  <a:pt x="8" y="0"/>
                </a:lnTo>
                <a:lnTo>
                  <a:pt x="0" y="5"/>
                </a:lnTo>
                <a:lnTo>
                  <a:pt x="39" y="8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54" name="Freeform 278"/>
          <p:cNvSpPr>
            <a:spLocks/>
          </p:cNvSpPr>
          <p:nvPr/>
        </p:nvSpPr>
        <p:spPr bwMode="auto">
          <a:xfrm>
            <a:off x="3101975" y="3752850"/>
            <a:ext cx="38100" cy="68263"/>
          </a:xfrm>
          <a:custGeom>
            <a:avLst/>
            <a:gdLst>
              <a:gd name="T0" fmla="*/ 23941880 w 48"/>
              <a:gd name="T1" fmla="*/ 54184159 h 86"/>
              <a:gd name="T2" fmla="*/ 30241878 w 48"/>
              <a:gd name="T3" fmla="*/ 51033731 h 86"/>
              <a:gd name="T4" fmla="*/ 5670550 w 48"/>
              <a:gd name="T5" fmla="*/ 0 h 86"/>
              <a:gd name="T6" fmla="*/ 0 w 48"/>
              <a:gd name="T7" fmla="*/ 3150416 h 86"/>
              <a:gd name="T8" fmla="*/ 23941880 w 48"/>
              <a:gd name="T9" fmla="*/ 54184159 h 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86"/>
              <a:gd name="T17" fmla="*/ 48 w 48"/>
              <a:gd name="T18" fmla="*/ 86 h 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86">
                <a:moveTo>
                  <a:pt x="38" y="86"/>
                </a:moveTo>
                <a:lnTo>
                  <a:pt x="48" y="81"/>
                </a:lnTo>
                <a:lnTo>
                  <a:pt x="9" y="0"/>
                </a:lnTo>
                <a:lnTo>
                  <a:pt x="0" y="5"/>
                </a:lnTo>
                <a:lnTo>
                  <a:pt x="38" y="8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55" name="Freeform 279"/>
          <p:cNvSpPr>
            <a:spLocks/>
          </p:cNvSpPr>
          <p:nvPr/>
        </p:nvSpPr>
        <p:spPr bwMode="auto">
          <a:xfrm>
            <a:off x="3048000" y="3640138"/>
            <a:ext cx="38100" cy="68262"/>
          </a:xfrm>
          <a:custGeom>
            <a:avLst/>
            <a:gdLst>
              <a:gd name="T0" fmla="*/ 24571323 w 48"/>
              <a:gd name="T1" fmla="*/ 54182571 h 86"/>
              <a:gd name="T2" fmla="*/ 30241878 w 48"/>
              <a:gd name="T3" fmla="*/ 51032189 h 86"/>
              <a:gd name="T4" fmla="*/ 5670550 w 48"/>
              <a:gd name="T5" fmla="*/ 0 h 86"/>
              <a:gd name="T6" fmla="*/ 0 w 48"/>
              <a:gd name="T7" fmla="*/ 3150370 h 86"/>
              <a:gd name="T8" fmla="*/ 24571323 w 48"/>
              <a:gd name="T9" fmla="*/ 54182571 h 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86"/>
              <a:gd name="T17" fmla="*/ 48 w 48"/>
              <a:gd name="T18" fmla="*/ 86 h 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86">
                <a:moveTo>
                  <a:pt x="39" y="86"/>
                </a:moveTo>
                <a:lnTo>
                  <a:pt x="48" y="81"/>
                </a:lnTo>
                <a:lnTo>
                  <a:pt x="9" y="0"/>
                </a:lnTo>
                <a:lnTo>
                  <a:pt x="0" y="5"/>
                </a:lnTo>
                <a:lnTo>
                  <a:pt x="39" y="8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56" name="Freeform 280"/>
          <p:cNvSpPr>
            <a:spLocks/>
          </p:cNvSpPr>
          <p:nvPr/>
        </p:nvSpPr>
        <p:spPr bwMode="auto">
          <a:xfrm>
            <a:off x="2995613" y="3529013"/>
            <a:ext cx="36512" cy="66675"/>
          </a:xfrm>
          <a:custGeom>
            <a:avLst/>
            <a:gdLst>
              <a:gd name="T0" fmla="*/ 22932642 w 47"/>
              <a:gd name="T1" fmla="*/ 51692513 h 86"/>
              <a:gd name="T2" fmla="*/ 28364389 w 47"/>
              <a:gd name="T3" fmla="*/ 48687475 h 86"/>
              <a:gd name="T4" fmla="*/ 5431742 w 47"/>
              <a:gd name="T5" fmla="*/ 0 h 86"/>
              <a:gd name="T6" fmla="*/ 0 w 47"/>
              <a:gd name="T7" fmla="*/ 3005026 h 86"/>
              <a:gd name="T8" fmla="*/ 22932642 w 47"/>
              <a:gd name="T9" fmla="*/ 51692513 h 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"/>
              <a:gd name="T16" fmla="*/ 0 h 86"/>
              <a:gd name="T17" fmla="*/ 47 w 47"/>
              <a:gd name="T18" fmla="*/ 86 h 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" h="86">
                <a:moveTo>
                  <a:pt x="38" y="86"/>
                </a:moveTo>
                <a:lnTo>
                  <a:pt x="47" y="81"/>
                </a:lnTo>
                <a:lnTo>
                  <a:pt x="9" y="0"/>
                </a:lnTo>
                <a:lnTo>
                  <a:pt x="0" y="5"/>
                </a:lnTo>
                <a:lnTo>
                  <a:pt x="38" y="8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57" name="Freeform 281"/>
          <p:cNvSpPr>
            <a:spLocks/>
          </p:cNvSpPr>
          <p:nvPr/>
        </p:nvSpPr>
        <p:spPr bwMode="auto">
          <a:xfrm>
            <a:off x="2941638" y="3416300"/>
            <a:ext cx="38100" cy="68263"/>
          </a:xfrm>
          <a:custGeom>
            <a:avLst/>
            <a:gdLst>
              <a:gd name="T0" fmla="*/ 24571323 w 48"/>
              <a:gd name="T1" fmla="*/ 54184159 h 86"/>
              <a:gd name="T2" fmla="*/ 30241878 w 48"/>
              <a:gd name="T3" fmla="*/ 51033731 h 86"/>
              <a:gd name="T4" fmla="*/ 5670550 w 48"/>
              <a:gd name="T5" fmla="*/ 0 h 86"/>
              <a:gd name="T6" fmla="*/ 0 w 48"/>
              <a:gd name="T7" fmla="*/ 3150416 h 86"/>
              <a:gd name="T8" fmla="*/ 24571323 w 48"/>
              <a:gd name="T9" fmla="*/ 54184159 h 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86"/>
              <a:gd name="T17" fmla="*/ 48 w 48"/>
              <a:gd name="T18" fmla="*/ 86 h 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86">
                <a:moveTo>
                  <a:pt x="39" y="86"/>
                </a:moveTo>
                <a:lnTo>
                  <a:pt x="48" y="81"/>
                </a:lnTo>
                <a:lnTo>
                  <a:pt x="9" y="0"/>
                </a:lnTo>
                <a:lnTo>
                  <a:pt x="0" y="5"/>
                </a:lnTo>
                <a:lnTo>
                  <a:pt x="39" y="8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58" name="Freeform 282"/>
          <p:cNvSpPr>
            <a:spLocks/>
          </p:cNvSpPr>
          <p:nvPr/>
        </p:nvSpPr>
        <p:spPr bwMode="auto">
          <a:xfrm>
            <a:off x="2887663" y="3305175"/>
            <a:ext cx="38100" cy="66675"/>
          </a:xfrm>
          <a:custGeom>
            <a:avLst/>
            <a:gdLst>
              <a:gd name="T0" fmla="*/ 24571323 w 48"/>
              <a:gd name="T1" fmla="*/ 51692513 h 86"/>
              <a:gd name="T2" fmla="*/ 30241878 w 48"/>
              <a:gd name="T3" fmla="*/ 48687475 h 86"/>
              <a:gd name="T4" fmla="*/ 6300787 w 48"/>
              <a:gd name="T5" fmla="*/ 0 h 86"/>
              <a:gd name="T6" fmla="*/ 0 w 48"/>
              <a:gd name="T7" fmla="*/ 3005026 h 86"/>
              <a:gd name="T8" fmla="*/ 24571323 w 48"/>
              <a:gd name="T9" fmla="*/ 51692513 h 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86"/>
              <a:gd name="T17" fmla="*/ 48 w 48"/>
              <a:gd name="T18" fmla="*/ 86 h 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86">
                <a:moveTo>
                  <a:pt x="39" y="86"/>
                </a:moveTo>
                <a:lnTo>
                  <a:pt x="48" y="81"/>
                </a:lnTo>
                <a:lnTo>
                  <a:pt x="10" y="0"/>
                </a:lnTo>
                <a:lnTo>
                  <a:pt x="0" y="5"/>
                </a:lnTo>
                <a:lnTo>
                  <a:pt x="39" y="8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59" name="Freeform 283"/>
          <p:cNvSpPr>
            <a:spLocks/>
          </p:cNvSpPr>
          <p:nvPr/>
        </p:nvSpPr>
        <p:spPr bwMode="auto">
          <a:xfrm>
            <a:off x="2833688" y="3192463"/>
            <a:ext cx="38100" cy="68262"/>
          </a:xfrm>
          <a:custGeom>
            <a:avLst/>
            <a:gdLst>
              <a:gd name="T0" fmla="*/ 23941880 w 48"/>
              <a:gd name="T1" fmla="*/ 54182571 h 86"/>
              <a:gd name="T2" fmla="*/ 30241878 w 48"/>
              <a:gd name="T3" fmla="*/ 51032189 h 86"/>
              <a:gd name="T4" fmla="*/ 5670550 w 48"/>
              <a:gd name="T5" fmla="*/ 0 h 86"/>
              <a:gd name="T6" fmla="*/ 0 w 48"/>
              <a:gd name="T7" fmla="*/ 3150370 h 86"/>
              <a:gd name="T8" fmla="*/ 23941880 w 48"/>
              <a:gd name="T9" fmla="*/ 54182571 h 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86"/>
              <a:gd name="T17" fmla="*/ 48 w 48"/>
              <a:gd name="T18" fmla="*/ 86 h 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86">
                <a:moveTo>
                  <a:pt x="38" y="86"/>
                </a:moveTo>
                <a:lnTo>
                  <a:pt x="48" y="81"/>
                </a:lnTo>
                <a:lnTo>
                  <a:pt x="9" y="0"/>
                </a:lnTo>
                <a:lnTo>
                  <a:pt x="0" y="5"/>
                </a:lnTo>
                <a:lnTo>
                  <a:pt x="38" y="8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60" name="Freeform 284"/>
          <p:cNvSpPr>
            <a:spLocks/>
          </p:cNvSpPr>
          <p:nvPr/>
        </p:nvSpPr>
        <p:spPr bwMode="auto">
          <a:xfrm>
            <a:off x="2779713" y="3081338"/>
            <a:ext cx="38100" cy="66675"/>
          </a:xfrm>
          <a:custGeom>
            <a:avLst/>
            <a:gdLst>
              <a:gd name="T0" fmla="*/ 24571323 w 48"/>
              <a:gd name="T1" fmla="*/ 51692513 h 86"/>
              <a:gd name="T2" fmla="*/ 30241878 w 48"/>
              <a:gd name="T3" fmla="*/ 48687475 h 86"/>
              <a:gd name="T4" fmla="*/ 5670550 w 48"/>
              <a:gd name="T5" fmla="*/ 0 h 86"/>
              <a:gd name="T6" fmla="*/ 0 w 48"/>
              <a:gd name="T7" fmla="*/ 3005026 h 86"/>
              <a:gd name="T8" fmla="*/ 24571323 w 48"/>
              <a:gd name="T9" fmla="*/ 51692513 h 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86"/>
              <a:gd name="T17" fmla="*/ 48 w 48"/>
              <a:gd name="T18" fmla="*/ 86 h 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86">
                <a:moveTo>
                  <a:pt x="39" y="86"/>
                </a:moveTo>
                <a:lnTo>
                  <a:pt x="48" y="81"/>
                </a:lnTo>
                <a:lnTo>
                  <a:pt x="9" y="0"/>
                </a:lnTo>
                <a:lnTo>
                  <a:pt x="0" y="5"/>
                </a:lnTo>
                <a:lnTo>
                  <a:pt x="39" y="8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61" name="Freeform 285"/>
          <p:cNvSpPr>
            <a:spLocks/>
          </p:cNvSpPr>
          <p:nvPr/>
        </p:nvSpPr>
        <p:spPr bwMode="auto">
          <a:xfrm>
            <a:off x="2727325" y="2968625"/>
            <a:ext cx="36513" cy="68263"/>
          </a:xfrm>
          <a:custGeom>
            <a:avLst/>
            <a:gdLst>
              <a:gd name="T0" fmla="*/ 22934047 w 47"/>
              <a:gd name="T1" fmla="*/ 54184159 h 86"/>
              <a:gd name="T2" fmla="*/ 28365943 w 47"/>
              <a:gd name="T3" fmla="*/ 51033731 h 86"/>
              <a:gd name="T4" fmla="*/ 5431891 w 47"/>
              <a:gd name="T5" fmla="*/ 0 h 86"/>
              <a:gd name="T6" fmla="*/ 0 w 47"/>
              <a:gd name="T7" fmla="*/ 3150416 h 86"/>
              <a:gd name="T8" fmla="*/ 22934047 w 47"/>
              <a:gd name="T9" fmla="*/ 54184159 h 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"/>
              <a:gd name="T16" fmla="*/ 0 h 86"/>
              <a:gd name="T17" fmla="*/ 47 w 47"/>
              <a:gd name="T18" fmla="*/ 86 h 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" h="86">
                <a:moveTo>
                  <a:pt x="38" y="86"/>
                </a:moveTo>
                <a:lnTo>
                  <a:pt x="47" y="81"/>
                </a:lnTo>
                <a:lnTo>
                  <a:pt x="9" y="0"/>
                </a:lnTo>
                <a:lnTo>
                  <a:pt x="0" y="5"/>
                </a:lnTo>
                <a:lnTo>
                  <a:pt x="38" y="8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62" name="Freeform 286"/>
          <p:cNvSpPr>
            <a:spLocks/>
          </p:cNvSpPr>
          <p:nvPr/>
        </p:nvSpPr>
        <p:spPr bwMode="auto">
          <a:xfrm>
            <a:off x="2698750" y="2908300"/>
            <a:ext cx="12700" cy="15875"/>
          </a:xfrm>
          <a:custGeom>
            <a:avLst/>
            <a:gdLst>
              <a:gd name="T0" fmla="*/ 4464423 w 17"/>
              <a:gd name="T1" fmla="*/ 12000743 h 21"/>
              <a:gd name="T2" fmla="*/ 9487646 w 17"/>
              <a:gd name="T3" fmla="*/ 9143244 h 21"/>
              <a:gd name="T4" fmla="*/ 5023223 w 17"/>
              <a:gd name="T5" fmla="*/ 0 h 21"/>
              <a:gd name="T6" fmla="*/ 0 w 17"/>
              <a:gd name="T7" fmla="*/ 3429000 h 21"/>
              <a:gd name="T8" fmla="*/ 4464423 w 17"/>
              <a:gd name="T9" fmla="*/ 12000743 h 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21"/>
              <a:gd name="T17" fmla="*/ 17 w 17"/>
              <a:gd name="T18" fmla="*/ 21 h 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21">
                <a:moveTo>
                  <a:pt x="8" y="21"/>
                </a:moveTo>
                <a:lnTo>
                  <a:pt x="17" y="16"/>
                </a:lnTo>
                <a:lnTo>
                  <a:pt x="9" y="0"/>
                </a:lnTo>
                <a:lnTo>
                  <a:pt x="0" y="6"/>
                </a:lnTo>
                <a:lnTo>
                  <a:pt x="8" y="2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63" name="Oval 287"/>
          <p:cNvSpPr>
            <a:spLocks noChangeArrowheads="1"/>
          </p:cNvSpPr>
          <p:nvPr/>
        </p:nvSpPr>
        <p:spPr bwMode="auto">
          <a:xfrm>
            <a:off x="3157538" y="3898900"/>
            <a:ext cx="65087" cy="65088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64" name="Freeform 288"/>
          <p:cNvSpPr>
            <a:spLocks/>
          </p:cNvSpPr>
          <p:nvPr/>
        </p:nvSpPr>
        <p:spPr bwMode="auto">
          <a:xfrm>
            <a:off x="2660650" y="2827338"/>
            <a:ext cx="87313" cy="125412"/>
          </a:xfrm>
          <a:custGeom>
            <a:avLst/>
            <a:gdLst>
              <a:gd name="T0" fmla="*/ 69940923 w 109"/>
              <a:gd name="T1" fmla="*/ 72789437 h 159"/>
              <a:gd name="T2" fmla="*/ 37216167 w 109"/>
              <a:gd name="T3" fmla="*/ 75277957 h 159"/>
              <a:gd name="T4" fmla="*/ 15399932 w 109"/>
              <a:gd name="T5" fmla="*/ 98919293 h 159"/>
              <a:gd name="T6" fmla="*/ 0 w 109"/>
              <a:gd name="T7" fmla="*/ 0 h 159"/>
              <a:gd name="T8" fmla="*/ 69940923 w 109"/>
              <a:gd name="T9" fmla="*/ 72789437 h 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9"/>
              <a:gd name="T16" fmla="*/ 0 h 159"/>
              <a:gd name="T17" fmla="*/ 109 w 109"/>
              <a:gd name="T18" fmla="*/ 159 h 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9" h="159">
                <a:moveTo>
                  <a:pt x="109" y="117"/>
                </a:moveTo>
                <a:lnTo>
                  <a:pt x="58" y="121"/>
                </a:lnTo>
                <a:lnTo>
                  <a:pt x="24" y="159"/>
                </a:lnTo>
                <a:lnTo>
                  <a:pt x="0" y="0"/>
                </a:lnTo>
                <a:lnTo>
                  <a:pt x="109" y="11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65" name="Rectangle 289"/>
          <p:cNvSpPr>
            <a:spLocks noChangeArrowheads="1"/>
          </p:cNvSpPr>
          <p:nvPr/>
        </p:nvSpPr>
        <p:spPr bwMode="auto">
          <a:xfrm>
            <a:off x="1989138" y="2271713"/>
            <a:ext cx="9826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tr-TR" sz="1500">
                <a:solidFill>
                  <a:srgbClr val="800000"/>
                </a:solidFill>
              </a:rPr>
              <a:t>Dorsomedial</a:t>
            </a:r>
            <a:endParaRPr lang="tr-TR">
              <a:solidFill>
                <a:srgbClr val="800000"/>
              </a:solidFill>
            </a:endParaRPr>
          </a:p>
        </p:txBody>
      </p:sp>
      <p:sp>
        <p:nvSpPr>
          <p:cNvPr id="23666" name="Rectangle 290"/>
          <p:cNvSpPr>
            <a:spLocks noChangeArrowheads="1"/>
          </p:cNvSpPr>
          <p:nvPr/>
        </p:nvSpPr>
        <p:spPr bwMode="auto">
          <a:xfrm>
            <a:off x="1989138" y="2501900"/>
            <a:ext cx="6540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tr-TR" sz="1500">
                <a:solidFill>
                  <a:srgbClr val="800000"/>
                </a:solidFill>
              </a:rPr>
              <a:t>çekirdek</a:t>
            </a:r>
            <a:endParaRPr lang="tr-TR">
              <a:solidFill>
                <a:srgbClr val="800000"/>
              </a:solidFill>
            </a:endParaRPr>
          </a:p>
        </p:txBody>
      </p:sp>
      <p:sp>
        <p:nvSpPr>
          <p:cNvPr id="23667" name="Rectangle 291"/>
          <p:cNvSpPr>
            <a:spLocks noChangeArrowheads="1"/>
          </p:cNvSpPr>
          <p:nvPr/>
        </p:nvSpPr>
        <p:spPr bwMode="auto">
          <a:xfrm>
            <a:off x="1989138" y="2730500"/>
            <a:ext cx="708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tr-TR" sz="1500">
                <a:solidFill>
                  <a:srgbClr val="800000"/>
                </a:solidFill>
              </a:rPr>
              <a:t>(demans)</a:t>
            </a:r>
            <a:endParaRPr lang="tr-TR">
              <a:solidFill>
                <a:srgbClr val="800000"/>
              </a:solidFill>
            </a:endParaRPr>
          </a:p>
        </p:txBody>
      </p:sp>
      <p:sp>
        <p:nvSpPr>
          <p:cNvPr id="23668" name="Freeform 292"/>
          <p:cNvSpPr>
            <a:spLocks/>
          </p:cNvSpPr>
          <p:nvPr/>
        </p:nvSpPr>
        <p:spPr bwMode="auto">
          <a:xfrm>
            <a:off x="4725988" y="3783013"/>
            <a:ext cx="65087" cy="19050"/>
          </a:xfrm>
          <a:custGeom>
            <a:avLst/>
            <a:gdLst>
              <a:gd name="T0" fmla="*/ 1229595 w 83"/>
              <a:gd name="T1" fmla="*/ 0 h 24"/>
              <a:gd name="T2" fmla="*/ 0 w 83"/>
              <a:gd name="T3" fmla="*/ 5670550 h 24"/>
              <a:gd name="T4" fmla="*/ 49194788 w 83"/>
              <a:gd name="T5" fmla="*/ 15120939 h 24"/>
              <a:gd name="T6" fmla="*/ 51039964 w 83"/>
              <a:gd name="T7" fmla="*/ 8820150 h 24"/>
              <a:gd name="T8" fmla="*/ 1229595 w 83"/>
              <a:gd name="T9" fmla="*/ 0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3"/>
              <a:gd name="T16" fmla="*/ 0 h 24"/>
              <a:gd name="T17" fmla="*/ 83 w 83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3" h="24">
                <a:moveTo>
                  <a:pt x="2" y="0"/>
                </a:moveTo>
                <a:lnTo>
                  <a:pt x="0" y="9"/>
                </a:lnTo>
                <a:lnTo>
                  <a:pt x="80" y="24"/>
                </a:lnTo>
                <a:lnTo>
                  <a:pt x="83" y="14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69" name="Freeform 293"/>
          <p:cNvSpPr>
            <a:spLocks/>
          </p:cNvSpPr>
          <p:nvPr/>
        </p:nvSpPr>
        <p:spPr bwMode="auto">
          <a:xfrm>
            <a:off x="4837113" y="3802063"/>
            <a:ext cx="66675" cy="20637"/>
          </a:xfrm>
          <a:custGeom>
            <a:avLst/>
            <a:gdLst>
              <a:gd name="T0" fmla="*/ 1290924 w 83"/>
              <a:gd name="T1" fmla="*/ 0 h 26"/>
              <a:gd name="T2" fmla="*/ 0 w 83"/>
              <a:gd name="T3" fmla="*/ 6299841 h 26"/>
              <a:gd name="T4" fmla="*/ 51624920 w 83"/>
              <a:gd name="T5" fmla="*/ 16380223 h 26"/>
              <a:gd name="T6" fmla="*/ 53560917 w 83"/>
              <a:gd name="T7" fmla="*/ 9450159 h 26"/>
              <a:gd name="T8" fmla="*/ 1290924 w 83"/>
              <a:gd name="T9" fmla="*/ 0 h 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3"/>
              <a:gd name="T16" fmla="*/ 0 h 26"/>
              <a:gd name="T17" fmla="*/ 83 w 83"/>
              <a:gd name="T18" fmla="*/ 26 h 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3" h="26">
                <a:moveTo>
                  <a:pt x="2" y="0"/>
                </a:moveTo>
                <a:lnTo>
                  <a:pt x="0" y="10"/>
                </a:lnTo>
                <a:lnTo>
                  <a:pt x="80" y="26"/>
                </a:lnTo>
                <a:lnTo>
                  <a:pt x="83" y="15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70" name="Freeform 294"/>
          <p:cNvSpPr>
            <a:spLocks/>
          </p:cNvSpPr>
          <p:nvPr/>
        </p:nvSpPr>
        <p:spPr bwMode="auto">
          <a:xfrm>
            <a:off x="4949825" y="3822700"/>
            <a:ext cx="66675" cy="19050"/>
          </a:xfrm>
          <a:custGeom>
            <a:avLst/>
            <a:gdLst>
              <a:gd name="T0" fmla="*/ 1290924 w 83"/>
              <a:gd name="T1" fmla="*/ 0 h 25"/>
              <a:gd name="T2" fmla="*/ 0 w 83"/>
              <a:gd name="T3" fmla="*/ 5806440 h 25"/>
              <a:gd name="T4" fmla="*/ 52269980 w 83"/>
              <a:gd name="T5" fmla="*/ 14516102 h 25"/>
              <a:gd name="T6" fmla="*/ 53560917 w 83"/>
              <a:gd name="T7" fmla="*/ 8709660 h 25"/>
              <a:gd name="T8" fmla="*/ 1290924 w 83"/>
              <a:gd name="T9" fmla="*/ 0 h 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3"/>
              <a:gd name="T16" fmla="*/ 0 h 25"/>
              <a:gd name="T17" fmla="*/ 83 w 83"/>
              <a:gd name="T18" fmla="*/ 25 h 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3" h="25">
                <a:moveTo>
                  <a:pt x="2" y="0"/>
                </a:moveTo>
                <a:lnTo>
                  <a:pt x="0" y="10"/>
                </a:lnTo>
                <a:lnTo>
                  <a:pt x="81" y="25"/>
                </a:lnTo>
                <a:lnTo>
                  <a:pt x="83" y="15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71" name="Freeform 295"/>
          <p:cNvSpPr>
            <a:spLocks/>
          </p:cNvSpPr>
          <p:nvPr/>
        </p:nvSpPr>
        <p:spPr bwMode="auto">
          <a:xfrm>
            <a:off x="5062538" y="3841750"/>
            <a:ext cx="65087" cy="20638"/>
          </a:xfrm>
          <a:custGeom>
            <a:avLst/>
            <a:gdLst>
              <a:gd name="T0" fmla="*/ 1845177 w 83"/>
              <a:gd name="T1" fmla="*/ 0 h 25"/>
              <a:gd name="T2" fmla="*/ 0 w 83"/>
              <a:gd name="T3" fmla="*/ 6814669 h 25"/>
              <a:gd name="T4" fmla="*/ 49810369 w 83"/>
              <a:gd name="T5" fmla="*/ 17037083 h 25"/>
              <a:gd name="T6" fmla="*/ 51039964 w 83"/>
              <a:gd name="T7" fmla="*/ 10222414 h 25"/>
              <a:gd name="T8" fmla="*/ 1845177 w 83"/>
              <a:gd name="T9" fmla="*/ 0 h 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3"/>
              <a:gd name="T16" fmla="*/ 0 h 25"/>
              <a:gd name="T17" fmla="*/ 83 w 83"/>
              <a:gd name="T18" fmla="*/ 25 h 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3" h="25">
                <a:moveTo>
                  <a:pt x="3" y="0"/>
                </a:moveTo>
                <a:lnTo>
                  <a:pt x="0" y="10"/>
                </a:lnTo>
                <a:lnTo>
                  <a:pt x="81" y="25"/>
                </a:lnTo>
                <a:lnTo>
                  <a:pt x="83" y="15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72" name="Freeform 296"/>
          <p:cNvSpPr>
            <a:spLocks/>
          </p:cNvSpPr>
          <p:nvPr/>
        </p:nvSpPr>
        <p:spPr bwMode="auto">
          <a:xfrm>
            <a:off x="5173663" y="3862388"/>
            <a:ext cx="66675" cy="20637"/>
          </a:xfrm>
          <a:custGeom>
            <a:avLst/>
            <a:gdLst>
              <a:gd name="T0" fmla="*/ 1935985 w 83"/>
              <a:gd name="T1" fmla="*/ 0 h 25"/>
              <a:gd name="T2" fmla="*/ 0 w 83"/>
              <a:gd name="T3" fmla="*/ 6814339 h 25"/>
              <a:gd name="T4" fmla="*/ 52269980 w 83"/>
              <a:gd name="T5" fmla="*/ 17035432 h 25"/>
              <a:gd name="T6" fmla="*/ 53560917 w 83"/>
              <a:gd name="T7" fmla="*/ 10221093 h 25"/>
              <a:gd name="T8" fmla="*/ 1935985 w 83"/>
              <a:gd name="T9" fmla="*/ 0 h 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3"/>
              <a:gd name="T16" fmla="*/ 0 h 25"/>
              <a:gd name="T17" fmla="*/ 83 w 83"/>
              <a:gd name="T18" fmla="*/ 25 h 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3" h="25">
                <a:moveTo>
                  <a:pt x="3" y="0"/>
                </a:moveTo>
                <a:lnTo>
                  <a:pt x="0" y="10"/>
                </a:lnTo>
                <a:lnTo>
                  <a:pt x="81" y="25"/>
                </a:lnTo>
                <a:lnTo>
                  <a:pt x="83" y="15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73" name="Freeform 297"/>
          <p:cNvSpPr>
            <a:spLocks/>
          </p:cNvSpPr>
          <p:nvPr/>
        </p:nvSpPr>
        <p:spPr bwMode="auto">
          <a:xfrm>
            <a:off x="5286375" y="3883025"/>
            <a:ext cx="65088" cy="19050"/>
          </a:xfrm>
          <a:custGeom>
            <a:avLst/>
            <a:gdLst>
              <a:gd name="T0" fmla="*/ 1801543 w 84"/>
              <a:gd name="T1" fmla="*/ 0 h 24"/>
              <a:gd name="T2" fmla="*/ 0 w 84"/>
              <a:gd name="T3" fmla="*/ 6300787 h 24"/>
              <a:gd name="T4" fmla="*/ 48632353 w 84"/>
              <a:gd name="T5" fmla="*/ 15120939 h 24"/>
              <a:gd name="T6" fmla="*/ 50433895 w 84"/>
              <a:gd name="T7" fmla="*/ 9450388 h 24"/>
              <a:gd name="T8" fmla="*/ 1801543 w 84"/>
              <a:gd name="T9" fmla="*/ 0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"/>
              <a:gd name="T16" fmla="*/ 0 h 24"/>
              <a:gd name="T17" fmla="*/ 84 w 84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" h="24">
                <a:moveTo>
                  <a:pt x="3" y="0"/>
                </a:moveTo>
                <a:lnTo>
                  <a:pt x="0" y="10"/>
                </a:lnTo>
                <a:lnTo>
                  <a:pt x="81" y="24"/>
                </a:lnTo>
                <a:lnTo>
                  <a:pt x="84" y="15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74" name="Freeform 298"/>
          <p:cNvSpPr>
            <a:spLocks/>
          </p:cNvSpPr>
          <p:nvPr/>
        </p:nvSpPr>
        <p:spPr bwMode="auto">
          <a:xfrm>
            <a:off x="5397500" y="3902075"/>
            <a:ext cx="66675" cy="19050"/>
          </a:xfrm>
          <a:custGeom>
            <a:avLst/>
            <a:gdLst>
              <a:gd name="T0" fmla="*/ 1290924 w 83"/>
              <a:gd name="T1" fmla="*/ 0 h 24"/>
              <a:gd name="T2" fmla="*/ 0 w 83"/>
              <a:gd name="T3" fmla="*/ 6300787 h 24"/>
              <a:gd name="T4" fmla="*/ 51624920 w 83"/>
              <a:gd name="T5" fmla="*/ 15120939 h 24"/>
              <a:gd name="T6" fmla="*/ 53560917 w 83"/>
              <a:gd name="T7" fmla="*/ 9450388 h 24"/>
              <a:gd name="T8" fmla="*/ 1290924 w 83"/>
              <a:gd name="T9" fmla="*/ 0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3"/>
              <a:gd name="T16" fmla="*/ 0 h 24"/>
              <a:gd name="T17" fmla="*/ 83 w 83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3" h="24">
                <a:moveTo>
                  <a:pt x="2" y="0"/>
                </a:moveTo>
                <a:lnTo>
                  <a:pt x="0" y="10"/>
                </a:lnTo>
                <a:lnTo>
                  <a:pt x="80" y="24"/>
                </a:lnTo>
                <a:lnTo>
                  <a:pt x="83" y="15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75" name="Freeform 299"/>
          <p:cNvSpPr>
            <a:spLocks/>
          </p:cNvSpPr>
          <p:nvPr/>
        </p:nvSpPr>
        <p:spPr bwMode="auto">
          <a:xfrm>
            <a:off x="5510213" y="3922713"/>
            <a:ext cx="66675" cy="19050"/>
          </a:xfrm>
          <a:custGeom>
            <a:avLst/>
            <a:gdLst>
              <a:gd name="T0" fmla="*/ 1290924 w 83"/>
              <a:gd name="T1" fmla="*/ 0 h 23"/>
              <a:gd name="T2" fmla="*/ 0 w 83"/>
              <a:gd name="T3" fmla="*/ 6860486 h 23"/>
              <a:gd name="T4" fmla="*/ 52269980 w 83"/>
              <a:gd name="T5" fmla="*/ 15778371 h 23"/>
              <a:gd name="T6" fmla="*/ 53560917 w 83"/>
              <a:gd name="T7" fmla="*/ 8917885 h 23"/>
              <a:gd name="T8" fmla="*/ 1290924 w 83"/>
              <a:gd name="T9" fmla="*/ 0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3"/>
              <a:gd name="T16" fmla="*/ 0 h 23"/>
              <a:gd name="T17" fmla="*/ 83 w 83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3" h="23">
                <a:moveTo>
                  <a:pt x="2" y="0"/>
                </a:moveTo>
                <a:lnTo>
                  <a:pt x="0" y="10"/>
                </a:lnTo>
                <a:lnTo>
                  <a:pt x="81" y="23"/>
                </a:lnTo>
                <a:lnTo>
                  <a:pt x="83" y="13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76" name="Freeform 300"/>
          <p:cNvSpPr>
            <a:spLocks/>
          </p:cNvSpPr>
          <p:nvPr/>
        </p:nvSpPr>
        <p:spPr bwMode="auto">
          <a:xfrm>
            <a:off x="5622925" y="3941763"/>
            <a:ext cx="65088" cy="19050"/>
          </a:xfrm>
          <a:custGeom>
            <a:avLst/>
            <a:gdLst>
              <a:gd name="T0" fmla="*/ 1845206 w 83"/>
              <a:gd name="T1" fmla="*/ 0 h 24"/>
              <a:gd name="T2" fmla="*/ 0 w 83"/>
              <a:gd name="T3" fmla="*/ 6300787 h 24"/>
              <a:gd name="T4" fmla="*/ 49811919 w 83"/>
              <a:gd name="T5" fmla="*/ 15120939 h 24"/>
              <a:gd name="T6" fmla="*/ 51041533 w 83"/>
              <a:gd name="T7" fmla="*/ 8820150 h 24"/>
              <a:gd name="T8" fmla="*/ 1845206 w 83"/>
              <a:gd name="T9" fmla="*/ 0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3"/>
              <a:gd name="T16" fmla="*/ 0 h 24"/>
              <a:gd name="T17" fmla="*/ 83 w 83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3" h="24">
                <a:moveTo>
                  <a:pt x="3" y="0"/>
                </a:moveTo>
                <a:lnTo>
                  <a:pt x="0" y="10"/>
                </a:lnTo>
                <a:lnTo>
                  <a:pt x="81" y="24"/>
                </a:lnTo>
                <a:lnTo>
                  <a:pt x="83" y="14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77" name="Freeform 301"/>
          <p:cNvSpPr>
            <a:spLocks/>
          </p:cNvSpPr>
          <p:nvPr/>
        </p:nvSpPr>
        <p:spPr bwMode="auto">
          <a:xfrm>
            <a:off x="5734050" y="3962400"/>
            <a:ext cx="66675" cy="19050"/>
          </a:xfrm>
          <a:custGeom>
            <a:avLst/>
            <a:gdLst>
              <a:gd name="T0" fmla="*/ 1935985 w 83"/>
              <a:gd name="T1" fmla="*/ 0 h 24"/>
              <a:gd name="T2" fmla="*/ 0 w 83"/>
              <a:gd name="T3" fmla="*/ 6300787 h 24"/>
              <a:gd name="T4" fmla="*/ 52269980 w 83"/>
              <a:gd name="T5" fmla="*/ 15120939 h 24"/>
              <a:gd name="T6" fmla="*/ 53560917 w 83"/>
              <a:gd name="T7" fmla="*/ 8820150 h 24"/>
              <a:gd name="T8" fmla="*/ 1935985 w 83"/>
              <a:gd name="T9" fmla="*/ 0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3"/>
              <a:gd name="T16" fmla="*/ 0 h 24"/>
              <a:gd name="T17" fmla="*/ 83 w 83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3" h="24">
                <a:moveTo>
                  <a:pt x="3" y="0"/>
                </a:moveTo>
                <a:lnTo>
                  <a:pt x="0" y="10"/>
                </a:lnTo>
                <a:lnTo>
                  <a:pt x="81" y="24"/>
                </a:lnTo>
                <a:lnTo>
                  <a:pt x="83" y="14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78" name="Freeform 302"/>
          <p:cNvSpPr>
            <a:spLocks/>
          </p:cNvSpPr>
          <p:nvPr/>
        </p:nvSpPr>
        <p:spPr bwMode="auto">
          <a:xfrm>
            <a:off x="5846763" y="3983038"/>
            <a:ext cx="65087" cy="17462"/>
          </a:xfrm>
          <a:custGeom>
            <a:avLst/>
            <a:gdLst>
              <a:gd name="T0" fmla="*/ 1801515 w 84"/>
              <a:gd name="T1" fmla="*/ 0 h 24"/>
              <a:gd name="T2" fmla="*/ 0 w 84"/>
              <a:gd name="T3" fmla="*/ 5293896 h 24"/>
              <a:gd name="T4" fmla="*/ 48630831 w 84"/>
              <a:gd name="T5" fmla="*/ 12705062 h 24"/>
              <a:gd name="T6" fmla="*/ 50432346 w 84"/>
              <a:gd name="T7" fmla="*/ 7411164 h 24"/>
              <a:gd name="T8" fmla="*/ 1801515 w 84"/>
              <a:gd name="T9" fmla="*/ 0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"/>
              <a:gd name="T16" fmla="*/ 0 h 24"/>
              <a:gd name="T17" fmla="*/ 84 w 84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" h="24">
                <a:moveTo>
                  <a:pt x="3" y="0"/>
                </a:moveTo>
                <a:lnTo>
                  <a:pt x="0" y="10"/>
                </a:lnTo>
                <a:lnTo>
                  <a:pt x="81" y="24"/>
                </a:lnTo>
                <a:lnTo>
                  <a:pt x="84" y="14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79" name="Freeform 303"/>
          <p:cNvSpPr>
            <a:spLocks/>
          </p:cNvSpPr>
          <p:nvPr/>
        </p:nvSpPr>
        <p:spPr bwMode="auto">
          <a:xfrm>
            <a:off x="5957888" y="4002088"/>
            <a:ext cx="23812" cy="11112"/>
          </a:xfrm>
          <a:custGeom>
            <a:avLst/>
            <a:gdLst>
              <a:gd name="T0" fmla="*/ 1348252 w 29"/>
              <a:gd name="T1" fmla="*/ 0 h 14"/>
              <a:gd name="T2" fmla="*/ 0 w 29"/>
              <a:gd name="T3" fmla="*/ 6299710 h 14"/>
              <a:gd name="T4" fmla="*/ 17529739 w 29"/>
              <a:gd name="T5" fmla="*/ 8819754 h 14"/>
              <a:gd name="T6" fmla="*/ 19552117 w 29"/>
              <a:gd name="T7" fmla="*/ 3150252 h 14"/>
              <a:gd name="T8" fmla="*/ 1348252 w 29"/>
              <a:gd name="T9" fmla="*/ 0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"/>
              <a:gd name="T16" fmla="*/ 0 h 14"/>
              <a:gd name="T17" fmla="*/ 29 w 29"/>
              <a:gd name="T18" fmla="*/ 14 h 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" h="14">
                <a:moveTo>
                  <a:pt x="2" y="0"/>
                </a:moveTo>
                <a:lnTo>
                  <a:pt x="0" y="10"/>
                </a:lnTo>
                <a:lnTo>
                  <a:pt x="26" y="14"/>
                </a:lnTo>
                <a:lnTo>
                  <a:pt x="29" y="5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80" name="Oval 304"/>
          <p:cNvSpPr>
            <a:spLocks noChangeArrowheads="1"/>
          </p:cNvSpPr>
          <p:nvPr/>
        </p:nvSpPr>
        <p:spPr bwMode="auto">
          <a:xfrm>
            <a:off x="4694238" y="3754438"/>
            <a:ext cx="65087" cy="65087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81" name="Freeform 305"/>
          <p:cNvSpPr>
            <a:spLocks/>
          </p:cNvSpPr>
          <p:nvPr/>
        </p:nvSpPr>
        <p:spPr bwMode="auto">
          <a:xfrm>
            <a:off x="5943600" y="3967163"/>
            <a:ext cx="128588" cy="74612"/>
          </a:xfrm>
          <a:custGeom>
            <a:avLst/>
            <a:gdLst>
              <a:gd name="T0" fmla="*/ 0 w 160"/>
              <a:gd name="T1" fmla="*/ 58599485 h 95"/>
              <a:gd name="T2" fmla="*/ 18085098 w 160"/>
              <a:gd name="T3" fmla="*/ 31458778 h 95"/>
              <a:gd name="T4" fmla="*/ 11625961 w 160"/>
              <a:gd name="T5" fmla="*/ 0 h 95"/>
              <a:gd name="T6" fmla="*/ 103342947 w 160"/>
              <a:gd name="T7" fmla="*/ 45646048 h 95"/>
              <a:gd name="T8" fmla="*/ 0 w 160"/>
              <a:gd name="T9" fmla="*/ 58599485 h 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0"/>
              <a:gd name="T16" fmla="*/ 0 h 95"/>
              <a:gd name="T17" fmla="*/ 160 w 160"/>
              <a:gd name="T18" fmla="*/ 95 h 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0" h="95">
                <a:moveTo>
                  <a:pt x="0" y="95"/>
                </a:moveTo>
                <a:lnTo>
                  <a:pt x="28" y="51"/>
                </a:lnTo>
                <a:lnTo>
                  <a:pt x="18" y="0"/>
                </a:lnTo>
                <a:lnTo>
                  <a:pt x="160" y="74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82" name="Rectangle 306"/>
          <p:cNvSpPr>
            <a:spLocks noChangeArrowheads="1"/>
          </p:cNvSpPr>
          <p:nvPr/>
        </p:nvSpPr>
        <p:spPr bwMode="auto">
          <a:xfrm>
            <a:off x="6167438" y="3662363"/>
            <a:ext cx="6238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tr-TR" sz="1500">
                <a:solidFill>
                  <a:srgbClr val="800000"/>
                </a:solidFill>
              </a:rPr>
              <a:t>Kapsula</a:t>
            </a:r>
            <a:endParaRPr lang="tr-TR">
              <a:solidFill>
                <a:srgbClr val="800000"/>
              </a:solidFill>
            </a:endParaRPr>
          </a:p>
        </p:txBody>
      </p:sp>
      <p:sp>
        <p:nvSpPr>
          <p:cNvPr id="23683" name="Rectangle 307"/>
          <p:cNvSpPr>
            <a:spLocks noChangeArrowheads="1"/>
          </p:cNvSpPr>
          <p:nvPr/>
        </p:nvSpPr>
        <p:spPr bwMode="auto">
          <a:xfrm>
            <a:off x="6167438" y="3892550"/>
            <a:ext cx="5905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tr-TR" sz="1500">
                <a:solidFill>
                  <a:srgbClr val="800000"/>
                </a:solidFill>
              </a:rPr>
              <a:t>interna-</a:t>
            </a:r>
            <a:endParaRPr lang="tr-TR">
              <a:solidFill>
                <a:srgbClr val="800000"/>
              </a:solidFill>
            </a:endParaRPr>
          </a:p>
        </p:txBody>
      </p:sp>
      <p:sp>
        <p:nvSpPr>
          <p:cNvPr id="23684" name="Rectangle 308"/>
          <p:cNvSpPr>
            <a:spLocks noChangeArrowheads="1"/>
          </p:cNvSpPr>
          <p:nvPr/>
        </p:nvSpPr>
        <p:spPr bwMode="auto">
          <a:xfrm>
            <a:off x="6167438" y="4122738"/>
            <a:ext cx="8175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tr-TR" sz="1500">
                <a:solidFill>
                  <a:srgbClr val="800000"/>
                </a:solidFill>
              </a:rPr>
              <a:t>arka bacak</a:t>
            </a:r>
            <a:endParaRPr lang="tr-TR">
              <a:solidFill>
                <a:srgbClr val="800000"/>
              </a:solidFill>
            </a:endParaRPr>
          </a:p>
        </p:txBody>
      </p:sp>
      <p:sp>
        <p:nvSpPr>
          <p:cNvPr id="23685" name="Rectangle 309"/>
          <p:cNvSpPr>
            <a:spLocks noChangeArrowheads="1"/>
          </p:cNvSpPr>
          <p:nvPr/>
        </p:nvSpPr>
        <p:spPr bwMode="auto">
          <a:xfrm>
            <a:off x="6167438" y="4352925"/>
            <a:ext cx="9540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tr-TR" sz="1500">
                <a:solidFill>
                  <a:srgbClr val="800000"/>
                </a:solidFill>
              </a:rPr>
              <a:t>(hemiparezi,</a:t>
            </a:r>
            <a:endParaRPr lang="tr-TR">
              <a:solidFill>
                <a:srgbClr val="800000"/>
              </a:solidFill>
            </a:endParaRPr>
          </a:p>
        </p:txBody>
      </p:sp>
      <p:sp>
        <p:nvSpPr>
          <p:cNvPr id="23686" name="Rectangle 310"/>
          <p:cNvSpPr>
            <a:spLocks noChangeArrowheads="1"/>
          </p:cNvSpPr>
          <p:nvPr/>
        </p:nvSpPr>
        <p:spPr bwMode="auto">
          <a:xfrm>
            <a:off x="6167438" y="4583113"/>
            <a:ext cx="9445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tr-TR" sz="1500">
                <a:solidFill>
                  <a:srgbClr val="800000"/>
                </a:solidFill>
              </a:rPr>
              <a:t>hemidistoni,</a:t>
            </a:r>
            <a:endParaRPr lang="tr-TR">
              <a:solidFill>
                <a:srgbClr val="800000"/>
              </a:solidFill>
            </a:endParaRPr>
          </a:p>
        </p:txBody>
      </p:sp>
      <p:sp>
        <p:nvSpPr>
          <p:cNvPr id="23687" name="Rectangle 311"/>
          <p:cNvSpPr>
            <a:spLocks noChangeArrowheads="1"/>
          </p:cNvSpPr>
          <p:nvPr/>
        </p:nvSpPr>
        <p:spPr bwMode="auto">
          <a:xfrm>
            <a:off x="6167438" y="4811713"/>
            <a:ext cx="12128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tr-TR" sz="1500">
                <a:solidFill>
                  <a:srgbClr val="800000"/>
                </a:solidFill>
              </a:rPr>
              <a:t>hemihipoestezi)</a:t>
            </a:r>
            <a:endParaRPr lang="tr-TR">
              <a:solidFill>
                <a:srgbClr val="800000"/>
              </a:solidFill>
            </a:endParaRPr>
          </a:p>
        </p:txBody>
      </p:sp>
      <p:sp>
        <p:nvSpPr>
          <p:cNvPr id="23688" name="Freeform 312"/>
          <p:cNvSpPr>
            <a:spLocks/>
          </p:cNvSpPr>
          <p:nvPr/>
        </p:nvSpPr>
        <p:spPr bwMode="auto">
          <a:xfrm>
            <a:off x="4227513" y="2921000"/>
            <a:ext cx="68262" cy="53975"/>
          </a:xfrm>
          <a:custGeom>
            <a:avLst/>
            <a:gdLst>
              <a:gd name="T0" fmla="*/ 51032189 w 86"/>
              <a:gd name="T1" fmla="*/ 43482092 h 67"/>
              <a:gd name="T2" fmla="*/ 54182571 w 86"/>
              <a:gd name="T3" fmla="*/ 37641516 h 67"/>
              <a:gd name="T4" fmla="*/ 3150370 w 86"/>
              <a:gd name="T5" fmla="*/ 0 h 67"/>
              <a:gd name="T6" fmla="*/ 0 w 86"/>
              <a:gd name="T7" fmla="*/ 4542761 h 67"/>
              <a:gd name="T8" fmla="*/ 51032189 w 86"/>
              <a:gd name="T9" fmla="*/ 43482092 h 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"/>
              <a:gd name="T16" fmla="*/ 0 h 67"/>
              <a:gd name="T17" fmla="*/ 86 w 86"/>
              <a:gd name="T18" fmla="*/ 67 h 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" h="67">
                <a:moveTo>
                  <a:pt x="81" y="67"/>
                </a:moveTo>
                <a:lnTo>
                  <a:pt x="86" y="58"/>
                </a:lnTo>
                <a:lnTo>
                  <a:pt x="5" y="0"/>
                </a:lnTo>
                <a:lnTo>
                  <a:pt x="0" y="7"/>
                </a:lnTo>
                <a:lnTo>
                  <a:pt x="81" y="6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89" name="Freeform 313"/>
          <p:cNvSpPr>
            <a:spLocks/>
          </p:cNvSpPr>
          <p:nvPr/>
        </p:nvSpPr>
        <p:spPr bwMode="auto">
          <a:xfrm>
            <a:off x="4116388" y="2840038"/>
            <a:ext cx="68262" cy="53975"/>
          </a:xfrm>
          <a:custGeom>
            <a:avLst/>
            <a:gdLst>
              <a:gd name="T0" fmla="*/ 50402750 w 86"/>
              <a:gd name="T1" fmla="*/ 43482092 h 67"/>
              <a:gd name="T2" fmla="*/ 54182571 w 86"/>
              <a:gd name="T3" fmla="*/ 37641516 h 67"/>
              <a:gd name="T4" fmla="*/ 3150370 w 86"/>
              <a:gd name="T5" fmla="*/ 0 h 67"/>
              <a:gd name="T6" fmla="*/ 0 w 86"/>
              <a:gd name="T7" fmla="*/ 4542761 h 67"/>
              <a:gd name="T8" fmla="*/ 50402750 w 86"/>
              <a:gd name="T9" fmla="*/ 43482092 h 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"/>
              <a:gd name="T16" fmla="*/ 0 h 67"/>
              <a:gd name="T17" fmla="*/ 86 w 86"/>
              <a:gd name="T18" fmla="*/ 67 h 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" h="67">
                <a:moveTo>
                  <a:pt x="80" y="67"/>
                </a:moveTo>
                <a:lnTo>
                  <a:pt x="86" y="58"/>
                </a:lnTo>
                <a:lnTo>
                  <a:pt x="5" y="0"/>
                </a:lnTo>
                <a:lnTo>
                  <a:pt x="0" y="7"/>
                </a:lnTo>
                <a:lnTo>
                  <a:pt x="80" y="6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90" name="Freeform 314"/>
          <p:cNvSpPr>
            <a:spLocks/>
          </p:cNvSpPr>
          <p:nvPr/>
        </p:nvSpPr>
        <p:spPr bwMode="auto">
          <a:xfrm>
            <a:off x="4003675" y="2759075"/>
            <a:ext cx="68263" cy="53975"/>
          </a:xfrm>
          <a:custGeom>
            <a:avLst/>
            <a:gdLst>
              <a:gd name="T0" fmla="*/ 51597185 w 85"/>
              <a:gd name="T1" fmla="*/ 43482092 h 67"/>
              <a:gd name="T2" fmla="*/ 54821619 w 85"/>
              <a:gd name="T3" fmla="*/ 37641516 h 67"/>
              <a:gd name="T4" fmla="*/ 3224423 w 85"/>
              <a:gd name="T5" fmla="*/ 0 h 67"/>
              <a:gd name="T6" fmla="*/ 0 w 85"/>
              <a:gd name="T7" fmla="*/ 4542761 h 67"/>
              <a:gd name="T8" fmla="*/ 51597185 w 85"/>
              <a:gd name="T9" fmla="*/ 43482092 h 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5"/>
              <a:gd name="T16" fmla="*/ 0 h 67"/>
              <a:gd name="T17" fmla="*/ 85 w 85"/>
              <a:gd name="T18" fmla="*/ 67 h 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5" h="67">
                <a:moveTo>
                  <a:pt x="80" y="67"/>
                </a:moveTo>
                <a:lnTo>
                  <a:pt x="85" y="58"/>
                </a:lnTo>
                <a:lnTo>
                  <a:pt x="5" y="0"/>
                </a:lnTo>
                <a:lnTo>
                  <a:pt x="0" y="7"/>
                </a:lnTo>
                <a:lnTo>
                  <a:pt x="80" y="6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91" name="Freeform 315"/>
          <p:cNvSpPr>
            <a:spLocks/>
          </p:cNvSpPr>
          <p:nvPr/>
        </p:nvSpPr>
        <p:spPr bwMode="auto">
          <a:xfrm>
            <a:off x="3892550" y="2678113"/>
            <a:ext cx="68263" cy="52387"/>
          </a:xfrm>
          <a:custGeom>
            <a:avLst/>
            <a:gdLst>
              <a:gd name="T0" fmla="*/ 51033731 w 86"/>
              <a:gd name="T1" fmla="*/ 42221497 h 65"/>
              <a:gd name="T2" fmla="*/ 54184159 w 86"/>
              <a:gd name="T3" fmla="*/ 37674307 h 65"/>
              <a:gd name="T4" fmla="*/ 3150416 w 86"/>
              <a:gd name="T5" fmla="*/ 0 h 65"/>
              <a:gd name="T6" fmla="*/ 0 w 86"/>
              <a:gd name="T7" fmla="*/ 4547191 h 65"/>
              <a:gd name="T8" fmla="*/ 51033731 w 86"/>
              <a:gd name="T9" fmla="*/ 42221497 h 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"/>
              <a:gd name="T16" fmla="*/ 0 h 65"/>
              <a:gd name="T17" fmla="*/ 86 w 86"/>
              <a:gd name="T18" fmla="*/ 65 h 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" h="65">
                <a:moveTo>
                  <a:pt x="81" y="65"/>
                </a:moveTo>
                <a:lnTo>
                  <a:pt x="86" y="58"/>
                </a:lnTo>
                <a:lnTo>
                  <a:pt x="5" y="0"/>
                </a:lnTo>
                <a:lnTo>
                  <a:pt x="0" y="7"/>
                </a:lnTo>
                <a:lnTo>
                  <a:pt x="81" y="6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92" name="Freeform 316"/>
          <p:cNvSpPr>
            <a:spLocks/>
          </p:cNvSpPr>
          <p:nvPr/>
        </p:nvSpPr>
        <p:spPr bwMode="auto">
          <a:xfrm>
            <a:off x="3779838" y="2597150"/>
            <a:ext cx="68262" cy="52388"/>
          </a:xfrm>
          <a:custGeom>
            <a:avLst/>
            <a:gdLst>
              <a:gd name="T0" fmla="*/ 51032189 w 86"/>
              <a:gd name="T1" fmla="*/ 42223109 h 65"/>
              <a:gd name="T2" fmla="*/ 54182571 w 86"/>
              <a:gd name="T3" fmla="*/ 37675833 h 65"/>
              <a:gd name="T4" fmla="*/ 3150370 w 86"/>
              <a:gd name="T5" fmla="*/ 0 h 65"/>
              <a:gd name="T6" fmla="*/ 0 w 86"/>
              <a:gd name="T7" fmla="*/ 4547278 h 65"/>
              <a:gd name="T8" fmla="*/ 51032189 w 86"/>
              <a:gd name="T9" fmla="*/ 42223109 h 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"/>
              <a:gd name="T16" fmla="*/ 0 h 65"/>
              <a:gd name="T17" fmla="*/ 86 w 86"/>
              <a:gd name="T18" fmla="*/ 65 h 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" h="65">
                <a:moveTo>
                  <a:pt x="81" y="65"/>
                </a:moveTo>
                <a:lnTo>
                  <a:pt x="86" y="58"/>
                </a:lnTo>
                <a:lnTo>
                  <a:pt x="5" y="0"/>
                </a:lnTo>
                <a:lnTo>
                  <a:pt x="0" y="7"/>
                </a:lnTo>
                <a:lnTo>
                  <a:pt x="81" y="6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93" name="Freeform 317"/>
          <p:cNvSpPr>
            <a:spLocks/>
          </p:cNvSpPr>
          <p:nvPr/>
        </p:nvSpPr>
        <p:spPr bwMode="auto">
          <a:xfrm>
            <a:off x="3668713" y="2516188"/>
            <a:ext cx="66675" cy="52387"/>
          </a:xfrm>
          <a:custGeom>
            <a:avLst/>
            <a:gdLst>
              <a:gd name="T0" fmla="*/ 48687475 w 86"/>
              <a:gd name="T1" fmla="*/ 41581778 h 66"/>
              <a:gd name="T2" fmla="*/ 51692513 w 86"/>
              <a:gd name="T3" fmla="*/ 37171747 h 66"/>
              <a:gd name="T4" fmla="*/ 3005026 w 86"/>
              <a:gd name="T5" fmla="*/ 0 h 66"/>
              <a:gd name="T6" fmla="*/ 0 w 86"/>
              <a:gd name="T7" fmla="*/ 5040264 h 66"/>
              <a:gd name="T8" fmla="*/ 48687475 w 86"/>
              <a:gd name="T9" fmla="*/ 41581778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"/>
              <a:gd name="T16" fmla="*/ 0 h 66"/>
              <a:gd name="T17" fmla="*/ 86 w 86"/>
              <a:gd name="T18" fmla="*/ 66 h 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" h="66">
                <a:moveTo>
                  <a:pt x="81" y="66"/>
                </a:moveTo>
                <a:lnTo>
                  <a:pt x="86" y="59"/>
                </a:lnTo>
                <a:lnTo>
                  <a:pt x="5" y="0"/>
                </a:lnTo>
                <a:lnTo>
                  <a:pt x="0" y="8"/>
                </a:lnTo>
                <a:lnTo>
                  <a:pt x="81" y="6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94" name="Freeform 318"/>
          <p:cNvSpPr>
            <a:spLocks/>
          </p:cNvSpPr>
          <p:nvPr/>
        </p:nvSpPr>
        <p:spPr bwMode="auto">
          <a:xfrm>
            <a:off x="3556000" y="2435225"/>
            <a:ext cx="68263" cy="52388"/>
          </a:xfrm>
          <a:custGeom>
            <a:avLst/>
            <a:gdLst>
              <a:gd name="T0" fmla="*/ 51033731 w 86"/>
              <a:gd name="T1" fmla="*/ 41583365 h 66"/>
              <a:gd name="T2" fmla="*/ 54184159 w 86"/>
              <a:gd name="T3" fmla="*/ 37173250 h 66"/>
              <a:gd name="T4" fmla="*/ 3150416 w 86"/>
              <a:gd name="T5" fmla="*/ 0 h 66"/>
              <a:gd name="T6" fmla="*/ 0 w 86"/>
              <a:gd name="T7" fmla="*/ 5040360 h 66"/>
              <a:gd name="T8" fmla="*/ 51033731 w 86"/>
              <a:gd name="T9" fmla="*/ 41583365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"/>
              <a:gd name="T16" fmla="*/ 0 h 66"/>
              <a:gd name="T17" fmla="*/ 86 w 86"/>
              <a:gd name="T18" fmla="*/ 66 h 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" h="66">
                <a:moveTo>
                  <a:pt x="81" y="66"/>
                </a:moveTo>
                <a:lnTo>
                  <a:pt x="86" y="59"/>
                </a:lnTo>
                <a:lnTo>
                  <a:pt x="5" y="0"/>
                </a:lnTo>
                <a:lnTo>
                  <a:pt x="0" y="8"/>
                </a:lnTo>
                <a:lnTo>
                  <a:pt x="81" y="6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95" name="Freeform 319"/>
          <p:cNvSpPr>
            <a:spLocks/>
          </p:cNvSpPr>
          <p:nvPr/>
        </p:nvSpPr>
        <p:spPr bwMode="auto">
          <a:xfrm>
            <a:off x="3443288" y="2354263"/>
            <a:ext cx="68262" cy="52387"/>
          </a:xfrm>
          <a:custGeom>
            <a:avLst/>
            <a:gdLst>
              <a:gd name="T0" fmla="*/ 51595626 w 85"/>
              <a:gd name="T1" fmla="*/ 41581778 h 66"/>
              <a:gd name="T2" fmla="*/ 54820013 w 85"/>
              <a:gd name="T3" fmla="*/ 37171747 h 66"/>
              <a:gd name="T4" fmla="*/ 3224375 w 85"/>
              <a:gd name="T5" fmla="*/ 0 h 66"/>
              <a:gd name="T6" fmla="*/ 0 w 85"/>
              <a:gd name="T7" fmla="*/ 5040264 h 66"/>
              <a:gd name="T8" fmla="*/ 51595626 w 85"/>
              <a:gd name="T9" fmla="*/ 41581778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5"/>
              <a:gd name="T16" fmla="*/ 0 h 66"/>
              <a:gd name="T17" fmla="*/ 85 w 85"/>
              <a:gd name="T18" fmla="*/ 66 h 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5" h="66">
                <a:moveTo>
                  <a:pt x="80" y="66"/>
                </a:moveTo>
                <a:lnTo>
                  <a:pt x="85" y="59"/>
                </a:lnTo>
                <a:lnTo>
                  <a:pt x="5" y="0"/>
                </a:lnTo>
                <a:lnTo>
                  <a:pt x="0" y="8"/>
                </a:lnTo>
                <a:lnTo>
                  <a:pt x="80" y="6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96" name="Freeform 320"/>
          <p:cNvSpPr>
            <a:spLocks/>
          </p:cNvSpPr>
          <p:nvPr/>
        </p:nvSpPr>
        <p:spPr bwMode="auto">
          <a:xfrm>
            <a:off x="3332163" y="2273300"/>
            <a:ext cx="68262" cy="52388"/>
          </a:xfrm>
          <a:custGeom>
            <a:avLst/>
            <a:gdLst>
              <a:gd name="T0" fmla="*/ 51032189 w 86"/>
              <a:gd name="T1" fmla="*/ 41583365 h 66"/>
              <a:gd name="T2" fmla="*/ 54182571 w 86"/>
              <a:gd name="T3" fmla="*/ 37173250 h 66"/>
              <a:gd name="T4" fmla="*/ 3150370 w 86"/>
              <a:gd name="T5" fmla="*/ 0 h 66"/>
              <a:gd name="T6" fmla="*/ 0 w 86"/>
              <a:gd name="T7" fmla="*/ 5040360 h 66"/>
              <a:gd name="T8" fmla="*/ 51032189 w 86"/>
              <a:gd name="T9" fmla="*/ 41583365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"/>
              <a:gd name="T16" fmla="*/ 0 h 66"/>
              <a:gd name="T17" fmla="*/ 86 w 86"/>
              <a:gd name="T18" fmla="*/ 66 h 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" h="66">
                <a:moveTo>
                  <a:pt x="81" y="66"/>
                </a:moveTo>
                <a:lnTo>
                  <a:pt x="86" y="59"/>
                </a:lnTo>
                <a:lnTo>
                  <a:pt x="5" y="0"/>
                </a:lnTo>
                <a:lnTo>
                  <a:pt x="0" y="8"/>
                </a:lnTo>
                <a:lnTo>
                  <a:pt x="81" y="6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97" name="Freeform 321"/>
          <p:cNvSpPr>
            <a:spLocks/>
          </p:cNvSpPr>
          <p:nvPr/>
        </p:nvSpPr>
        <p:spPr bwMode="auto">
          <a:xfrm>
            <a:off x="3219450" y="2192338"/>
            <a:ext cx="68263" cy="52387"/>
          </a:xfrm>
          <a:custGeom>
            <a:avLst/>
            <a:gdLst>
              <a:gd name="T0" fmla="*/ 51033731 w 86"/>
              <a:gd name="T1" fmla="*/ 41581778 h 66"/>
              <a:gd name="T2" fmla="*/ 54184159 w 86"/>
              <a:gd name="T3" fmla="*/ 35911284 h 66"/>
              <a:gd name="T4" fmla="*/ 3150416 w 86"/>
              <a:gd name="T5" fmla="*/ 0 h 66"/>
              <a:gd name="T6" fmla="*/ 0 w 86"/>
              <a:gd name="T7" fmla="*/ 5040264 h 66"/>
              <a:gd name="T8" fmla="*/ 51033731 w 86"/>
              <a:gd name="T9" fmla="*/ 41581778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"/>
              <a:gd name="T16" fmla="*/ 0 h 66"/>
              <a:gd name="T17" fmla="*/ 86 w 86"/>
              <a:gd name="T18" fmla="*/ 66 h 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" h="66">
                <a:moveTo>
                  <a:pt x="81" y="66"/>
                </a:moveTo>
                <a:lnTo>
                  <a:pt x="86" y="57"/>
                </a:lnTo>
                <a:lnTo>
                  <a:pt x="5" y="0"/>
                </a:lnTo>
                <a:lnTo>
                  <a:pt x="0" y="8"/>
                </a:lnTo>
                <a:lnTo>
                  <a:pt x="81" y="6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98" name="Freeform 322"/>
          <p:cNvSpPr>
            <a:spLocks/>
          </p:cNvSpPr>
          <p:nvPr/>
        </p:nvSpPr>
        <p:spPr bwMode="auto">
          <a:xfrm>
            <a:off x="3108325" y="2111375"/>
            <a:ext cx="66675" cy="52388"/>
          </a:xfrm>
          <a:custGeom>
            <a:avLst/>
            <a:gdLst>
              <a:gd name="T0" fmla="*/ 48687475 w 86"/>
              <a:gd name="T1" fmla="*/ 41583365 h 66"/>
              <a:gd name="T2" fmla="*/ 51692513 w 86"/>
              <a:gd name="T3" fmla="*/ 35912764 h 66"/>
              <a:gd name="T4" fmla="*/ 3005026 w 86"/>
              <a:gd name="T5" fmla="*/ 0 h 66"/>
              <a:gd name="T6" fmla="*/ 0 w 86"/>
              <a:gd name="T7" fmla="*/ 4410117 h 66"/>
              <a:gd name="T8" fmla="*/ 48687475 w 86"/>
              <a:gd name="T9" fmla="*/ 41583365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"/>
              <a:gd name="T16" fmla="*/ 0 h 66"/>
              <a:gd name="T17" fmla="*/ 86 w 86"/>
              <a:gd name="T18" fmla="*/ 66 h 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" h="66">
                <a:moveTo>
                  <a:pt x="81" y="66"/>
                </a:moveTo>
                <a:lnTo>
                  <a:pt x="86" y="57"/>
                </a:lnTo>
                <a:lnTo>
                  <a:pt x="5" y="0"/>
                </a:lnTo>
                <a:lnTo>
                  <a:pt x="0" y="7"/>
                </a:lnTo>
                <a:lnTo>
                  <a:pt x="81" y="6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99" name="Freeform 323"/>
          <p:cNvSpPr>
            <a:spLocks/>
          </p:cNvSpPr>
          <p:nvPr/>
        </p:nvSpPr>
        <p:spPr bwMode="auto">
          <a:xfrm>
            <a:off x="2995613" y="2030413"/>
            <a:ext cx="68262" cy="52387"/>
          </a:xfrm>
          <a:custGeom>
            <a:avLst/>
            <a:gdLst>
              <a:gd name="T0" fmla="*/ 51032189 w 86"/>
              <a:gd name="T1" fmla="*/ 40961154 h 67"/>
              <a:gd name="T2" fmla="*/ 54182571 w 86"/>
              <a:gd name="T3" fmla="*/ 35458958 h 67"/>
              <a:gd name="T4" fmla="*/ 3150370 w 86"/>
              <a:gd name="T5" fmla="*/ 0 h 67"/>
              <a:gd name="T6" fmla="*/ 0 w 86"/>
              <a:gd name="T7" fmla="*/ 4890756 h 67"/>
              <a:gd name="T8" fmla="*/ 51032189 w 86"/>
              <a:gd name="T9" fmla="*/ 40961154 h 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"/>
              <a:gd name="T16" fmla="*/ 0 h 67"/>
              <a:gd name="T17" fmla="*/ 86 w 86"/>
              <a:gd name="T18" fmla="*/ 67 h 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" h="67">
                <a:moveTo>
                  <a:pt x="81" y="67"/>
                </a:moveTo>
                <a:lnTo>
                  <a:pt x="86" y="58"/>
                </a:lnTo>
                <a:lnTo>
                  <a:pt x="5" y="0"/>
                </a:lnTo>
                <a:lnTo>
                  <a:pt x="0" y="8"/>
                </a:lnTo>
                <a:lnTo>
                  <a:pt x="81" y="6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700" name="Oval 324"/>
          <p:cNvSpPr>
            <a:spLocks noChangeArrowheads="1"/>
          </p:cNvSpPr>
          <p:nvPr/>
        </p:nvSpPr>
        <p:spPr bwMode="auto">
          <a:xfrm>
            <a:off x="4262438" y="2938463"/>
            <a:ext cx="65087" cy="65087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701" name="Freeform 325"/>
          <p:cNvSpPr>
            <a:spLocks/>
          </p:cNvSpPr>
          <p:nvPr/>
        </p:nvSpPr>
        <p:spPr bwMode="auto">
          <a:xfrm>
            <a:off x="2901950" y="1963738"/>
            <a:ext cx="120650" cy="101600"/>
          </a:xfrm>
          <a:custGeom>
            <a:avLst/>
            <a:gdLst>
              <a:gd name="T0" fmla="*/ 95140003 w 153"/>
              <a:gd name="T1" fmla="*/ 32256028 h 129"/>
              <a:gd name="T2" fmla="*/ 68401450 w 153"/>
              <a:gd name="T3" fmla="*/ 49004268 h 129"/>
              <a:gd name="T4" fmla="*/ 59695728 w 153"/>
              <a:gd name="T5" fmla="*/ 80019832 h 129"/>
              <a:gd name="T6" fmla="*/ 0 w 153"/>
              <a:gd name="T7" fmla="*/ 0 h 129"/>
              <a:gd name="T8" fmla="*/ 95140003 w 153"/>
              <a:gd name="T9" fmla="*/ 32256028 h 1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129"/>
              <a:gd name="T17" fmla="*/ 153 w 153"/>
              <a:gd name="T18" fmla="*/ 129 h 1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129">
                <a:moveTo>
                  <a:pt x="153" y="52"/>
                </a:moveTo>
                <a:lnTo>
                  <a:pt x="110" y="79"/>
                </a:lnTo>
                <a:lnTo>
                  <a:pt x="96" y="129"/>
                </a:lnTo>
                <a:lnTo>
                  <a:pt x="0" y="0"/>
                </a:lnTo>
                <a:lnTo>
                  <a:pt x="153" y="5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702" name="Rectangle 326"/>
          <p:cNvSpPr>
            <a:spLocks noChangeArrowheads="1"/>
          </p:cNvSpPr>
          <p:nvPr/>
        </p:nvSpPr>
        <p:spPr bwMode="auto">
          <a:xfrm>
            <a:off x="2036763" y="1455738"/>
            <a:ext cx="12620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tr-TR" sz="1500">
                <a:solidFill>
                  <a:srgbClr val="800000"/>
                </a:solidFill>
              </a:rPr>
              <a:t>Kapsüla interna-</a:t>
            </a:r>
            <a:endParaRPr lang="tr-TR">
              <a:solidFill>
                <a:srgbClr val="800000"/>
              </a:solidFill>
            </a:endParaRPr>
          </a:p>
        </p:txBody>
      </p:sp>
      <p:sp>
        <p:nvSpPr>
          <p:cNvPr id="23703" name="Rectangle 327"/>
          <p:cNvSpPr>
            <a:spLocks noChangeArrowheads="1"/>
          </p:cNvSpPr>
          <p:nvPr/>
        </p:nvSpPr>
        <p:spPr bwMode="auto">
          <a:xfrm>
            <a:off x="2036763" y="1685925"/>
            <a:ext cx="444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tr-TR" sz="1500">
                <a:solidFill>
                  <a:srgbClr val="800000"/>
                </a:solidFill>
              </a:rPr>
              <a:t>genus</a:t>
            </a:r>
            <a:endParaRPr lang="tr-TR">
              <a:solidFill>
                <a:srgbClr val="800000"/>
              </a:solidFill>
            </a:endParaRPr>
          </a:p>
        </p:txBody>
      </p:sp>
      <p:sp>
        <p:nvSpPr>
          <p:cNvPr id="23704" name="Rectangle 328"/>
          <p:cNvSpPr>
            <a:spLocks noChangeArrowheads="1"/>
          </p:cNvSpPr>
          <p:nvPr/>
        </p:nvSpPr>
        <p:spPr bwMode="auto">
          <a:xfrm>
            <a:off x="2036763" y="1916113"/>
            <a:ext cx="6746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tr-TR" sz="1500">
                <a:solidFill>
                  <a:srgbClr val="800000"/>
                </a:solidFill>
              </a:rPr>
              <a:t>(dizartri)</a:t>
            </a:r>
            <a:endParaRPr lang="tr-TR">
              <a:solidFill>
                <a:srgbClr val="800000"/>
              </a:solidFill>
            </a:endParaRPr>
          </a:p>
        </p:txBody>
      </p:sp>
      <p:sp>
        <p:nvSpPr>
          <p:cNvPr id="23705" name="Line 329"/>
          <p:cNvSpPr>
            <a:spLocks noChangeShapeType="1"/>
          </p:cNvSpPr>
          <p:nvPr/>
        </p:nvSpPr>
        <p:spPr bwMode="auto">
          <a:xfrm>
            <a:off x="5735638" y="2011363"/>
            <a:ext cx="1587" cy="2305050"/>
          </a:xfrm>
          <a:prstGeom prst="line">
            <a:avLst/>
          </a:prstGeom>
          <a:noFill/>
          <a:ln w="476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706" name="Freeform 330"/>
          <p:cNvSpPr>
            <a:spLocks/>
          </p:cNvSpPr>
          <p:nvPr/>
        </p:nvSpPr>
        <p:spPr bwMode="auto">
          <a:xfrm>
            <a:off x="5254625" y="3200400"/>
            <a:ext cx="65088" cy="14288"/>
          </a:xfrm>
          <a:custGeom>
            <a:avLst/>
            <a:gdLst>
              <a:gd name="T0" fmla="*/ 0 w 81"/>
              <a:gd name="T1" fmla="*/ 5670748 h 18"/>
              <a:gd name="T2" fmla="*/ 0 w 81"/>
              <a:gd name="T3" fmla="*/ 11341495 h 18"/>
              <a:gd name="T4" fmla="*/ 52301817 w 81"/>
              <a:gd name="T5" fmla="*/ 6301007 h 18"/>
              <a:gd name="T6" fmla="*/ 52301817 w 81"/>
              <a:gd name="T7" fmla="*/ 0 h 18"/>
              <a:gd name="T8" fmla="*/ 0 w 81"/>
              <a:gd name="T9" fmla="*/ 5670748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8"/>
              <a:gd name="T17" fmla="*/ 81 w 81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8">
                <a:moveTo>
                  <a:pt x="0" y="9"/>
                </a:moveTo>
                <a:lnTo>
                  <a:pt x="0" y="18"/>
                </a:lnTo>
                <a:lnTo>
                  <a:pt x="81" y="10"/>
                </a:lnTo>
                <a:lnTo>
                  <a:pt x="81" y="0"/>
                </a:lnTo>
                <a:lnTo>
                  <a:pt x="0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707" name="Freeform 331"/>
          <p:cNvSpPr>
            <a:spLocks/>
          </p:cNvSpPr>
          <p:nvPr/>
        </p:nvSpPr>
        <p:spPr bwMode="auto">
          <a:xfrm>
            <a:off x="5367338" y="3190875"/>
            <a:ext cx="63500" cy="14288"/>
          </a:xfrm>
          <a:custGeom>
            <a:avLst/>
            <a:gdLst>
              <a:gd name="T0" fmla="*/ 0 w 80"/>
              <a:gd name="T1" fmla="*/ 4944488 h 17"/>
              <a:gd name="T2" fmla="*/ 0 w 80"/>
              <a:gd name="T3" fmla="*/ 12008642 h 17"/>
              <a:gd name="T4" fmla="*/ 50403118 w 80"/>
              <a:gd name="T5" fmla="*/ 7064155 h 17"/>
              <a:gd name="T6" fmla="*/ 50403118 w 80"/>
              <a:gd name="T7" fmla="*/ 0 h 17"/>
              <a:gd name="T8" fmla="*/ 0 w 80"/>
              <a:gd name="T9" fmla="*/ 4944488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0"/>
              <a:gd name="T16" fmla="*/ 0 h 17"/>
              <a:gd name="T17" fmla="*/ 80 w 80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0" h="17">
                <a:moveTo>
                  <a:pt x="0" y="7"/>
                </a:moveTo>
                <a:lnTo>
                  <a:pt x="0" y="17"/>
                </a:lnTo>
                <a:lnTo>
                  <a:pt x="80" y="10"/>
                </a:lnTo>
                <a:lnTo>
                  <a:pt x="80" y="0"/>
                </a:lnTo>
                <a:lnTo>
                  <a:pt x="0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708" name="Freeform 332"/>
          <p:cNvSpPr>
            <a:spLocks/>
          </p:cNvSpPr>
          <p:nvPr/>
        </p:nvSpPr>
        <p:spPr bwMode="auto">
          <a:xfrm>
            <a:off x="5478463" y="3179763"/>
            <a:ext cx="65087" cy="14287"/>
          </a:xfrm>
          <a:custGeom>
            <a:avLst/>
            <a:gdLst>
              <a:gd name="T0" fmla="*/ 0 w 80"/>
              <a:gd name="T1" fmla="*/ 4944142 h 17"/>
              <a:gd name="T2" fmla="*/ 0 w 80"/>
              <a:gd name="T3" fmla="*/ 12006961 h 17"/>
              <a:gd name="T4" fmla="*/ 52953962 w 80"/>
              <a:gd name="T5" fmla="*/ 7062821 h 17"/>
              <a:gd name="T6" fmla="*/ 52953962 w 80"/>
              <a:gd name="T7" fmla="*/ 0 h 17"/>
              <a:gd name="T8" fmla="*/ 0 w 80"/>
              <a:gd name="T9" fmla="*/ 4944142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0"/>
              <a:gd name="T16" fmla="*/ 0 h 17"/>
              <a:gd name="T17" fmla="*/ 80 w 80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0" h="17">
                <a:moveTo>
                  <a:pt x="0" y="7"/>
                </a:moveTo>
                <a:lnTo>
                  <a:pt x="0" y="17"/>
                </a:lnTo>
                <a:lnTo>
                  <a:pt x="80" y="10"/>
                </a:lnTo>
                <a:lnTo>
                  <a:pt x="80" y="0"/>
                </a:lnTo>
                <a:lnTo>
                  <a:pt x="0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709" name="Freeform 333"/>
          <p:cNvSpPr>
            <a:spLocks/>
          </p:cNvSpPr>
          <p:nvPr/>
        </p:nvSpPr>
        <p:spPr bwMode="auto">
          <a:xfrm>
            <a:off x="5591175" y="3168650"/>
            <a:ext cx="63500" cy="14288"/>
          </a:xfrm>
          <a:custGeom>
            <a:avLst/>
            <a:gdLst>
              <a:gd name="T0" fmla="*/ 0 w 81"/>
              <a:gd name="T1" fmla="*/ 4410229 h 18"/>
              <a:gd name="T2" fmla="*/ 0 w 81"/>
              <a:gd name="T3" fmla="*/ 11341495 h 18"/>
              <a:gd name="T4" fmla="*/ 49780858 w 81"/>
              <a:gd name="T5" fmla="*/ 6301007 h 18"/>
              <a:gd name="T6" fmla="*/ 49780858 w 81"/>
              <a:gd name="T7" fmla="*/ 0 h 18"/>
              <a:gd name="T8" fmla="*/ 0 w 81"/>
              <a:gd name="T9" fmla="*/ 4410229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8"/>
              <a:gd name="T17" fmla="*/ 81 w 81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8">
                <a:moveTo>
                  <a:pt x="0" y="7"/>
                </a:moveTo>
                <a:lnTo>
                  <a:pt x="0" y="18"/>
                </a:lnTo>
                <a:lnTo>
                  <a:pt x="81" y="10"/>
                </a:lnTo>
                <a:lnTo>
                  <a:pt x="81" y="0"/>
                </a:lnTo>
                <a:lnTo>
                  <a:pt x="0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710" name="Freeform 334"/>
          <p:cNvSpPr>
            <a:spLocks/>
          </p:cNvSpPr>
          <p:nvPr/>
        </p:nvSpPr>
        <p:spPr bwMode="auto">
          <a:xfrm>
            <a:off x="5703888" y="3157538"/>
            <a:ext cx="63500" cy="14287"/>
          </a:xfrm>
          <a:custGeom>
            <a:avLst/>
            <a:gdLst>
              <a:gd name="T0" fmla="*/ 0 w 81"/>
              <a:gd name="T1" fmla="*/ 5089179 h 19"/>
              <a:gd name="T2" fmla="*/ 0 w 81"/>
              <a:gd name="T3" fmla="*/ 10743071 h 19"/>
              <a:gd name="T4" fmla="*/ 49780858 w 81"/>
              <a:gd name="T5" fmla="*/ 5653891 h 19"/>
              <a:gd name="T6" fmla="*/ 49780858 w 81"/>
              <a:gd name="T7" fmla="*/ 0 h 19"/>
              <a:gd name="T8" fmla="*/ 0 w 81"/>
              <a:gd name="T9" fmla="*/ 5089179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9"/>
              <a:gd name="T17" fmla="*/ 81 w 81"/>
              <a:gd name="T18" fmla="*/ 19 h 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9">
                <a:moveTo>
                  <a:pt x="0" y="9"/>
                </a:moveTo>
                <a:lnTo>
                  <a:pt x="0" y="19"/>
                </a:lnTo>
                <a:lnTo>
                  <a:pt x="81" y="10"/>
                </a:lnTo>
                <a:lnTo>
                  <a:pt x="81" y="0"/>
                </a:lnTo>
                <a:lnTo>
                  <a:pt x="0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711" name="Freeform 335"/>
          <p:cNvSpPr>
            <a:spLocks/>
          </p:cNvSpPr>
          <p:nvPr/>
        </p:nvSpPr>
        <p:spPr bwMode="auto">
          <a:xfrm>
            <a:off x="5815013" y="3148013"/>
            <a:ext cx="65087" cy="14287"/>
          </a:xfrm>
          <a:custGeom>
            <a:avLst/>
            <a:gdLst>
              <a:gd name="T0" fmla="*/ 0 w 81"/>
              <a:gd name="T1" fmla="*/ 5040136 h 18"/>
              <a:gd name="T2" fmla="*/ 0 w 81"/>
              <a:gd name="T3" fmla="*/ 11339908 h 18"/>
              <a:gd name="T4" fmla="*/ 52300210 w 81"/>
              <a:gd name="T5" fmla="*/ 6929989 h 18"/>
              <a:gd name="T6" fmla="*/ 52300210 w 81"/>
              <a:gd name="T7" fmla="*/ 0 h 18"/>
              <a:gd name="T8" fmla="*/ 0 w 81"/>
              <a:gd name="T9" fmla="*/ 5040136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8"/>
              <a:gd name="T17" fmla="*/ 81 w 81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8">
                <a:moveTo>
                  <a:pt x="0" y="8"/>
                </a:moveTo>
                <a:lnTo>
                  <a:pt x="0" y="18"/>
                </a:lnTo>
                <a:lnTo>
                  <a:pt x="81" y="11"/>
                </a:lnTo>
                <a:lnTo>
                  <a:pt x="81" y="0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712" name="Freeform 336"/>
          <p:cNvSpPr>
            <a:spLocks/>
          </p:cNvSpPr>
          <p:nvPr/>
        </p:nvSpPr>
        <p:spPr bwMode="auto">
          <a:xfrm>
            <a:off x="5927725" y="3136900"/>
            <a:ext cx="63500" cy="14288"/>
          </a:xfrm>
          <a:custGeom>
            <a:avLst/>
            <a:gdLst>
              <a:gd name="T0" fmla="*/ 0 w 80"/>
              <a:gd name="T1" fmla="*/ 4944488 h 17"/>
              <a:gd name="T2" fmla="*/ 0 w 80"/>
              <a:gd name="T3" fmla="*/ 12008642 h 17"/>
              <a:gd name="T4" fmla="*/ 50403118 w 80"/>
              <a:gd name="T5" fmla="*/ 7064155 h 17"/>
              <a:gd name="T6" fmla="*/ 50403118 w 80"/>
              <a:gd name="T7" fmla="*/ 0 h 17"/>
              <a:gd name="T8" fmla="*/ 0 w 80"/>
              <a:gd name="T9" fmla="*/ 4944488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0"/>
              <a:gd name="T16" fmla="*/ 0 h 17"/>
              <a:gd name="T17" fmla="*/ 80 w 80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0" h="17">
                <a:moveTo>
                  <a:pt x="0" y="7"/>
                </a:moveTo>
                <a:lnTo>
                  <a:pt x="0" y="17"/>
                </a:lnTo>
                <a:lnTo>
                  <a:pt x="80" y="10"/>
                </a:lnTo>
                <a:lnTo>
                  <a:pt x="80" y="0"/>
                </a:lnTo>
                <a:lnTo>
                  <a:pt x="0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713" name="Freeform 337"/>
          <p:cNvSpPr>
            <a:spLocks/>
          </p:cNvSpPr>
          <p:nvPr/>
        </p:nvSpPr>
        <p:spPr bwMode="auto">
          <a:xfrm>
            <a:off x="6038850" y="3125788"/>
            <a:ext cx="65088" cy="14287"/>
          </a:xfrm>
          <a:custGeom>
            <a:avLst/>
            <a:gdLst>
              <a:gd name="T0" fmla="*/ 0 w 80"/>
              <a:gd name="T1" fmla="*/ 4944142 h 17"/>
              <a:gd name="T2" fmla="*/ 0 w 80"/>
              <a:gd name="T3" fmla="*/ 12006961 h 17"/>
              <a:gd name="T4" fmla="*/ 52955589 w 80"/>
              <a:gd name="T5" fmla="*/ 7062821 h 17"/>
              <a:gd name="T6" fmla="*/ 52955589 w 80"/>
              <a:gd name="T7" fmla="*/ 0 h 17"/>
              <a:gd name="T8" fmla="*/ 0 w 80"/>
              <a:gd name="T9" fmla="*/ 4944142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0"/>
              <a:gd name="T16" fmla="*/ 0 h 17"/>
              <a:gd name="T17" fmla="*/ 80 w 80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0" h="17">
                <a:moveTo>
                  <a:pt x="0" y="7"/>
                </a:moveTo>
                <a:lnTo>
                  <a:pt x="0" y="17"/>
                </a:lnTo>
                <a:lnTo>
                  <a:pt x="80" y="10"/>
                </a:lnTo>
                <a:lnTo>
                  <a:pt x="80" y="0"/>
                </a:lnTo>
                <a:lnTo>
                  <a:pt x="0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714" name="Freeform 338"/>
          <p:cNvSpPr>
            <a:spLocks/>
          </p:cNvSpPr>
          <p:nvPr/>
        </p:nvSpPr>
        <p:spPr bwMode="auto">
          <a:xfrm>
            <a:off x="6151563" y="3119438"/>
            <a:ext cx="22225" cy="9525"/>
          </a:xfrm>
          <a:custGeom>
            <a:avLst/>
            <a:gdLst>
              <a:gd name="T0" fmla="*/ 0 w 29"/>
              <a:gd name="T1" fmla="*/ 1610458 h 13"/>
              <a:gd name="T2" fmla="*/ 0 w 29"/>
              <a:gd name="T3" fmla="*/ 6978895 h 13"/>
              <a:gd name="T4" fmla="*/ 17032782 w 29"/>
              <a:gd name="T5" fmla="*/ 4831373 h 13"/>
              <a:gd name="T6" fmla="*/ 17032782 w 29"/>
              <a:gd name="T7" fmla="*/ 0 h 13"/>
              <a:gd name="T8" fmla="*/ 0 w 29"/>
              <a:gd name="T9" fmla="*/ 1610458 h 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"/>
              <a:gd name="T16" fmla="*/ 0 h 13"/>
              <a:gd name="T17" fmla="*/ 29 w 29"/>
              <a:gd name="T18" fmla="*/ 13 h 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" h="13">
                <a:moveTo>
                  <a:pt x="0" y="3"/>
                </a:moveTo>
                <a:lnTo>
                  <a:pt x="0" y="13"/>
                </a:lnTo>
                <a:lnTo>
                  <a:pt x="29" y="9"/>
                </a:lnTo>
                <a:lnTo>
                  <a:pt x="29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715" name="Oval 339"/>
          <p:cNvSpPr>
            <a:spLocks noChangeArrowheads="1"/>
          </p:cNvSpPr>
          <p:nvPr/>
        </p:nvSpPr>
        <p:spPr bwMode="auto">
          <a:xfrm>
            <a:off x="5222875" y="3178175"/>
            <a:ext cx="65088" cy="65088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716" name="Freeform 340"/>
          <p:cNvSpPr>
            <a:spLocks/>
          </p:cNvSpPr>
          <p:nvPr/>
        </p:nvSpPr>
        <p:spPr bwMode="auto">
          <a:xfrm>
            <a:off x="6138863" y="3087688"/>
            <a:ext cx="125412" cy="76200"/>
          </a:xfrm>
          <a:custGeom>
            <a:avLst/>
            <a:gdLst>
              <a:gd name="T0" fmla="*/ 5104348 w 157"/>
              <a:gd name="T1" fmla="*/ 60483756 h 96"/>
              <a:gd name="T2" fmla="*/ 14038157 w 157"/>
              <a:gd name="T3" fmla="*/ 29611640 h 96"/>
              <a:gd name="T4" fmla="*/ 0 w 157"/>
              <a:gd name="T5" fmla="*/ 0 h 96"/>
              <a:gd name="T6" fmla="*/ 100179411 w 157"/>
              <a:gd name="T7" fmla="*/ 21421724 h 96"/>
              <a:gd name="T8" fmla="*/ 5104348 w 157"/>
              <a:gd name="T9" fmla="*/ 60483756 h 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7"/>
              <a:gd name="T16" fmla="*/ 0 h 96"/>
              <a:gd name="T17" fmla="*/ 157 w 157"/>
              <a:gd name="T18" fmla="*/ 96 h 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7" h="96">
                <a:moveTo>
                  <a:pt x="8" y="96"/>
                </a:moveTo>
                <a:lnTo>
                  <a:pt x="22" y="47"/>
                </a:lnTo>
                <a:lnTo>
                  <a:pt x="0" y="0"/>
                </a:lnTo>
                <a:lnTo>
                  <a:pt x="157" y="34"/>
                </a:lnTo>
                <a:lnTo>
                  <a:pt x="8" y="9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717" name="Rectangle 341"/>
          <p:cNvSpPr>
            <a:spLocks noChangeArrowheads="1"/>
          </p:cNvSpPr>
          <p:nvPr/>
        </p:nvSpPr>
        <p:spPr bwMode="auto">
          <a:xfrm>
            <a:off x="6359525" y="2655888"/>
            <a:ext cx="5508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tr-TR" sz="1500">
                <a:solidFill>
                  <a:srgbClr val="800000"/>
                </a:solidFill>
              </a:rPr>
              <a:t>Globus</a:t>
            </a:r>
            <a:endParaRPr lang="tr-TR">
              <a:solidFill>
                <a:srgbClr val="800000"/>
              </a:solidFill>
            </a:endParaRPr>
          </a:p>
        </p:txBody>
      </p:sp>
      <p:sp>
        <p:nvSpPr>
          <p:cNvPr id="23718" name="Rectangle 342"/>
          <p:cNvSpPr>
            <a:spLocks noChangeArrowheads="1"/>
          </p:cNvSpPr>
          <p:nvPr/>
        </p:nvSpPr>
        <p:spPr bwMode="auto">
          <a:xfrm>
            <a:off x="6359525" y="2884488"/>
            <a:ext cx="7381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tr-TR" sz="1500">
                <a:solidFill>
                  <a:srgbClr val="800000"/>
                </a:solidFill>
              </a:rPr>
              <a:t>pallidum-</a:t>
            </a:r>
            <a:endParaRPr lang="tr-TR">
              <a:solidFill>
                <a:srgbClr val="800000"/>
              </a:solidFill>
            </a:endParaRPr>
          </a:p>
        </p:txBody>
      </p:sp>
      <p:sp>
        <p:nvSpPr>
          <p:cNvPr id="23719" name="Rectangle 343"/>
          <p:cNvSpPr>
            <a:spLocks noChangeArrowheads="1"/>
          </p:cNvSpPr>
          <p:nvPr/>
        </p:nvSpPr>
        <p:spPr bwMode="auto">
          <a:xfrm>
            <a:off x="6359525" y="3114675"/>
            <a:ext cx="317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tr-TR" sz="1500">
                <a:solidFill>
                  <a:srgbClr val="800000"/>
                </a:solidFill>
              </a:rPr>
              <a:t>pars</a:t>
            </a:r>
            <a:endParaRPr lang="tr-TR">
              <a:solidFill>
                <a:srgbClr val="800000"/>
              </a:solidFill>
            </a:endParaRPr>
          </a:p>
        </p:txBody>
      </p:sp>
      <p:sp>
        <p:nvSpPr>
          <p:cNvPr id="23720" name="Rectangle 344"/>
          <p:cNvSpPr>
            <a:spLocks noChangeArrowheads="1"/>
          </p:cNvSpPr>
          <p:nvPr/>
        </p:nvSpPr>
        <p:spPr bwMode="auto">
          <a:xfrm>
            <a:off x="6359525" y="3344863"/>
            <a:ext cx="5270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tr-TR" sz="1500">
                <a:solidFill>
                  <a:srgbClr val="800000"/>
                </a:solidFill>
              </a:rPr>
              <a:t>interna</a:t>
            </a:r>
            <a:endParaRPr lang="tr-TR">
              <a:solidFill>
                <a:srgbClr val="800000"/>
              </a:solidFill>
            </a:endParaRPr>
          </a:p>
        </p:txBody>
      </p:sp>
      <p:sp>
        <p:nvSpPr>
          <p:cNvPr id="23721" name="Rectangle 345"/>
          <p:cNvSpPr>
            <a:spLocks noChangeArrowheads="1"/>
          </p:cNvSpPr>
          <p:nvPr/>
        </p:nvSpPr>
        <p:spPr bwMode="auto">
          <a:xfrm>
            <a:off x="4102100" y="4810125"/>
            <a:ext cx="9540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tr-TR" sz="1500" b="1">
                <a:solidFill>
                  <a:srgbClr val="800000"/>
                </a:solidFill>
              </a:rPr>
              <a:t>TALAMUS</a:t>
            </a:r>
            <a:endParaRPr lang="tr-TR">
              <a:solidFill>
                <a:srgbClr val="800000"/>
              </a:solidFill>
            </a:endParaRPr>
          </a:p>
        </p:txBody>
      </p:sp>
      <p:sp>
        <p:nvSpPr>
          <p:cNvPr id="23722" name="Rectangle 346"/>
          <p:cNvSpPr>
            <a:spLocks noChangeArrowheads="1"/>
          </p:cNvSpPr>
          <p:nvPr/>
        </p:nvSpPr>
        <p:spPr bwMode="auto">
          <a:xfrm>
            <a:off x="4630738" y="1498600"/>
            <a:ext cx="191293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tr-TR" sz="1500" b="1">
                <a:solidFill>
                  <a:srgbClr val="800000"/>
                </a:solidFill>
              </a:rPr>
              <a:t>KAUDAT ÇEKİRDEK</a:t>
            </a:r>
            <a:endParaRPr lang="tr-TR">
              <a:solidFill>
                <a:srgbClr val="800000"/>
              </a:solidFill>
            </a:endParaRPr>
          </a:p>
        </p:txBody>
      </p:sp>
      <p:sp>
        <p:nvSpPr>
          <p:cNvPr id="23723" name="Rectangle 347"/>
          <p:cNvSpPr>
            <a:spLocks noChangeArrowheads="1"/>
          </p:cNvSpPr>
          <p:nvPr/>
        </p:nvSpPr>
        <p:spPr bwMode="auto">
          <a:xfrm>
            <a:off x="5927725" y="2122488"/>
            <a:ext cx="9636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tr-TR" sz="1500" b="1">
                <a:solidFill>
                  <a:srgbClr val="800000"/>
                </a:solidFill>
              </a:rPr>
              <a:t>PUTAMEN</a:t>
            </a:r>
            <a:endParaRPr lang="tr-TR">
              <a:solidFill>
                <a:srgbClr val="800000"/>
              </a:solidFill>
            </a:endParaRPr>
          </a:p>
        </p:txBody>
      </p:sp>
      <p:sp>
        <p:nvSpPr>
          <p:cNvPr id="23724" name="Rectangle 348"/>
          <p:cNvSpPr>
            <a:spLocks noChangeArrowheads="1"/>
          </p:cNvSpPr>
          <p:nvPr/>
        </p:nvSpPr>
        <p:spPr bwMode="auto">
          <a:xfrm>
            <a:off x="3670300" y="1306513"/>
            <a:ext cx="285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tr-TR" sz="1500" b="1" u="sng">
                <a:solidFill>
                  <a:srgbClr val="800000"/>
                </a:solidFill>
              </a:rPr>
              <a:t>ÖN</a:t>
            </a:r>
            <a:endParaRPr lang="tr-TR">
              <a:solidFill>
                <a:srgbClr val="800000"/>
              </a:solidFill>
            </a:endParaRPr>
          </a:p>
        </p:txBody>
      </p:sp>
      <p:sp>
        <p:nvSpPr>
          <p:cNvPr id="23725" name="Rectangle 349"/>
          <p:cNvSpPr>
            <a:spLocks noChangeArrowheads="1"/>
          </p:cNvSpPr>
          <p:nvPr/>
        </p:nvSpPr>
        <p:spPr bwMode="auto">
          <a:xfrm>
            <a:off x="4702175" y="5337175"/>
            <a:ext cx="5619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tr-TR" sz="1500" b="1" u="sng">
                <a:solidFill>
                  <a:srgbClr val="800000"/>
                </a:solidFill>
              </a:rPr>
              <a:t>ARKA</a:t>
            </a:r>
            <a:endParaRPr lang="tr-TR">
              <a:solidFill>
                <a:srgbClr val="800000"/>
              </a:solidFill>
            </a:endParaRPr>
          </a:p>
        </p:txBody>
      </p:sp>
      <p:sp>
        <p:nvSpPr>
          <p:cNvPr id="23726" name="Rectangle 350"/>
          <p:cNvSpPr>
            <a:spLocks noChangeArrowheads="1"/>
          </p:cNvSpPr>
          <p:nvPr/>
        </p:nvSpPr>
        <p:spPr bwMode="auto">
          <a:xfrm>
            <a:off x="6935788" y="3130550"/>
            <a:ext cx="3190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tr-TR" sz="1500" b="1" u="sng">
                <a:solidFill>
                  <a:srgbClr val="800000"/>
                </a:solidFill>
              </a:rPr>
              <a:t>DIŞ</a:t>
            </a:r>
            <a:endParaRPr lang="tr-TR">
              <a:solidFill>
                <a:srgbClr val="800000"/>
              </a:solidFill>
            </a:endParaRPr>
          </a:p>
        </p:txBody>
      </p:sp>
      <p:sp>
        <p:nvSpPr>
          <p:cNvPr id="23727" name="Rectangle 351"/>
          <p:cNvSpPr>
            <a:spLocks noChangeArrowheads="1"/>
          </p:cNvSpPr>
          <p:nvPr/>
        </p:nvSpPr>
        <p:spPr bwMode="auto">
          <a:xfrm>
            <a:off x="1749425" y="2986088"/>
            <a:ext cx="212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tr-TR" sz="1500" b="1" u="sng">
                <a:solidFill>
                  <a:srgbClr val="800000"/>
                </a:solidFill>
              </a:rPr>
              <a:t>İÇ</a:t>
            </a:r>
            <a:endParaRPr lang="tr-TR">
              <a:solidFill>
                <a:srgbClr val="800000"/>
              </a:solidFill>
            </a:endParaRPr>
          </a:p>
        </p:txBody>
      </p:sp>
      <p:sp>
        <p:nvSpPr>
          <p:cNvPr id="2372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16632"/>
            <a:ext cx="7772400" cy="1152128"/>
          </a:xfrm>
          <a:solidFill>
            <a:srgbClr val="800000"/>
          </a:solidFill>
        </p:spPr>
        <p:txBody>
          <a:bodyPr/>
          <a:lstStyle/>
          <a:p>
            <a:r>
              <a:rPr lang="tr-TR" sz="3600" dirty="0" smtClean="0">
                <a:solidFill>
                  <a:schemeClr val="bg1"/>
                </a:solidFill>
              </a:rPr>
              <a:t>Parkinson Hastalığı’nın Cerrahi Tedavisi</a:t>
            </a:r>
          </a:p>
        </p:txBody>
      </p:sp>
      <p:pic>
        <p:nvPicPr>
          <p:cNvPr id="23729" name="Picture 352" descr="talamotomi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97425"/>
            <a:ext cx="1903413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 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4191000" y="3276600"/>
            <a:ext cx="4953000" cy="3581400"/>
          </a:xfrm>
          <a:prstGeom prst="rect">
            <a:avLst/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defTabSz="762000"/>
            <a:r>
              <a:rPr lang="tr-TR" sz="4400">
                <a:solidFill>
                  <a:schemeClr val="tx2"/>
                </a:solidFill>
              </a:rPr>
              <a:t>Bazal Çekirdekler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048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defTabSz="762000">
              <a:spcBef>
                <a:spcPct val="20000"/>
              </a:spcBef>
              <a:buFontTx/>
              <a:buChar char="•"/>
            </a:pPr>
            <a:r>
              <a:rPr lang="tr-TR" sz="3200"/>
              <a:t>Nükleus kaudatus</a:t>
            </a:r>
          </a:p>
          <a:p>
            <a:pPr marL="342900" indent="-342900" defTabSz="762000">
              <a:spcBef>
                <a:spcPct val="20000"/>
              </a:spcBef>
              <a:buFontTx/>
              <a:buChar char="•"/>
            </a:pPr>
            <a:r>
              <a:rPr lang="tr-TR" sz="3200"/>
              <a:t>Putamen</a:t>
            </a:r>
          </a:p>
          <a:p>
            <a:pPr marL="342900" indent="-342900" defTabSz="762000">
              <a:spcBef>
                <a:spcPct val="20000"/>
              </a:spcBef>
              <a:buFontTx/>
              <a:buChar char="•"/>
            </a:pPr>
            <a:r>
              <a:rPr lang="tr-TR" sz="3200"/>
              <a:t>Globus pallidum</a:t>
            </a:r>
          </a:p>
          <a:p>
            <a:pPr marL="342900" indent="-342900" defTabSz="762000">
              <a:spcBef>
                <a:spcPct val="20000"/>
              </a:spcBef>
              <a:buFontTx/>
              <a:buChar char="•"/>
            </a:pPr>
            <a:r>
              <a:rPr lang="tr-TR" sz="3200"/>
              <a:t>Subtalamik çekirdek</a:t>
            </a:r>
          </a:p>
          <a:p>
            <a:pPr marL="342900" indent="-342900" defTabSz="762000">
              <a:spcBef>
                <a:spcPct val="20000"/>
              </a:spcBef>
              <a:buFontTx/>
              <a:buChar char="•"/>
            </a:pPr>
            <a:r>
              <a:rPr lang="tr-TR" sz="3200"/>
              <a:t>Substansiya nigra</a:t>
            </a:r>
          </a:p>
          <a:p>
            <a:pPr marL="342900" indent="-342900" defTabSz="762000">
              <a:spcBef>
                <a:spcPct val="20000"/>
              </a:spcBef>
              <a:buFontTx/>
              <a:buChar char="»"/>
            </a:pPr>
            <a:r>
              <a:rPr lang="tr-TR" sz="3200"/>
              <a:t>Talamus</a:t>
            </a: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4267200" y="1981200"/>
            <a:ext cx="1411288" cy="520700"/>
          </a:xfrm>
          <a:prstGeom prst="rightArrow">
            <a:avLst>
              <a:gd name="adj1" fmla="val 75009"/>
              <a:gd name="adj2" fmla="val 135531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4267200" y="2667000"/>
            <a:ext cx="1411288" cy="520700"/>
          </a:xfrm>
          <a:prstGeom prst="rightArrow">
            <a:avLst>
              <a:gd name="adj1" fmla="val 75009"/>
              <a:gd name="adj2" fmla="val 135531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5867400" y="1981200"/>
            <a:ext cx="168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tr-TR" sz="2400">
                <a:latin typeface="Times New Roman" pitchFamily="18" charset="0"/>
              </a:rPr>
              <a:t>Neostriatum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5867400" y="2743200"/>
            <a:ext cx="2541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tr-TR" sz="2400">
                <a:latin typeface="Times New Roman" pitchFamily="18" charset="0"/>
              </a:rPr>
              <a:t>Lentiform çekirdek</a:t>
            </a:r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>
            <a:off x="3886200" y="2057400"/>
            <a:ext cx="339725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V="1">
            <a:off x="2590800" y="2286000"/>
            <a:ext cx="16256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>
            <a:off x="2590800" y="2514600"/>
            <a:ext cx="1625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 flipV="1">
            <a:off x="3657600" y="2895600"/>
            <a:ext cx="542925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Rectangle 13">
            <a:hlinkClick r:id="rId2"/>
          </p:cNvPr>
          <p:cNvSpPr>
            <a:spLocks noChangeArrowheads="1"/>
          </p:cNvSpPr>
          <p:nvPr/>
        </p:nvSpPr>
        <p:spPr bwMode="auto">
          <a:xfrm>
            <a:off x="2362200" y="1295400"/>
            <a:ext cx="925830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1728788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579" name="Oval 7"/>
          <p:cNvSpPr>
            <a:spLocks noChangeArrowheads="1"/>
          </p:cNvSpPr>
          <p:nvPr/>
        </p:nvSpPr>
        <p:spPr bwMode="auto">
          <a:xfrm>
            <a:off x="3006725" y="1974850"/>
            <a:ext cx="885825" cy="1447800"/>
          </a:xfrm>
          <a:prstGeom prst="ellipse">
            <a:avLst/>
          </a:prstGeom>
          <a:noFill/>
          <a:ln w="857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0" name="Freeform 8"/>
          <p:cNvSpPr>
            <a:spLocks/>
          </p:cNvSpPr>
          <p:nvPr/>
        </p:nvSpPr>
        <p:spPr bwMode="auto">
          <a:xfrm>
            <a:off x="4618038" y="1746250"/>
            <a:ext cx="1765300" cy="1860550"/>
          </a:xfrm>
          <a:custGeom>
            <a:avLst/>
            <a:gdLst>
              <a:gd name="T0" fmla="*/ 305569109 w 2224"/>
              <a:gd name="T1" fmla="*/ 1476811344 h 2344"/>
              <a:gd name="T2" fmla="*/ 1401206657 w 2224"/>
              <a:gd name="T3" fmla="*/ 570814954 h 2344"/>
              <a:gd name="T4" fmla="*/ 744076203 w 2224"/>
              <a:gd name="T5" fmla="*/ 0 h 2344"/>
              <a:gd name="T6" fmla="*/ 0 w 2224"/>
              <a:gd name="T7" fmla="*/ 1211564811 h 2344"/>
              <a:gd name="T8" fmla="*/ 305569109 w 2224"/>
              <a:gd name="T9" fmla="*/ 1476811344 h 2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4"/>
              <a:gd name="T16" fmla="*/ 0 h 2344"/>
              <a:gd name="T17" fmla="*/ 2224 w 2224"/>
              <a:gd name="T18" fmla="*/ 2344 h 23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4" h="2344">
                <a:moveTo>
                  <a:pt x="485" y="2344"/>
                </a:moveTo>
                <a:lnTo>
                  <a:pt x="2224" y="906"/>
                </a:lnTo>
                <a:lnTo>
                  <a:pt x="1181" y="0"/>
                </a:lnTo>
                <a:lnTo>
                  <a:pt x="0" y="1923"/>
                </a:lnTo>
                <a:lnTo>
                  <a:pt x="485" y="2344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1" name="Freeform 9"/>
          <p:cNvSpPr>
            <a:spLocks/>
          </p:cNvSpPr>
          <p:nvPr/>
        </p:nvSpPr>
        <p:spPr bwMode="auto">
          <a:xfrm>
            <a:off x="4510088" y="1620838"/>
            <a:ext cx="2001837" cy="2097087"/>
          </a:xfrm>
          <a:custGeom>
            <a:avLst/>
            <a:gdLst>
              <a:gd name="T0" fmla="*/ 391564347 w 2521"/>
              <a:gd name="T1" fmla="*/ 1665192468 h 2641"/>
              <a:gd name="T2" fmla="*/ 1589587792 w 2521"/>
              <a:gd name="T3" fmla="*/ 674652132 h 2641"/>
              <a:gd name="T4" fmla="*/ 814656225 w 2521"/>
              <a:gd name="T5" fmla="*/ 0 h 2641"/>
              <a:gd name="T6" fmla="*/ 0 w 2521"/>
              <a:gd name="T7" fmla="*/ 1325344598 h 2641"/>
              <a:gd name="T8" fmla="*/ 391564347 w 2521"/>
              <a:gd name="T9" fmla="*/ 1665192468 h 2641"/>
              <a:gd name="T10" fmla="*/ 392194834 w 2521"/>
              <a:gd name="T11" fmla="*/ 1577550780 h 2641"/>
              <a:gd name="T12" fmla="*/ 86383903 w 2521"/>
              <a:gd name="T13" fmla="*/ 1312103813 h 2641"/>
              <a:gd name="T14" fmla="*/ 831049683 w 2521"/>
              <a:gd name="T15" fmla="*/ 99621546 h 2641"/>
              <a:gd name="T16" fmla="*/ 1488701916 w 2521"/>
              <a:gd name="T17" fmla="*/ 670869278 h 2641"/>
              <a:gd name="T18" fmla="*/ 392194834 w 2521"/>
              <a:gd name="T19" fmla="*/ 1577550780 h 2641"/>
              <a:gd name="T20" fmla="*/ 391564347 w 2521"/>
              <a:gd name="T21" fmla="*/ 1665192468 h 264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521"/>
              <a:gd name="T34" fmla="*/ 0 h 2641"/>
              <a:gd name="T35" fmla="*/ 2521 w 2521"/>
              <a:gd name="T36" fmla="*/ 2641 h 264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521" h="2641">
                <a:moveTo>
                  <a:pt x="621" y="2641"/>
                </a:moveTo>
                <a:lnTo>
                  <a:pt x="2521" y="1070"/>
                </a:lnTo>
                <a:lnTo>
                  <a:pt x="1292" y="0"/>
                </a:lnTo>
                <a:lnTo>
                  <a:pt x="0" y="2102"/>
                </a:lnTo>
                <a:lnTo>
                  <a:pt x="621" y="2641"/>
                </a:lnTo>
                <a:lnTo>
                  <a:pt x="622" y="2502"/>
                </a:lnTo>
                <a:lnTo>
                  <a:pt x="137" y="2081"/>
                </a:lnTo>
                <a:lnTo>
                  <a:pt x="1318" y="158"/>
                </a:lnTo>
                <a:lnTo>
                  <a:pt x="2361" y="1064"/>
                </a:lnTo>
                <a:lnTo>
                  <a:pt x="622" y="2502"/>
                </a:lnTo>
                <a:lnTo>
                  <a:pt x="621" y="264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2" name="Oval 10"/>
          <p:cNvSpPr>
            <a:spLocks noChangeArrowheads="1"/>
          </p:cNvSpPr>
          <p:nvPr/>
        </p:nvSpPr>
        <p:spPr bwMode="auto">
          <a:xfrm>
            <a:off x="3568700" y="3711575"/>
            <a:ext cx="374650" cy="222250"/>
          </a:xfrm>
          <a:prstGeom prst="ellipse">
            <a:avLst/>
          </a:prstGeom>
          <a:noFill/>
          <a:ln w="857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3" name="Oval 11"/>
          <p:cNvSpPr>
            <a:spLocks noChangeArrowheads="1"/>
          </p:cNvSpPr>
          <p:nvPr/>
        </p:nvSpPr>
        <p:spPr bwMode="auto">
          <a:xfrm>
            <a:off x="4589463" y="3762375"/>
            <a:ext cx="169862" cy="120650"/>
          </a:xfrm>
          <a:prstGeom prst="ellipse">
            <a:avLst/>
          </a:prstGeom>
          <a:noFill/>
          <a:ln w="857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4" name="Oval 12"/>
          <p:cNvSpPr>
            <a:spLocks noChangeArrowheads="1"/>
          </p:cNvSpPr>
          <p:nvPr/>
        </p:nvSpPr>
        <p:spPr bwMode="auto">
          <a:xfrm>
            <a:off x="3313113" y="4273550"/>
            <a:ext cx="987425" cy="17463"/>
          </a:xfrm>
          <a:prstGeom prst="ellipse">
            <a:avLst/>
          </a:prstGeom>
          <a:noFill/>
          <a:ln w="857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5" name="Arc 13"/>
          <p:cNvSpPr>
            <a:spLocks/>
          </p:cNvSpPr>
          <p:nvPr/>
        </p:nvSpPr>
        <p:spPr bwMode="auto">
          <a:xfrm>
            <a:off x="5005388" y="2578100"/>
            <a:ext cx="477837" cy="676275"/>
          </a:xfrm>
          <a:custGeom>
            <a:avLst/>
            <a:gdLst>
              <a:gd name="T0" fmla="*/ 0 w 21668"/>
              <a:gd name="T1" fmla="*/ 0 h 25148"/>
              <a:gd name="T2" fmla="*/ 229239329 w 21668"/>
              <a:gd name="T3" fmla="*/ 489060802 h 25148"/>
              <a:gd name="T4" fmla="*/ 729480 w 21668"/>
              <a:gd name="T5" fmla="*/ 420061949 h 25148"/>
              <a:gd name="T6" fmla="*/ 0 60000 65536"/>
              <a:gd name="T7" fmla="*/ 0 60000 65536"/>
              <a:gd name="T8" fmla="*/ 0 60000 65536"/>
              <a:gd name="T9" fmla="*/ 0 w 21668"/>
              <a:gd name="T10" fmla="*/ 0 h 25148"/>
              <a:gd name="T11" fmla="*/ 21668 w 21668"/>
              <a:gd name="T12" fmla="*/ 25148 h 251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68" h="25148" fill="none" extrusionOk="0">
                <a:moveTo>
                  <a:pt x="0" y="0"/>
                </a:moveTo>
                <a:cubicBezTo>
                  <a:pt x="22" y="0"/>
                  <a:pt x="45" y="-1"/>
                  <a:pt x="68" y="0"/>
                </a:cubicBezTo>
                <a:cubicBezTo>
                  <a:pt x="11997" y="0"/>
                  <a:pt x="21668" y="9670"/>
                  <a:pt x="21668" y="21600"/>
                </a:cubicBezTo>
                <a:cubicBezTo>
                  <a:pt x="21668" y="22788"/>
                  <a:pt x="21569" y="23975"/>
                  <a:pt x="21374" y="25147"/>
                </a:cubicBezTo>
              </a:path>
              <a:path w="21668" h="25148" stroke="0" extrusionOk="0">
                <a:moveTo>
                  <a:pt x="0" y="0"/>
                </a:moveTo>
                <a:cubicBezTo>
                  <a:pt x="22" y="0"/>
                  <a:pt x="45" y="-1"/>
                  <a:pt x="68" y="0"/>
                </a:cubicBezTo>
                <a:cubicBezTo>
                  <a:pt x="11997" y="0"/>
                  <a:pt x="21668" y="9670"/>
                  <a:pt x="21668" y="21600"/>
                </a:cubicBezTo>
                <a:cubicBezTo>
                  <a:pt x="21668" y="22788"/>
                  <a:pt x="21569" y="23975"/>
                  <a:pt x="21374" y="25147"/>
                </a:cubicBezTo>
                <a:lnTo>
                  <a:pt x="68" y="21600"/>
                </a:lnTo>
                <a:close/>
              </a:path>
            </a:pathLst>
          </a:custGeom>
          <a:noFill/>
          <a:ln w="682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6" name="Oval 14"/>
          <p:cNvSpPr>
            <a:spLocks noChangeArrowheads="1"/>
          </p:cNvSpPr>
          <p:nvPr/>
        </p:nvSpPr>
        <p:spPr bwMode="auto">
          <a:xfrm>
            <a:off x="3427413" y="2547938"/>
            <a:ext cx="403225" cy="455612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7" name="Oval 15"/>
          <p:cNvSpPr>
            <a:spLocks noChangeArrowheads="1"/>
          </p:cNvSpPr>
          <p:nvPr/>
        </p:nvSpPr>
        <p:spPr bwMode="auto">
          <a:xfrm>
            <a:off x="4600575" y="2854325"/>
            <a:ext cx="709613" cy="709613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8" name="Oval 16"/>
          <p:cNvSpPr>
            <a:spLocks noChangeArrowheads="1"/>
          </p:cNvSpPr>
          <p:nvPr/>
        </p:nvSpPr>
        <p:spPr bwMode="auto">
          <a:xfrm>
            <a:off x="3630613" y="3671888"/>
            <a:ext cx="200025" cy="250825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9" name="Rectangle 17"/>
          <p:cNvSpPr>
            <a:spLocks noChangeArrowheads="1"/>
          </p:cNvSpPr>
          <p:nvPr/>
        </p:nvSpPr>
        <p:spPr bwMode="auto">
          <a:xfrm>
            <a:off x="2147888" y="1898650"/>
            <a:ext cx="1012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tr-TR" sz="1600" b="1">
                <a:solidFill>
                  <a:srgbClr val="800000"/>
                </a:solidFill>
              </a:rPr>
              <a:t>TALAMUS</a:t>
            </a:r>
            <a:endParaRPr lang="tr-TR">
              <a:solidFill>
                <a:srgbClr val="800000"/>
              </a:solidFill>
            </a:endParaRPr>
          </a:p>
        </p:txBody>
      </p:sp>
      <p:sp>
        <p:nvSpPr>
          <p:cNvPr id="24590" name="Rectangle 18"/>
          <p:cNvSpPr>
            <a:spLocks noChangeArrowheads="1"/>
          </p:cNvSpPr>
          <p:nvPr/>
        </p:nvSpPr>
        <p:spPr bwMode="auto">
          <a:xfrm>
            <a:off x="6230938" y="2714625"/>
            <a:ext cx="10239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tr-TR" sz="1600" b="1">
                <a:solidFill>
                  <a:srgbClr val="800000"/>
                </a:solidFill>
              </a:rPr>
              <a:t>PUTAMEN</a:t>
            </a:r>
            <a:endParaRPr lang="tr-TR">
              <a:solidFill>
                <a:srgbClr val="800000"/>
              </a:solidFill>
            </a:endParaRPr>
          </a:p>
        </p:txBody>
      </p:sp>
      <p:sp>
        <p:nvSpPr>
          <p:cNvPr id="24591" name="Rectangle 19"/>
          <p:cNvSpPr>
            <a:spLocks noChangeArrowheads="1"/>
          </p:cNvSpPr>
          <p:nvPr/>
        </p:nvSpPr>
        <p:spPr bwMode="auto">
          <a:xfrm>
            <a:off x="5465763" y="3532188"/>
            <a:ext cx="11033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tr-TR" sz="1600" b="1">
                <a:solidFill>
                  <a:srgbClr val="800000"/>
                </a:solidFill>
              </a:rPr>
              <a:t>PALLİDUM</a:t>
            </a:r>
            <a:endParaRPr lang="tr-TR">
              <a:solidFill>
                <a:srgbClr val="800000"/>
              </a:solidFill>
            </a:endParaRPr>
          </a:p>
        </p:txBody>
      </p:sp>
      <p:sp>
        <p:nvSpPr>
          <p:cNvPr id="24592" name="Freeform 20"/>
          <p:cNvSpPr>
            <a:spLocks/>
          </p:cNvSpPr>
          <p:nvPr/>
        </p:nvSpPr>
        <p:spPr bwMode="auto">
          <a:xfrm>
            <a:off x="4697413" y="3870325"/>
            <a:ext cx="73025" cy="39688"/>
          </a:xfrm>
          <a:custGeom>
            <a:avLst/>
            <a:gdLst>
              <a:gd name="T0" fmla="*/ 3219519 w 91"/>
              <a:gd name="T1" fmla="*/ 0 h 49"/>
              <a:gd name="T2" fmla="*/ 0 w 91"/>
              <a:gd name="T3" fmla="*/ 5904602 h 49"/>
              <a:gd name="T4" fmla="*/ 55381043 w 91"/>
              <a:gd name="T5" fmla="*/ 32145663 h 49"/>
              <a:gd name="T6" fmla="*/ 58600562 w 91"/>
              <a:gd name="T7" fmla="*/ 25584989 h 49"/>
              <a:gd name="T8" fmla="*/ 3219519 w 91"/>
              <a:gd name="T9" fmla="*/ 0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"/>
              <a:gd name="T16" fmla="*/ 0 h 49"/>
              <a:gd name="T17" fmla="*/ 91 w 91"/>
              <a:gd name="T18" fmla="*/ 49 h 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" h="49">
                <a:moveTo>
                  <a:pt x="5" y="0"/>
                </a:moveTo>
                <a:lnTo>
                  <a:pt x="0" y="9"/>
                </a:lnTo>
                <a:lnTo>
                  <a:pt x="86" y="49"/>
                </a:lnTo>
                <a:lnTo>
                  <a:pt x="91" y="39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3" name="Freeform 21"/>
          <p:cNvSpPr>
            <a:spLocks/>
          </p:cNvSpPr>
          <p:nvPr/>
        </p:nvSpPr>
        <p:spPr bwMode="auto">
          <a:xfrm>
            <a:off x="4816475" y="3924300"/>
            <a:ext cx="73025" cy="39688"/>
          </a:xfrm>
          <a:custGeom>
            <a:avLst/>
            <a:gdLst>
              <a:gd name="T0" fmla="*/ 3219519 w 91"/>
              <a:gd name="T1" fmla="*/ 0 h 50"/>
              <a:gd name="T2" fmla="*/ 0 w 91"/>
              <a:gd name="T3" fmla="*/ 6930320 h 50"/>
              <a:gd name="T4" fmla="*/ 55381043 w 91"/>
              <a:gd name="T5" fmla="*/ 31502750 h 50"/>
              <a:gd name="T6" fmla="*/ 58600562 w 91"/>
              <a:gd name="T7" fmla="*/ 25201879 h 50"/>
              <a:gd name="T8" fmla="*/ 3219519 w 91"/>
              <a:gd name="T9" fmla="*/ 0 h 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"/>
              <a:gd name="T16" fmla="*/ 0 h 50"/>
              <a:gd name="T17" fmla="*/ 91 w 91"/>
              <a:gd name="T18" fmla="*/ 50 h 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" h="50">
                <a:moveTo>
                  <a:pt x="5" y="0"/>
                </a:moveTo>
                <a:lnTo>
                  <a:pt x="0" y="11"/>
                </a:lnTo>
                <a:lnTo>
                  <a:pt x="86" y="50"/>
                </a:lnTo>
                <a:lnTo>
                  <a:pt x="91" y="40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4" name="Freeform 22"/>
          <p:cNvSpPr>
            <a:spLocks/>
          </p:cNvSpPr>
          <p:nvPr/>
        </p:nvSpPr>
        <p:spPr bwMode="auto">
          <a:xfrm>
            <a:off x="4935538" y="3979863"/>
            <a:ext cx="73025" cy="39687"/>
          </a:xfrm>
          <a:custGeom>
            <a:avLst/>
            <a:gdLst>
              <a:gd name="T0" fmla="*/ 3219519 w 91"/>
              <a:gd name="T1" fmla="*/ 0 h 50"/>
              <a:gd name="T2" fmla="*/ 0 w 91"/>
              <a:gd name="T3" fmla="*/ 5670478 h 50"/>
              <a:gd name="T4" fmla="*/ 55381043 w 91"/>
              <a:gd name="T5" fmla="*/ 31501162 h 50"/>
              <a:gd name="T6" fmla="*/ 58600562 w 91"/>
              <a:gd name="T7" fmla="*/ 24571014 h 50"/>
              <a:gd name="T8" fmla="*/ 3219519 w 91"/>
              <a:gd name="T9" fmla="*/ 0 h 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"/>
              <a:gd name="T16" fmla="*/ 0 h 50"/>
              <a:gd name="T17" fmla="*/ 91 w 91"/>
              <a:gd name="T18" fmla="*/ 50 h 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" h="50">
                <a:moveTo>
                  <a:pt x="5" y="0"/>
                </a:moveTo>
                <a:lnTo>
                  <a:pt x="0" y="9"/>
                </a:lnTo>
                <a:lnTo>
                  <a:pt x="86" y="50"/>
                </a:lnTo>
                <a:lnTo>
                  <a:pt x="91" y="39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5" name="Freeform 23"/>
          <p:cNvSpPr>
            <a:spLocks/>
          </p:cNvSpPr>
          <p:nvPr/>
        </p:nvSpPr>
        <p:spPr bwMode="auto">
          <a:xfrm>
            <a:off x="5054600" y="4035425"/>
            <a:ext cx="73025" cy="38100"/>
          </a:xfrm>
          <a:custGeom>
            <a:avLst/>
            <a:gdLst>
              <a:gd name="T0" fmla="*/ 3863905 w 91"/>
              <a:gd name="T1" fmla="*/ 0 h 48"/>
              <a:gd name="T2" fmla="*/ 0 w 91"/>
              <a:gd name="T3" fmla="*/ 5670550 h 48"/>
              <a:gd name="T4" fmla="*/ 55381043 w 91"/>
              <a:gd name="T5" fmla="*/ 30241878 h 48"/>
              <a:gd name="T6" fmla="*/ 58600562 w 91"/>
              <a:gd name="T7" fmla="*/ 23941880 h 48"/>
              <a:gd name="T8" fmla="*/ 3863905 w 91"/>
              <a:gd name="T9" fmla="*/ 0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"/>
              <a:gd name="T16" fmla="*/ 0 h 48"/>
              <a:gd name="T17" fmla="*/ 91 w 91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" h="48">
                <a:moveTo>
                  <a:pt x="6" y="0"/>
                </a:moveTo>
                <a:lnTo>
                  <a:pt x="0" y="9"/>
                </a:lnTo>
                <a:lnTo>
                  <a:pt x="86" y="48"/>
                </a:lnTo>
                <a:lnTo>
                  <a:pt x="91" y="38"/>
                </a:lnTo>
                <a:lnTo>
                  <a:pt x="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6" name="Freeform 24"/>
          <p:cNvSpPr>
            <a:spLocks/>
          </p:cNvSpPr>
          <p:nvPr/>
        </p:nvSpPr>
        <p:spPr bwMode="auto">
          <a:xfrm>
            <a:off x="5173663" y="4089400"/>
            <a:ext cx="73025" cy="39688"/>
          </a:xfrm>
          <a:custGeom>
            <a:avLst/>
            <a:gdLst>
              <a:gd name="T0" fmla="*/ 3863905 w 91"/>
              <a:gd name="T1" fmla="*/ 0 h 50"/>
              <a:gd name="T2" fmla="*/ 0 w 91"/>
              <a:gd name="T3" fmla="*/ 5670621 h 50"/>
              <a:gd name="T4" fmla="*/ 55381043 w 91"/>
              <a:gd name="T5" fmla="*/ 31502750 h 50"/>
              <a:gd name="T6" fmla="*/ 58600562 w 91"/>
              <a:gd name="T7" fmla="*/ 25201879 h 50"/>
              <a:gd name="T8" fmla="*/ 3863905 w 91"/>
              <a:gd name="T9" fmla="*/ 0 h 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"/>
              <a:gd name="T16" fmla="*/ 0 h 50"/>
              <a:gd name="T17" fmla="*/ 91 w 91"/>
              <a:gd name="T18" fmla="*/ 50 h 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" h="50">
                <a:moveTo>
                  <a:pt x="6" y="0"/>
                </a:moveTo>
                <a:lnTo>
                  <a:pt x="0" y="9"/>
                </a:lnTo>
                <a:lnTo>
                  <a:pt x="86" y="50"/>
                </a:lnTo>
                <a:lnTo>
                  <a:pt x="91" y="40"/>
                </a:lnTo>
                <a:lnTo>
                  <a:pt x="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7" name="Oval 25"/>
          <p:cNvSpPr>
            <a:spLocks noChangeArrowheads="1"/>
          </p:cNvSpPr>
          <p:nvPr/>
        </p:nvSpPr>
        <p:spPr bwMode="auto">
          <a:xfrm>
            <a:off x="4665663" y="3838575"/>
            <a:ext cx="68262" cy="69850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8" name="Freeform 26"/>
          <p:cNvSpPr>
            <a:spLocks/>
          </p:cNvSpPr>
          <p:nvPr/>
        </p:nvSpPr>
        <p:spPr bwMode="auto">
          <a:xfrm>
            <a:off x="5227638" y="4087813"/>
            <a:ext cx="134937" cy="92075"/>
          </a:xfrm>
          <a:custGeom>
            <a:avLst/>
            <a:gdLst>
              <a:gd name="T0" fmla="*/ 0 w 170"/>
              <a:gd name="T1" fmla="*/ 58976049 h 115"/>
              <a:gd name="T2" fmla="*/ 25201466 w 170"/>
              <a:gd name="T3" fmla="*/ 35257522 h 115"/>
              <a:gd name="T4" fmla="*/ 26461149 w 170"/>
              <a:gd name="T5" fmla="*/ 0 h 115"/>
              <a:gd name="T6" fmla="*/ 107105858 w 170"/>
              <a:gd name="T7" fmla="*/ 73720054 h 115"/>
              <a:gd name="T8" fmla="*/ 0 w 170"/>
              <a:gd name="T9" fmla="*/ 58976049 h 1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0"/>
              <a:gd name="T16" fmla="*/ 0 h 115"/>
              <a:gd name="T17" fmla="*/ 170 w 170"/>
              <a:gd name="T18" fmla="*/ 115 h 1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0" h="115">
                <a:moveTo>
                  <a:pt x="0" y="92"/>
                </a:moveTo>
                <a:lnTo>
                  <a:pt x="40" y="55"/>
                </a:lnTo>
                <a:lnTo>
                  <a:pt x="42" y="0"/>
                </a:lnTo>
                <a:lnTo>
                  <a:pt x="170" y="115"/>
                </a:lnTo>
                <a:lnTo>
                  <a:pt x="0" y="9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9" name="Rectangle 27"/>
          <p:cNvSpPr>
            <a:spLocks noChangeArrowheads="1"/>
          </p:cNvSpPr>
          <p:nvPr/>
        </p:nvSpPr>
        <p:spPr bwMode="auto">
          <a:xfrm>
            <a:off x="5413375" y="4048125"/>
            <a:ext cx="10699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tr-TR" sz="1600">
                <a:solidFill>
                  <a:srgbClr val="800000"/>
                </a:solidFill>
              </a:rPr>
              <a:t>Optik traktus</a:t>
            </a:r>
            <a:endParaRPr lang="tr-TR">
              <a:solidFill>
                <a:srgbClr val="800000"/>
              </a:solidFill>
            </a:endParaRPr>
          </a:p>
        </p:txBody>
      </p:sp>
      <p:sp>
        <p:nvSpPr>
          <p:cNvPr id="24600" name="Rectangle 28"/>
          <p:cNvSpPr>
            <a:spLocks noChangeArrowheads="1"/>
          </p:cNvSpPr>
          <p:nvPr/>
        </p:nvSpPr>
        <p:spPr bwMode="auto">
          <a:xfrm>
            <a:off x="5413375" y="4292600"/>
            <a:ext cx="19383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tr-TR" sz="1600">
                <a:solidFill>
                  <a:srgbClr val="800000"/>
                </a:solidFill>
              </a:rPr>
              <a:t>(görme alanı defektleri)</a:t>
            </a:r>
            <a:endParaRPr lang="tr-TR">
              <a:solidFill>
                <a:srgbClr val="800000"/>
              </a:solidFill>
            </a:endParaRPr>
          </a:p>
        </p:txBody>
      </p:sp>
      <p:sp>
        <p:nvSpPr>
          <p:cNvPr id="24601" name="Rectangle 29"/>
          <p:cNvSpPr>
            <a:spLocks noChangeArrowheads="1"/>
          </p:cNvSpPr>
          <p:nvPr/>
        </p:nvSpPr>
        <p:spPr bwMode="auto">
          <a:xfrm>
            <a:off x="3270250" y="4405313"/>
            <a:ext cx="1443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tr-TR" sz="1600">
                <a:solidFill>
                  <a:srgbClr val="800000"/>
                </a:solidFill>
              </a:rPr>
              <a:t>Substansiya nigra</a:t>
            </a:r>
            <a:endParaRPr lang="tr-TR">
              <a:solidFill>
                <a:srgbClr val="800000"/>
              </a:solidFill>
            </a:endParaRPr>
          </a:p>
        </p:txBody>
      </p:sp>
      <p:sp>
        <p:nvSpPr>
          <p:cNvPr id="24602" name="Rectangle 30"/>
          <p:cNvSpPr>
            <a:spLocks noChangeArrowheads="1"/>
          </p:cNvSpPr>
          <p:nvPr/>
        </p:nvSpPr>
        <p:spPr bwMode="auto">
          <a:xfrm>
            <a:off x="3270250" y="4651375"/>
            <a:ext cx="1824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tr-TR" sz="1600">
                <a:solidFill>
                  <a:srgbClr val="800000"/>
                </a:solidFill>
              </a:rPr>
              <a:t>(parkinsonizmde artış,</a:t>
            </a:r>
            <a:endParaRPr lang="tr-TR">
              <a:solidFill>
                <a:srgbClr val="800000"/>
              </a:solidFill>
            </a:endParaRPr>
          </a:p>
        </p:txBody>
      </p:sp>
      <p:sp>
        <p:nvSpPr>
          <p:cNvPr id="24603" name="Rectangle 31"/>
          <p:cNvSpPr>
            <a:spLocks noChangeArrowheads="1"/>
          </p:cNvSpPr>
          <p:nvPr/>
        </p:nvSpPr>
        <p:spPr bwMode="auto">
          <a:xfrm>
            <a:off x="3270250" y="4895850"/>
            <a:ext cx="1241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tr-TR" sz="1600">
                <a:solidFill>
                  <a:srgbClr val="800000"/>
                </a:solidFill>
              </a:rPr>
              <a:t>okülojirik kriz)</a:t>
            </a:r>
            <a:endParaRPr lang="tr-TR">
              <a:solidFill>
                <a:srgbClr val="800000"/>
              </a:solidFill>
            </a:endParaRPr>
          </a:p>
        </p:txBody>
      </p:sp>
      <p:sp>
        <p:nvSpPr>
          <p:cNvPr id="24604" name="Rectangle 32"/>
          <p:cNvSpPr>
            <a:spLocks noChangeArrowheads="1"/>
          </p:cNvSpPr>
          <p:nvPr/>
        </p:nvSpPr>
        <p:spPr bwMode="auto">
          <a:xfrm>
            <a:off x="2147888" y="3532188"/>
            <a:ext cx="13858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tr-TR" sz="1600" b="1">
                <a:solidFill>
                  <a:srgbClr val="800000"/>
                </a:solidFill>
              </a:rPr>
              <a:t>SUBTALAMİK</a:t>
            </a:r>
            <a:endParaRPr lang="tr-TR">
              <a:solidFill>
                <a:srgbClr val="800000"/>
              </a:solidFill>
            </a:endParaRPr>
          </a:p>
        </p:txBody>
      </p:sp>
      <p:sp>
        <p:nvSpPr>
          <p:cNvPr id="24605" name="Rectangle 33"/>
          <p:cNvSpPr>
            <a:spLocks noChangeArrowheads="1"/>
          </p:cNvSpPr>
          <p:nvPr/>
        </p:nvSpPr>
        <p:spPr bwMode="auto">
          <a:xfrm>
            <a:off x="2147888" y="3778250"/>
            <a:ext cx="11049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tr-TR" sz="1600" b="1">
                <a:solidFill>
                  <a:srgbClr val="800000"/>
                </a:solidFill>
              </a:rPr>
              <a:t>ÇEKİRDEK</a:t>
            </a:r>
            <a:endParaRPr lang="tr-TR">
              <a:solidFill>
                <a:srgbClr val="800000"/>
              </a:solidFill>
            </a:endParaRPr>
          </a:p>
        </p:txBody>
      </p:sp>
      <p:sp>
        <p:nvSpPr>
          <p:cNvPr id="24606" name="Rectangle 34"/>
          <p:cNvSpPr>
            <a:spLocks noChangeArrowheads="1"/>
          </p:cNvSpPr>
          <p:nvPr/>
        </p:nvSpPr>
        <p:spPr bwMode="auto">
          <a:xfrm>
            <a:off x="4122738" y="2795588"/>
            <a:ext cx="68262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7" name="Rectangle 35"/>
          <p:cNvSpPr>
            <a:spLocks noChangeArrowheads="1"/>
          </p:cNvSpPr>
          <p:nvPr/>
        </p:nvSpPr>
        <p:spPr bwMode="auto">
          <a:xfrm>
            <a:off x="4003675" y="2795588"/>
            <a:ext cx="68263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8" name="Rectangle 36"/>
          <p:cNvSpPr>
            <a:spLocks noChangeArrowheads="1"/>
          </p:cNvSpPr>
          <p:nvPr/>
        </p:nvSpPr>
        <p:spPr bwMode="auto">
          <a:xfrm>
            <a:off x="3884613" y="2795588"/>
            <a:ext cx="68262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9" name="Rectangle 37"/>
          <p:cNvSpPr>
            <a:spLocks noChangeArrowheads="1"/>
          </p:cNvSpPr>
          <p:nvPr/>
        </p:nvSpPr>
        <p:spPr bwMode="auto">
          <a:xfrm>
            <a:off x="3765550" y="2795588"/>
            <a:ext cx="68263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10" name="Rectangle 38"/>
          <p:cNvSpPr>
            <a:spLocks noChangeArrowheads="1"/>
          </p:cNvSpPr>
          <p:nvPr/>
        </p:nvSpPr>
        <p:spPr bwMode="auto">
          <a:xfrm>
            <a:off x="3646488" y="2795588"/>
            <a:ext cx="68262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11" name="Rectangle 39"/>
          <p:cNvSpPr>
            <a:spLocks noChangeArrowheads="1"/>
          </p:cNvSpPr>
          <p:nvPr/>
        </p:nvSpPr>
        <p:spPr bwMode="auto">
          <a:xfrm>
            <a:off x="3527425" y="2795588"/>
            <a:ext cx="68263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12" name="Rectangle 40"/>
          <p:cNvSpPr>
            <a:spLocks noChangeArrowheads="1"/>
          </p:cNvSpPr>
          <p:nvPr/>
        </p:nvSpPr>
        <p:spPr bwMode="auto">
          <a:xfrm>
            <a:off x="3408363" y="2795588"/>
            <a:ext cx="68262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13" name="Rectangle 41"/>
          <p:cNvSpPr>
            <a:spLocks noChangeArrowheads="1"/>
          </p:cNvSpPr>
          <p:nvPr/>
        </p:nvSpPr>
        <p:spPr bwMode="auto">
          <a:xfrm>
            <a:off x="3289300" y="2795588"/>
            <a:ext cx="68263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14" name="Rectangle 42"/>
          <p:cNvSpPr>
            <a:spLocks noChangeArrowheads="1"/>
          </p:cNvSpPr>
          <p:nvPr/>
        </p:nvSpPr>
        <p:spPr bwMode="auto">
          <a:xfrm>
            <a:off x="3170238" y="2795588"/>
            <a:ext cx="68262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15" name="Rectangle 43"/>
          <p:cNvSpPr>
            <a:spLocks noChangeArrowheads="1"/>
          </p:cNvSpPr>
          <p:nvPr/>
        </p:nvSpPr>
        <p:spPr bwMode="auto">
          <a:xfrm>
            <a:off x="3051175" y="2795588"/>
            <a:ext cx="68263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16" name="Rectangle 44"/>
          <p:cNvSpPr>
            <a:spLocks noChangeArrowheads="1"/>
          </p:cNvSpPr>
          <p:nvPr/>
        </p:nvSpPr>
        <p:spPr bwMode="auto">
          <a:xfrm>
            <a:off x="2932113" y="2795588"/>
            <a:ext cx="68262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17" name="Rectangle 45"/>
          <p:cNvSpPr>
            <a:spLocks noChangeArrowheads="1"/>
          </p:cNvSpPr>
          <p:nvPr/>
        </p:nvSpPr>
        <p:spPr bwMode="auto">
          <a:xfrm>
            <a:off x="2813050" y="2795588"/>
            <a:ext cx="68263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18" name="Rectangle 46"/>
          <p:cNvSpPr>
            <a:spLocks noChangeArrowheads="1"/>
          </p:cNvSpPr>
          <p:nvPr/>
        </p:nvSpPr>
        <p:spPr bwMode="auto">
          <a:xfrm>
            <a:off x="2693988" y="2795588"/>
            <a:ext cx="68262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19" name="Rectangle 47"/>
          <p:cNvSpPr>
            <a:spLocks noChangeArrowheads="1"/>
          </p:cNvSpPr>
          <p:nvPr/>
        </p:nvSpPr>
        <p:spPr bwMode="auto">
          <a:xfrm>
            <a:off x="2574925" y="2795588"/>
            <a:ext cx="68263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20" name="Oval 48"/>
          <p:cNvSpPr>
            <a:spLocks noChangeArrowheads="1"/>
          </p:cNvSpPr>
          <p:nvPr/>
        </p:nvSpPr>
        <p:spPr bwMode="auto">
          <a:xfrm>
            <a:off x="4154488" y="2767013"/>
            <a:ext cx="69850" cy="68262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21" name="Freeform 49"/>
          <p:cNvSpPr>
            <a:spLocks/>
          </p:cNvSpPr>
          <p:nvPr/>
        </p:nvSpPr>
        <p:spPr bwMode="auto">
          <a:xfrm>
            <a:off x="2454275" y="2760663"/>
            <a:ext cx="130175" cy="80962"/>
          </a:xfrm>
          <a:custGeom>
            <a:avLst/>
            <a:gdLst>
              <a:gd name="T0" fmla="*/ 103960297 w 163"/>
              <a:gd name="T1" fmla="*/ 0 h 102"/>
              <a:gd name="T2" fmla="*/ 91204749 w 163"/>
              <a:gd name="T3" fmla="*/ 32131598 h 102"/>
              <a:gd name="T4" fmla="*/ 103960297 w 163"/>
              <a:gd name="T5" fmla="*/ 64263196 h 102"/>
              <a:gd name="T6" fmla="*/ 0 w 163"/>
              <a:gd name="T7" fmla="*/ 32131598 h 102"/>
              <a:gd name="T8" fmla="*/ 103960297 w 163"/>
              <a:gd name="T9" fmla="*/ 0 h 1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3"/>
              <a:gd name="T16" fmla="*/ 0 h 102"/>
              <a:gd name="T17" fmla="*/ 163 w 163"/>
              <a:gd name="T18" fmla="*/ 102 h 1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3" h="102">
                <a:moveTo>
                  <a:pt x="163" y="0"/>
                </a:moveTo>
                <a:lnTo>
                  <a:pt x="143" y="51"/>
                </a:lnTo>
                <a:lnTo>
                  <a:pt x="163" y="102"/>
                </a:lnTo>
                <a:lnTo>
                  <a:pt x="0" y="51"/>
                </a:lnTo>
                <a:lnTo>
                  <a:pt x="163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22" name="Rectangle 50"/>
          <p:cNvSpPr>
            <a:spLocks noChangeArrowheads="1"/>
          </p:cNvSpPr>
          <p:nvPr/>
        </p:nvSpPr>
        <p:spPr bwMode="auto">
          <a:xfrm>
            <a:off x="1790700" y="2516188"/>
            <a:ext cx="6667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tr-TR" sz="1600">
                <a:solidFill>
                  <a:srgbClr val="800000"/>
                </a:solidFill>
              </a:rPr>
              <a:t>Kapsüla</a:t>
            </a:r>
            <a:endParaRPr lang="tr-TR">
              <a:solidFill>
                <a:srgbClr val="800000"/>
              </a:solidFill>
            </a:endParaRPr>
          </a:p>
        </p:txBody>
      </p:sp>
      <p:sp>
        <p:nvSpPr>
          <p:cNvPr id="24623" name="Rectangle 51"/>
          <p:cNvSpPr>
            <a:spLocks noChangeArrowheads="1"/>
          </p:cNvSpPr>
          <p:nvPr/>
        </p:nvSpPr>
        <p:spPr bwMode="auto">
          <a:xfrm>
            <a:off x="1790700" y="2760663"/>
            <a:ext cx="5667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tr-TR" sz="1600">
                <a:solidFill>
                  <a:srgbClr val="800000"/>
                </a:solidFill>
              </a:rPr>
              <a:t>interna</a:t>
            </a:r>
            <a:endParaRPr lang="tr-TR">
              <a:solidFill>
                <a:srgbClr val="800000"/>
              </a:solidFill>
            </a:endParaRPr>
          </a:p>
        </p:txBody>
      </p:sp>
      <p:sp>
        <p:nvSpPr>
          <p:cNvPr id="24624" name="Rectangle 52"/>
          <p:cNvSpPr>
            <a:spLocks noChangeArrowheads="1"/>
          </p:cNvSpPr>
          <p:nvPr/>
        </p:nvSpPr>
        <p:spPr bwMode="auto">
          <a:xfrm>
            <a:off x="4316413" y="1284288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tr-TR" sz="1600" b="1" u="sng">
                <a:solidFill>
                  <a:srgbClr val="800000"/>
                </a:solidFill>
              </a:rPr>
              <a:t>ÜST</a:t>
            </a:r>
            <a:endParaRPr lang="tr-TR">
              <a:solidFill>
                <a:srgbClr val="800000"/>
              </a:solidFill>
            </a:endParaRPr>
          </a:p>
        </p:txBody>
      </p:sp>
      <p:sp>
        <p:nvSpPr>
          <p:cNvPr id="24625" name="Rectangle 53"/>
          <p:cNvSpPr>
            <a:spLocks noChangeArrowheads="1"/>
          </p:cNvSpPr>
          <p:nvPr/>
        </p:nvSpPr>
        <p:spPr bwMode="auto">
          <a:xfrm>
            <a:off x="3933825" y="5321300"/>
            <a:ext cx="415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tr-TR" sz="1600" b="1" u="sng">
                <a:solidFill>
                  <a:srgbClr val="800000"/>
                </a:solidFill>
              </a:rPr>
              <a:t>ALT</a:t>
            </a:r>
            <a:endParaRPr lang="tr-TR">
              <a:solidFill>
                <a:srgbClr val="800000"/>
              </a:solidFill>
            </a:endParaRPr>
          </a:p>
        </p:txBody>
      </p:sp>
      <p:sp>
        <p:nvSpPr>
          <p:cNvPr id="24626" name="Rectangle 54"/>
          <p:cNvSpPr>
            <a:spLocks noChangeArrowheads="1"/>
          </p:cNvSpPr>
          <p:nvPr/>
        </p:nvSpPr>
        <p:spPr bwMode="auto">
          <a:xfrm>
            <a:off x="6792913" y="3175000"/>
            <a:ext cx="3381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tr-TR" sz="1600" b="1" u="sng">
                <a:solidFill>
                  <a:srgbClr val="800000"/>
                </a:solidFill>
              </a:rPr>
              <a:t>DIŞ</a:t>
            </a:r>
            <a:endParaRPr lang="tr-TR">
              <a:solidFill>
                <a:srgbClr val="800000"/>
              </a:solidFill>
            </a:endParaRPr>
          </a:p>
        </p:txBody>
      </p:sp>
      <p:sp>
        <p:nvSpPr>
          <p:cNvPr id="24627" name="Rectangle 55"/>
          <p:cNvSpPr>
            <a:spLocks noChangeArrowheads="1"/>
          </p:cNvSpPr>
          <p:nvPr/>
        </p:nvSpPr>
        <p:spPr bwMode="auto">
          <a:xfrm>
            <a:off x="1892300" y="3124200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tr-TR" sz="1600" b="1" u="sng">
                <a:solidFill>
                  <a:srgbClr val="800000"/>
                </a:solidFill>
              </a:rPr>
              <a:t>İÇ</a:t>
            </a:r>
            <a:endParaRPr lang="tr-TR">
              <a:solidFill>
                <a:srgbClr val="800000"/>
              </a:solidFill>
            </a:endParaRPr>
          </a:p>
        </p:txBody>
      </p:sp>
      <p:sp>
        <p:nvSpPr>
          <p:cNvPr id="24628" name="Rectangle 6"/>
          <p:cNvSpPr>
            <a:spLocks noChangeArrowheads="1"/>
          </p:cNvSpPr>
          <p:nvPr/>
        </p:nvSpPr>
        <p:spPr bwMode="auto">
          <a:xfrm>
            <a:off x="467544" y="304800"/>
            <a:ext cx="8352928" cy="646331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3600" dirty="0">
                <a:solidFill>
                  <a:schemeClr val="bg1"/>
                </a:solidFill>
              </a:rPr>
              <a:t>Parkinson Hastalığı’nın Cerrahi Tedavisi</a:t>
            </a:r>
          </a:p>
        </p:txBody>
      </p:sp>
      <p:pic>
        <p:nvPicPr>
          <p:cNvPr id="24629" name="Picture 56" descr="Talamotom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4076700"/>
            <a:ext cx="2279650" cy="224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MRI stim sag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457200"/>
            <a:ext cx="3276600" cy="2500313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3076" name="Picture 4" descr="Picture 0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124200"/>
            <a:ext cx="4267200" cy="320040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692696"/>
            <a:ext cx="4211280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title"/>
          </p:nvPr>
        </p:nvSpPr>
        <p:spPr>
          <a:solidFill>
            <a:srgbClr val="800000"/>
          </a:solidFill>
        </p:spPr>
        <p:txBody>
          <a:bodyPr/>
          <a:lstStyle/>
          <a:p>
            <a:r>
              <a:rPr lang="tr-TR" smtClean="0">
                <a:solidFill>
                  <a:schemeClr val="bg1"/>
                </a:solidFill>
              </a:rPr>
              <a:t>Hiperkineziler=Diskineziler</a:t>
            </a:r>
          </a:p>
        </p:txBody>
      </p:sp>
      <p:sp>
        <p:nvSpPr>
          <p:cNvPr id="25603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mtClean="0">
                <a:solidFill>
                  <a:srgbClr val="800000"/>
                </a:solidFill>
              </a:rPr>
              <a:t>Tremor</a:t>
            </a:r>
          </a:p>
          <a:p>
            <a:r>
              <a:rPr lang="tr-TR" smtClean="0">
                <a:solidFill>
                  <a:srgbClr val="800000"/>
                </a:solidFill>
              </a:rPr>
              <a:t>Distoni</a:t>
            </a:r>
          </a:p>
          <a:p>
            <a:r>
              <a:rPr lang="tr-TR" smtClean="0">
                <a:solidFill>
                  <a:srgbClr val="800000"/>
                </a:solidFill>
              </a:rPr>
              <a:t>Kore, atetoz ve ballismus</a:t>
            </a:r>
          </a:p>
          <a:p>
            <a:r>
              <a:rPr lang="tr-TR" smtClean="0">
                <a:solidFill>
                  <a:srgbClr val="800000"/>
                </a:solidFill>
              </a:rPr>
              <a:t>Tikler</a:t>
            </a:r>
          </a:p>
          <a:p>
            <a:r>
              <a:rPr lang="tr-TR" smtClean="0">
                <a:solidFill>
                  <a:srgbClr val="800000"/>
                </a:solidFill>
              </a:rPr>
              <a:t>Miyoklonus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800000"/>
          </a:solidFill>
        </p:spPr>
        <p:txBody>
          <a:bodyPr/>
          <a:lstStyle/>
          <a:p>
            <a:r>
              <a:rPr lang="tr-TR" smtClean="0">
                <a:solidFill>
                  <a:schemeClr val="bg1"/>
                </a:solidFill>
              </a:rPr>
              <a:t>Tremor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800000"/>
          </a:solidFill>
        </p:spPr>
        <p:txBody>
          <a:bodyPr/>
          <a:lstStyle/>
          <a:p>
            <a:r>
              <a:rPr lang="tr-TR" smtClean="0">
                <a:solidFill>
                  <a:schemeClr val="bg1"/>
                </a:solidFill>
              </a:rPr>
              <a:t>Bir gövde parçasının ritmik, osilatuar hareketi</a:t>
            </a:r>
          </a:p>
          <a:p>
            <a:pPr>
              <a:buFontTx/>
              <a:buNone/>
            </a:pPr>
            <a:r>
              <a:rPr lang="tr-TR" smtClean="0">
                <a:solidFill>
                  <a:schemeClr val="bg1"/>
                </a:solidFill>
              </a:rPr>
              <a:t>A- İstirahat tremoru</a:t>
            </a:r>
          </a:p>
          <a:p>
            <a:pPr>
              <a:buFontTx/>
              <a:buNone/>
            </a:pPr>
            <a:r>
              <a:rPr lang="tr-TR" smtClean="0">
                <a:solidFill>
                  <a:schemeClr val="bg1"/>
                </a:solidFill>
              </a:rPr>
              <a:t>B- Postural tremor</a:t>
            </a:r>
          </a:p>
          <a:p>
            <a:pPr>
              <a:buFontTx/>
              <a:buNone/>
            </a:pPr>
            <a:r>
              <a:rPr lang="tr-TR" smtClean="0">
                <a:solidFill>
                  <a:schemeClr val="bg1"/>
                </a:solidFill>
              </a:rPr>
              <a:t>C- Kinetik tremor</a:t>
            </a:r>
          </a:p>
          <a:p>
            <a:pPr>
              <a:buFontTx/>
              <a:buNone/>
            </a:pPr>
            <a:r>
              <a:rPr lang="tr-TR" smtClean="0">
                <a:solidFill>
                  <a:schemeClr val="bg1"/>
                </a:solidFill>
              </a:rPr>
              <a:t>D- İntansiyonel tremor</a:t>
            </a:r>
          </a:p>
          <a:p>
            <a:pPr>
              <a:buFontTx/>
              <a:buNone/>
            </a:pPr>
            <a:r>
              <a:rPr lang="tr-TR" smtClean="0">
                <a:solidFill>
                  <a:schemeClr val="bg1"/>
                </a:solidFill>
              </a:rPr>
              <a:t>(serebellar tremor)</a:t>
            </a:r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4937125" y="2838450"/>
            <a:ext cx="4098925" cy="2041525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3200">
                <a:solidFill>
                  <a:schemeClr val="bg1"/>
                </a:solidFill>
              </a:rPr>
              <a:t>B+C=Aksiyon tremoru</a:t>
            </a:r>
          </a:p>
          <a:p>
            <a:endParaRPr lang="tr-TR" sz="3200">
              <a:solidFill>
                <a:schemeClr val="bg1"/>
              </a:solidFill>
            </a:endParaRPr>
          </a:p>
          <a:p>
            <a:r>
              <a:rPr lang="tr-TR" sz="3200">
                <a:solidFill>
                  <a:schemeClr val="bg1"/>
                </a:solidFill>
              </a:rPr>
              <a:t>A+B+C=Rubral tremor,</a:t>
            </a:r>
          </a:p>
          <a:p>
            <a:r>
              <a:rPr lang="tr-TR" sz="3200">
                <a:solidFill>
                  <a:schemeClr val="bg1"/>
                </a:solidFill>
              </a:rPr>
              <a:t>Holmes tremoru.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800000"/>
          </a:solidFill>
        </p:spPr>
        <p:txBody>
          <a:bodyPr/>
          <a:lstStyle/>
          <a:p>
            <a:r>
              <a:rPr lang="tr-TR" smtClean="0">
                <a:solidFill>
                  <a:schemeClr val="bg1"/>
                </a:solidFill>
              </a:rPr>
              <a:t>Tremor Nedenleri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solidFill>
            <a:srgbClr val="800000"/>
          </a:solidFill>
        </p:spPr>
        <p:txBody>
          <a:bodyPr/>
          <a:lstStyle/>
          <a:p>
            <a:r>
              <a:rPr lang="tr-TR" smtClean="0">
                <a:solidFill>
                  <a:schemeClr val="bg1"/>
                </a:solidFill>
              </a:rPr>
              <a:t>İstirahat tremoru (Statik tremor)</a:t>
            </a:r>
          </a:p>
          <a:p>
            <a:pPr lvl="1"/>
            <a:r>
              <a:rPr lang="tr-TR" b="1" smtClean="0">
                <a:solidFill>
                  <a:schemeClr val="bg1"/>
                </a:solidFill>
              </a:rPr>
              <a:t>Parkinson hastalığı</a:t>
            </a:r>
          </a:p>
          <a:p>
            <a:pPr lvl="1"/>
            <a:r>
              <a:rPr lang="tr-TR" smtClean="0">
                <a:solidFill>
                  <a:schemeClr val="bg1"/>
                </a:solidFill>
              </a:rPr>
              <a:t>Diğer parkinsonizm nedenleri</a:t>
            </a:r>
          </a:p>
          <a:p>
            <a:pPr lvl="1"/>
            <a:r>
              <a:rPr lang="tr-TR" smtClean="0">
                <a:solidFill>
                  <a:schemeClr val="bg1"/>
                </a:solidFill>
              </a:rPr>
              <a:t>Rubral tremor</a:t>
            </a:r>
          </a:p>
          <a:p>
            <a:pPr lvl="1"/>
            <a:r>
              <a:rPr lang="tr-TR" smtClean="0">
                <a:solidFill>
                  <a:schemeClr val="bg1"/>
                </a:solidFill>
              </a:rPr>
              <a:t>Wilson hastalığı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2"/>
          </p:nvPr>
        </p:nvSpPr>
        <p:spPr>
          <a:solidFill>
            <a:srgbClr val="800000"/>
          </a:solidFill>
        </p:spPr>
        <p:txBody>
          <a:bodyPr/>
          <a:lstStyle/>
          <a:p>
            <a:r>
              <a:rPr lang="tr-TR" smtClean="0">
                <a:solidFill>
                  <a:schemeClr val="bg1"/>
                </a:solidFill>
              </a:rPr>
              <a:t>Aksiyon tremoru</a:t>
            </a:r>
          </a:p>
          <a:p>
            <a:pPr lvl="1"/>
            <a:r>
              <a:rPr lang="tr-TR" smtClean="0">
                <a:solidFill>
                  <a:schemeClr val="bg1"/>
                </a:solidFill>
              </a:rPr>
              <a:t>Artmış fizyolojik tremor</a:t>
            </a:r>
          </a:p>
          <a:p>
            <a:pPr lvl="1"/>
            <a:r>
              <a:rPr lang="tr-TR" b="1" smtClean="0">
                <a:solidFill>
                  <a:schemeClr val="bg1"/>
                </a:solidFill>
              </a:rPr>
              <a:t>Esansiyel tremor</a:t>
            </a:r>
          </a:p>
          <a:p>
            <a:pPr lvl="1"/>
            <a:r>
              <a:rPr lang="tr-TR" smtClean="0">
                <a:solidFill>
                  <a:schemeClr val="bg1"/>
                </a:solidFill>
              </a:rPr>
              <a:t>Periferal nöropatiler</a:t>
            </a:r>
          </a:p>
          <a:p>
            <a:pPr lvl="1"/>
            <a:r>
              <a:rPr lang="tr-TR" smtClean="0">
                <a:solidFill>
                  <a:schemeClr val="bg1"/>
                </a:solidFill>
              </a:rPr>
              <a:t>Yazıcı tremoru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Sık </a:t>
            </a:r>
            <a:r>
              <a:rPr lang="tr-TR" dirty="0" smtClean="0"/>
              <a:t>Aksiyon Tremoru Nedenleri</a:t>
            </a:r>
            <a:endParaRPr lang="en-US" dirty="0" smtClean="0"/>
          </a:p>
        </p:txBody>
      </p:sp>
      <p:sp>
        <p:nvSpPr>
          <p:cNvPr id="28675" name="2 İçerik Yer Tutucusu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sz="2400" u="sng" dirty="0" smtClean="0"/>
              <a:t>Artmış Fizyolojik Tremor</a:t>
            </a:r>
          </a:p>
          <a:p>
            <a:pPr lvl="1"/>
            <a:r>
              <a:rPr lang="tr-TR" sz="2000" dirty="0" smtClean="0"/>
              <a:t>Aşırı sempatik sinir sistemi aktivasyonu ile fizyolojik tremorun algılanır hale gelmesi.</a:t>
            </a:r>
          </a:p>
          <a:p>
            <a:pPr lvl="1"/>
            <a:r>
              <a:rPr lang="tr-TR" sz="2000" dirty="0" smtClean="0"/>
              <a:t>Öfke, heyecan, korku, </a:t>
            </a:r>
            <a:r>
              <a:rPr lang="tr-TR" sz="2000" dirty="0" err="1" smtClean="0"/>
              <a:t>hipertiroidizm</a:t>
            </a:r>
            <a:r>
              <a:rPr lang="tr-TR" sz="2000" dirty="0" smtClean="0"/>
              <a:t>, beta </a:t>
            </a:r>
            <a:r>
              <a:rPr lang="tr-TR" sz="2000" dirty="0" err="1" smtClean="0"/>
              <a:t>agonit</a:t>
            </a:r>
            <a:r>
              <a:rPr lang="tr-TR" sz="2000" dirty="0" smtClean="0"/>
              <a:t> ve SSRI kullanımı.</a:t>
            </a:r>
            <a:endParaRPr lang="en-US" sz="2000" dirty="0" smtClean="0"/>
          </a:p>
        </p:txBody>
      </p:sp>
      <p:sp>
        <p:nvSpPr>
          <p:cNvPr id="28676" name="3 İçerik Yer Tutucusu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sz="2400" u="sng" smtClean="0"/>
              <a:t>Esansiyel</a:t>
            </a:r>
            <a:r>
              <a:rPr lang="tr-TR" sz="2000" u="sng" smtClean="0"/>
              <a:t> </a:t>
            </a:r>
            <a:r>
              <a:rPr lang="tr-TR" sz="2400" u="sng" smtClean="0"/>
              <a:t>Tremor</a:t>
            </a:r>
          </a:p>
          <a:p>
            <a:pPr lvl="1"/>
            <a:r>
              <a:rPr lang="tr-TR" sz="2000" smtClean="0"/>
              <a:t>Otozomal dominant</a:t>
            </a:r>
          </a:p>
          <a:p>
            <a:pPr lvl="1"/>
            <a:r>
              <a:rPr lang="tr-TR" sz="2000" smtClean="0"/>
              <a:t>Aksiyon tremoru</a:t>
            </a:r>
          </a:p>
          <a:p>
            <a:pPr lvl="2"/>
            <a:r>
              <a:rPr lang="tr-TR" smtClean="0"/>
              <a:t>Üst ekst %95</a:t>
            </a:r>
          </a:p>
          <a:p>
            <a:pPr lvl="2"/>
            <a:r>
              <a:rPr lang="tr-TR" smtClean="0"/>
              <a:t>Boyun %70</a:t>
            </a:r>
          </a:p>
          <a:p>
            <a:pPr lvl="2"/>
            <a:r>
              <a:rPr lang="tr-TR" smtClean="0"/>
              <a:t>Ses, gövde</a:t>
            </a:r>
          </a:p>
          <a:p>
            <a:pPr lvl="1"/>
            <a:r>
              <a:rPr lang="tr-TR" sz="2000" smtClean="0"/>
              <a:t>%40 ilk semptom 2. dekat.</a:t>
            </a:r>
          </a:p>
          <a:p>
            <a:pPr lvl="1"/>
            <a:r>
              <a:rPr lang="tr-TR" sz="2000" smtClean="0"/>
              <a:t>%90 aile öyküsü ve alkollü içkilerle düzelme</a:t>
            </a:r>
          </a:p>
          <a:p>
            <a:pPr lvl="1"/>
            <a:r>
              <a:rPr lang="tr-TR" sz="2000" smtClean="0"/>
              <a:t>Ted.: Primidon, propranolol ve talamik cerrahi.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800000"/>
          </a:solidFill>
        </p:spPr>
        <p:txBody>
          <a:bodyPr/>
          <a:lstStyle/>
          <a:p>
            <a:r>
              <a:rPr lang="tr-TR" smtClean="0">
                <a:solidFill>
                  <a:schemeClr val="bg1"/>
                </a:solidFill>
              </a:rPr>
              <a:t>Distoni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800000"/>
          </a:solidFill>
        </p:spPr>
        <p:txBody>
          <a:bodyPr/>
          <a:lstStyle/>
          <a:p>
            <a:r>
              <a:rPr lang="tr-TR" smtClean="0">
                <a:solidFill>
                  <a:schemeClr val="bg1"/>
                </a:solidFill>
              </a:rPr>
              <a:t>Uzun süreli, kuvvetli, dönmeye yol açan istemsiz hareket ve postürler.</a:t>
            </a:r>
          </a:p>
          <a:p>
            <a:r>
              <a:rPr lang="tr-TR" smtClean="0">
                <a:solidFill>
                  <a:schemeClr val="bg1"/>
                </a:solidFill>
              </a:rPr>
              <a:t>Sınıflama</a:t>
            </a:r>
          </a:p>
          <a:p>
            <a:pPr lvl="1"/>
            <a:r>
              <a:rPr lang="tr-TR" smtClean="0">
                <a:solidFill>
                  <a:schemeClr val="bg1"/>
                </a:solidFill>
              </a:rPr>
              <a:t>Fokal</a:t>
            </a:r>
          </a:p>
          <a:p>
            <a:pPr lvl="1"/>
            <a:r>
              <a:rPr lang="tr-TR" smtClean="0">
                <a:solidFill>
                  <a:schemeClr val="bg1"/>
                </a:solidFill>
              </a:rPr>
              <a:t>Segmental</a:t>
            </a:r>
          </a:p>
          <a:p>
            <a:pPr lvl="1"/>
            <a:r>
              <a:rPr lang="tr-TR" smtClean="0">
                <a:solidFill>
                  <a:schemeClr val="bg1"/>
                </a:solidFill>
              </a:rPr>
              <a:t>Jeneralize</a:t>
            </a:r>
          </a:p>
          <a:p>
            <a:pPr lvl="1"/>
            <a:r>
              <a:rPr lang="tr-TR" smtClean="0">
                <a:solidFill>
                  <a:schemeClr val="bg1"/>
                </a:solidFill>
              </a:rPr>
              <a:t>Hemidistoni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Sık Distoni Nedenleri</a:t>
            </a:r>
            <a:endParaRPr lang="en-US" smtClean="0"/>
          </a:p>
        </p:txBody>
      </p:sp>
      <p:sp>
        <p:nvSpPr>
          <p:cNvPr id="31747" name="2 İçerik Yer Tutucusu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sz="2200" u="sng" dirty="0" err="1" smtClean="0"/>
              <a:t>Servikal</a:t>
            </a:r>
            <a:r>
              <a:rPr lang="tr-TR" sz="2200" u="sng" dirty="0" smtClean="0"/>
              <a:t> </a:t>
            </a:r>
            <a:r>
              <a:rPr lang="tr-TR" sz="2200" u="sng" dirty="0" err="1" smtClean="0"/>
              <a:t>Distoni</a:t>
            </a:r>
            <a:r>
              <a:rPr lang="tr-TR" sz="2200" u="sng" dirty="0" smtClean="0"/>
              <a:t> (</a:t>
            </a:r>
            <a:r>
              <a:rPr lang="tr-TR" sz="2200" u="sng" dirty="0" err="1" smtClean="0"/>
              <a:t>Spazmodik</a:t>
            </a:r>
            <a:r>
              <a:rPr lang="tr-TR" sz="2200" u="sng" dirty="0" smtClean="0"/>
              <a:t> </a:t>
            </a:r>
            <a:r>
              <a:rPr lang="tr-TR" sz="2200" u="sng" dirty="0" err="1" smtClean="0"/>
              <a:t>Tortikollis</a:t>
            </a:r>
            <a:r>
              <a:rPr lang="tr-TR" sz="2200" u="sng" dirty="0" smtClean="0"/>
              <a:t>):</a:t>
            </a:r>
          </a:p>
          <a:p>
            <a:pPr lvl="1"/>
            <a:r>
              <a:rPr lang="tr-TR" sz="2000" dirty="0" smtClean="0"/>
              <a:t>Boyun kaslarının </a:t>
            </a:r>
            <a:r>
              <a:rPr lang="tr-TR" sz="2000" dirty="0" err="1" smtClean="0"/>
              <a:t>fokal</a:t>
            </a:r>
            <a:r>
              <a:rPr lang="tr-TR" sz="2000" dirty="0" smtClean="0"/>
              <a:t> </a:t>
            </a:r>
            <a:r>
              <a:rPr lang="tr-TR" sz="2000" dirty="0" err="1" smtClean="0"/>
              <a:t>distonisi</a:t>
            </a:r>
            <a:endParaRPr lang="tr-TR" sz="2000" dirty="0" smtClean="0"/>
          </a:p>
          <a:p>
            <a:pPr lvl="1"/>
            <a:r>
              <a:rPr lang="tr-TR" sz="2000" dirty="0" smtClean="0"/>
              <a:t>Dönme, ağrı, sosyal </a:t>
            </a:r>
            <a:r>
              <a:rPr lang="tr-TR" sz="2000" dirty="0" err="1" smtClean="0"/>
              <a:t>anksiyete</a:t>
            </a:r>
            <a:endParaRPr lang="tr-TR" sz="2000" dirty="0" smtClean="0"/>
          </a:p>
          <a:p>
            <a:pPr lvl="1"/>
            <a:r>
              <a:rPr lang="tr-TR" sz="2000" dirty="0" err="1" smtClean="0"/>
              <a:t>Ted</a:t>
            </a:r>
            <a:r>
              <a:rPr lang="tr-TR" sz="2000" dirty="0" smtClean="0"/>
              <a:t>.:</a:t>
            </a:r>
            <a:r>
              <a:rPr lang="tr-TR" sz="2000" dirty="0" err="1" smtClean="0"/>
              <a:t>Botulinum</a:t>
            </a:r>
            <a:r>
              <a:rPr lang="tr-TR" sz="2000" dirty="0" smtClean="0"/>
              <a:t> toksini (</a:t>
            </a:r>
            <a:r>
              <a:rPr lang="tr-TR" sz="2000" dirty="0" err="1" smtClean="0"/>
              <a:t>Botox</a:t>
            </a:r>
            <a:r>
              <a:rPr lang="tr-TR" sz="2000" dirty="0" smtClean="0"/>
              <a:t>, </a:t>
            </a:r>
            <a:r>
              <a:rPr lang="tr-TR" sz="2000" dirty="0" err="1" smtClean="0"/>
              <a:t>Dysport</a:t>
            </a:r>
            <a:r>
              <a:rPr lang="tr-TR" sz="2000" dirty="0" smtClean="0"/>
              <a:t>)</a:t>
            </a:r>
          </a:p>
          <a:p>
            <a:r>
              <a:rPr lang="tr-TR" sz="2000" u="sng" dirty="0" err="1" smtClean="0"/>
              <a:t>Blefarospazm</a:t>
            </a:r>
            <a:endParaRPr lang="tr-TR" sz="2000" u="sng" dirty="0" smtClean="0"/>
          </a:p>
          <a:p>
            <a:pPr lvl="1"/>
            <a:r>
              <a:rPr lang="tr-TR" sz="1600" dirty="0" err="1" smtClean="0"/>
              <a:t>Orb</a:t>
            </a:r>
            <a:r>
              <a:rPr lang="tr-TR" sz="1600" dirty="0" smtClean="0"/>
              <a:t> </a:t>
            </a:r>
            <a:r>
              <a:rPr lang="tr-TR" sz="1600" dirty="0" err="1" smtClean="0"/>
              <a:t>oculi</a:t>
            </a:r>
            <a:r>
              <a:rPr lang="tr-TR" sz="1600" dirty="0" smtClean="0"/>
              <a:t> </a:t>
            </a:r>
            <a:r>
              <a:rPr lang="tr-TR" sz="1600" dirty="0" err="1" smtClean="0"/>
              <a:t>fokal</a:t>
            </a:r>
            <a:r>
              <a:rPr lang="tr-TR" sz="1600" dirty="0" smtClean="0"/>
              <a:t> </a:t>
            </a:r>
            <a:r>
              <a:rPr lang="tr-TR" sz="1600" dirty="0" err="1" smtClean="0"/>
              <a:t>distonisi</a:t>
            </a:r>
            <a:endParaRPr lang="tr-TR" sz="1600" dirty="0" smtClean="0"/>
          </a:p>
          <a:p>
            <a:pPr lvl="1"/>
            <a:r>
              <a:rPr lang="tr-TR" sz="1600" dirty="0" smtClean="0"/>
              <a:t>İstemsiz göz kapanmaları ve fonksiyonel körlük</a:t>
            </a:r>
          </a:p>
          <a:p>
            <a:pPr lvl="1"/>
            <a:r>
              <a:rPr lang="tr-TR" sz="1600" dirty="0" smtClean="0"/>
              <a:t>Yaşlılık, kuru göz, </a:t>
            </a:r>
            <a:r>
              <a:rPr lang="tr-TR" sz="1600" dirty="0" err="1" smtClean="0"/>
              <a:t>kr</a:t>
            </a:r>
            <a:r>
              <a:rPr lang="tr-TR" sz="1600" dirty="0" smtClean="0"/>
              <a:t> </a:t>
            </a:r>
            <a:r>
              <a:rPr lang="tr-TR" sz="1600" dirty="0" err="1" smtClean="0"/>
              <a:t>konjonktivit</a:t>
            </a:r>
            <a:r>
              <a:rPr lang="tr-TR" sz="1600" dirty="0" smtClean="0"/>
              <a:t>.</a:t>
            </a:r>
          </a:p>
          <a:p>
            <a:pPr lvl="1"/>
            <a:r>
              <a:rPr lang="tr-TR" sz="1600" dirty="0" err="1" smtClean="0"/>
              <a:t>Ted</a:t>
            </a:r>
            <a:r>
              <a:rPr lang="tr-TR" sz="1600" dirty="0" smtClean="0"/>
              <a:t>.: BTX</a:t>
            </a:r>
            <a:endParaRPr lang="en-US" sz="1600" dirty="0" smtClean="0"/>
          </a:p>
        </p:txBody>
      </p:sp>
      <p:sp>
        <p:nvSpPr>
          <p:cNvPr id="31748" name="3 İçerik Yer Tutucusu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sz="2400" u="sng" dirty="0" err="1" smtClean="0"/>
              <a:t>Jeneralize</a:t>
            </a:r>
            <a:r>
              <a:rPr lang="tr-TR" sz="2400" u="sng" dirty="0" smtClean="0"/>
              <a:t> </a:t>
            </a:r>
            <a:r>
              <a:rPr lang="tr-TR" sz="2400" u="sng" dirty="0" err="1" smtClean="0"/>
              <a:t>Distoni</a:t>
            </a:r>
            <a:endParaRPr lang="tr-TR" sz="2400" u="sng" dirty="0" smtClean="0"/>
          </a:p>
          <a:p>
            <a:pPr lvl="1"/>
            <a:r>
              <a:rPr lang="tr-TR" sz="1800" dirty="0" smtClean="0"/>
              <a:t>Sıklıkla </a:t>
            </a:r>
            <a:r>
              <a:rPr lang="tr-TR" sz="1800" dirty="0" err="1" smtClean="0"/>
              <a:t>herediter</a:t>
            </a:r>
            <a:r>
              <a:rPr lang="tr-TR" sz="1800" dirty="0" smtClean="0"/>
              <a:t> (OD) (En sık mutasyon DYT1)</a:t>
            </a:r>
          </a:p>
          <a:p>
            <a:pPr lvl="1"/>
            <a:r>
              <a:rPr lang="tr-TR" sz="1800" dirty="0" smtClean="0"/>
              <a:t>Çok </a:t>
            </a:r>
            <a:r>
              <a:rPr lang="tr-TR" sz="1800" dirty="0" err="1" smtClean="0"/>
              <a:t>özürleyici</a:t>
            </a:r>
            <a:endParaRPr lang="tr-TR" sz="1800" dirty="0" smtClean="0"/>
          </a:p>
          <a:p>
            <a:pPr lvl="1"/>
            <a:r>
              <a:rPr lang="tr-TR" sz="1800" dirty="0" smtClean="0"/>
              <a:t>Yüksek doz </a:t>
            </a:r>
            <a:r>
              <a:rPr lang="tr-TR" sz="1800" dirty="0" err="1" smtClean="0"/>
              <a:t>antikolinerjik</a:t>
            </a:r>
            <a:r>
              <a:rPr lang="tr-TR" sz="1800" dirty="0" smtClean="0"/>
              <a:t> ya da </a:t>
            </a:r>
            <a:r>
              <a:rPr lang="tr-TR" sz="1800" dirty="0" err="1" smtClean="0"/>
              <a:t>benzodiazepinler</a:t>
            </a:r>
            <a:r>
              <a:rPr lang="tr-TR" sz="1800" dirty="0" smtClean="0"/>
              <a:t>.</a:t>
            </a:r>
          </a:p>
          <a:p>
            <a:pPr lvl="1"/>
            <a:r>
              <a:rPr lang="tr-TR" sz="1800" dirty="0" err="1" smtClean="0"/>
              <a:t>Pallidal</a:t>
            </a:r>
            <a:r>
              <a:rPr lang="tr-TR" sz="1800" dirty="0" smtClean="0"/>
              <a:t> DBS.</a:t>
            </a:r>
          </a:p>
          <a:p>
            <a:r>
              <a:rPr lang="tr-TR" sz="2000" u="sng" dirty="0" err="1" smtClean="0"/>
              <a:t>Levodopaya</a:t>
            </a:r>
            <a:r>
              <a:rPr lang="tr-TR" sz="2000" u="sng" dirty="0" smtClean="0"/>
              <a:t> Yanıtlı </a:t>
            </a:r>
            <a:r>
              <a:rPr lang="tr-TR" sz="2000" u="sng" dirty="0" err="1" smtClean="0"/>
              <a:t>Distoni</a:t>
            </a:r>
            <a:endParaRPr lang="tr-TR" sz="2000" u="sng" dirty="0" smtClean="0"/>
          </a:p>
          <a:p>
            <a:pPr lvl="1"/>
            <a:r>
              <a:rPr lang="tr-TR" sz="1600" dirty="0" err="1" smtClean="0"/>
              <a:t>Levodopaya</a:t>
            </a:r>
            <a:r>
              <a:rPr lang="tr-TR" sz="1600" dirty="0" smtClean="0"/>
              <a:t> dramatik yanıt</a:t>
            </a:r>
          </a:p>
          <a:p>
            <a:pPr lvl="1"/>
            <a:r>
              <a:rPr lang="tr-TR" sz="1600" dirty="0" smtClean="0"/>
              <a:t>10 yaş civarında, kızlarda ve alt </a:t>
            </a:r>
            <a:r>
              <a:rPr lang="tr-TR" sz="1600" dirty="0" err="1" smtClean="0"/>
              <a:t>ektremitelerde</a:t>
            </a:r>
            <a:r>
              <a:rPr lang="tr-TR" sz="1600" dirty="0" smtClean="0"/>
              <a:t> belirgin, sabah iyiliği var.</a:t>
            </a:r>
          </a:p>
          <a:p>
            <a:r>
              <a:rPr lang="tr-TR" sz="2000" u="sng" dirty="0" err="1" smtClean="0"/>
              <a:t>Semptomatik</a:t>
            </a:r>
            <a:r>
              <a:rPr lang="tr-TR" sz="2000" u="sng" dirty="0" smtClean="0"/>
              <a:t> </a:t>
            </a:r>
            <a:r>
              <a:rPr lang="tr-TR" sz="2000" u="sng" dirty="0" err="1" smtClean="0"/>
              <a:t>Distoni</a:t>
            </a:r>
            <a:endParaRPr lang="en-US" sz="2000" u="sng" dirty="0" smtClean="0"/>
          </a:p>
        </p:txBody>
      </p:sp>
      <p:pic>
        <p:nvPicPr>
          <p:cNvPr id="5" name="Picture 2" descr="C:\Users\Cenk\Desktop\Dysport\slide0010_image0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4149080"/>
            <a:ext cx="1256842" cy="864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/>
              <a:t>   </a:t>
            </a:r>
            <a:r>
              <a:rPr lang="tr-TR" dirty="0" err="1" smtClean="0"/>
              <a:t>Botulinum</a:t>
            </a:r>
            <a:r>
              <a:rPr lang="tr-TR" dirty="0" smtClean="0"/>
              <a:t> Toksini</a:t>
            </a:r>
            <a:endParaRPr lang="en-US" dirty="0"/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tr-TR" sz="2800" dirty="0" err="1" smtClean="0"/>
              <a:t>Clostridium</a:t>
            </a:r>
            <a:r>
              <a:rPr lang="tr-TR" sz="2800" dirty="0" smtClean="0"/>
              <a:t> </a:t>
            </a:r>
            <a:r>
              <a:rPr lang="tr-TR" sz="2800" dirty="0" err="1" smtClean="0"/>
              <a:t>botulinum</a:t>
            </a:r>
            <a:endParaRPr lang="tr-TR" sz="2800" dirty="0" smtClean="0"/>
          </a:p>
          <a:p>
            <a:r>
              <a:rPr lang="tr-TR" sz="2800" dirty="0" smtClean="0"/>
              <a:t>Çok </a:t>
            </a:r>
            <a:r>
              <a:rPr lang="tr-TR" sz="2800" dirty="0" err="1" smtClean="0"/>
              <a:t>potent</a:t>
            </a:r>
            <a:endParaRPr lang="tr-TR" sz="2800" dirty="0" smtClean="0"/>
          </a:p>
          <a:p>
            <a:r>
              <a:rPr lang="tr-TR" sz="2800" dirty="0" err="1" smtClean="0"/>
              <a:t>Nöromusküler</a:t>
            </a:r>
            <a:r>
              <a:rPr lang="tr-TR" sz="2800" dirty="0" smtClean="0"/>
              <a:t> bileşkeden </a:t>
            </a:r>
            <a:r>
              <a:rPr lang="tr-TR" sz="2800" dirty="0" err="1" smtClean="0"/>
              <a:t>asetil</a:t>
            </a:r>
            <a:r>
              <a:rPr lang="tr-TR" sz="2800" dirty="0" smtClean="0"/>
              <a:t> kolin </a:t>
            </a:r>
            <a:r>
              <a:rPr lang="tr-TR" sz="2800" dirty="0" err="1" smtClean="0"/>
              <a:t>salınımına</a:t>
            </a:r>
            <a:r>
              <a:rPr lang="tr-TR" sz="2800" dirty="0" smtClean="0"/>
              <a:t> engel olur.</a:t>
            </a:r>
          </a:p>
          <a:p>
            <a:r>
              <a:rPr lang="tr-TR" sz="2800" dirty="0" smtClean="0"/>
              <a:t>Etki 2-3 gün içinde başlar ve 3-4 ay devam eder.</a:t>
            </a:r>
          </a:p>
          <a:p>
            <a:r>
              <a:rPr lang="tr-TR" sz="2800" dirty="0" smtClean="0"/>
              <a:t>Yan </a:t>
            </a:r>
            <a:r>
              <a:rPr lang="tr-TR" sz="2800" dirty="0" err="1" smtClean="0"/>
              <a:t>etliker</a:t>
            </a:r>
            <a:r>
              <a:rPr lang="tr-TR" sz="2800" dirty="0" smtClean="0"/>
              <a:t> </a:t>
            </a:r>
            <a:r>
              <a:rPr lang="tr-TR" sz="2800" dirty="0" err="1" smtClean="0"/>
              <a:t>inj</a:t>
            </a:r>
            <a:r>
              <a:rPr lang="tr-TR" sz="2800" dirty="0" smtClean="0"/>
              <a:t>. yerine bağlı; </a:t>
            </a:r>
            <a:r>
              <a:rPr lang="tr-TR" sz="2800" dirty="0" err="1" smtClean="0"/>
              <a:t>ptoz</a:t>
            </a:r>
            <a:r>
              <a:rPr lang="tr-TR" sz="2800" dirty="0" smtClean="0"/>
              <a:t>,</a:t>
            </a:r>
            <a:r>
              <a:rPr lang="tr-TR" sz="2800" dirty="0" err="1" smtClean="0"/>
              <a:t>disfaji</a:t>
            </a:r>
            <a:r>
              <a:rPr lang="tr-TR" sz="2800" dirty="0" smtClean="0"/>
              <a:t>, </a:t>
            </a:r>
            <a:r>
              <a:rPr lang="tr-TR" sz="2800" dirty="0" err="1" smtClean="0"/>
              <a:t>vd</a:t>
            </a:r>
            <a:r>
              <a:rPr lang="tr-TR" dirty="0" smtClean="0"/>
              <a:t>.</a:t>
            </a:r>
          </a:p>
          <a:p>
            <a:r>
              <a:rPr lang="tr-TR" sz="2800" dirty="0" smtClean="0"/>
              <a:t>%5 antikor gelişimi ve etkisizlik.</a:t>
            </a:r>
          </a:p>
          <a:p>
            <a:pPr marL="342900" lvl="1" indent="-342900">
              <a:buFontTx/>
              <a:buChar char="•"/>
            </a:pPr>
            <a:r>
              <a:rPr lang="tr-TR" dirty="0" err="1" smtClean="0"/>
              <a:t>Endikasyonları</a:t>
            </a:r>
            <a:r>
              <a:rPr lang="tr-TR" dirty="0" smtClean="0"/>
              <a:t>:</a:t>
            </a:r>
            <a:r>
              <a:rPr lang="tr-TR" sz="2000" i="1" dirty="0" err="1" smtClean="0"/>
              <a:t>Servikal</a:t>
            </a:r>
            <a:r>
              <a:rPr lang="tr-TR" sz="2000" i="1" dirty="0" smtClean="0"/>
              <a:t> </a:t>
            </a:r>
            <a:r>
              <a:rPr lang="tr-TR" sz="2000" i="1" dirty="0" err="1" smtClean="0"/>
              <a:t>Distoni</a:t>
            </a:r>
            <a:r>
              <a:rPr lang="tr-TR" sz="2000" i="1" dirty="0" smtClean="0"/>
              <a:t>, </a:t>
            </a:r>
            <a:r>
              <a:rPr lang="tr-TR" sz="2000" i="1" dirty="0" err="1" smtClean="0"/>
              <a:t>segmental</a:t>
            </a:r>
            <a:r>
              <a:rPr lang="tr-TR" sz="2000" i="1" dirty="0" smtClean="0"/>
              <a:t> </a:t>
            </a:r>
            <a:r>
              <a:rPr lang="tr-TR" sz="2000" i="1" dirty="0" err="1" smtClean="0"/>
              <a:t>spastisite</a:t>
            </a:r>
            <a:r>
              <a:rPr lang="tr-TR" sz="2000" i="1" dirty="0" smtClean="0"/>
              <a:t>, </a:t>
            </a:r>
            <a:r>
              <a:rPr lang="tr-TR" sz="2000" dirty="0" err="1" smtClean="0"/>
              <a:t>blefarospazm</a:t>
            </a:r>
            <a:r>
              <a:rPr lang="tr-TR" sz="2000" dirty="0" smtClean="0"/>
              <a:t>, üst </a:t>
            </a:r>
            <a:r>
              <a:rPr lang="tr-TR" sz="2000" dirty="0" err="1" smtClean="0"/>
              <a:t>ektremite</a:t>
            </a:r>
            <a:r>
              <a:rPr lang="tr-TR" sz="2000" dirty="0" smtClean="0"/>
              <a:t> </a:t>
            </a:r>
            <a:r>
              <a:rPr lang="tr-TR" sz="2000" dirty="0" err="1" smtClean="0"/>
              <a:t>distonisi</a:t>
            </a:r>
            <a:r>
              <a:rPr lang="tr-TR" sz="2000" dirty="0" smtClean="0"/>
              <a:t>, </a:t>
            </a:r>
            <a:r>
              <a:rPr lang="tr-TR" sz="2000" dirty="0" err="1" smtClean="0"/>
              <a:t>spazmodik</a:t>
            </a:r>
            <a:r>
              <a:rPr lang="tr-TR" sz="2000" dirty="0" smtClean="0"/>
              <a:t> </a:t>
            </a:r>
            <a:r>
              <a:rPr lang="tr-TR" sz="2000" dirty="0" err="1" smtClean="0"/>
              <a:t>disfoni</a:t>
            </a:r>
            <a:r>
              <a:rPr lang="tr-TR" sz="2000" dirty="0" smtClean="0"/>
              <a:t>, </a:t>
            </a:r>
            <a:r>
              <a:rPr lang="tr-TR" sz="2000" dirty="0" err="1" smtClean="0"/>
              <a:t>piriformis</a:t>
            </a:r>
            <a:r>
              <a:rPr lang="tr-TR" sz="2000" dirty="0" smtClean="0"/>
              <a:t> sendromu, </a:t>
            </a:r>
            <a:r>
              <a:rPr lang="tr-TR" sz="2000" dirty="0" err="1" smtClean="0"/>
              <a:t>nöropatik</a:t>
            </a:r>
            <a:r>
              <a:rPr lang="tr-TR" sz="2000" dirty="0" smtClean="0"/>
              <a:t> ağrı, </a:t>
            </a:r>
            <a:r>
              <a:rPr lang="tr-TR" sz="2000" dirty="0" err="1" smtClean="0"/>
              <a:t>esansiyel</a:t>
            </a:r>
            <a:r>
              <a:rPr lang="tr-TR" sz="2000" dirty="0" smtClean="0"/>
              <a:t> tremor, </a:t>
            </a:r>
            <a:r>
              <a:rPr lang="tr-TR" sz="2000" dirty="0" err="1" smtClean="0"/>
              <a:t>palmar</a:t>
            </a:r>
            <a:r>
              <a:rPr lang="tr-TR" sz="2000" dirty="0" smtClean="0"/>
              <a:t> </a:t>
            </a:r>
            <a:r>
              <a:rPr lang="tr-TR" sz="2000" dirty="0" err="1" smtClean="0"/>
              <a:t>hiperhidroz</a:t>
            </a:r>
            <a:r>
              <a:rPr lang="tr-TR" sz="2000" dirty="0" smtClean="0"/>
              <a:t>, </a:t>
            </a:r>
            <a:r>
              <a:rPr lang="tr-TR" sz="2000" dirty="0" err="1" smtClean="0"/>
              <a:t>siyalore</a:t>
            </a:r>
            <a:r>
              <a:rPr lang="tr-TR" sz="2000" dirty="0" smtClean="0"/>
              <a:t>, </a:t>
            </a:r>
            <a:r>
              <a:rPr lang="tr-TR" sz="2000" dirty="0" err="1" smtClean="0"/>
              <a:t>hemifasiyal</a:t>
            </a:r>
            <a:r>
              <a:rPr lang="tr-TR" sz="2000" dirty="0" smtClean="0"/>
              <a:t> spazm.</a:t>
            </a:r>
            <a:endParaRPr lang="tr-TR" dirty="0" smtClean="0"/>
          </a:p>
          <a:p>
            <a:pPr marL="342900" lvl="1" indent="-342900">
              <a:buFontTx/>
              <a:buChar char="•"/>
            </a:pPr>
            <a:endParaRPr lang="tr-TR" i="1" dirty="0" smtClean="0"/>
          </a:p>
          <a:p>
            <a:pPr marL="342900" lvl="1" indent="-342900">
              <a:buFontTx/>
              <a:buChar char="•"/>
            </a:pPr>
            <a:endParaRPr lang="tr-TR" i="1" dirty="0" smtClean="0"/>
          </a:p>
          <a:p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 l="36615" t="23979" r="6992" b="13063"/>
          <a:stretch>
            <a:fillRect/>
          </a:stretch>
        </p:blipFill>
        <p:spPr bwMode="auto">
          <a:xfrm>
            <a:off x="5508104" y="260648"/>
            <a:ext cx="353536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800000"/>
          </a:solidFill>
        </p:spPr>
        <p:txBody>
          <a:bodyPr/>
          <a:lstStyle/>
          <a:p>
            <a:r>
              <a:rPr lang="tr-TR" smtClean="0">
                <a:solidFill>
                  <a:schemeClr val="bg1"/>
                </a:solidFill>
              </a:rPr>
              <a:t>Kore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800000"/>
          </a:solidFill>
        </p:spPr>
        <p:txBody>
          <a:bodyPr/>
          <a:lstStyle/>
          <a:p>
            <a:r>
              <a:rPr lang="tr-TR" smtClean="0">
                <a:solidFill>
                  <a:schemeClr val="bg1"/>
                </a:solidFill>
              </a:rPr>
              <a:t>Hızlı, kısa, dolaşan istemsiz hareketler.</a:t>
            </a:r>
          </a:p>
          <a:p>
            <a:r>
              <a:rPr lang="tr-TR" u="sng" smtClean="0">
                <a:solidFill>
                  <a:schemeClr val="bg1"/>
                </a:solidFill>
              </a:rPr>
              <a:t>Atetoz:</a:t>
            </a:r>
            <a:r>
              <a:rPr lang="tr-TR" smtClean="0">
                <a:solidFill>
                  <a:schemeClr val="bg1"/>
                </a:solidFill>
              </a:rPr>
              <a:t> Bunların kıvranır tarzda olması</a:t>
            </a:r>
          </a:p>
          <a:p>
            <a:pPr>
              <a:buFontTx/>
              <a:buNone/>
            </a:pPr>
            <a:r>
              <a:rPr lang="tr-TR" smtClean="0">
                <a:solidFill>
                  <a:schemeClr val="bg1"/>
                </a:solidFill>
                <a:sym typeface="SPSS Marker Set" pitchFamily="2" charset="2"/>
              </a:rPr>
              <a:t>hipoksik doğum</a:t>
            </a:r>
          </a:p>
          <a:p>
            <a:r>
              <a:rPr lang="tr-TR" u="sng" smtClean="0">
                <a:solidFill>
                  <a:schemeClr val="bg1"/>
                </a:solidFill>
              </a:rPr>
              <a:t>Ballismus:</a:t>
            </a:r>
            <a:r>
              <a:rPr lang="tr-TR" smtClean="0">
                <a:solidFill>
                  <a:schemeClr val="bg1"/>
                </a:solidFill>
              </a:rPr>
              <a:t>Proksimali tutan yüksek amplitütlü kore</a:t>
            </a:r>
          </a:p>
          <a:p>
            <a:pPr>
              <a:buFontTx/>
              <a:buNone/>
            </a:pPr>
            <a:r>
              <a:rPr lang="tr-TR" smtClean="0">
                <a:solidFill>
                  <a:schemeClr val="bg1"/>
                </a:solidFill>
                <a:sym typeface="SPSS Marker Set" pitchFamily="2" charset="2"/>
              </a:rPr>
              <a:t>Hemiballismus-- kontrlateral subtalamik çekirdek lezyonu</a:t>
            </a:r>
            <a:endParaRPr lang="tr-TR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2"/>
          <p:cNvSpPr>
            <a:spLocks noChangeArrowheads="1"/>
          </p:cNvSpPr>
          <p:nvPr/>
        </p:nvSpPr>
        <p:spPr bwMode="auto">
          <a:xfrm>
            <a:off x="5257800" y="2590800"/>
            <a:ext cx="1403350" cy="1849438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1331913" y="333375"/>
            <a:ext cx="6119812" cy="9144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 New Roman" pitchFamily="18" charset="0"/>
            </a:endParaRPr>
          </a:p>
        </p:txBody>
      </p:sp>
      <p:cxnSp>
        <p:nvCxnSpPr>
          <p:cNvPr id="7172" name="AutoShape 4"/>
          <p:cNvCxnSpPr>
            <a:cxnSpLocks noChangeShapeType="1"/>
            <a:stCxn id="7171" idx="1"/>
          </p:cNvCxnSpPr>
          <p:nvPr/>
        </p:nvCxnSpPr>
        <p:spPr bwMode="auto">
          <a:xfrm rot="10800000" flipV="1">
            <a:off x="323850" y="790575"/>
            <a:ext cx="1008063" cy="5375275"/>
          </a:xfrm>
          <a:prstGeom prst="bentConnector2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257800" y="3124200"/>
            <a:ext cx="1406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chemeClr val="bg1"/>
                </a:solidFill>
                <a:latin typeface="Times New Roman" pitchFamily="18" charset="0"/>
              </a:rPr>
              <a:t>Talamus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051050" y="476250"/>
            <a:ext cx="28368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>
                <a:solidFill>
                  <a:schemeClr val="bg1"/>
                </a:solidFill>
                <a:latin typeface="Times New Roman" pitchFamily="18" charset="0"/>
              </a:rPr>
              <a:t>Serebral korteks</a:t>
            </a:r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3657600" y="3124200"/>
            <a:ext cx="833438" cy="457200"/>
          </a:xfrm>
          <a:prstGeom prst="ellipse">
            <a:avLst/>
          </a:prstGeom>
          <a:solidFill>
            <a:srgbClr val="063DE8"/>
          </a:solidFill>
          <a:ln w="12699">
            <a:noFill/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7176" name="Freeform 8"/>
          <p:cNvSpPr>
            <a:spLocks/>
          </p:cNvSpPr>
          <p:nvPr/>
        </p:nvSpPr>
        <p:spPr bwMode="auto">
          <a:xfrm>
            <a:off x="3048000" y="3581400"/>
            <a:ext cx="765175" cy="676275"/>
          </a:xfrm>
          <a:custGeom>
            <a:avLst/>
            <a:gdLst>
              <a:gd name="T0" fmla="*/ 2147483647 w 542"/>
              <a:gd name="T1" fmla="*/ 0 h 426"/>
              <a:gd name="T2" fmla="*/ 2147483647 w 542"/>
              <a:gd name="T3" fmla="*/ 0 h 426"/>
              <a:gd name="T4" fmla="*/ 2147483647 w 542"/>
              <a:gd name="T5" fmla="*/ 2147483647 h 426"/>
              <a:gd name="T6" fmla="*/ 2147483647 w 542"/>
              <a:gd name="T7" fmla="*/ 2147483647 h 426"/>
              <a:gd name="T8" fmla="*/ 2147483647 w 542"/>
              <a:gd name="T9" fmla="*/ 2147483647 h 426"/>
              <a:gd name="T10" fmla="*/ 2147483647 w 542"/>
              <a:gd name="T11" fmla="*/ 2147483647 h 426"/>
              <a:gd name="T12" fmla="*/ 2147483647 w 542"/>
              <a:gd name="T13" fmla="*/ 2147483647 h 426"/>
              <a:gd name="T14" fmla="*/ 2147483647 w 542"/>
              <a:gd name="T15" fmla="*/ 2147483647 h 426"/>
              <a:gd name="T16" fmla="*/ 2147483647 w 542"/>
              <a:gd name="T17" fmla="*/ 2147483647 h 426"/>
              <a:gd name="T18" fmla="*/ 2147483647 w 542"/>
              <a:gd name="T19" fmla="*/ 2147483647 h 426"/>
              <a:gd name="T20" fmla="*/ 2147483647 w 542"/>
              <a:gd name="T21" fmla="*/ 2147483647 h 426"/>
              <a:gd name="T22" fmla="*/ 2147483647 w 542"/>
              <a:gd name="T23" fmla="*/ 2147483647 h 426"/>
              <a:gd name="T24" fmla="*/ 2147483647 w 542"/>
              <a:gd name="T25" fmla="*/ 2147483647 h 426"/>
              <a:gd name="T26" fmla="*/ 2147483647 w 542"/>
              <a:gd name="T27" fmla="*/ 2147483647 h 426"/>
              <a:gd name="T28" fmla="*/ 2147483647 w 542"/>
              <a:gd name="T29" fmla="*/ 2147483647 h 426"/>
              <a:gd name="T30" fmla="*/ 2147483647 w 542"/>
              <a:gd name="T31" fmla="*/ 2147483647 h 426"/>
              <a:gd name="T32" fmla="*/ 2147483647 w 542"/>
              <a:gd name="T33" fmla="*/ 2147483647 h 426"/>
              <a:gd name="T34" fmla="*/ 2147483647 w 542"/>
              <a:gd name="T35" fmla="*/ 2147483647 h 426"/>
              <a:gd name="T36" fmla="*/ 2147483647 w 542"/>
              <a:gd name="T37" fmla="*/ 2147483647 h 426"/>
              <a:gd name="T38" fmla="*/ 2147483647 w 542"/>
              <a:gd name="T39" fmla="*/ 2147483647 h 426"/>
              <a:gd name="T40" fmla="*/ 2147483647 w 542"/>
              <a:gd name="T41" fmla="*/ 2147483647 h 426"/>
              <a:gd name="T42" fmla="*/ 2147483647 w 542"/>
              <a:gd name="T43" fmla="*/ 2147483647 h 426"/>
              <a:gd name="T44" fmla="*/ 2147483647 w 542"/>
              <a:gd name="T45" fmla="*/ 2147483647 h 426"/>
              <a:gd name="T46" fmla="*/ 2147483647 w 542"/>
              <a:gd name="T47" fmla="*/ 2147483647 h 426"/>
              <a:gd name="T48" fmla="*/ 2147483647 w 542"/>
              <a:gd name="T49" fmla="*/ 2147483647 h 426"/>
              <a:gd name="T50" fmla="*/ 2147483647 w 542"/>
              <a:gd name="T51" fmla="*/ 2147483647 h 426"/>
              <a:gd name="T52" fmla="*/ 2147483647 w 542"/>
              <a:gd name="T53" fmla="*/ 2147483647 h 426"/>
              <a:gd name="T54" fmla="*/ 2147483647 w 542"/>
              <a:gd name="T55" fmla="*/ 2147483647 h 426"/>
              <a:gd name="T56" fmla="*/ 2147483647 w 542"/>
              <a:gd name="T57" fmla="*/ 2147483647 h 426"/>
              <a:gd name="T58" fmla="*/ 2147483647 w 542"/>
              <a:gd name="T59" fmla="*/ 2147483647 h 426"/>
              <a:gd name="T60" fmla="*/ 0 w 542"/>
              <a:gd name="T61" fmla="*/ 2147483647 h 426"/>
              <a:gd name="T62" fmla="*/ 0 w 542"/>
              <a:gd name="T63" fmla="*/ 2147483647 h 426"/>
              <a:gd name="T64" fmla="*/ 2147483647 w 542"/>
              <a:gd name="T65" fmla="*/ 2147483647 h 426"/>
              <a:gd name="T66" fmla="*/ 2147483647 w 542"/>
              <a:gd name="T67" fmla="*/ 2147483647 h 426"/>
              <a:gd name="T68" fmla="*/ 2147483647 w 542"/>
              <a:gd name="T69" fmla="*/ 2147483647 h 426"/>
              <a:gd name="T70" fmla="*/ 2147483647 w 542"/>
              <a:gd name="T71" fmla="*/ 2147483647 h 426"/>
              <a:gd name="T72" fmla="*/ 2147483647 w 542"/>
              <a:gd name="T73" fmla="*/ 2147483647 h 426"/>
              <a:gd name="T74" fmla="*/ 2147483647 w 542"/>
              <a:gd name="T75" fmla="*/ 2147483647 h 426"/>
              <a:gd name="T76" fmla="*/ 2147483647 w 542"/>
              <a:gd name="T77" fmla="*/ 2147483647 h 426"/>
              <a:gd name="T78" fmla="*/ 2147483647 w 542"/>
              <a:gd name="T79" fmla="*/ 0 h 42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542"/>
              <a:gd name="T121" fmla="*/ 0 h 426"/>
              <a:gd name="T122" fmla="*/ 542 w 542"/>
              <a:gd name="T123" fmla="*/ 426 h 42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542" h="426">
                <a:moveTo>
                  <a:pt x="58" y="0"/>
                </a:moveTo>
                <a:lnTo>
                  <a:pt x="528" y="0"/>
                </a:lnTo>
                <a:lnTo>
                  <a:pt x="513" y="14"/>
                </a:lnTo>
                <a:lnTo>
                  <a:pt x="499" y="32"/>
                </a:lnTo>
                <a:lnTo>
                  <a:pt x="491" y="53"/>
                </a:lnTo>
                <a:lnTo>
                  <a:pt x="483" y="79"/>
                </a:lnTo>
                <a:lnTo>
                  <a:pt x="478" y="106"/>
                </a:lnTo>
                <a:lnTo>
                  <a:pt x="474" y="133"/>
                </a:lnTo>
                <a:lnTo>
                  <a:pt x="471" y="166"/>
                </a:lnTo>
                <a:lnTo>
                  <a:pt x="469" y="191"/>
                </a:lnTo>
                <a:lnTo>
                  <a:pt x="469" y="230"/>
                </a:lnTo>
                <a:lnTo>
                  <a:pt x="469" y="251"/>
                </a:lnTo>
                <a:lnTo>
                  <a:pt x="472" y="283"/>
                </a:lnTo>
                <a:lnTo>
                  <a:pt x="475" y="311"/>
                </a:lnTo>
                <a:lnTo>
                  <a:pt x="480" y="335"/>
                </a:lnTo>
                <a:lnTo>
                  <a:pt x="485" y="355"/>
                </a:lnTo>
                <a:lnTo>
                  <a:pt x="489" y="370"/>
                </a:lnTo>
                <a:lnTo>
                  <a:pt x="499" y="391"/>
                </a:lnTo>
                <a:lnTo>
                  <a:pt x="510" y="408"/>
                </a:lnTo>
                <a:lnTo>
                  <a:pt x="524" y="418"/>
                </a:lnTo>
                <a:lnTo>
                  <a:pt x="541" y="425"/>
                </a:lnTo>
                <a:lnTo>
                  <a:pt x="58" y="425"/>
                </a:lnTo>
                <a:lnTo>
                  <a:pt x="45" y="411"/>
                </a:lnTo>
                <a:lnTo>
                  <a:pt x="34" y="394"/>
                </a:lnTo>
                <a:lnTo>
                  <a:pt x="25" y="377"/>
                </a:lnTo>
                <a:lnTo>
                  <a:pt x="19" y="358"/>
                </a:lnTo>
                <a:lnTo>
                  <a:pt x="13" y="331"/>
                </a:lnTo>
                <a:lnTo>
                  <a:pt x="8" y="307"/>
                </a:lnTo>
                <a:lnTo>
                  <a:pt x="5" y="283"/>
                </a:lnTo>
                <a:lnTo>
                  <a:pt x="2" y="258"/>
                </a:lnTo>
                <a:lnTo>
                  <a:pt x="0" y="224"/>
                </a:lnTo>
                <a:lnTo>
                  <a:pt x="0" y="188"/>
                </a:lnTo>
                <a:lnTo>
                  <a:pt x="3" y="154"/>
                </a:lnTo>
                <a:lnTo>
                  <a:pt x="6" y="125"/>
                </a:lnTo>
                <a:lnTo>
                  <a:pt x="9" y="102"/>
                </a:lnTo>
                <a:lnTo>
                  <a:pt x="16" y="79"/>
                </a:lnTo>
                <a:lnTo>
                  <a:pt x="23" y="53"/>
                </a:lnTo>
                <a:lnTo>
                  <a:pt x="33" y="31"/>
                </a:lnTo>
                <a:lnTo>
                  <a:pt x="44" y="14"/>
                </a:lnTo>
                <a:lnTo>
                  <a:pt x="58" y="0"/>
                </a:lnTo>
              </a:path>
            </a:pathLst>
          </a:custGeom>
          <a:solidFill>
            <a:srgbClr val="063DE8"/>
          </a:solidFill>
          <a:ln w="12699" cap="rnd" cmpd="sng">
            <a:noFill/>
            <a:prstDash val="solid"/>
            <a:round/>
            <a:headEnd type="triangl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77" name="AutoShape 9"/>
          <p:cNvSpPr>
            <a:spLocks noChangeArrowheads="1"/>
          </p:cNvSpPr>
          <p:nvPr/>
        </p:nvSpPr>
        <p:spPr bwMode="auto">
          <a:xfrm rot="5400000" flipV="1">
            <a:off x="3847307" y="3620293"/>
            <a:ext cx="495300" cy="5699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399" y="21600"/>
                </a:lnTo>
                <a:lnTo>
                  <a:pt x="16201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63DE8"/>
          </a:solidFill>
          <a:ln w="12699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Oval 10"/>
          <p:cNvSpPr>
            <a:spLocks noChangeArrowheads="1"/>
          </p:cNvSpPr>
          <p:nvPr/>
        </p:nvSpPr>
        <p:spPr bwMode="auto">
          <a:xfrm>
            <a:off x="4495800" y="4114800"/>
            <a:ext cx="152400" cy="228600"/>
          </a:xfrm>
          <a:prstGeom prst="ellipse">
            <a:avLst/>
          </a:prstGeom>
          <a:solidFill>
            <a:srgbClr val="063DE8"/>
          </a:solidFill>
          <a:ln w="12699">
            <a:noFill/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7179" name="Freeform 11"/>
          <p:cNvSpPr>
            <a:spLocks/>
          </p:cNvSpPr>
          <p:nvPr/>
        </p:nvSpPr>
        <p:spPr bwMode="auto">
          <a:xfrm>
            <a:off x="3352800" y="4343400"/>
            <a:ext cx="915988" cy="77788"/>
          </a:xfrm>
          <a:custGeom>
            <a:avLst/>
            <a:gdLst>
              <a:gd name="T0" fmla="*/ 0 w 649"/>
              <a:gd name="T1" fmla="*/ 2147483647 h 49"/>
              <a:gd name="T2" fmla="*/ 0 w 649"/>
              <a:gd name="T3" fmla="*/ 2147483647 h 49"/>
              <a:gd name="T4" fmla="*/ 2147483647 w 649"/>
              <a:gd name="T5" fmla="*/ 2147483647 h 49"/>
              <a:gd name="T6" fmla="*/ 2147483647 w 649"/>
              <a:gd name="T7" fmla="*/ 2147483647 h 49"/>
              <a:gd name="T8" fmla="*/ 2147483647 w 649"/>
              <a:gd name="T9" fmla="*/ 2147483647 h 49"/>
              <a:gd name="T10" fmla="*/ 2147483647 w 649"/>
              <a:gd name="T11" fmla="*/ 2147483647 h 49"/>
              <a:gd name="T12" fmla="*/ 2147483647 w 649"/>
              <a:gd name="T13" fmla="*/ 2147483647 h 49"/>
              <a:gd name="T14" fmla="*/ 2147483647 w 649"/>
              <a:gd name="T15" fmla="*/ 2147483647 h 49"/>
              <a:gd name="T16" fmla="*/ 2147483647 w 649"/>
              <a:gd name="T17" fmla="*/ 2147483647 h 49"/>
              <a:gd name="T18" fmla="*/ 2147483647 w 649"/>
              <a:gd name="T19" fmla="*/ 2147483647 h 49"/>
              <a:gd name="T20" fmla="*/ 2147483647 w 649"/>
              <a:gd name="T21" fmla="*/ 2147483647 h 49"/>
              <a:gd name="T22" fmla="*/ 2147483647 w 649"/>
              <a:gd name="T23" fmla="*/ 2147483647 h 49"/>
              <a:gd name="T24" fmla="*/ 2147483647 w 649"/>
              <a:gd name="T25" fmla="*/ 2147483647 h 49"/>
              <a:gd name="T26" fmla="*/ 2147483647 w 649"/>
              <a:gd name="T27" fmla="*/ 2147483647 h 49"/>
              <a:gd name="T28" fmla="*/ 2147483647 w 649"/>
              <a:gd name="T29" fmla="*/ 2147483647 h 49"/>
              <a:gd name="T30" fmla="*/ 2147483647 w 649"/>
              <a:gd name="T31" fmla="*/ 2147483647 h 49"/>
              <a:gd name="T32" fmla="*/ 2147483647 w 649"/>
              <a:gd name="T33" fmla="*/ 2147483647 h 49"/>
              <a:gd name="T34" fmla="*/ 2147483647 w 649"/>
              <a:gd name="T35" fmla="*/ 0 h 49"/>
              <a:gd name="T36" fmla="*/ 2147483647 w 649"/>
              <a:gd name="T37" fmla="*/ 0 h 49"/>
              <a:gd name="T38" fmla="*/ 2147483647 w 649"/>
              <a:gd name="T39" fmla="*/ 0 h 49"/>
              <a:gd name="T40" fmla="*/ 2147483647 w 649"/>
              <a:gd name="T41" fmla="*/ 2147483647 h 49"/>
              <a:gd name="T42" fmla="*/ 2147483647 w 649"/>
              <a:gd name="T43" fmla="*/ 2147483647 h 49"/>
              <a:gd name="T44" fmla="*/ 2147483647 w 649"/>
              <a:gd name="T45" fmla="*/ 2147483647 h 49"/>
              <a:gd name="T46" fmla="*/ 0 w 649"/>
              <a:gd name="T47" fmla="*/ 2147483647 h 4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649"/>
              <a:gd name="T73" fmla="*/ 0 h 49"/>
              <a:gd name="T74" fmla="*/ 649 w 649"/>
              <a:gd name="T75" fmla="*/ 49 h 4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649" h="49">
                <a:moveTo>
                  <a:pt x="0" y="4"/>
                </a:moveTo>
                <a:lnTo>
                  <a:pt x="0" y="48"/>
                </a:lnTo>
                <a:lnTo>
                  <a:pt x="648" y="48"/>
                </a:lnTo>
                <a:lnTo>
                  <a:pt x="648" y="22"/>
                </a:lnTo>
                <a:lnTo>
                  <a:pt x="570" y="22"/>
                </a:lnTo>
                <a:lnTo>
                  <a:pt x="532" y="21"/>
                </a:lnTo>
                <a:lnTo>
                  <a:pt x="500" y="21"/>
                </a:lnTo>
                <a:lnTo>
                  <a:pt x="464" y="19"/>
                </a:lnTo>
                <a:lnTo>
                  <a:pt x="430" y="18"/>
                </a:lnTo>
                <a:lnTo>
                  <a:pt x="398" y="16"/>
                </a:lnTo>
                <a:lnTo>
                  <a:pt x="366" y="13"/>
                </a:lnTo>
                <a:lnTo>
                  <a:pt x="334" y="10"/>
                </a:lnTo>
                <a:lnTo>
                  <a:pt x="307" y="7"/>
                </a:lnTo>
                <a:lnTo>
                  <a:pt x="288" y="6"/>
                </a:lnTo>
                <a:lnTo>
                  <a:pt x="266" y="4"/>
                </a:lnTo>
                <a:lnTo>
                  <a:pt x="236" y="2"/>
                </a:lnTo>
                <a:lnTo>
                  <a:pt x="205" y="1"/>
                </a:lnTo>
                <a:lnTo>
                  <a:pt x="174" y="0"/>
                </a:lnTo>
                <a:lnTo>
                  <a:pt x="142" y="0"/>
                </a:lnTo>
                <a:lnTo>
                  <a:pt x="110" y="0"/>
                </a:lnTo>
                <a:lnTo>
                  <a:pt x="78" y="1"/>
                </a:lnTo>
                <a:lnTo>
                  <a:pt x="55" y="1"/>
                </a:lnTo>
                <a:lnTo>
                  <a:pt x="26" y="2"/>
                </a:lnTo>
                <a:lnTo>
                  <a:pt x="0" y="4"/>
                </a:lnTo>
              </a:path>
            </a:pathLst>
          </a:custGeom>
          <a:solidFill>
            <a:srgbClr val="063DE8"/>
          </a:solidFill>
          <a:ln w="12699" cap="rnd" cmpd="sng">
            <a:noFill/>
            <a:prstDash val="solid"/>
            <a:round/>
            <a:headEnd type="triangl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 flipV="1">
            <a:off x="4648200" y="3733800"/>
            <a:ext cx="533400" cy="1524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2895600" y="4648200"/>
            <a:ext cx="2320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tr-TR" sz="2400">
                <a:latin typeface="Times New Roman" pitchFamily="18" charset="0"/>
              </a:rPr>
              <a:t>Bazal çekirdekler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517525" y="4689475"/>
            <a:ext cx="1831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tr-TR" sz="2400">
                <a:latin typeface="Times New Roman" pitchFamily="18" charset="0"/>
              </a:rPr>
              <a:t>Piramidal yol</a:t>
            </a:r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 flipV="1">
            <a:off x="6019800" y="1600200"/>
            <a:ext cx="0" cy="9144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 flipV="1">
            <a:off x="4038600" y="1219200"/>
            <a:ext cx="0" cy="16002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800000"/>
          </a:solidFill>
        </p:spPr>
        <p:txBody>
          <a:bodyPr/>
          <a:lstStyle/>
          <a:p>
            <a:r>
              <a:rPr lang="tr-TR" smtClean="0">
                <a:solidFill>
                  <a:schemeClr val="bg1"/>
                </a:solidFill>
              </a:rPr>
              <a:t>Kore Nedenleri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b="1" dirty="0" err="1" smtClean="0"/>
              <a:t>Sydenham</a:t>
            </a:r>
            <a:r>
              <a:rPr lang="tr-TR" b="1" dirty="0" smtClean="0"/>
              <a:t> </a:t>
            </a:r>
            <a:r>
              <a:rPr lang="tr-TR" b="1" dirty="0" err="1" smtClean="0"/>
              <a:t>Koresi</a:t>
            </a:r>
            <a:endParaRPr lang="tr-TR" b="1" dirty="0" smtClean="0"/>
          </a:p>
          <a:p>
            <a:pPr lvl="1"/>
            <a:r>
              <a:rPr lang="tr-TR" sz="2000" dirty="0" err="1" smtClean="0"/>
              <a:t>Romatizmal</a:t>
            </a:r>
            <a:r>
              <a:rPr lang="tr-TR" sz="2000" dirty="0" smtClean="0"/>
              <a:t> ateşin kardinal semptomu</a:t>
            </a:r>
          </a:p>
          <a:p>
            <a:pPr lvl="1"/>
            <a:r>
              <a:rPr lang="tr-TR" sz="2000" dirty="0" err="1" smtClean="0"/>
              <a:t>Poststreptokokkal</a:t>
            </a:r>
            <a:r>
              <a:rPr lang="tr-TR" sz="2000" dirty="0" smtClean="0"/>
              <a:t> </a:t>
            </a:r>
            <a:r>
              <a:rPr lang="tr-TR" sz="2000" dirty="0" err="1" smtClean="0"/>
              <a:t>otoimmun</a:t>
            </a:r>
            <a:endParaRPr lang="tr-TR" sz="2000" dirty="0" smtClean="0"/>
          </a:p>
          <a:p>
            <a:pPr lvl="1"/>
            <a:r>
              <a:rPr lang="tr-TR" sz="2000" dirty="0" smtClean="0"/>
              <a:t>5-15 yaş arası kız çocuklarını sık tutar</a:t>
            </a:r>
          </a:p>
          <a:p>
            <a:pPr lvl="1"/>
            <a:r>
              <a:rPr lang="tr-TR" sz="2000" dirty="0" smtClean="0"/>
              <a:t>Sinsi başlar, 3 ayda geçer</a:t>
            </a:r>
          </a:p>
          <a:p>
            <a:pPr lvl="1"/>
            <a:r>
              <a:rPr lang="tr-TR" sz="2000" b="1" dirty="0" smtClean="0"/>
              <a:t>KALBE DİKKAT!</a:t>
            </a:r>
            <a:endParaRPr lang="tr-TR" sz="2000" b="1" dirty="0"/>
          </a:p>
        </p:txBody>
      </p:sp>
      <p:sp>
        <p:nvSpPr>
          <p:cNvPr id="6" name="5 İçerik Yer Tutucusu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sz="2400" b="1" dirty="0" err="1" smtClean="0"/>
              <a:t>Huntington</a:t>
            </a:r>
            <a:r>
              <a:rPr lang="tr-TR" sz="2400" b="1" dirty="0" smtClean="0"/>
              <a:t> Hastalığı</a:t>
            </a:r>
          </a:p>
          <a:p>
            <a:pPr lvl="1"/>
            <a:r>
              <a:rPr lang="tr-TR" sz="2000" dirty="0" err="1" smtClean="0"/>
              <a:t>Penetransı</a:t>
            </a:r>
            <a:r>
              <a:rPr lang="tr-TR" sz="2000" dirty="0" smtClean="0"/>
              <a:t> tam, </a:t>
            </a:r>
            <a:r>
              <a:rPr lang="tr-TR" sz="2000" dirty="0" err="1" smtClean="0"/>
              <a:t>otozomal</a:t>
            </a:r>
            <a:r>
              <a:rPr lang="tr-TR" sz="2000" dirty="0" smtClean="0"/>
              <a:t> dominant geçiş</a:t>
            </a:r>
          </a:p>
          <a:p>
            <a:pPr lvl="1"/>
            <a:r>
              <a:rPr lang="tr-TR" sz="2000" dirty="0" err="1" smtClean="0"/>
              <a:t>Trinükleotit</a:t>
            </a:r>
            <a:r>
              <a:rPr lang="tr-TR" sz="2000" dirty="0" smtClean="0"/>
              <a:t> tekrar sayısı artışı</a:t>
            </a:r>
          </a:p>
          <a:p>
            <a:pPr lvl="1"/>
            <a:r>
              <a:rPr lang="tr-TR" sz="2000" dirty="0" smtClean="0"/>
              <a:t>40 yaş </a:t>
            </a:r>
            <a:r>
              <a:rPr lang="tr-TR" sz="2000" dirty="0" err="1" smtClean="0"/>
              <a:t>civasında</a:t>
            </a:r>
            <a:r>
              <a:rPr lang="tr-TR" sz="2000" dirty="0" smtClean="0"/>
              <a:t> başlayan </a:t>
            </a:r>
            <a:r>
              <a:rPr lang="tr-TR" sz="2000" dirty="0" err="1" smtClean="0"/>
              <a:t>kore</a:t>
            </a:r>
            <a:r>
              <a:rPr lang="tr-TR" sz="2000" dirty="0" smtClean="0"/>
              <a:t>, </a:t>
            </a:r>
            <a:r>
              <a:rPr lang="tr-TR" sz="2000" dirty="0" err="1" smtClean="0"/>
              <a:t>demans</a:t>
            </a:r>
            <a:r>
              <a:rPr lang="tr-TR" sz="2000" dirty="0" smtClean="0"/>
              <a:t>, davranış bozukluğu</a:t>
            </a:r>
          </a:p>
          <a:p>
            <a:pPr lvl="1"/>
            <a:r>
              <a:rPr lang="tr-TR" sz="2000" dirty="0" smtClean="0"/>
              <a:t>Kore tedavisi: </a:t>
            </a:r>
            <a:r>
              <a:rPr lang="tr-TR" sz="2000" dirty="0" err="1" smtClean="0"/>
              <a:t>tetrabenazin</a:t>
            </a:r>
            <a:endParaRPr lang="tr-TR" sz="2000" dirty="0" smtClean="0"/>
          </a:p>
          <a:p>
            <a:pPr lvl="1"/>
            <a:r>
              <a:rPr lang="tr-TR" sz="2000" dirty="0" smtClean="0"/>
              <a:t>Yaşam süresi 15 yıl</a:t>
            </a:r>
          </a:p>
          <a:p>
            <a:pPr lvl="1"/>
            <a:r>
              <a:rPr lang="tr-TR" sz="2000" dirty="0" err="1" smtClean="0"/>
              <a:t>Premsemptomatik</a:t>
            </a:r>
            <a:r>
              <a:rPr lang="tr-TR" sz="2000" dirty="0" smtClean="0"/>
              <a:t> genetik tanı özenli yapılmalı.</a:t>
            </a:r>
          </a:p>
          <a:p>
            <a:pPr lvl="1"/>
            <a:endParaRPr lang="tr-T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800000"/>
          </a:solidFill>
        </p:spPr>
        <p:txBody>
          <a:bodyPr/>
          <a:lstStyle/>
          <a:p>
            <a:r>
              <a:rPr lang="tr-TR" smtClean="0">
                <a:solidFill>
                  <a:schemeClr val="bg1"/>
                </a:solidFill>
              </a:rPr>
              <a:t>Miyoklonus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5001344"/>
          </a:xfrm>
          <a:solidFill>
            <a:srgbClr val="800000"/>
          </a:solidFill>
        </p:spPr>
        <p:txBody>
          <a:bodyPr/>
          <a:lstStyle/>
          <a:p>
            <a:r>
              <a:rPr lang="tr-TR" sz="2400" dirty="0" smtClean="0">
                <a:solidFill>
                  <a:schemeClr val="bg1"/>
                </a:solidFill>
              </a:rPr>
              <a:t>Ani ve kısa süreli kasılmalar</a:t>
            </a:r>
          </a:p>
          <a:p>
            <a:pPr>
              <a:buFontTx/>
              <a:buNone/>
            </a:pPr>
            <a:r>
              <a:rPr lang="tr-TR" sz="2400" dirty="0" smtClean="0">
                <a:solidFill>
                  <a:schemeClr val="bg1"/>
                </a:solidFill>
              </a:rPr>
              <a:t>“şimşek çakar gibi”</a:t>
            </a:r>
          </a:p>
          <a:p>
            <a:pPr>
              <a:buFontTx/>
              <a:buNone/>
            </a:pPr>
            <a:r>
              <a:rPr lang="tr-TR" sz="2400" dirty="0" smtClean="0">
                <a:solidFill>
                  <a:schemeClr val="bg1"/>
                </a:solidFill>
              </a:rPr>
              <a:t>A- Fizyolojik </a:t>
            </a:r>
            <a:r>
              <a:rPr lang="tr-TR" sz="2400" dirty="0" err="1" smtClean="0">
                <a:solidFill>
                  <a:schemeClr val="bg1"/>
                </a:solidFill>
              </a:rPr>
              <a:t>miyoklonus</a:t>
            </a:r>
            <a:endParaRPr lang="tr-TR" sz="2400" dirty="0" smtClean="0">
              <a:solidFill>
                <a:schemeClr val="bg1"/>
              </a:solidFill>
            </a:endParaRPr>
          </a:p>
          <a:p>
            <a:pPr lvl="1"/>
            <a:r>
              <a:rPr lang="tr-TR" sz="2000" dirty="0" smtClean="0">
                <a:solidFill>
                  <a:schemeClr val="bg1"/>
                </a:solidFill>
              </a:rPr>
              <a:t>Hıçkırık, uykuya dalarken olan atmalar</a:t>
            </a:r>
          </a:p>
          <a:p>
            <a:pPr>
              <a:buFontTx/>
              <a:buNone/>
            </a:pPr>
            <a:r>
              <a:rPr lang="tr-TR" sz="2400" dirty="0" smtClean="0">
                <a:solidFill>
                  <a:schemeClr val="bg1"/>
                </a:solidFill>
              </a:rPr>
              <a:t>B- </a:t>
            </a:r>
            <a:r>
              <a:rPr lang="tr-TR" sz="2400" dirty="0" err="1" smtClean="0">
                <a:solidFill>
                  <a:schemeClr val="bg1"/>
                </a:solidFill>
              </a:rPr>
              <a:t>Esansiyel</a:t>
            </a:r>
            <a:r>
              <a:rPr lang="tr-TR" sz="2400" dirty="0" smtClean="0">
                <a:solidFill>
                  <a:schemeClr val="bg1"/>
                </a:solidFill>
              </a:rPr>
              <a:t> </a:t>
            </a:r>
            <a:r>
              <a:rPr lang="tr-TR" sz="2400" dirty="0" err="1" smtClean="0">
                <a:solidFill>
                  <a:schemeClr val="bg1"/>
                </a:solidFill>
              </a:rPr>
              <a:t>miyoklonus</a:t>
            </a:r>
            <a:endParaRPr lang="tr-TR" sz="2400" dirty="0" smtClean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tr-TR" sz="2400" dirty="0" smtClean="0">
                <a:solidFill>
                  <a:schemeClr val="bg1"/>
                </a:solidFill>
              </a:rPr>
              <a:t>C- Epileptik </a:t>
            </a:r>
            <a:r>
              <a:rPr lang="tr-TR" sz="2400" dirty="0" err="1" smtClean="0">
                <a:solidFill>
                  <a:schemeClr val="bg1"/>
                </a:solidFill>
              </a:rPr>
              <a:t>miyoklonus</a:t>
            </a:r>
            <a:r>
              <a:rPr lang="tr-TR" sz="2400" dirty="0" smtClean="0">
                <a:solidFill>
                  <a:schemeClr val="bg1"/>
                </a:solidFill>
              </a:rPr>
              <a:t>	</a:t>
            </a:r>
          </a:p>
          <a:p>
            <a:pPr>
              <a:buFontTx/>
              <a:buNone/>
            </a:pPr>
            <a:r>
              <a:rPr lang="tr-TR" sz="2400" dirty="0" smtClean="0">
                <a:solidFill>
                  <a:schemeClr val="bg1"/>
                </a:solidFill>
              </a:rPr>
              <a:t>D- </a:t>
            </a:r>
            <a:r>
              <a:rPr lang="tr-TR" sz="2400" dirty="0" err="1" smtClean="0">
                <a:solidFill>
                  <a:schemeClr val="bg1"/>
                </a:solidFill>
              </a:rPr>
              <a:t>Semptomatik</a:t>
            </a:r>
            <a:r>
              <a:rPr lang="tr-TR" sz="2400" dirty="0" smtClean="0">
                <a:solidFill>
                  <a:schemeClr val="bg1"/>
                </a:solidFill>
              </a:rPr>
              <a:t> </a:t>
            </a:r>
            <a:r>
              <a:rPr lang="tr-TR" sz="2400" dirty="0" err="1" smtClean="0">
                <a:solidFill>
                  <a:schemeClr val="bg1"/>
                </a:solidFill>
              </a:rPr>
              <a:t>miyoklonus</a:t>
            </a:r>
            <a:endParaRPr lang="tr-TR" sz="2400" dirty="0" smtClean="0">
              <a:solidFill>
                <a:schemeClr val="bg1"/>
              </a:solidFill>
            </a:endParaRPr>
          </a:p>
          <a:p>
            <a:pPr lvl="1"/>
            <a:r>
              <a:rPr lang="tr-TR" sz="2000" dirty="0" err="1" smtClean="0">
                <a:solidFill>
                  <a:schemeClr val="bg1"/>
                </a:solidFill>
              </a:rPr>
              <a:t>Posthipoksik</a:t>
            </a:r>
            <a:r>
              <a:rPr lang="tr-TR" sz="2000" dirty="0" smtClean="0">
                <a:solidFill>
                  <a:schemeClr val="bg1"/>
                </a:solidFill>
              </a:rPr>
              <a:t> beyin hasarı/5-</a:t>
            </a:r>
            <a:r>
              <a:rPr lang="tr-TR" sz="2000" dirty="0" err="1" smtClean="0">
                <a:solidFill>
                  <a:schemeClr val="bg1"/>
                </a:solidFill>
              </a:rPr>
              <a:t>hidroksi</a:t>
            </a:r>
            <a:r>
              <a:rPr lang="tr-TR" sz="2000" dirty="0" smtClean="0">
                <a:solidFill>
                  <a:schemeClr val="bg1"/>
                </a:solidFill>
              </a:rPr>
              <a:t> </a:t>
            </a:r>
            <a:r>
              <a:rPr lang="tr-TR" sz="2000" dirty="0" err="1" smtClean="0">
                <a:solidFill>
                  <a:schemeClr val="bg1"/>
                </a:solidFill>
              </a:rPr>
              <a:t>triptamin</a:t>
            </a:r>
            <a:r>
              <a:rPr lang="tr-TR" sz="2000" dirty="0" smtClean="0">
                <a:solidFill>
                  <a:schemeClr val="bg1"/>
                </a:solidFill>
              </a:rPr>
              <a:t>-</a:t>
            </a:r>
            <a:r>
              <a:rPr lang="tr-TR" sz="2000" dirty="0" err="1" smtClean="0">
                <a:solidFill>
                  <a:schemeClr val="bg1"/>
                </a:solidFill>
              </a:rPr>
              <a:t>klonazepam</a:t>
            </a:r>
            <a:endParaRPr lang="tr-TR" sz="2000" dirty="0" smtClean="0">
              <a:solidFill>
                <a:schemeClr val="bg1"/>
              </a:solidFill>
            </a:endParaRPr>
          </a:p>
          <a:p>
            <a:pPr lvl="1"/>
            <a:r>
              <a:rPr lang="tr-TR" sz="2000" dirty="0" err="1" smtClean="0">
                <a:solidFill>
                  <a:schemeClr val="bg1"/>
                </a:solidFill>
              </a:rPr>
              <a:t>Mutipl</a:t>
            </a:r>
            <a:r>
              <a:rPr lang="tr-TR" sz="2000" dirty="0" smtClean="0">
                <a:solidFill>
                  <a:schemeClr val="bg1"/>
                </a:solidFill>
              </a:rPr>
              <a:t> </a:t>
            </a:r>
            <a:r>
              <a:rPr lang="tr-TR" sz="2000" dirty="0" err="1" smtClean="0">
                <a:solidFill>
                  <a:schemeClr val="bg1"/>
                </a:solidFill>
              </a:rPr>
              <a:t>metabolik</a:t>
            </a:r>
            <a:r>
              <a:rPr lang="tr-TR" sz="2000" dirty="0" smtClean="0">
                <a:solidFill>
                  <a:schemeClr val="bg1"/>
                </a:solidFill>
              </a:rPr>
              <a:t> bozukluk</a:t>
            </a:r>
          </a:p>
          <a:p>
            <a:pPr lvl="1"/>
            <a:r>
              <a:rPr lang="tr-TR" sz="2000" dirty="0" err="1" smtClean="0">
                <a:solidFill>
                  <a:schemeClr val="bg1"/>
                </a:solidFill>
              </a:rPr>
              <a:t>Hemifasiyal</a:t>
            </a:r>
            <a:r>
              <a:rPr lang="tr-TR" sz="2000" dirty="0" smtClean="0">
                <a:solidFill>
                  <a:schemeClr val="bg1"/>
                </a:solidFill>
              </a:rPr>
              <a:t> spazm/</a:t>
            </a:r>
            <a:r>
              <a:rPr lang="tr-TR" sz="2000" dirty="0" err="1" smtClean="0">
                <a:solidFill>
                  <a:schemeClr val="bg1"/>
                </a:solidFill>
              </a:rPr>
              <a:t>karbamazepin</a:t>
            </a:r>
            <a:r>
              <a:rPr lang="tr-TR" sz="2000" dirty="0" smtClean="0">
                <a:solidFill>
                  <a:schemeClr val="bg1"/>
                </a:solidFill>
              </a:rPr>
              <a:t>-</a:t>
            </a:r>
            <a:r>
              <a:rPr lang="tr-TR" sz="2000" dirty="0" err="1" smtClean="0">
                <a:solidFill>
                  <a:schemeClr val="bg1"/>
                </a:solidFill>
              </a:rPr>
              <a:t>botulinum</a:t>
            </a:r>
            <a:r>
              <a:rPr lang="tr-TR" sz="2000" dirty="0" smtClean="0">
                <a:solidFill>
                  <a:schemeClr val="bg1"/>
                </a:solidFill>
              </a:rPr>
              <a:t> toksini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800000"/>
          </a:solidFill>
        </p:spPr>
        <p:txBody>
          <a:bodyPr/>
          <a:lstStyle/>
          <a:p>
            <a:r>
              <a:rPr lang="tr-TR" smtClean="0">
                <a:solidFill>
                  <a:schemeClr val="bg1"/>
                </a:solidFill>
              </a:rPr>
              <a:t>Tikler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800000"/>
          </a:solidFill>
        </p:spPr>
        <p:txBody>
          <a:bodyPr/>
          <a:lstStyle/>
          <a:p>
            <a:r>
              <a:rPr lang="tr-TR" smtClean="0">
                <a:solidFill>
                  <a:schemeClr val="bg1"/>
                </a:solidFill>
              </a:rPr>
              <a:t>Miyoklonik,distonik ya da istemli hareketlere benzer hiperkineziler;</a:t>
            </a:r>
          </a:p>
          <a:p>
            <a:pPr lvl="1"/>
            <a:r>
              <a:rPr lang="tr-TR" smtClean="0">
                <a:solidFill>
                  <a:schemeClr val="bg1"/>
                </a:solidFill>
              </a:rPr>
              <a:t>Öcesinde mental gerginlik</a:t>
            </a:r>
          </a:p>
          <a:p>
            <a:pPr lvl="1"/>
            <a:r>
              <a:rPr lang="tr-TR" smtClean="0">
                <a:solidFill>
                  <a:schemeClr val="bg1"/>
                </a:solidFill>
              </a:rPr>
              <a:t>İstemli olarak baskılanabilme</a:t>
            </a:r>
          </a:p>
          <a:p>
            <a:pPr lvl="1"/>
            <a:r>
              <a:rPr lang="tr-TR" smtClean="0">
                <a:solidFill>
                  <a:schemeClr val="bg1"/>
                </a:solidFill>
              </a:rPr>
              <a:t>Tikin gerçekleştirilmesiyle mental gerginliğin ortadan kalkması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800000"/>
          </a:solidFill>
        </p:spPr>
        <p:txBody>
          <a:bodyPr/>
          <a:lstStyle/>
          <a:p>
            <a:r>
              <a:rPr lang="tr-TR" smtClean="0">
                <a:solidFill>
                  <a:schemeClr val="bg1"/>
                </a:solidFill>
              </a:rPr>
              <a:t>Tiklerin Sınıflaması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800000"/>
          </a:solidFill>
        </p:spPr>
        <p:txBody>
          <a:bodyPr/>
          <a:lstStyle/>
          <a:p>
            <a:r>
              <a:rPr lang="tr-TR" smtClean="0">
                <a:solidFill>
                  <a:schemeClr val="bg1"/>
                </a:solidFill>
              </a:rPr>
              <a:t>A- Motor Tikler</a:t>
            </a:r>
          </a:p>
          <a:p>
            <a:pPr lvl="1"/>
            <a:r>
              <a:rPr lang="tr-TR" smtClean="0">
                <a:solidFill>
                  <a:schemeClr val="bg1"/>
                </a:solidFill>
              </a:rPr>
              <a:t>Basit </a:t>
            </a:r>
          </a:p>
          <a:p>
            <a:pPr lvl="1"/>
            <a:r>
              <a:rPr lang="tr-TR" smtClean="0">
                <a:solidFill>
                  <a:schemeClr val="bg1"/>
                </a:solidFill>
              </a:rPr>
              <a:t>Kompleks </a:t>
            </a:r>
          </a:p>
          <a:p>
            <a:r>
              <a:rPr lang="tr-TR" smtClean="0">
                <a:solidFill>
                  <a:schemeClr val="bg1"/>
                </a:solidFill>
              </a:rPr>
              <a:t>Vokal/Fonik Tikler</a:t>
            </a:r>
          </a:p>
          <a:p>
            <a:pPr lvl="1"/>
            <a:r>
              <a:rPr lang="tr-TR" smtClean="0">
                <a:solidFill>
                  <a:schemeClr val="bg1"/>
                </a:solidFill>
              </a:rPr>
              <a:t>Basit</a:t>
            </a:r>
          </a:p>
          <a:p>
            <a:pPr lvl="1"/>
            <a:r>
              <a:rPr lang="tr-TR" smtClean="0">
                <a:solidFill>
                  <a:schemeClr val="bg1"/>
                </a:solidFill>
              </a:rPr>
              <a:t>Kompleks</a:t>
            </a:r>
          </a:p>
          <a:p>
            <a:pPr lvl="1"/>
            <a:endParaRPr lang="tr-TR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800000"/>
          </a:solidFill>
        </p:spPr>
        <p:txBody>
          <a:bodyPr/>
          <a:lstStyle/>
          <a:p>
            <a:r>
              <a:rPr lang="tr-TR" smtClean="0">
                <a:solidFill>
                  <a:schemeClr val="bg1"/>
                </a:solidFill>
              </a:rPr>
              <a:t>Tik Nedenleri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800000"/>
          </a:solidFill>
        </p:spPr>
        <p:txBody>
          <a:bodyPr/>
          <a:lstStyle/>
          <a:p>
            <a:r>
              <a:rPr lang="tr-TR" smtClean="0">
                <a:solidFill>
                  <a:schemeClr val="bg1"/>
                </a:solidFill>
              </a:rPr>
              <a:t>A- İdyopatik Tik Sendromları</a:t>
            </a:r>
          </a:p>
          <a:p>
            <a:pPr lvl="1"/>
            <a:r>
              <a:rPr lang="tr-TR" smtClean="0">
                <a:solidFill>
                  <a:schemeClr val="bg1"/>
                </a:solidFill>
              </a:rPr>
              <a:t>Akut basit geçici tikler (&lt;1 yıl)</a:t>
            </a:r>
          </a:p>
          <a:p>
            <a:pPr lvl="1"/>
            <a:r>
              <a:rPr lang="tr-TR" smtClean="0">
                <a:solidFill>
                  <a:schemeClr val="bg1"/>
                </a:solidFill>
              </a:rPr>
              <a:t>Çocukluk çağının kronik basit multipl tikleri</a:t>
            </a:r>
          </a:p>
          <a:p>
            <a:pPr lvl="1"/>
            <a:r>
              <a:rPr lang="tr-TR" smtClean="0">
                <a:solidFill>
                  <a:schemeClr val="bg1"/>
                </a:solidFill>
              </a:rPr>
              <a:t>Kronik basit multipl tikler</a:t>
            </a:r>
          </a:p>
          <a:p>
            <a:pPr lvl="1"/>
            <a:r>
              <a:rPr lang="tr-TR" smtClean="0">
                <a:solidFill>
                  <a:schemeClr val="bg1"/>
                </a:solidFill>
              </a:rPr>
              <a:t>Gilles de la Tourette sendromu</a:t>
            </a:r>
          </a:p>
          <a:p>
            <a:r>
              <a:rPr lang="tr-TR" smtClean="0">
                <a:solidFill>
                  <a:schemeClr val="bg1"/>
                </a:solidFill>
              </a:rPr>
              <a:t>Semptomatik Tikler</a:t>
            </a:r>
          </a:p>
          <a:p>
            <a:pPr lvl="1"/>
            <a:r>
              <a:rPr lang="tr-TR" smtClean="0">
                <a:solidFill>
                  <a:schemeClr val="bg1"/>
                </a:solidFill>
              </a:rPr>
              <a:t>Beyin hasarı, ilaçlar, vd.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800000"/>
          </a:solidFill>
        </p:spPr>
        <p:txBody>
          <a:bodyPr/>
          <a:lstStyle/>
          <a:p>
            <a:r>
              <a:rPr lang="tr-TR" smtClean="0">
                <a:solidFill>
                  <a:schemeClr val="bg1"/>
                </a:solidFill>
              </a:rPr>
              <a:t>Wilson Hastalığı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half" idx="1"/>
          </p:nvPr>
        </p:nvSpPr>
        <p:spPr>
          <a:solidFill>
            <a:srgbClr val="800000"/>
          </a:solidFill>
        </p:spPr>
        <p:txBody>
          <a:bodyPr/>
          <a:lstStyle/>
          <a:p>
            <a:r>
              <a:rPr lang="tr-TR" smtClean="0">
                <a:solidFill>
                  <a:schemeClr val="bg1"/>
                </a:solidFill>
              </a:rPr>
              <a:t>OR</a:t>
            </a:r>
          </a:p>
          <a:p>
            <a:r>
              <a:rPr lang="tr-TR" smtClean="0">
                <a:solidFill>
                  <a:schemeClr val="bg1"/>
                </a:solidFill>
              </a:rPr>
              <a:t>1/1000000</a:t>
            </a:r>
          </a:p>
          <a:p>
            <a:r>
              <a:rPr lang="tr-TR" smtClean="0">
                <a:solidFill>
                  <a:schemeClr val="bg1"/>
                </a:solidFill>
              </a:rPr>
              <a:t>%50 çocukluk çağı sirozu</a:t>
            </a:r>
          </a:p>
          <a:p>
            <a:r>
              <a:rPr lang="tr-TR" smtClean="0">
                <a:solidFill>
                  <a:schemeClr val="bg1"/>
                </a:solidFill>
              </a:rPr>
              <a:t>%50 nörolojik Wilson hast</a:t>
            </a:r>
          </a:p>
          <a:p>
            <a:pPr lvl="1"/>
            <a:r>
              <a:rPr lang="tr-TR" smtClean="0">
                <a:solidFill>
                  <a:schemeClr val="bg1"/>
                </a:solidFill>
              </a:rPr>
              <a:t>Serebellar</a:t>
            </a:r>
          </a:p>
          <a:p>
            <a:pPr lvl="1"/>
            <a:r>
              <a:rPr lang="tr-TR" smtClean="0">
                <a:solidFill>
                  <a:schemeClr val="bg1"/>
                </a:solidFill>
              </a:rPr>
              <a:t>Psikiyatrik</a:t>
            </a:r>
          </a:p>
          <a:p>
            <a:pPr lvl="1"/>
            <a:r>
              <a:rPr lang="tr-TR" smtClean="0">
                <a:solidFill>
                  <a:schemeClr val="bg1"/>
                </a:solidFill>
              </a:rPr>
              <a:t>Hareket bozuklukları</a:t>
            </a:r>
          </a:p>
        </p:txBody>
      </p:sp>
      <p:sp>
        <p:nvSpPr>
          <p:cNvPr id="38916" name="3 İçerik Yer Tutucusu"/>
          <p:cNvSpPr>
            <a:spLocks noGrp="1"/>
          </p:cNvSpPr>
          <p:nvPr>
            <p:ph sz="half" idx="2"/>
          </p:nvPr>
        </p:nvSpPr>
        <p:spPr>
          <a:solidFill>
            <a:srgbClr val="8E0000"/>
          </a:solidFill>
        </p:spPr>
        <p:txBody>
          <a:bodyPr/>
          <a:lstStyle/>
          <a:p>
            <a:r>
              <a:rPr lang="tr-TR" smtClean="0">
                <a:solidFill>
                  <a:schemeClr val="bg1"/>
                </a:solidFill>
              </a:rPr>
              <a:t>Tanı</a:t>
            </a:r>
          </a:p>
          <a:p>
            <a:pPr lvl="1"/>
            <a:r>
              <a:rPr lang="tr-TR" smtClean="0">
                <a:solidFill>
                  <a:schemeClr val="bg1"/>
                </a:solidFill>
              </a:rPr>
              <a:t>Kayser Fleischer halkası</a:t>
            </a:r>
          </a:p>
          <a:p>
            <a:pPr lvl="1"/>
            <a:r>
              <a:rPr lang="tr-TR" smtClean="0">
                <a:solidFill>
                  <a:schemeClr val="bg1"/>
                </a:solidFill>
              </a:rPr>
              <a:t>Seruloplazmin düzeyi</a:t>
            </a:r>
          </a:p>
          <a:p>
            <a:r>
              <a:rPr lang="tr-TR" smtClean="0">
                <a:solidFill>
                  <a:schemeClr val="bg1"/>
                </a:solidFill>
              </a:rPr>
              <a:t>Tedavi</a:t>
            </a:r>
          </a:p>
          <a:p>
            <a:pPr lvl="1"/>
            <a:r>
              <a:rPr lang="tr-TR" smtClean="0">
                <a:solidFill>
                  <a:schemeClr val="bg1"/>
                </a:solidFill>
              </a:rPr>
              <a:t>Şelatörler</a:t>
            </a:r>
          </a:p>
          <a:p>
            <a:pPr lvl="2"/>
            <a:r>
              <a:rPr lang="tr-TR" smtClean="0">
                <a:solidFill>
                  <a:schemeClr val="bg1"/>
                </a:solidFill>
              </a:rPr>
              <a:t>D-penisilamin</a:t>
            </a:r>
          </a:p>
          <a:p>
            <a:pPr lvl="2"/>
            <a:r>
              <a:rPr lang="tr-TR" smtClean="0">
                <a:solidFill>
                  <a:schemeClr val="bg1"/>
                </a:solidFill>
              </a:rPr>
              <a:t>Trientin</a:t>
            </a:r>
          </a:p>
          <a:p>
            <a:pPr lvl="1"/>
            <a:r>
              <a:rPr lang="tr-TR" smtClean="0">
                <a:solidFill>
                  <a:schemeClr val="bg1"/>
                </a:solidFill>
              </a:rPr>
              <a:t>Çinko</a:t>
            </a:r>
          </a:p>
          <a:p>
            <a:pPr lvl="1"/>
            <a:r>
              <a:rPr lang="tr-TR" smtClean="0">
                <a:solidFill>
                  <a:schemeClr val="bg1"/>
                </a:solidFill>
              </a:rPr>
              <a:t>KC nakli</a:t>
            </a:r>
          </a:p>
        </p:txBody>
      </p:sp>
      <p:pic>
        <p:nvPicPr>
          <p:cNvPr id="38917" name="Picture 5" descr="OD0001D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7838" y="404813"/>
            <a:ext cx="2136775" cy="160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6443663" y="3500438"/>
            <a:ext cx="976312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5" name="AutoShape 3"/>
          <p:cNvSpPr>
            <a:spLocks noChangeArrowheads="1"/>
          </p:cNvSpPr>
          <p:nvPr/>
        </p:nvSpPr>
        <p:spPr bwMode="auto">
          <a:xfrm rot="-5400000">
            <a:off x="5285581" y="3291682"/>
            <a:ext cx="1214437" cy="914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8196" name="Oval 4"/>
          <p:cNvSpPr>
            <a:spLocks noChangeArrowheads="1"/>
          </p:cNvSpPr>
          <p:nvPr/>
        </p:nvSpPr>
        <p:spPr bwMode="auto">
          <a:xfrm>
            <a:off x="7524750" y="2636838"/>
            <a:ext cx="1403350" cy="1849437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1331913" y="333375"/>
            <a:ext cx="6119812" cy="9144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 rot="-5400000">
            <a:off x="394494" y="2853531"/>
            <a:ext cx="2520950" cy="179863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446 w 21600"/>
              <a:gd name="T13" fmla="*/ 3446 h 21600"/>
              <a:gd name="T14" fmla="*/ 18154 w 21600"/>
              <a:gd name="T15" fmla="*/ 1815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3291" y="21600"/>
                </a:lnTo>
                <a:lnTo>
                  <a:pt x="18309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 rot="-5400000">
            <a:off x="4108450" y="2595563"/>
            <a:ext cx="1071563" cy="129698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 rot="-7263902">
            <a:off x="5219700" y="4292600"/>
            <a:ext cx="720725" cy="720725"/>
          </a:xfrm>
          <a:prstGeom prst="lightningBol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8201" name="AutoShape 9"/>
          <p:cNvSpPr>
            <a:spLocks noChangeArrowheads="1"/>
          </p:cNvSpPr>
          <p:nvPr/>
        </p:nvSpPr>
        <p:spPr bwMode="auto">
          <a:xfrm rot="8978299">
            <a:off x="6804025" y="981075"/>
            <a:ext cx="762000" cy="1925638"/>
          </a:xfrm>
          <a:prstGeom prst="lightningBol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8202" name="AutoShape 10"/>
          <p:cNvSpPr>
            <a:spLocks noChangeArrowheads="1"/>
          </p:cNvSpPr>
          <p:nvPr/>
        </p:nvSpPr>
        <p:spPr bwMode="auto">
          <a:xfrm>
            <a:off x="2339975" y="3789363"/>
            <a:ext cx="3024188" cy="50323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3" name="AutoShape 11"/>
          <p:cNvSpPr>
            <a:spLocks noChangeArrowheads="1"/>
          </p:cNvSpPr>
          <p:nvPr/>
        </p:nvSpPr>
        <p:spPr bwMode="auto">
          <a:xfrm>
            <a:off x="2339975" y="3068638"/>
            <a:ext cx="1584325" cy="5762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4" name="AutoShape 12"/>
          <p:cNvSpPr>
            <a:spLocks noChangeArrowheads="1"/>
          </p:cNvSpPr>
          <p:nvPr/>
        </p:nvSpPr>
        <p:spPr bwMode="auto">
          <a:xfrm rot="5103508">
            <a:off x="4168776" y="4121150"/>
            <a:ext cx="1439862" cy="34448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5" name="AutoShape 13"/>
          <p:cNvSpPr>
            <a:spLocks noChangeArrowheads="1"/>
          </p:cNvSpPr>
          <p:nvPr/>
        </p:nvSpPr>
        <p:spPr bwMode="auto">
          <a:xfrm rot="10800000">
            <a:off x="1042988" y="4868863"/>
            <a:ext cx="1655762" cy="122396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6" name="AutoShape 14"/>
          <p:cNvSpPr>
            <a:spLocks noChangeArrowheads="1"/>
          </p:cNvSpPr>
          <p:nvPr/>
        </p:nvSpPr>
        <p:spPr bwMode="auto">
          <a:xfrm rot="-8960580">
            <a:off x="2043113" y="4270375"/>
            <a:ext cx="1058862" cy="1130300"/>
          </a:xfrm>
          <a:prstGeom prst="lightningBol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8207" name="AutoShape 15"/>
          <p:cNvSpPr>
            <a:spLocks noChangeArrowheads="1"/>
          </p:cNvSpPr>
          <p:nvPr/>
        </p:nvSpPr>
        <p:spPr bwMode="auto">
          <a:xfrm rot="-3665106">
            <a:off x="584994" y="4221956"/>
            <a:ext cx="2359025" cy="3603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8" name="AutoShape 16"/>
          <p:cNvSpPr>
            <a:spLocks noChangeArrowheads="1"/>
          </p:cNvSpPr>
          <p:nvPr/>
        </p:nvSpPr>
        <p:spPr bwMode="auto">
          <a:xfrm rot="3201431">
            <a:off x="1979613" y="1052513"/>
            <a:ext cx="792162" cy="1439862"/>
          </a:xfrm>
          <a:prstGeom prst="lightningBol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cxnSp>
        <p:nvCxnSpPr>
          <p:cNvPr id="39953" name="AutoShape 17"/>
          <p:cNvCxnSpPr>
            <a:cxnSpLocks noChangeShapeType="1"/>
            <a:stCxn id="8197" idx="1"/>
          </p:cNvCxnSpPr>
          <p:nvPr/>
        </p:nvCxnSpPr>
        <p:spPr bwMode="auto">
          <a:xfrm rot="10800000" flipV="1">
            <a:off x="323850" y="790575"/>
            <a:ext cx="1008063" cy="5375275"/>
          </a:xfrm>
          <a:prstGeom prst="bentConnector2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9954" name="Text Box 18"/>
          <p:cNvSpPr txBox="1">
            <a:spLocks noChangeArrowheads="1"/>
          </p:cNvSpPr>
          <p:nvPr/>
        </p:nvSpPr>
        <p:spPr bwMode="auto">
          <a:xfrm>
            <a:off x="879475" y="3016250"/>
            <a:ext cx="1319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>
                <a:solidFill>
                  <a:schemeClr val="bg1"/>
                </a:solidFill>
                <a:latin typeface="Times New Roman" pitchFamily="18" charset="0"/>
              </a:rPr>
              <a:t>Striatum</a:t>
            </a:r>
          </a:p>
        </p:txBody>
      </p:sp>
      <p:sp>
        <p:nvSpPr>
          <p:cNvPr id="39955" name="Text Box 19"/>
          <p:cNvSpPr txBox="1">
            <a:spLocks noChangeArrowheads="1"/>
          </p:cNvSpPr>
          <p:nvPr/>
        </p:nvSpPr>
        <p:spPr bwMode="auto">
          <a:xfrm>
            <a:off x="4335463" y="2943225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>
                <a:solidFill>
                  <a:schemeClr val="bg1"/>
                </a:solidFill>
                <a:latin typeface="Times New Roman" pitchFamily="18" charset="0"/>
              </a:rPr>
              <a:t>GPe</a:t>
            </a:r>
          </a:p>
        </p:txBody>
      </p:sp>
      <p:sp>
        <p:nvSpPr>
          <p:cNvPr id="39956" name="Text Box 20"/>
          <p:cNvSpPr txBox="1">
            <a:spLocks noChangeArrowheads="1"/>
          </p:cNvSpPr>
          <p:nvPr/>
        </p:nvSpPr>
        <p:spPr bwMode="auto">
          <a:xfrm>
            <a:off x="5487988" y="344805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>
                <a:solidFill>
                  <a:schemeClr val="bg1"/>
                </a:solidFill>
                <a:latin typeface="Times New Roman" pitchFamily="18" charset="0"/>
              </a:rPr>
              <a:t>GPi</a:t>
            </a:r>
          </a:p>
        </p:txBody>
      </p:sp>
      <p:sp>
        <p:nvSpPr>
          <p:cNvPr id="39957" name="Text Box 21"/>
          <p:cNvSpPr txBox="1">
            <a:spLocks noChangeArrowheads="1"/>
          </p:cNvSpPr>
          <p:nvPr/>
        </p:nvSpPr>
        <p:spPr bwMode="auto">
          <a:xfrm>
            <a:off x="7467600" y="3429000"/>
            <a:ext cx="1584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>
                <a:solidFill>
                  <a:schemeClr val="bg1"/>
                </a:solidFill>
                <a:latin typeface="Times New Roman" pitchFamily="18" charset="0"/>
              </a:rPr>
              <a:t>Talamus</a:t>
            </a:r>
          </a:p>
        </p:txBody>
      </p:sp>
      <p:sp>
        <p:nvSpPr>
          <p:cNvPr id="8214" name="Oval 22"/>
          <p:cNvSpPr>
            <a:spLocks noChangeArrowheads="1"/>
          </p:cNvSpPr>
          <p:nvPr/>
        </p:nvSpPr>
        <p:spPr bwMode="auto">
          <a:xfrm>
            <a:off x="4787900" y="4941888"/>
            <a:ext cx="792163" cy="720725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39959" name="Text Box 23"/>
          <p:cNvSpPr txBox="1">
            <a:spLocks noChangeArrowheads="1"/>
          </p:cNvSpPr>
          <p:nvPr/>
        </p:nvSpPr>
        <p:spPr bwMode="auto">
          <a:xfrm>
            <a:off x="4479925" y="1647825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STC</a:t>
            </a:r>
          </a:p>
        </p:txBody>
      </p:sp>
      <p:sp>
        <p:nvSpPr>
          <p:cNvPr id="39960" name="Text Box 24"/>
          <p:cNvSpPr txBox="1">
            <a:spLocks noChangeArrowheads="1"/>
          </p:cNvSpPr>
          <p:nvPr/>
        </p:nvSpPr>
        <p:spPr bwMode="auto">
          <a:xfrm>
            <a:off x="2051050" y="476250"/>
            <a:ext cx="2405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>
                <a:solidFill>
                  <a:schemeClr val="bg1"/>
                </a:solidFill>
                <a:latin typeface="Times New Roman" pitchFamily="18" charset="0"/>
              </a:rPr>
              <a:t>Serebral korteks</a:t>
            </a:r>
          </a:p>
        </p:txBody>
      </p:sp>
      <p:sp>
        <p:nvSpPr>
          <p:cNvPr id="39961" name="Text Box 25"/>
          <p:cNvSpPr txBox="1">
            <a:spLocks noChangeArrowheads="1"/>
          </p:cNvSpPr>
          <p:nvPr/>
        </p:nvSpPr>
        <p:spPr bwMode="auto">
          <a:xfrm>
            <a:off x="1547813" y="5708650"/>
            <a:ext cx="8175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chemeClr val="bg1"/>
                </a:solidFill>
                <a:latin typeface="Times New Roman" pitchFamily="18" charset="0"/>
              </a:rPr>
              <a:t>SNk</a:t>
            </a:r>
          </a:p>
        </p:txBody>
      </p:sp>
      <p:sp>
        <p:nvSpPr>
          <p:cNvPr id="39962" name="Text Box 26"/>
          <p:cNvSpPr txBox="1">
            <a:spLocks noChangeArrowheads="1"/>
          </p:cNvSpPr>
          <p:nvPr/>
        </p:nvSpPr>
        <p:spPr bwMode="auto">
          <a:xfrm>
            <a:off x="2103438" y="4024313"/>
            <a:ext cx="47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D1</a:t>
            </a:r>
          </a:p>
        </p:txBody>
      </p:sp>
      <p:sp>
        <p:nvSpPr>
          <p:cNvPr id="39963" name="Text Box 27"/>
          <p:cNvSpPr txBox="1">
            <a:spLocks noChangeArrowheads="1"/>
          </p:cNvSpPr>
          <p:nvPr/>
        </p:nvSpPr>
        <p:spPr bwMode="auto">
          <a:xfrm>
            <a:off x="2051050" y="2852738"/>
            <a:ext cx="47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D2</a:t>
            </a:r>
          </a:p>
        </p:txBody>
      </p:sp>
      <p:sp>
        <p:nvSpPr>
          <p:cNvPr id="39964" name="Text Box 28"/>
          <p:cNvSpPr txBox="1">
            <a:spLocks noChangeArrowheads="1"/>
          </p:cNvSpPr>
          <p:nvPr/>
        </p:nvSpPr>
        <p:spPr bwMode="auto">
          <a:xfrm>
            <a:off x="4840288" y="510540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STC</a:t>
            </a:r>
          </a:p>
        </p:txBody>
      </p:sp>
      <p:sp>
        <p:nvSpPr>
          <p:cNvPr id="8221" name="Line 29"/>
          <p:cNvSpPr>
            <a:spLocks noChangeShapeType="1"/>
          </p:cNvSpPr>
          <p:nvPr/>
        </p:nvSpPr>
        <p:spPr bwMode="auto">
          <a:xfrm flipH="1">
            <a:off x="5181600" y="1066800"/>
            <a:ext cx="152400" cy="396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2" name="Line 30"/>
          <p:cNvSpPr>
            <a:spLocks noChangeShapeType="1"/>
          </p:cNvSpPr>
          <p:nvPr/>
        </p:nvSpPr>
        <p:spPr bwMode="auto">
          <a:xfrm flipH="1">
            <a:off x="5715000" y="3962400"/>
            <a:ext cx="2286000" cy="1219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3" name="Freeform 31"/>
          <p:cNvSpPr>
            <a:spLocks/>
          </p:cNvSpPr>
          <p:nvPr/>
        </p:nvSpPr>
        <p:spPr bwMode="auto">
          <a:xfrm>
            <a:off x="1473200" y="1739900"/>
            <a:ext cx="6375400" cy="1498600"/>
          </a:xfrm>
          <a:custGeom>
            <a:avLst/>
            <a:gdLst>
              <a:gd name="T0" fmla="*/ 2147483647 w 4016"/>
              <a:gd name="T1" fmla="*/ 2147483647 h 944"/>
              <a:gd name="T2" fmla="*/ 2147483647 w 4016"/>
              <a:gd name="T3" fmla="*/ 2147483647 h 944"/>
              <a:gd name="T4" fmla="*/ 2147483647 w 4016"/>
              <a:gd name="T5" fmla="*/ 2147483647 h 944"/>
              <a:gd name="T6" fmla="*/ 2147483647 w 4016"/>
              <a:gd name="T7" fmla="*/ 2147483647 h 944"/>
              <a:gd name="T8" fmla="*/ 0 60000 65536"/>
              <a:gd name="T9" fmla="*/ 0 60000 65536"/>
              <a:gd name="T10" fmla="*/ 0 60000 65536"/>
              <a:gd name="T11" fmla="*/ 0 60000 65536"/>
              <a:gd name="T12" fmla="*/ 0 w 4016"/>
              <a:gd name="T13" fmla="*/ 0 h 944"/>
              <a:gd name="T14" fmla="*/ 4016 w 4016"/>
              <a:gd name="T15" fmla="*/ 944 h 9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16" h="944">
                <a:moveTo>
                  <a:pt x="4016" y="872"/>
                </a:moveTo>
                <a:cubicBezTo>
                  <a:pt x="3108" y="444"/>
                  <a:pt x="2200" y="16"/>
                  <a:pt x="1568" y="8"/>
                </a:cubicBezTo>
                <a:cubicBezTo>
                  <a:pt x="936" y="0"/>
                  <a:pt x="448" y="704"/>
                  <a:pt x="224" y="824"/>
                </a:cubicBezTo>
                <a:cubicBezTo>
                  <a:pt x="0" y="944"/>
                  <a:pt x="112" y="836"/>
                  <a:pt x="224" y="728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4" name="Freeform 32"/>
          <p:cNvSpPr>
            <a:spLocks/>
          </p:cNvSpPr>
          <p:nvPr/>
        </p:nvSpPr>
        <p:spPr bwMode="auto">
          <a:xfrm>
            <a:off x="3721100" y="2667000"/>
            <a:ext cx="2489200" cy="2743200"/>
          </a:xfrm>
          <a:custGeom>
            <a:avLst/>
            <a:gdLst>
              <a:gd name="T0" fmla="*/ 2147483647 w 1568"/>
              <a:gd name="T1" fmla="*/ 2147483647 h 1728"/>
              <a:gd name="T2" fmla="*/ 2147483647 w 1568"/>
              <a:gd name="T3" fmla="*/ 2147483647 h 1728"/>
              <a:gd name="T4" fmla="*/ 2147483647 w 1568"/>
              <a:gd name="T5" fmla="*/ 2147483647 h 1728"/>
              <a:gd name="T6" fmla="*/ 2147483647 w 1568"/>
              <a:gd name="T7" fmla="*/ 2147483647 h 1728"/>
              <a:gd name="T8" fmla="*/ 2147483647 w 1568"/>
              <a:gd name="T9" fmla="*/ 2147483647 h 17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68"/>
              <a:gd name="T16" fmla="*/ 0 h 1728"/>
              <a:gd name="T17" fmla="*/ 1568 w 1568"/>
              <a:gd name="T18" fmla="*/ 1728 h 17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68" h="1728">
                <a:moveTo>
                  <a:pt x="728" y="1728"/>
                </a:moveTo>
                <a:cubicBezTo>
                  <a:pt x="420" y="1616"/>
                  <a:pt x="112" y="1504"/>
                  <a:pt x="56" y="1248"/>
                </a:cubicBezTo>
                <a:cubicBezTo>
                  <a:pt x="0" y="992"/>
                  <a:pt x="168" y="384"/>
                  <a:pt x="392" y="192"/>
                </a:cubicBezTo>
                <a:cubicBezTo>
                  <a:pt x="616" y="0"/>
                  <a:pt x="1232" y="56"/>
                  <a:pt x="1400" y="96"/>
                </a:cubicBezTo>
                <a:cubicBezTo>
                  <a:pt x="1568" y="136"/>
                  <a:pt x="1400" y="376"/>
                  <a:pt x="1400" y="432"/>
                </a:cubicBezTo>
              </a:path>
            </a:pathLst>
          </a:custGeom>
          <a:noFill/>
          <a:ln w="57150" cmpd="sng">
            <a:solidFill>
              <a:srgbClr val="CC9900"/>
            </a:solidFill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5" grpId="0" animBg="1"/>
      <p:bldP spid="8196" grpId="0" animBg="1" autoUpdateAnimBg="0"/>
      <p:bldP spid="8197" grpId="0" animBg="1" autoUpdateAnimBg="0"/>
      <p:bldP spid="8198" grpId="0" animBg="1"/>
      <p:bldP spid="8199" grpId="0" animBg="1"/>
      <p:bldP spid="8200" grpId="0" animBg="1"/>
      <p:bldP spid="8201" grpId="0" animBg="1"/>
      <p:bldP spid="8202" grpId="0" animBg="1"/>
      <p:bldP spid="8203" grpId="0" animBg="1"/>
      <p:bldP spid="8204" grpId="0" animBg="1"/>
      <p:bldP spid="8205" grpId="0" animBg="1"/>
      <p:bldP spid="8206" grpId="0" animBg="1"/>
      <p:bldP spid="8207" grpId="0" animBg="1"/>
      <p:bldP spid="8208" grpId="0" animBg="1"/>
      <p:bldP spid="8214" grpId="0" animBg="1" autoUpdateAnimBg="0"/>
      <p:bldP spid="8221" grpId="0" animBg="1"/>
      <p:bldP spid="8222" grpId="0" animBg="1"/>
      <p:bldP spid="8223" grpId="0" animBg="1"/>
      <p:bldP spid="822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/>
          <p:cNvSpPr>
            <a:spLocks noChangeArrowheads="1"/>
          </p:cNvSpPr>
          <p:nvPr/>
        </p:nvSpPr>
        <p:spPr bwMode="auto">
          <a:xfrm>
            <a:off x="6443663" y="3500438"/>
            <a:ext cx="976312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3" name="AutoShape 3"/>
          <p:cNvSpPr>
            <a:spLocks noChangeArrowheads="1"/>
          </p:cNvSpPr>
          <p:nvPr/>
        </p:nvSpPr>
        <p:spPr bwMode="auto">
          <a:xfrm rot="-5400000">
            <a:off x="5285581" y="3291682"/>
            <a:ext cx="1214437" cy="914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40964" name="Oval 4"/>
          <p:cNvSpPr>
            <a:spLocks noChangeArrowheads="1"/>
          </p:cNvSpPr>
          <p:nvPr/>
        </p:nvSpPr>
        <p:spPr bwMode="auto">
          <a:xfrm>
            <a:off x="7524750" y="2636838"/>
            <a:ext cx="1403350" cy="1849437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0965" name="AutoShape 5"/>
          <p:cNvSpPr>
            <a:spLocks noChangeArrowheads="1"/>
          </p:cNvSpPr>
          <p:nvPr/>
        </p:nvSpPr>
        <p:spPr bwMode="auto">
          <a:xfrm>
            <a:off x="1331913" y="333375"/>
            <a:ext cx="6119812" cy="9144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0966" name="AutoShape 6"/>
          <p:cNvSpPr>
            <a:spLocks noChangeArrowheads="1"/>
          </p:cNvSpPr>
          <p:nvPr/>
        </p:nvSpPr>
        <p:spPr bwMode="auto">
          <a:xfrm rot="-5400000">
            <a:off x="394494" y="2853531"/>
            <a:ext cx="2520950" cy="179863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446 w 21600"/>
              <a:gd name="T13" fmla="*/ 3446 h 21600"/>
              <a:gd name="T14" fmla="*/ 18154 w 21600"/>
              <a:gd name="T15" fmla="*/ 1815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3291" y="21600"/>
                </a:lnTo>
                <a:lnTo>
                  <a:pt x="18309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7" name="AutoShape 7"/>
          <p:cNvSpPr>
            <a:spLocks noChangeArrowheads="1"/>
          </p:cNvSpPr>
          <p:nvPr/>
        </p:nvSpPr>
        <p:spPr bwMode="auto">
          <a:xfrm rot="-5400000">
            <a:off x="4108450" y="2595563"/>
            <a:ext cx="1071563" cy="129698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AutoShape 8"/>
          <p:cNvSpPr>
            <a:spLocks noChangeArrowheads="1"/>
          </p:cNvSpPr>
          <p:nvPr/>
        </p:nvSpPr>
        <p:spPr bwMode="auto">
          <a:xfrm rot="-7263902">
            <a:off x="5219700" y="4292600"/>
            <a:ext cx="720725" cy="720725"/>
          </a:xfrm>
          <a:prstGeom prst="lightningBol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40969" name="AutoShape 9"/>
          <p:cNvSpPr>
            <a:spLocks noChangeArrowheads="1"/>
          </p:cNvSpPr>
          <p:nvPr/>
        </p:nvSpPr>
        <p:spPr bwMode="auto">
          <a:xfrm rot="8978299">
            <a:off x="6804025" y="981075"/>
            <a:ext cx="762000" cy="1925638"/>
          </a:xfrm>
          <a:prstGeom prst="lightningBol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40970" name="AutoShape 10"/>
          <p:cNvSpPr>
            <a:spLocks noChangeArrowheads="1"/>
          </p:cNvSpPr>
          <p:nvPr/>
        </p:nvSpPr>
        <p:spPr bwMode="auto">
          <a:xfrm>
            <a:off x="2339975" y="3789363"/>
            <a:ext cx="3024188" cy="50323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1" name="AutoShape 11"/>
          <p:cNvSpPr>
            <a:spLocks noChangeArrowheads="1"/>
          </p:cNvSpPr>
          <p:nvPr/>
        </p:nvSpPr>
        <p:spPr bwMode="auto">
          <a:xfrm>
            <a:off x="2339975" y="3068638"/>
            <a:ext cx="1584325" cy="5762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AutoShape 12"/>
          <p:cNvSpPr>
            <a:spLocks noChangeArrowheads="1"/>
          </p:cNvSpPr>
          <p:nvPr/>
        </p:nvSpPr>
        <p:spPr bwMode="auto">
          <a:xfrm rot="5103508">
            <a:off x="4168776" y="4121150"/>
            <a:ext cx="1439862" cy="34448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3" name="AutoShape 13"/>
          <p:cNvSpPr>
            <a:spLocks noChangeArrowheads="1"/>
          </p:cNvSpPr>
          <p:nvPr/>
        </p:nvSpPr>
        <p:spPr bwMode="auto">
          <a:xfrm rot="10800000">
            <a:off x="1042988" y="4868863"/>
            <a:ext cx="1655762" cy="122396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AutoShape 14"/>
          <p:cNvSpPr>
            <a:spLocks noChangeArrowheads="1"/>
          </p:cNvSpPr>
          <p:nvPr/>
        </p:nvSpPr>
        <p:spPr bwMode="auto">
          <a:xfrm rot="-8960580">
            <a:off x="2043113" y="4270375"/>
            <a:ext cx="1058862" cy="1130300"/>
          </a:xfrm>
          <a:prstGeom prst="lightningBol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40975" name="AutoShape 15"/>
          <p:cNvSpPr>
            <a:spLocks noChangeArrowheads="1"/>
          </p:cNvSpPr>
          <p:nvPr/>
        </p:nvSpPr>
        <p:spPr bwMode="auto">
          <a:xfrm rot="-3665106">
            <a:off x="584994" y="4221956"/>
            <a:ext cx="2359025" cy="3603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6" name="AutoShape 16"/>
          <p:cNvSpPr>
            <a:spLocks noChangeArrowheads="1"/>
          </p:cNvSpPr>
          <p:nvPr/>
        </p:nvSpPr>
        <p:spPr bwMode="auto">
          <a:xfrm rot="3201431">
            <a:off x="1979613" y="1052513"/>
            <a:ext cx="792162" cy="1439862"/>
          </a:xfrm>
          <a:prstGeom prst="lightningBol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cxnSp>
        <p:nvCxnSpPr>
          <p:cNvPr id="40977" name="AutoShape 17"/>
          <p:cNvCxnSpPr>
            <a:cxnSpLocks noChangeShapeType="1"/>
            <a:stCxn id="40965" idx="1"/>
          </p:cNvCxnSpPr>
          <p:nvPr/>
        </p:nvCxnSpPr>
        <p:spPr bwMode="auto">
          <a:xfrm rot="10800000" flipV="1">
            <a:off x="323850" y="790575"/>
            <a:ext cx="1008063" cy="5375275"/>
          </a:xfrm>
          <a:prstGeom prst="bentConnector2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40978" name="Text Box 18"/>
          <p:cNvSpPr txBox="1">
            <a:spLocks noChangeArrowheads="1"/>
          </p:cNvSpPr>
          <p:nvPr/>
        </p:nvSpPr>
        <p:spPr bwMode="auto">
          <a:xfrm>
            <a:off x="879475" y="3016250"/>
            <a:ext cx="1319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Striatum</a:t>
            </a:r>
          </a:p>
        </p:txBody>
      </p:sp>
      <p:sp>
        <p:nvSpPr>
          <p:cNvPr id="40979" name="Text Box 19"/>
          <p:cNvSpPr txBox="1">
            <a:spLocks noChangeArrowheads="1"/>
          </p:cNvSpPr>
          <p:nvPr/>
        </p:nvSpPr>
        <p:spPr bwMode="auto">
          <a:xfrm>
            <a:off x="4335463" y="2943225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GPe</a:t>
            </a:r>
          </a:p>
        </p:txBody>
      </p:sp>
      <p:sp>
        <p:nvSpPr>
          <p:cNvPr id="40980" name="Text Box 20"/>
          <p:cNvSpPr txBox="1">
            <a:spLocks noChangeArrowheads="1"/>
          </p:cNvSpPr>
          <p:nvPr/>
        </p:nvSpPr>
        <p:spPr bwMode="auto">
          <a:xfrm>
            <a:off x="5487988" y="344805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GPi</a:t>
            </a:r>
          </a:p>
        </p:txBody>
      </p:sp>
      <p:sp>
        <p:nvSpPr>
          <p:cNvPr id="40981" name="Text Box 21"/>
          <p:cNvSpPr txBox="1">
            <a:spLocks noChangeArrowheads="1"/>
          </p:cNvSpPr>
          <p:nvPr/>
        </p:nvSpPr>
        <p:spPr bwMode="auto">
          <a:xfrm>
            <a:off x="7575550" y="3448050"/>
            <a:ext cx="1354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Talamus</a:t>
            </a:r>
          </a:p>
        </p:txBody>
      </p:sp>
      <p:sp>
        <p:nvSpPr>
          <p:cNvPr id="40982" name="Oval 22"/>
          <p:cNvSpPr>
            <a:spLocks noChangeArrowheads="1"/>
          </p:cNvSpPr>
          <p:nvPr/>
        </p:nvSpPr>
        <p:spPr bwMode="auto">
          <a:xfrm>
            <a:off x="4787900" y="4941888"/>
            <a:ext cx="792163" cy="720725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0983" name="Text Box 23"/>
          <p:cNvSpPr txBox="1">
            <a:spLocks noChangeArrowheads="1"/>
          </p:cNvSpPr>
          <p:nvPr/>
        </p:nvSpPr>
        <p:spPr bwMode="auto">
          <a:xfrm>
            <a:off x="4479925" y="1647825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STC</a:t>
            </a:r>
          </a:p>
        </p:txBody>
      </p:sp>
      <p:sp>
        <p:nvSpPr>
          <p:cNvPr id="40984" name="Text Box 24"/>
          <p:cNvSpPr txBox="1">
            <a:spLocks noChangeArrowheads="1"/>
          </p:cNvSpPr>
          <p:nvPr/>
        </p:nvSpPr>
        <p:spPr bwMode="auto">
          <a:xfrm>
            <a:off x="2051050" y="476250"/>
            <a:ext cx="2405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Serebral korteks</a:t>
            </a:r>
          </a:p>
        </p:txBody>
      </p:sp>
      <p:sp>
        <p:nvSpPr>
          <p:cNvPr id="40985" name="Text Box 25"/>
          <p:cNvSpPr txBox="1">
            <a:spLocks noChangeArrowheads="1"/>
          </p:cNvSpPr>
          <p:nvPr/>
        </p:nvSpPr>
        <p:spPr bwMode="auto">
          <a:xfrm>
            <a:off x="1547813" y="5708650"/>
            <a:ext cx="665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SNk</a:t>
            </a:r>
          </a:p>
        </p:txBody>
      </p:sp>
      <p:sp>
        <p:nvSpPr>
          <p:cNvPr id="40986" name="Text Box 26"/>
          <p:cNvSpPr txBox="1">
            <a:spLocks noChangeArrowheads="1"/>
          </p:cNvSpPr>
          <p:nvPr/>
        </p:nvSpPr>
        <p:spPr bwMode="auto">
          <a:xfrm>
            <a:off x="2103438" y="4024313"/>
            <a:ext cx="47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D1</a:t>
            </a:r>
          </a:p>
        </p:txBody>
      </p:sp>
      <p:sp>
        <p:nvSpPr>
          <p:cNvPr id="40987" name="Text Box 27"/>
          <p:cNvSpPr txBox="1">
            <a:spLocks noChangeArrowheads="1"/>
          </p:cNvSpPr>
          <p:nvPr/>
        </p:nvSpPr>
        <p:spPr bwMode="auto">
          <a:xfrm>
            <a:off x="2051050" y="2852738"/>
            <a:ext cx="47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D2</a:t>
            </a:r>
          </a:p>
        </p:txBody>
      </p:sp>
      <p:sp>
        <p:nvSpPr>
          <p:cNvPr id="40988" name="Text Box 28"/>
          <p:cNvSpPr txBox="1">
            <a:spLocks noChangeArrowheads="1"/>
          </p:cNvSpPr>
          <p:nvPr/>
        </p:nvSpPr>
        <p:spPr bwMode="auto">
          <a:xfrm>
            <a:off x="4840288" y="510540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ST</a:t>
            </a:r>
            <a:r>
              <a:rPr lang="tr-TR" b="1">
                <a:solidFill>
                  <a:schemeClr val="bg1"/>
                </a:solidFill>
              </a:rPr>
              <a:t>Ç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40989" name="Text Box 29"/>
          <p:cNvSpPr txBox="1">
            <a:spLocks noChangeArrowheads="1"/>
          </p:cNvSpPr>
          <p:nvPr/>
        </p:nvSpPr>
        <p:spPr bwMode="auto">
          <a:xfrm>
            <a:off x="4022725" y="5835650"/>
            <a:ext cx="1581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tr-TR" sz="3600">
                <a:latin typeface="Times New Roman" pitchFamily="18" charset="0"/>
              </a:rPr>
              <a:t>Normal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/>
          <p:cNvSpPr>
            <a:spLocks noChangeArrowheads="1"/>
          </p:cNvSpPr>
          <p:nvPr/>
        </p:nvSpPr>
        <p:spPr bwMode="auto">
          <a:xfrm>
            <a:off x="6443663" y="2997200"/>
            <a:ext cx="976312" cy="14398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7" name="AutoShape 3"/>
          <p:cNvSpPr>
            <a:spLocks noChangeArrowheads="1"/>
          </p:cNvSpPr>
          <p:nvPr/>
        </p:nvSpPr>
        <p:spPr bwMode="auto">
          <a:xfrm rot="-5400000">
            <a:off x="5285581" y="3291682"/>
            <a:ext cx="1214437" cy="914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41988" name="Oval 4"/>
          <p:cNvSpPr>
            <a:spLocks noChangeArrowheads="1"/>
          </p:cNvSpPr>
          <p:nvPr/>
        </p:nvSpPr>
        <p:spPr bwMode="auto">
          <a:xfrm>
            <a:off x="7524750" y="2636838"/>
            <a:ext cx="1403350" cy="1849437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1989" name="AutoShape 5"/>
          <p:cNvSpPr>
            <a:spLocks noChangeArrowheads="1"/>
          </p:cNvSpPr>
          <p:nvPr/>
        </p:nvSpPr>
        <p:spPr bwMode="auto">
          <a:xfrm>
            <a:off x="1331913" y="333375"/>
            <a:ext cx="6119812" cy="9144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1990" name="AutoShape 6"/>
          <p:cNvSpPr>
            <a:spLocks noChangeArrowheads="1"/>
          </p:cNvSpPr>
          <p:nvPr/>
        </p:nvSpPr>
        <p:spPr bwMode="auto">
          <a:xfrm rot="-5400000">
            <a:off x="394494" y="2853531"/>
            <a:ext cx="2520950" cy="179863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446 w 21600"/>
              <a:gd name="T13" fmla="*/ 3446 h 21600"/>
              <a:gd name="T14" fmla="*/ 18154 w 21600"/>
              <a:gd name="T15" fmla="*/ 1815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3291" y="21600"/>
                </a:lnTo>
                <a:lnTo>
                  <a:pt x="18309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1" name="AutoShape 7"/>
          <p:cNvSpPr>
            <a:spLocks noChangeArrowheads="1"/>
          </p:cNvSpPr>
          <p:nvPr/>
        </p:nvSpPr>
        <p:spPr bwMode="auto">
          <a:xfrm rot="-5400000">
            <a:off x="4108450" y="2595563"/>
            <a:ext cx="1071563" cy="129698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2" name="AutoShape 8"/>
          <p:cNvSpPr>
            <a:spLocks noChangeArrowheads="1"/>
          </p:cNvSpPr>
          <p:nvPr/>
        </p:nvSpPr>
        <p:spPr bwMode="auto">
          <a:xfrm rot="-6454746">
            <a:off x="4810125" y="4032251"/>
            <a:ext cx="1476375" cy="1308100"/>
          </a:xfrm>
          <a:prstGeom prst="lightningBol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41993" name="AutoShape 9"/>
          <p:cNvSpPr>
            <a:spLocks noChangeArrowheads="1"/>
          </p:cNvSpPr>
          <p:nvPr/>
        </p:nvSpPr>
        <p:spPr bwMode="auto">
          <a:xfrm rot="8978299">
            <a:off x="7221538" y="1363663"/>
            <a:ext cx="296862" cy="1565275"/>
          </a:xfrm>
          <a:prstGeom prst="lightningBol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41994" name="AutoShape 10"/>
          <p:cNvSpPr>
            <a:spLocks noChangeArrowheads="1"/>
          </p:cNvSpPr>
          <p:nvPr/>
        </p:nvSpPr>
        <p:spPr bwMode="auto">
          <a:xfrm>
            <a:off x="2339975" y="3789363"/>
            <a:ext cx="3024188" cy="2159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5" name="AutoShape 11"/>
          <p:cNvSpPr>
            <a:spLocks noChangeArrowheads="1"/>
          </p:cNvSpPr>
          <p:nvPr/>
        </p:nvSpPr>
        <p:spPr bwMode="auto">
          <a:xfrm>
            <a:off x="2339975" y="2781300"/>
            <a:ext cx="1584325" cy="10080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AutoShape 12"/>
          <p:cNvSpPr>
            <a:spLocks noChangeArrowheads="1"/>
          </p:cNvSpPr>
          <p:nvPr/>
        </p:nvSpPr>
        <p:spPr bwMode="auto">
          <a:xfrm rot="5103508">
            <a:off x="4067969" y="4229894"/>
            <a:ext cx="1439863" cy="1428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7" name="AutoShape 13"/>
          <p:cNvSpPr>
            <a:spLocks noChangeArrowheads="1"/>
          </p:cNvSpPr>
          <p:nvPr/>
        </p:nvSpPr>
        <p:spPr bwMode="auto">
          <a:xfrm rot="10800000">
            <a:off x="1042988" y="4868863"/>
            <a:ext cx="649287" cy="122396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41998" name="AutoShape 14"/>
          <p:cNvSpPr>
            <a:spLocks noChangeArrowheads="1"/>
          </p:cNvSpPr>
          <p:nvPr/>
        </p:nvSpPr>
        <p:spPr bwMode="auto">
          <a:xfrm rot="-8960580">
            <a:off x="1908175" y="4149725"/>
            <a:ext cx="247650" cy="1274763"/>
          </a:xfrm>
          <a:prstGeom prst="lightningBol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41999" name="AutoShape 15"/>
          <p:cNvSpPr>
            <a:spLocks noChangeArrowheads="1"/>
          </p:cNvSpPr>
          <p:nvPr/>
        </p:nvSpPr>
        <p:spPr bwMode="auto">
          <a:xfrm rot="-3665106">
            <a:off x="657225" y="4373563"/>
            <a:ext cx="2232025" cy="730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184319848 h 21600"/>
              <a:gd name="T4" fmla="*/ 2147483647 w 21600"/>
              <a:gd name="T5" fmla="*/ 368633853 h 21600"/>
              <a:gd name="T6" fmla="*/ 2147483647 w 21600"/>
              <a:gd name="T7" fmla="*/ 18431984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0" name="AutoShape 16"/>
          <p:cNvSpPr>
            <a:spLocks noChangeArrowheads="1"/>
          </p:cNvSpPr>
          <p:nvPr/>
        </p:nvSpPr>
        <p:spPr bwMode="auto">
          <a:xfrm rot="3201431">
            <a:off x="1979613" y="1052513"/>
            <a:ext cx="792162" cy="1439862"/>
          </a:xfrm>
          <a:prstGeom prst="lightningBol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cxnSp>
        <p:nvCxnSpPr>
          <p:cNvPr id="42001" name="AutoShape 17"/>
          <p:cNvCxnSpPr>
            <a:cxnSpLocks noChangeShapeType="1"/>
            <a:stCxn id="41989" idx="1"/>
          </p:cNvCxnSpPr>
          <p:nvPr/>
        </p:nvCxnSpPr>
        <p:spPr bwMode="auto">
          <a:xfrm rot="10800000" flipV="1">
            <a:off x="323850" y="790575"/>
            <a:ext cx="1008063" cy="537527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42002" name="Text Box 18"/>
          <p:cNvSpPr txBox="1">
            <a:spLocks noChangeArrowheads="1"/>
          </p:cNvSpPr>
          <p:nvPr/>
        </p:nvSpPr>
        <p:spPr bwMode="auto">
          <a:xfrm>
            <a:off x="879475" y="3016250"/>
            <a:ext cx="1319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Striatum</a:t>
            </a:r>
          </a:p>
        </p:txBody>
      </p:sp>
      <p:sp>
        <p:nvSpPr>
          <p:cNvPr id="42003" name="Text Box 19"/>
          <p:cNvSpPr txBox="1">
            <a:spLocks noChangeArrowheads="1"/>
          </p:cNvSpPr>
          <p:nvPr/>
        </p:nvSpPr>
        <p:spPr bwMode="auto">
          <a:xfrm>
            <a:off x="4335463" y="2943225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GPe</a:t>
            </a:r>
          </a:p>
        </p:txBody>
      </p:sp>
      <p:sp>
        <p:nvSpPr>
          <p:cNvPr id="42004" name="Text Box 20"/>
          <p:cNvSpPr txBox="1">
            <a:spLocks noChangeArrowheads="1"/>
          </p:cNvSpPr>
          <p:nvPr/>
        </p:nvSpPr>
        <p:spPr bwMode="auto">
          <a:xfrm>
            <a:off x="5487988" y="344805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GPi</a:t>
            </a:r>
          </a:p>
        </p:txBody>
      </p:sp>
      <p:sp>
        <p:nvSpPr>
          <p:cNvPr id="42005" name="Text Box 21"/>
          <p:cNvSpPr txBox="1">
            <a:spLocks noChangeArrowheads="1"/>
          </p:cNvSpPr>
          <p:nvPr/>
        </p:nvSpPr>
        <p:spPr bwMode="auto">
          <a:xfrm>
            <a:off x="7575550" y="3448050"/>
            <a:ext cx="1354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Talamus</a:t>
            </a:r>
          </a:p>
        </p:txBody>
      </p:sp>
      <p:sp>
        <p:nvSpPr>
          <p:cNvPr id="42006" name="Oval 22"/>
          <p:cNvSpPr>
            <a:spLocks noChangeArrowheads="1"/>
          </p:cNvSpPr>
          <p:nvPr/>
        </p:nvSpPr>
        <p:spPr bwMode="auto">
          <a:xfrm>
            <a:off x="4643438" y="5373688"/>
            <a:ext cx="792162" cy="720725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2007" name="Text Box 23"/>
          <p:cNvSpPr txBox="1">
            <a:spLocks noChangeArrowheads="1"/>
          </p:cNvSpPr>
          <p:nvPr/>
        </p:nvSpPr>
        <p:spPr bwMode="auto">
          <a:xfrm>
            <a:off x="4479925" y="1647825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STC</a:t>
            </a:r>
          </a:p>
        </p:txBody>
      </p:sp>
      <p:sp>
        <p:nvSpPr>
          <p:cNvPr id="42008" name="Text Box 24"/>
          <p:cNvSpPr txBox="1">
            <a:spLocks noChangeArrowheads="1"/>
          </p:cNvSpPr>
          <p:nvPr/>
        </p:nvSpPr>
        <p:spPr bwMode="auto">
          <a:xfrm>
            <a:off x="2051050" y="476250"/>
            <a:ext cx="2405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Serebral korteks</a:t>
            </a:r>
          </a:p>
        </p:txBody>
      </p:sp>
      <p:sp>
        <p:nvSpPr>
          <p:cNvPr id="42009" name="Text Box 25"/>
          <p:cNvSpPr txBox="1">
            <a:spLocks noChangeArrowheads="1"/>
          </p:cNvSpPr>
          <p:nvPr/>
        </p:nvSpPr>
        <p:spPr bwMode="auto">
          <a:xfrm>
            <a:off x="1187450" y="5832475"/>
            <a:ext cx="4714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SNk</a:t>
            </a:r>
          </a:p>
        </p:txBody>
      </p:sp>
      <p:sp>
        <p:nvSpPr>
          <p:cNvPr id="42010" name="Text Box 26"/>
          <p:cNvSpPr txBox="1">
            <a:spLocks noChangeArrowheads="1"/>
          </p:cNvSpPr>
          <p:nvPr/>
        </p:nvSpPr>
        <p:spPr bwMode="auto">
          <a:xfrm>
            <a:off x="2103438" y="4024313"/>
            <a:ext cx="47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D1</a:t>
            </a:r>
          </a:p>
        </p:txBody>
      </p:sp>
      <p:sp>
        <p:nvSpPr>
          <p:cNvPr id="42011" name="Text Box 27"/>
          <p:cNvSpPr txBox="1">
            <a:spLocks noChangeArrowheads="1"/>
          </p:cNvSpPr>
          <p:nvPr/>
        </p:nvSpPr>
        <p:spPr bwMode="auto">
          <a:xfrm>
            <a:off x="2051050" y="2852738"/>
            <a:ext cx="47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D2</a:t>
            </a:r>
          </a:p>
        </p:txBody>
      </p:sp>
      <p:sp>
        <p:nvSpPr>
          <p:cNvPr id="42012" name="Text Box 28"/>
          <p:cNvSpPr txBox="1">
            <a:spLocks noChangeArrowheads="1"/>
          </p:cNvSpPr>
          <p:nvPr/>
        </p:nvSpPr>
        <p:spPr bwMode="auto">
          <a:xfrm>
            <a:off x="4716463" y="5516563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STC</a:t>
            </a:r>
          </a:p>
        </p:txBody>
      </p:sp>
      <p:sp>
        <p:nvSpPr>
          <p:cNvPr id="42013" name="Text Box 29"/>
          <p:cNvSpPr txBox="1">
            <a:spLocks noChangeArrowheads="1"/>
          </p:cNvSpPr>
          <p:nvPr/>
        </p:nvSpPr>
        <p:spPr bwMode="auto">
          <a:xfrm>
            <a:off x="3641725" y="6064250"/>
            <a:ext cx="2698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tr-TR" sz="3600">
                <a:latin typeface="Times New Roman" pitchFamily="18" charset="0"/>
              </a:rPr>
              <a:t>Parkinsonizm</a:t>
            </a:r>
          </a:p>
        </p:txBody>
      </p:sp>
      <p:sp>
        <p:nvSpPr>
          <p:cNvPr id="42014" name="AutoShape 30"/>
          <p:cNvSpPr>
            <a:spLocks noChangeArrowheads="1"/>
          </p:cNvSpPr>
          <p:nvPr/>
        </p:nvSpPr>
        <p:spPr bwMode="auto">
          <a:xfrm rot="10800000">
            <a:off x="6019800" y="4343400"/>
            <a:ext cx="649288" cy="12239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42015" name="AutoShape 31"/>
          <p:cNvSpPr>
            <a:spLocks noChangeArrowheads="1"/>
          </p:cNvSpPr>
          <p:nvPr/>
        </p:nvSpPr>
        <p:spPr bwMode="auto">
          <a:xfrm rot="12639420" flipH="1">
            <a:off x="5638800" y="5257800"/>
            <a:ext cx="285750" cy="588963"/>
          </a:xfrm>
          <a:prstGeom prst="lightningBol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42016" name="Text Box 32"/>
          <p:cNvSpPr txBox="1">
            <a:spLocks noChangeArrowheads="1"/>
          </p:cNvSpPr>
          <p:nvPr/>
        </p:nvSpPr>
        <p:spPr bwMode="auto">
          <a:xfrm>
            <a:off x="6019800" y="51054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tr-TR" sz="2400">
                <a:solidFill>
                  <a:schemeClr val="bg1"/>
                </a:solidFill>
                <a:latin typeface="Times New Roman" pitchFamily="18" charset="0"/>
              </a:rPr>
              <a:t>SNr</a:t>
            </a:r>
          </a:p>
        </p:txBody>
      </p:sp>
      <p:sp>
        <p:nvSpPr>
          <p:cNvPr id="42017" name="AutoShape 33"/>
          <p:cNvSpPr>
            <a:spLocks noChangeArrowheads="1"/>
          </p:cNvSpPr>
          <p:nvPr/>
        </p:nvSpPr>
        <p:spPr bwMode="auto">
          <a:xfrm rot="-3665106">
            <a:off x="6523831" y="4468019"/>
            <a:ext cx="1230313" cy="4349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7792 h 21600"/>
              <a:gd name="T14" fmla="*/ 19953 w 21600"/>
              <a:gd name="T15" fmla="*/ 1380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5685" y="0"/>
                </a:moveTo>
                <a:lnTo>
                  <a:pt x="15685" y="7792"/>
                </a:lnTo>
                <a:lnTo>
                  <a:pt x="3375" y="7792"/>
                </a:lnTo>
                <a:lnTo>
                  <a:pt x="3375" y="13808"/>
                </a:lnTo>
                <a:lnTo>
                  <a:pt x="15685" y="13808"/>
                </a:lnTo>
                <a:lnTo>
                  <a:pt x="15685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7792"/>
                </a:moveTo>
                <a:lnTo>
                  <a:pt x="1350" y="13808"/>
                </a:lnTo>
                <a:lnTo>
                  <a:pt x="2700" y="13808"/>
                </a:lnTo>
                <a:lnTo>
                  <a:pt x="2700" y="7792"/>
                </a:lnTo>
                <a:close/>
              </a:path>
              <a:path w="21600" h="21600">
                <a:moveTo>
                  <a:pt x="0" y="7792"/>
                </a:moveTo>
                <a:lnTo>
                  <a:pt x="0" y="13808"/>
                </a:lnTo>
                <a:lnTo>
                  <a:pt x="675" y="13808"/>
                </a:lnTo>
                <a:lnTo>
                  <a:pt x="675" y="7792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6443663" y="3500438"/>
            <a:ext cx="976312" cy="4857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 rot="16200000">
            <a:off x="5285581" y="3291682"/>
            <a:ext cx="1214437" cy="9144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0080"/>
          </a:solidFill>
          <a:ln w="38100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 eaLnBrk="1" hangingPunct="1"/>
            <a:endParaRPr lang="en-US" sz="1800">
              <a:latin typeface="Arial" charset="0"/>
            </a:endParaRPr>
          </a:p>
        </p:txBody>
      </p:sp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7524750" y="2636838"/>
            <a:ext cx="1403350" cy="1849437"/>
          </a:xfrm>
          <a:prstGeom prst="ellipse">
            <a:avLst/>
          </a:prstGeom>
          <a:solidFill>
            <a:srgbClr val="000080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1800">
              <a:latin typeface="Arial" charset="0"/>
            </a:endParaRP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1331913" y="333375"/>
            <a:ext cx="6119812" cy="9144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000080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1800">
              <a:latin typeface="Arial" charset="0"/>
            </a:endParaRPr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 rot="16200000">
            <a:off x="394494" y="2853531"/>
            <a:ext cx="2520950" cy="1798638"/>
          </a:xfrm>
          <a:custGeom>
            <a:avLst/>
            <a:gdLst>
              <a:gd name="G0" fmla="+- 3291 0 0"/>
              <a:gd name="G1" fmla="+- 21600 0 3291"/>
              <a:gd name="G2" fmla="*/ 3291 1 2"/>
              <a:gd name="G3" fmla="+- 21600 0 G2"/>
              <a:gd name="G4" fmla="+/ 3291 21600 2"/>
              <a:gd name="G5" fmla="+/ G1 0 2"/>
              <a:gd name="G6" fmla="*/ 21600 21600 3291"/>
              <a:gd name="G7" fmla="*/ G6 1 2"/>
              <a:gd name="G8" fmla="+- 21600 0 G7"/>
              <a:gd name="G9" fmla="*/ 21600 1 2"/>
              <a:gd name="G10" fmla="+- 3291 0 G9"/>
              <a:gd name="G11" fmla="?: G10 G8 0"/>
              <a:gd name="G12" fmla="?: G10 G7 21600"/>
              <a:gd name="T0" fmla="*/ 19954 w 21600"/>
              <a:gd name="T1" fmla="*/ 10800 h 21600"/>
              <a:gd name="T2" fmla="*/ 10800 w 21600"/>
              <a:gd name="T3" fmla="*/ 21600 h 21600"/>
              <a:gd name="T4" fmla="*/ 1646 w 21600"/>
              <a:gd name="T5" fmla="*/ 10800 h 21600"/>
              <a:gd name="T6" fmla="*/ 10800 w 21600"/>
              <a:gd name="T7" fmla="*/ 0 h 21600"/>
              <a:gd name="T8" fmla="*/ 3446 w 21600"/>
              <a:gd name="T9" fmla="*/ 3446 h 21600"/>
              <a:gd name="T10" fmla="*/ 18154 w 21600"/>
              <a:gd name="T11" fmla="*/ 181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291" y="21600"/>
                </a:lnTo>
                <a:lnTo>
                  <a:pt x="18309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008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1800">
              <a:latin typeface="Arial" charset="0"/>
            </a:endParaRPr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 rot="16200000">
            <a:off x="4108450" y="2595563"/>
            <a:ext cx="1071563" cy="1296987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008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1800">
              <a:latin typeface="Arial" charset="0"/>
            </a:endParaRPr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 rot="14336098">
            <a:off x="5219700" y="4292600"/>
            <a:ext cx="720725" cy="720725"/>
          </a:xfrm>
          <a:prstGeom prst="lightningBolt">
            <a:avLst/>
          </a:prstGeom>
          <a:solidFill>
            <a:srgbClr val="FF0000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 rot="8978299">
            <a:off x="6804025" y="981075"/>
            <a:ext cx="762000" cy="1925638"/>
          </a:xfrm>
          <a:prstGeom prst="lightningBolt">
            <a:avLst/>
          </a:prstGeom>
          <a:solidFill>
            <a:srgbClr val="FF0000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AutoShape 10"/>
          <p:cNvSpPr>
            <a:spLocks noChangeArrowheads="1"/>
          </p:cNvSpPr>
          <p:nvPr/>
        </p:nvSpPr>
        <p:spPr bwMode="auto">
          <a:xfrm>
            <a:off x="2339975" y="3789363"/>
            <a:ext cx="3024188" cy="50323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>
            <a:off x="2339975" y="3068638"/>
            <a:ext cx="1584325" cy="57626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1800">
              <a:latin typeface="Arial" charset="0"/>
            </a:endParaRPr>
          </a:p>
        </p:txBody>
      </p:sp>
      <p:sp>
        <p:nvSpPr>
          <p:cNvPr id="10252" name="AutoShape 12"/>
          <p:cNvSpPr>
            <a:spLocks noChangeArrowheads="1"/>
          </p:cNvSpPr>
          <p:nvPr/>
        </p:nvSpPr>
        <p:spPr bwMode="auto">
          <a:xfrm rot="4066576">
            <a:off x="3941671" y="4121150"/>
            <a:ext cx="1439862" cy="34448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AutoShape 13"/>
          <p:cNvSpPr>
            <a:spLocks noChangeArrowheads="1"/>
          </p:cNvSpPr>
          <p:nvPr/>
        </p:nvSpPr>
        <p:spPr bwMode="auto">
          <a:xfrm rot="10800000">
            <a:off x="1042988" y="4868863"/>
            <a:ext cx="1655762" cy="1223962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00008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1800">
              <a:latin typeface="Arial" charset="0"/>
            </a:endParaRPr>
          </a:p>
        </p:txBody>
      </p:sp>
      <p:sp>
        <p:nvSpPr>
          <p:cNvPr id="10254" name="AutoShape 14"/>
          <p:cNvSpPr>
            <a:spLocks noChangeArrowheads="1"/>
          </p:cNvSpPr>
          <p:nvPr/>
        </p:nvSpPr>
        <p:spPr bwMode="auto">
          <a:xfrm rot="12639420">
            <a:off x="2043113" y="4270375"/>
            <a:ext cx="1058862" cy="1130300"/>
          </a:xfrm>
          <a:prstGeom prst="lightningBolt">
            <a:avLst/>
          </a:prstGeom>
          <a:solidFill>
            <a:srgbClr val="FFC000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5" name="AutoShape 15"/>
          <p:cNvSpPr>
            <a:spLocks noChangeArrowheads="1"/>
          </p:cNvSpPr>
          <p:nvPr/>
        </p:nvSpPr>
        <p:spPr bwMode="auto">
          <a:xfrm rot="-3665106">
            <a:off x="584994" y="4221956"/>
            <a:ext cx="2359025" cy="36036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B050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6" name="AutoShape 16"/>
          <p:cNvSpPr>
            <a:spLocks noChangeArrowheads="1"/>
          </p:cNvSpPr>
          <p:nvPr/>
        </p:nvSpPr>
        <p:spPr bwMode="auto">
          <a:xfrm rot="3201431">
            <a:off x="1979613" y="1052513"/>
            <a:ext cx="792162" cy="1439862"/>
          </a:xfrm>
          <a:prstGeom prst="lightningBolt">
            <a:avLst/>
          </a:prstGeom>
          <a:solidFill>
            <a:srgbClr val="FF0000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257" name="AutoShape 17"/>
          <p:cNvCxnSpPr>
            <a:cxnSpLocks noChangeShapeType="1"/>
            <a:stCxn id="10245" idx="1"/>
          </p:cNvCxnSpPr>
          <p:nvPr/>
        </p:nvCxnSpPr>
        <p:spPr bwMode="auto">
          <a:xfrm rot="10800000" flipV="1">
            <a:off x="323850" y="790575"/>
            <a:ext cx="1008063" cy="5375275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4335463" y="2943225"/>
            <a:ext cx="79375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dirty="0" err="1">
                <a:solidFill>
                  <a:schemeClr val="bg1"/>
                </a:solidFill>
                <a:latin typeface="Arial" charset="0"/>
              </a:rPr>
              <a:t>GPe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5487988" y="3448050"/>
            <a:ext cx="69215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chemeClr val="bg1"/>
                </a:solidFill>
                <a:latin typeface="Arial" charset="0"/>
              </a:rPr>
              <a:t>GPi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7575550" y="3448050"/>
            <a:ext cx="1354138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chemeClr val="bg1"/>
                </a:solidFill>
                <a:latin typeface="Arial" charset="0"/>
              </a:rPr>
              <a:t>Talamus</a:t>
            </a:r>
          </a:p>
        </p:txBody>
      </p:sp>
      <p:sp>
        <p:nvSpPr>
          <p:cNvPr id="10262" name="Oval 22"/>
          <p:cNvSpPr>
            <a:spLocks noChangeArrowheads="1"/>
          </p:cNvSpPr>
          <p:nvPr/>
        </p:nvSpPr>
        <p:spPr bwMode="auto">
          <a:xfrm>
            <a:off x="4787900" y="4941888"/>
            <a:ext cx="792163" cy="720725"/>
          </a:xfrm>
          <a:prstGeom prst="ellipse">
            <a:avLst/>
          </a:prstGeom>
          <a:solidFill>
            <a:srgbClr val="000080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1800">
              <a:latin typeface="Arial" charset="0"/>
            </a:endParaRP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4479925" y="1647825"/>
            <a:ext cx="64135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solidFill>
                  <a:schemeClr val="bg1"/>
                </a:solidFill>
                <a:latin typeface="Arial" charset="0"/>
              </a:rPr>
              <a:t>STC</a:t>
            </a: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2051050" y="476250"/>
            <a:ext cx="2405063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chemeClr val="bg1"/>
                </a:solidFill>
                <a:latin typeface="Arial" charset="0"/>
              </a:rPr>
              <a:t>Serebral korteks</a:t>
            </a: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1547813" y="5708650"/>
            <a:ext cx="665162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chemeClr val="bg1"/>
                </a:solidFill>
                <a:latin typeface="Arial" charset="0"/>
              </a:rPr>
              <a:t>SNk</a:t>
            </a:r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2103438" y="4024313"/>
            <a:ext cx="476250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solidFill>
                  <a:schemeClr val="bg1"/>
                </a:solidFill>
                <a:latin typeface="Arial" charset="0"/>
              </a:rPr>
              <a:t>D1</a:t>
            </a:r>
          </a:p>
        </p:txBody>
      </p:sp>
      <p:sp>
        <p:nvSpPr>
          <p:cNvPr id="10267" name="Text Box 27"/>
          <p:cNvSpPr txBox="1">
            <a:spLocks noChangeArrowheads="1"/>
          </p:cNvSpPr>
          <p:nvPr/>
        </p:nvSpPr>
        <p:spPr bwMode="auto">
          <a:xfrm>
            <a:off x="2051050" y="2852738"/>
            <a:ext cx="476250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solidFill>
                  <a:schemeClr val="bg1"/>
                </a:solidFill>
                <a:latin typeface="Arial" charset="0"/>
              </a:rPr>
              <a:t>D2</a:t>
            </a:r>
          </a:p>
        </p:txBody>
      </p:sp>
      <p:sp>
        <p:nvSpPr>
          <p:cNvPr id="10268" name="Text Box 28"/>
          <p:cNvSpPr txBox="1">
            <a:spLocks noChangeArrowheads="1"/>
          </p:cNvSpPr>
          <p:nvPr/>
        </p:nvSpPr>
        <p:spPr bwMode="auto">
          <a:xfrm>
            <a:off x="4840288" y="5105400"/>
            <a:ext cx="64135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solidFill>
                  <a:schemeClr val="bg1"/>
                </a:solidFill>
                <a:latin typeface="Arial" charset="0"/>
              </a:rPr>
              <a:t>ST</a:t>
            </a:r>
            <a:r>
              <a:rPr lang="tr-TR" sz="1800" b="1">
                <a:solidFill>
                  <a:schemeClr val="bg1"/>
                </a:solidFill>
                <a:latin typeface="Arial" charset="0"/>
              </a:rPr>
              <a:t>Ç</a:t>
            </a:r>
            <a:endParaRPr lang="en-US" sz="18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269" name="Text Box 29"/>
          <p:cNvSpPr txBox="1">
            <a:spLocks noChangeArrowheads="1"/>
          </p:cNvSpPr>
          <p:nvPr/>
        </p:nvSpPr>
        <p:spPr bwMode="auto">
          <a:xfrm>
            <a:off x="4022725" y="5835650"/>
            <a:ext cx="1581150" cy="6413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3600"/>
              <a:t>Normal</a:t>
            </a:r>
          </a:p>
        </p:txBody>
      </p:sp>
      <p:sp>
        <p:nvSpPr>
          <p:cNvPr id="32" name="31 U Dönüş Oku"/>
          <p:cNvSpPr/>
          <p:nvPr/>
        </p:nvSpPr>
        <p:spPr bwMode="auto">
          <a:xfrm>
            <a:off x="1403648" y="1988840"/>
            <a:ext cx="3528392" cy="2880320"/>
          </a:xfrm>
          <a:prstGeom prst="uturnArrow">
            <a:avLst>
              <a:gd name="adj1" fmla="val 4235"/>
              <a:gd name="adj2" fmla="val 16514"/>
              <a:gd name="adj3" fmla="val 12681"/>
              <a:gd name="adj4" fmla="val 43750"/>
              <a:gd name="adj5" fmla="val 29195"/>
            </a:avLst>
          </a:prstGeom>
          <a:solidFill>
            <a:srgbClr val="00B05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0" name="AutoShape 15"/>
          <p:cNvSpPr>
            <a:spLocks noChangeArrowheads="1"/>
          </p:cNvSpPr>
          <p:nvPr/>
        </p:nvSpPr>
        <p:spPr bwMode="auto">
          <a:xfrm rot="20932168">
            <a:off x="2620803" y="5445494"/>
            <a:ext cx="2188387" cy="17374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B050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879475" y="3016250"/>
            <a:ext cx="1319213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solidFill>
                  <a:schemeClr val="bg1"/>
                </a:solidFill>
                <a:latin typeface="Arial" charset="0"/>
              </a:rPr>
              <a:t>Striatum</a:t>
            </a:r>
          </a:p>
        </p:txBody>
      </p:sp>
      <p:sp>
        <p:nvSpPr>
          <p:cNvPr id="33" name="AutoShape 8"/>
          <p:cNvSpPr>
            <a:spLocks noChangeArrowheads="1"/>
          </p:cNvSpPr>
          <p:nvPr/>
        </p:nvSpPr>
        <p:spPr bwMode="auto">
          <a:xfrm rot="11453123">
            <a:off x="4926211" y="3696090"/>
            <a:ext cx="419421" cy="1294583"/>
          </a:xfrm>
          <a:prstGeom prst="lightningBolt">
            <a:avLst/>
          </a:prstGeom>
          <a:solidFill>
            <a:srgbClr val="FF0000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33 Artı"/>
          <p:cNvSpPr/>
          <p:nvPr/>
        </p:nvSpPr>
        <p:spPr>
          <a:xfrm>
            <a:off x="2411760" y="4221088"/>
            <a:ext cx="144016" cy="144016"/>
          </a:xfrm>
          <a:prstGeom prst="mathPlu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34 Artı"/>
          <p:cNvSpPr/>
          <p:nvPr/>
        </p:nvSpPr>
        <p:spPr>
          <a:xfrm>
            <a:off x="5076056" y="3573016"/>
            <a:ext cx="144016" cy="144016"/>
          </a:xfrm>
          <a:prstGeom prst="mathPlu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35 Artı"/>
          <p:cNvSpPr/>
          <p:nvPr/>
        </p:nvSpPr>
        <p:spPr>
          <a:xfrm>
            <a:off x="5724128" y="4293096"/>
            <a:ext cx="144016" cy="144016"/>
          </a:xfrm>
          <a:prstGeom prst="mathPlu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36 Artı"/>
          <p:cNvSpPr/>
          <p:nvPr/>
        </p:nvSpPr>
        <p:spPr>
          <a:xfrm>
            <a:off x="1979712" y="2492896"/>
            <a:ext cx="144016" cy="144016"/>
          </a:xfrm>
          <a:prstGeom prst="mathPlu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37 Artı"/>
          <p:cNvSpPr/>
          <p:nvPr/>
        </p:nvSpPr>
        <p:spPr>
          <a:xfrm>
            <a:off x="6372200" y="1340768"/>
            <a:ext cx="144016" cy="144016"/>
          </a:xfrm>
          <a:prstGeom prst="mathPlu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38 Eksi"/>
          <p:cNvSpPr/>
          <p:nvPr/>
        </p:nvSpPr>
        <p:spPr>
          <a:xfrm>
            <a:off x="2123728" y="3501008"/>
            <a:ext cx="144016" cy="144016"/>
          </a:xfrm>
          <a:prstGeom prst="mathMinus">
            <a:avLst/>
          </a:prstGeom>
          <a:solidFill>
            <a:schemeClr val="bg2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39 Eksi"/>
          <p:cNvSpPr/>
          <p:nvPr/>
        </p:nvSpPr>
        <p:spPr>
          <a:xfrm>
            <a:off x="4355976" y="2564904"/>
            <a:ext cx="144016" cy="144016"/>
          </a:xfrm>
          <a:prstGeom prst="mathMinus">
            <a:avLst/>
          </a:prstGeom>
          <a:solidFill>
            <a:schemeClr val="bg2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40 Eksi"/>
          <p:cNvSpPr/>
          <p:nvPr/>
        </p:nvSpPr>
        <p:spPr>
          <a:xfrm>
            <a:off x="3707904" y="3284984"/>
            <a:ext cx="144016" cy="144016"/>
          </a:xfrm>
          <a:prstGeom prst="mathMinus">
            <a:avLst/>
          </a:prstGeom>
          <a:solidFill>
            <a:schemeClr val="bg2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41 Eksi"/>
          <p:cNvSpPr/>
          <p:nvPr/>
        </p:nvSpPr>
        <p:spPr>
          <a:xfrm>
            <a:off x="5220072" y="3933056"/>
            <a:ext cx="144016" cy="144016"/>
          </a:xfrm>
          <a:prstGeom prst="mathMinus">
            <a:avLst/>
          </a:prstGeom>
          <a:solidFill>
            <a:schemeClr val="bg2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42 Eksi"/>
          <p:cNvSpPr/>
          <p:nvPr/>
        </p:nvSpPr>
        <p:spPr>
          <a:xfrm>
            <a:off x="4644008" y="5373216"/>
            <a:ext cx="144016" cy="144016"/>
          </a:xfrm>
          <a:prstGeom prst="mathMinus">
            <a:avLst/>
          </a:prstGeom>
          <a:solidFill>
            <a:schemeClr val="bg2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43 Eksi"/>
          <p:cNvSpPr/>
          <p:nvPr/>
        </p:nvSpPr>
        <p:spPr>
          <a:xfrm>
            <a:off x="4788024" y="4725144"/>
            <a:ext cx="144016" cy="144016"/>
          </a:xfrm>
          <a:prstGeom prst="mathMinus">
            <a:avLst/>
          </a:prstGeom>
          <a:solidFill>
            <a:schemeClr val="bg2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44 Eksi"/>
          <p:cNvSpPr/>
          <p:nvPr/>
        </p:nvSpPr>
        <p:spPr>
          <a:xfrm>
            <a:off x="7164288" y="3653408"/>
            <a:ext cx="144016" cy="144016"/>
          </a:xfrm>
          <a:prstGeom prst="mathMinus">
            <a:avLst/>
          </a:prstGeom>
          <a:solidFill>
            <a:schemeClr val="bg2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defTabSz="762000"/>
            <a:r>
              <a:rPr lang="tr-TR" sz="4400">
                <a:solidFill>
                  <a:schemeClr val="tx2"/>
                </a:solidFill>
              </a:rPr>
              <a:t>Bazal Çekirdeklerin İşlevi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defTabSz="762000">
              <a:spcBef>
                <a:spcPct val="20000"/>
              </a:spcBef>
              <a:buFontTx/>
              <a:buChar char="•"/>
            </a:pPr>
            <a:r>
              <a:rPr lang="tr-TR" sz="3200"/>
              <a:t>Serebral korteks bazal çekirdekler serebral korteks arasındaki beş paralel devre:</a:t>
            </a:r>
          </a:p>
          <a:p>
            <a:pPr marL="742950" lvl="1" indent="-285750" defTabSz="762000">
              <a:spcBef>
                <a:spcPct val="20000"/>
              </a:spcBef>
              <a:buFontTx/>
              <a:buChar char="–"/>
            </a:pPr>
            <a:r>
              <a:rPr lang="tr-TR" sz="2800"/>
              <a:t>Motor</a:t>
            </a:r>
          </a:p>
          <a:p>
            <a:pPr marL="742950" lvl="1" indent="-285750" defTabSz="762000">
              <a:spcBef>
                <a:spcPct val="20000"/>
              </a:spcBef>
              <a:buFontTx/>
              <a:buChar char="–"/>
            </a:pPr>
            <a:r>
              <a:rPr lang="tr-TR" sz="2800"/>
              <a:t>Okülomotor                        </a:t>
            </a:r>
          </a:p>
          <a:p>
            <a:pPr marL="742950" lvl="1" indent="-285750" defTabSz="762000">
              <a:spcBef>
                <a:spcPct val="20000"/>
              </a:spcBef>
              <a:buFontTx/>
              <a:buChar char="–"/>
            </a:pPr>
            <a:r>
              <a:rPr lang="tr-TR" sz="2800"/>
              <a:t>Dorsolateral prefrontal</a:t>
            </a:r>
          </a:p>
          <a:p>
            <a:pPr marL="742950" lvl="1" indent="-285750" defTabSz="762000">
              <a:spcBef>
                <a:spcPct val="20000"/>
              </a:spcBef>
              <a:buFontTx/>
              <a:buChar char="–"/>
            </a:pPr>
            <a:r>
              <a:rPr lang="tr-TR" sz="2800"/>
              <a:t>Orbitofrontal</a:t>
            </a:r>
          </a:p>
          <a:p>
            <a:pPr marL="742950" lvl="1" indent="-285750" defTabSz="762000">
              <a:spcBef>
                <a:spcPct val="20000"/>
              </a:spcBef>
              <a:buFontTx/>
              <a:buChar char="–"/>
            </a:pPr>
            <a:r>
              <a:rPr lang="tr-TR" sz="2800"/>
              <a:t>Anterior singulat</a:t>
            </a:r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4191000" y="2667000"/>
            <a:ext cx="4800600" cy="901700"/>
          </a:xfrm>
          <a:prstGeom prst="roundRect">
            <a:avLst>
              <a:gd name="adj" fmla="val 12495"/>
            </a:avLst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4267200" y="2895600"/>
            <a:ext cx="4703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tr-TR" sz="2400">
                <a:solidFill>
                  <a:schemeClr val="bg1"/>
                </a:solidFill>
                <a:latin typeface="Times New Roman" pitchFamily="18" charset="0"/>
              </a:rPr>
              <a:t>motor becerilerin otomatik yapılması</a:t>
            </a:r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3352800" y="4267200"/>
            <a:ext cx="5638800" cy="368300"/>
          </a:xfrm>
          <a:prstGeom prst="roundRect">
            <a:avLst>
              <a:gd name="adj" fmla="val 12495"/>
            </a:avLst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5334000" y="3657600"/>
            <a:ext cx="3646488" cy="520700"/>
          </a:xfrm>
          <a:prstGeom prst="roundRect">
            <a:avLst>
              <a:gd name="adj" fmla="val 12495"/>
            </a:avLst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>
            <a:off x="4572000" y="4724400"/>
            <a:ext cx="4391025" cy="520700"/>
          </a:xfrm>
          <a:prstGeom prst="roundRect">
            <a:avLst>
              <a:gd name="adj" fmla="val 12495"/>
            </a:avLst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5791200" y="3657600"/>
            <a:ext cx="2752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tr-TR" sz="2400">
                <a:solidFill>
                  <a:schemeClr val="bg1"/>
                </a:solidFill>
                <a:latin typeface="Times New Roman" pitchFamily="18" charset="0"/>
              </a:rPr>
              <a:t>planlama ve esneklik</a:t>
            </a: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3352800" y="4191000"/>
            <a:ext cx="5424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 eaLnBrk="0" hangingPunct="0"/>
            <a:r>
              <a:rPr lang="tr-TR" sz="2400">
                <a:solidFill>
                  <a:schemeClr val="bg1"/>
                </a:solidFill>
                <a:latin typeface="Times New Roman" pitchFamily="18" charset="0"/>
              </a:rPr>
              <a:t>dış uyaranları baskılayıp otonomi kazanma</a:t>
            </a: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5257800" y="4800600"/>
            <a:ext cx="3633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tr-TR" sz="2400">
                <a:solidFill>
                  <a:schemeClr val="bg1"/>
                </a:solidFill>
                <a:latin typeface="Times New Roman" pitchFamily="18" charset="0"/>
              </a:rPr>
              <a:t>dürtü, motivasyon, başlatma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6443663" y="3500438"/>
            <a:ext cx="976312" cy="4857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 rot="16200000">
            <a:off x="5285581" y="3291682"/>
            <a:ext cx="1214437" cy="9144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0080"/>
          </a:solidFill>
          <a:ln w="38100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 eaLnBrk="1" hangingPunct="1"/>
            <a:endParaRPr lang="en-US" sz="1800">
              <a:latin typeface="Arial" charset="0"/>
            </a:endParaRPr>
          </a:p>
        </p:txBody>
      </p:sp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7524750" y="2636838"/>
            <a:ext cx="1403350" cy="1849437"/>
          </a:xfrm>
          <a:prstGeom prst="ellipse">
            <a:avLst/>
          </a:prstGeom>
          <a:solidFill>
            <a:srgbClr val="000080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1800">
              <a:latin typeface="Arial" charset="0"/>
            </a:endParaRP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1331913" y="333375"/>
            <a:ext cx="6119812" cy="9144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000080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1800">
              <a:latin typeface="Arial" charset="0"/>
            </a:endParaRPr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 rot="16200000">
            <a:off x="394494" y="2853531"/>
            <a:ext cx="2520950" cy="1798638"/>
          </a:xfrm>
          <a:custGeom>
            <a:avLst/>
            <a:gdLst>
              <a:gd name="G0" fmla="+- 3291 0 0"/>
              <a:gd name="G1" fmla="+- 21600 0 3291"/>
              <a:gd name="G2" fmla="*/ 3291 1 2"/>
              <a:gd name="G3" fmla="+- 21600 0 G2"/>
              <a:gd name="G4" fmla="+/ 3291 21600 2"/>
              <a:gd name="G5" fmla="+/ G1 0 2"/>
              <a:gd name="G6" fmla="*/ 21600 21600 3291"/>
              <a:gd name="G7" fmla="*/ G6 1 2"/>
              <a:gd name="G8" fmla="+- 21600 0 G7"/>
              <a:gd name="G9" fmla="*/ 21600 1 2"/>
              <a:gd name="G10" fmla="+- 3291 0 G9"/>
              <a:gd name="G11" fmla="?: G10 G8 0"/>
              <a:gd name="G12" fmla="?: G10 G7 21600"/>
              <a:gd name="T0" fmla="*/ 19954 w 21600"/>
              <a:gd name="T1" fmla="*/ 10800 h 21600"/>
              <a:gd name="T2" fmla="*/ 10800 w 21600"/>
              <a:gd name="T3" fmla="*/ 21600 h 21600"/>
              <a:gd name="T4" fmla="*/ 1646 w 21600"/>
              <a:gd name="T5" fmla="*/ 10800 h 21600"/>
              <a:gd name="T6" fmla="*/ 10800 w 21600"/>
              <a:gd name="T7" fmla="*/ 0 h 21600"/>
              <a:gd name="T8" fmla="*/ 3446 w 21600"/>
              <a:gd name="T9" fmla="*/ 3446 h 21600"/>
              <a:gd name="T10" fmla="*/ 18154 w 21600"/>
              <a:gd name="T11" fmla="*/ 181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291" y="21600"/>
                </a:lnTo>
                <a:lnTo>
                  <a:pt x="18309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008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1800">
              <a:latin typeface="Arial" charset="0"/>
            </a:endParaRPr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 rot="16200000">
            <a:off x="4108450" y="2595563"/>
            <a:ext cx="1071563" cy="1296987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008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1800">
              <a:latin typeface="Arial" charset="0"/>
            </a:endParaRPr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 rot="14336098">
            <a:off x="5219700" y="4292600"/>
            <a:ext cx="720725" cy="720725"/>
          </a:xfrm>
          <a:prstGeom prst="lightningBolt">
            <a:avLst/>
          </a:prstGeom>
          <a:solidFill>
            <a:srgbClr val="FF0000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 rot="8978299">
            <a:off x="6804025" y="981075"/>
            <a:ext cx="762000" cy="1925638"/>
          </a:xfrm>
          <a:prstGeom prst="lightningBolt">
            <a:avLst/>
          </a:prstGeom>
          <a:solidFill>
            <a:srgbClr val="FF0000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AutoShape 10"/>
          <p:cNvSpPr>
            <a:spLocks noChangeArrowheads="1"/>
          </p:cNvSpPr>
          <p:nvPr/>
        </p:nvSpPr>
        <p:spPr bwMode="auto">
          <a:xfrm>
            <a:off x="2339975" y="3789363"/>
            <a:ext cx="3024188" cy="50323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>
            <a:off x="2339975" y="3068638"/>
            <a:ext cx="1584325" cy="57626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1800">
              <a:latin typeface="Arial" charset="0"/>
            </a:endParaRPr>
          </a:p>
        </p:txBody>
      </p:sp>
      <p:sp>
        <p:nvSpPr>
          <p:cNvPr id="10252" name="AutoShape 12"/>
          <p:cNvSpPr>
            <a:spLocks noChangeArrowheads="1"/>
          </p:cNvSpPr>
          <p:nvPr/>
        </p:nvSpPr>
        <p:spPr bwMode="auto">
          <a:xfrm rot="4066576">
            <a:off x="3941671" y="4121150"/>
            <a:ext cx="1439862" cy="34448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34925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AutoShape 13"/>
          <p:cNvSpPr>
            <a:spLocks noChangeArrowheads="1"/>
          </p:cNvSpPr>
          <p:nvPr/>
        </p:nvSpPr>
        <p:spPr bwMode="auto">
          <a:xfrm rot="10800000">
            <a:off x="1042988" y="4868863"/>
            <a:ext cx="1655762" cy="1223962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00008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1800">
              <a:latin typeface="Arial" charset="0"/>
            </a:endParaRPr>
          </a:p>
        </p:txBody>
      </p:sp>
      <p:sp>
        <p:nvSpPr>
          <p:cNvPr id="10254" name="AutoShape 14"/>
          <p:cNvSpPr>
            <a:spLocks noChangeArrowheads="1"/>
          </p:cNvSpPr>
          <p:nvPr/>
        </p:nvSpPr>
        <p:spPr bwMode="auto">
          <a:xfrm rot="12639420">
            <a:off x="2043113" y="4270375"/>
            <a:ext cx="1058862" cy="1130300"/>
          </a:xfrm>
          <a:prstGeom prst="lightningBolt">
            <a:avLst/>
          </a:prstGeom>
          <a:solidFill>
            <a:srgbClr val="FFC000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5" name="AutoShape 15"/>
          <p:cNvSpPr>
            <a:spLocks noChangeArrowheads="1"/>
          </p:cNvSpPr>
          <p:nvPr/>
        </p:nvSpPr>
        <p:spPr bwMode="auto">
          <a:xfrm rot="-3665106">
            <a:off x="584994" y="4221956"/>
            <a:ext cx="2359025" cy="36036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B050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6" name="AutoShape 16"/>
          <p:cNvSpPr>
            <a:spLocks noChangeArrowheads="1"/>
          </p:cNvSpPr>
          <p:nvPr/>
        </p:nvSpPr>
        <p:spPr bwMode="auto">
          <a:xfrm rot="3201431">
            <a:off x="1979613" y="1052513"/>
            <a:ext cx="792162" cy="1439862"/>
          </a:xfrm>
          <a:prstGeom prst="lightningBolt">
            <a:avLst/>
          </a:prstGeom>
          <a:solidFill>
            <a:srgbClr val="FF0000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257" name="AutoShape 17"/>
          <p:cNvCxnSpPr>
            <a:cxnSpLocks noChangeShapeType="1"/>
            <a:stCxn id="10245" idx="1"/>
          </p:cNvCxnSpPr>
          <p:nvPr/>
        </p:nvCxnSpPr>
        <p:spPr bwMode="auto">
          <a:xfrm rot="10800000" flipV="1">
            <a:off x="323850" y="790575"/>
            <a:ext cx="1008063" cy="5375275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4335463" y="2943225"/>
            <a:ext cx="79375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dirty="0" err="1">
                <a:solidFill>
                  <a:schemeClr val="bg1"/>
                </a:solidFill>
                <a:latin typeface="Arial" charset="0"/>
              </a:rPr>
              <a:t>GPe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5487988" y="3448050"/>
            <a:ext cx="69215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chemeClr val="bg1"/>
                </a:solidFill>
                <a:latin typeface="Arial" charset="0"/>
              </a:rPr>
              <a:t>GPi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7575550" y="3448050"/>
            <a:ext cx="1354138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chemeClr val="bg1"/>
                </a:solidFill>
                <a:latin typeface="Arial" charset="0"/>
              </a:rPr>
              <a:t>Talamus</a:t>
            </a:r>
          </a:p>
        </p:txBody>
      </p:sp>
      <p:sp>
        <p:nvSpPr>
          <p:cNvPr id="10262" name="Oval 22"/>
          <p:cNvSpPr>
            <a:spLocks noChangeArrowheads="1"/>
          </p:cNvSpPr>
          <p:nvPr/>
        </p:nvSpPr>
        <p:spPr bwMode="auto">
          <a:xfrm>
            <a:off x="4787900" y="4941888"/>
            <a:ext cx="792163" cy="720725"/>
          </a:xfrm>
          <a:prstGeom prst="ellipse">
            <a:avLst/>
          </a:prstGeom>
          <a:solidFill>
            <a:srgbClr val="000080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1800">
              <a:latin typeface="Arial" charset="0"/>
            </a:endParaRP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4479925" y="1647825"/>
            <a:ext cx="64135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solidFill>
                  <a:schemeClr val="bg1"/>
                </a:solidFill>
                <a:latin typeface="Arial" charset="0"/>
              </a:rPr>
              <a:t>STC</a:t>
            </a: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2051050" y="476250"/>
            <a:ext cx="2405063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chemeClr val="bg1"/>
                </a:solidFill>
                <a:latin typeface="Arial" charset="0"/>
              </a:rPr>
              <a:t>Serebral korteks</a:t>
            </a: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1547813" y="5708650"/>
            <a:ext cx="665162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chemeClr val="bg1"/>
                </a:solidFill>
                <a:latin typeface="Arial" charset="0"/>
              </a:rPr>
              <a:t>SNk</a:t>
            </a:r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2103438" y="4024313"/>
            <a:ext cx="476250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solidFill>
                  <a:schemeClr val="bg1"/>
                </a:solidFill>
                <a:latin typeface="Arial" charset="0"/>
              </a:rPr>
              <a:t>D1</a:t>
            </a:r>
          </a:p>
        </p:txBody>
      </p:sp>
      <p:sp>
        <p:nvSpPr>
          <p:cNvPr id="10267" name="Text Box 27"/>
          <p:cNvSpPr txBox="1">
            <a:spLocks noChangeArrowheads="1"/>
          </p:cNvSpPr>
          <p:nvPr/>
        </p:nvSpPr>
        <p:spPr bwMode="auto">
          <a:xfrm>
            <a:off x="2051050" y="2852738"/>
            <a:ext cx="476250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solidFill>
                  <a:schemeClr val="bg1"/>
                </a:solidFill>
                <a:latin typeface="Arial" charset="0"/>
              </a:rPr>
              <a:t>D2</a:t>
            </a:r>
          </a:p>
        </p:txBody>
      </p:sp>
      <p:sp>
        <p:nvSpPr>
          <p:cNvPr id="10268" name="Text Box 28"/>
          <p:cNvSpPr txBox="1">
            <a:spLocks noChangeArrowheads="1"/>
          </p:cNvSpPr>
          <p:nvPr/>
        </p:nvSpPr>
        <p:spPr bwMode="auto">
          <a:xfrm>
            <a:off x="4840288" y="5105400"/>
            <a:ext cx="64135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solidFill>
                  <a:schemeClr val="bg1"/>
                </a:solidFill>
                <a:latin typeface="Arial" charset="0"/>
              </a:rPr>
              <a:t>ST</a:t>
            </a:r>
            <a:r>
              <a:rPr lang="tr-TR" sz="1800" b="1">
                <a:solidFill>
                  <a:schemeClr val="bg1"/>
                </a:solidFill>
                <a:latin typeface="Arial" charset="0"/>
              </a:rPr>
              <a:t>Ç</a:t>
            </a:r>
            <a:endParaRPr lang="en-US" sz="18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269" name="Text Box 29"/>
          <p:cNvSpPr txBox="1">
            <a:spLocks noChangeArrowheads="1"/>
          </p:cNvSpPr>
          <p:nvPr/>
        </p:nvSpPr>
        <p:spPr bwMode="auto">
          <a:xfrm>
            <a:off x="4022725" y="5835650"/>
            <a:ext cx="2144818" cy="64633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3600" dirty="0" err="1" smtClean="0"/>
              <a:t>Kompanse</a:t>
            </a:r>
            <a:endParaRPr lang="tr-TR" sz="3600" dirty="0"/>
          </a:p>
        </p:txBody>
      </p:sp>
      <p:sp>
        <p:nvSpPr>
          <p:cNvPr id="32" name="31 U Dönüş Oku"/>
          <p:cNvSpPr/>
          <p:nvPr/>
        </p:nvSpPr>
        <p:spPr bwMode="auto">
          <a:xfrm>
            <a:off x="1403648" y="1988840"/>
            <a:ext cx="3528392" cy="2880320"/>
          </a:xfrm>
          <a:prstGeom prst="uturnArrow">
            <a:avLst>
              <a:gd name="adj1" fmla="val 4235"/>
              <a:gd name="adj2" fmla="val 16514"/>
              <a:gd name="adj3" fmla="val 12681"/>
              <a:gd name="adj4" fmla="val 43750"/>
              <a:gd name="adj5" fmla="val 29195"/>
            </a:avLst>
          </a:prstGeom>
          <a:solidFill>
            <a:srgbClr val="00B05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0" name="AutoShape 15"/>
          <p:cNvSpPr>
            <a:spLocks noChangeArrowheads="1"/>
          </p:cNvSpPr>
          <p:nvPr/>
        </p:nvSpPr>
        <p:spPr bwMode="auto">
          <a:xfrm rot="20932168">
            <a:off x="2620803" y="5445494"/>
            <a:ext cx="2188387" cy="17374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B050"/>
          </a:solidFill>
          <a:ln w="15875">
            <a:solidFill>
              <a:schemeClr val="tx1"/>
            </a:solidFill>
            <a:prstDash val="sys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879475" y="3016250"/>
            <a:ext cx="1319213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solidFill>
                  <a:schemeClr val="bg1"/>
                </a:solidFill>
                <a:latin typeface="Arial" charset="0"/>
              </a:rPr>
              <a:t>Striatum</a:t>
            </a:r>
          </a:p>
        </p:txBody>
      </p:sp>
      <p:sp>
        <p:nvSpPr>
          <p:cNvPr id="33" name="AutoShape 8"/>
          <p:cNvSpPr>
            <a:spLocks noChangeArrowheads="1"/>
          </p:cNvSpPr>
          <p:nvPr/>
        </p:nvSpPr>
        <p:spPr bwMode="auto">
          <a:xfrm rot="11453123">
            <a:off x="4926211" y="3696090"/>
            <a:ext cx="419421" cy="1294583"/>
          </a:xfrm>
          <a:prstGeom prst="lightningBolt">
            <a:avLst/>
          </a:prstGeom>
          <a:solidFill>
            <a:srgbClr val="FF0000"/>
          </a:solidFill>
          <a:ln w="41275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33 Artı"/>
          <p:cNvSpPr/>
          <p:nvPr/>
        </p:nvSpPr>
        <p:spPr>
          <a:xfrm>
            <a:off x="2411760" y="4221088"/>
            <a:ext cx="144016" cy="144016"/>
          </a:xfrm>
          <a:prstGeom prst="mathPlu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34 Artı"/>
          <p:cNvSpPr/>
          <p:nvPr/>
        </p:nvSpPr>
        <p:spPr>
          <a:xfrm>
            <a:off x="5076056" y="3573016"/>
            <a:ext cx="144016" cy="144016"/>
          </a:xfrm>
          <a:prstGeom prst="mathPlu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35 Artı"/>
          <p:cNvSpPr/>
          <p:nvPr/>
        </p:nvSpPr>
        <p:spPr>
          <a:xfrm>
            <a:off x="5724128" y="4293096"/>
            <a:ext cx="144016" cy="144016"/>
          </a:xfrm>
          <a:prstGeom prst="mathPlu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36 Artı"/>
          <p:cNvSpPr/>
          <p:nvPr/>
        </p:nvSpPr>
        <p:spPr>
          <a:xfrm>
            <a:off x="1979712" y="2492896"/>
            <a:ext cx="144016" cy="144016"/>
          </a:xfrm>
          <a:prstGeom prst="mathPlu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37 Artı"/>
          <p:cNvSpPr/>
          <p:nvPr/>
        </p:nvSpPr>
        <p:spPr>
          <a:xfrm>
            <a:off x="6372200" y="1340768"/>
            <a:ext cx="144016" cy="144016"/>
          </a:xfrm>
          <a:prstGeom prst="mathPlu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38 Eksi"/>
          <p:cNvSpPr/>
          <p:nvPr/>
        </p:nvSpPr>
        <p:spPr>
          <a:xfrm>
            <a:off x="2123728" y="3501008"/>
            <a:ext cx="144016" cy="144016"/>
          </a:xfrm>
          <a:prstGeom prst="mathMinus">
            <a:avLst/>
          </a:prstGeom>
          <a:solidFill>
            <a:schemeClr val="bg2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39 Eksi"/>
          <p:cNvSpPr/>
          <p:nvPr/>
        </p:nvSpPr>
        <p:spPr>
          <a:xfrm>
            <a:off x="4355976" y="2564904"/>
            <a:ext cx="144016" cy="144016"/>
          </a:xfrm>
          <a:prstGeom prst="mathMinus">
            <a:avLst/>
          </a:prstGeom>
          <a:solidFill>
            <a:schemeClr val="bg2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40 Eksi"/>
          <p:cNvSpPr/>
          <p:nvPr/>
        </p:nvSpPr>
        <p:spPr>
          <a:xfrm>
            <a:off x="3707904" y="3284984"/>
            <a:ext cx="144016" cy="144016"/>
          </a:xfrm>
          <a:prstGeom prst="mathMinus">
            <a:avLst/>
          </a:prstGeom>
          <a:solidFill>
            <a:schemeClr val="bg2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41 Eksi"/>
          <p:cNvSpPr/>
          <p:nvPr/>
        </p:nvSpPr>
        <p:spPr>
          <a:xfrm>
            <a:off x="5220072" y="3933056"/>
            <a:ext cx="144016" cy="144016"/>
          </a:xfrm>
          <a:prstGeom prst="mathMinus">
            <a:avLst/>
          </a:prstGeom>
          <a:solidFill>
            <a:schemeClr val="bg2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42 Eksi"/>
          <p:cNvSpPr/>
          <p:nvPr/>
        </p:nvSpPr>
        <p:spPr>
          <a:xfrm>
            <a:off x="4644008" y="5373216"/>
            <a:ext cx="144016" cy="144016"/>
          </a:xfrm>
          <a:prstGeom prst="mathMinus">
            <a:avLst/>
          </a:prstGeom>
          <a:solidFill>
            <a:schemeClr val="bg2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43 Eksi"/>
          <p:cNvSpPr/>
          <p:nvPr/>
        </p:nvSpPr>
        <p:spPr>
          <a:xfrm>
            <a:off x="4788024" y="4725144"/>
            <a:ext cx="144016" cy="144016"/>
          </a:xfrm>
          <a:prstGeom prst="mathMinus">
            <a:avLst/>
          </a:prstGeom>
          <a:solidFill>
            <a:schemeClr val="bg2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44 Eksi"/>
          <p:cNvSpPr/>
          <p:nvPr/>
        </p:nvSpPr>
        <p:spPr>
          <a:xfrm>
            <a:off x="7164288" y="3653408"/>
            <a:ext cx="144016" cy="144016"/>
          </a:xfrm>
          <a:prstGeom prst="mathMinus">
            <a:avLst/>
          </a:prstGeom>
          <a:solidFill>
            <a:schemeClr val="bg2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6443663" y="3500438"/>
            <a:ext cx="976312" cy="4857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41275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 rot="16200000">
            <a:off x="5285581" y="3291682"/>
            <a:ext cx="1214437" cy="9144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0080"/>
          </a:solidFill>
          <a:ln w="38100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 eaLnBrk="1" hangingPunct="1"/>
            <a:endParaRPr lang="en-US" sz="1800">
              <a:latin typeface="Arial" charset="0"/>
            </a:endParaRPr>
          </a:p>
        </p:txBody>
      </p:sp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7524750" y="2636838"/>
            <a:ext cx="1403350" cy="1849437"/>
          </a:xfrm>
          <a:prstGeom prst="ellipse">
            <a:avLst/>
          </a:prstGeom>
          <a:solidFill>
            <a:srgbClr val="000080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1800">
              <a:latin typeface="Arial" charset="0"/>
            </a:endParaRP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1331913" y="333375"/>
            <a:ext cx="6119812" cy="9144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000080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1800">
              <a:latin typeface="Arial" charset="0"/>
            </a:endParaRPr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 rot="16200000">
            <a:off x="394494" y="2853531"/>
            <a:ext cx="2520950" cy="1798638"/>
          </a:xfrm>
          <a:custGeom>
            <a:avLst/>
            <a:gdLst>
              <a:gd name="G0" fmla="+- 3291 0 0"/>
              <a:gd name="G1" fmla="+- 21600 0 3291"/>
              <a:gd name="G2" fmla="*/ 3291 1 2"/>
              <a:gd name="G3" fmla="+- 21600 0 G2"/>
              <a:gd name="G4" fmla="+/ 3291 21600 2"/>
              <a:gd name="G5" fmla="+/ G1 0 2"/>
              <a:gd name="G6" fmla="*/ 21600 21600 3291"/>
              <a:gd name="G7" fmla="*/ G6 1 2"/>
              <a:gd name="G8" fmla="+- 21600 0 G7"/>
              <a:gd name="G9" fmla="*/ 21600 1 2"/>
              <a:gd name="G10" fmla="+- 3291 0 G9"/>
              <a:gd name="G11" fmla="?: G10 G8 0"/>
              <a:gd name="G12" fmla="?: G10 G7 21600"/>
              <a:gd name="T0" fmla="*/ 19954 w 21600"/>
              <a:gd name="T1" fmla="*/ 10800 h 21600"/>
              <a:gd name="T2" fmla="*/ 10800 w 21600"/>
              <a:gd name="T3" fmla="*/ 21600 h 21600"/>
              <a:gd name="T4" fmla="*/ 1646 w 21600"/>
              <a:gd name="T5" fmla="*/ 10800 h 21600"/>
              <a:gd name="T6" fmla="*/ 10800 w 21600"/>
              <a:gd name="T7" fmla="*/ 0 h 21600"/>
              <a:gd name="T8" fmla="*/ 3446 w 21600"/>
              <a:gd name="T9" fmla="*/ 3446 h 21600"/>
              <a:gd name="T10" fmla="*/ 18154 w 21600"/>
              <a:gd name="T11" fmla="*/ 181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291" y="21600"/>
                </a:lnTo>
                <a:lnTo>
                  <a:pt x="18309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008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1800">
              <a:latin typeface="Arial" charset="0"/>
            </a:endParaRPr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 rot="16200000">
            <a:off x="4108450" y="2595563"/>
            <a:ext cx="1071563" cy="1296987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008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1800">
              <a:latin typeface="Arial" charset="0"/>
            </a:endParaRPr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 rot="14336098">
            <a:off x="5219700" y="4292600"/>
            <a:ext cx="720725" cy="720725"/>
          </a:xfrm>
          <a:prstGeom prst="lightningBolt">
            <a:avLst/>
          </a:prstGeom>
          <a:solidFill>
            <a:srgbClr val="FF0000"/>
          </a:solidFill>
          <a:ln w="41275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 rot="8978299">
            <a:off x="6804025" y="981075"/>
            <a:ext cx="762000" cy="1925638"/>
          </a:xfrm>
          <a:prstGeom prst="lightningBolt">
            <a:avLst/>
          </a:prstGeom>
          <a:solidFill>
            <a:srgbClr val="FF0000"/>
          </a:solidFill>
          <a:ln w="15875">
            <a:solidFill>
              <a:schemeClr val="tx1"/>
            </a:solidFill>
            <a:prstDash val="sys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AutoShape 10"/>
          <p:cNvSpPr>
            <a:spLocks noChangeArrowheads="1"/>
          </p:cNvSpPr>
          <p:nvPr/>
        </p:nvSpPr>
        <p:spPr bwMode="auto">
          <a:xfrm>
            <a:off x="2339975" y="3789363"/>
            <a:ext cx="3024188" cy="50323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15875">
            <a:solidFill>
              <a:schemeClr val="tx1"/>
            </a:solidFill>
            <a:prstDash val="sys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>
            <a:off x="2339975" y="3068638"/>
            <a:ext cx="1584325" cy="57626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34925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1800">
              <a:latin typeface="Arial" charset="0"/>
            </a:endParaRPr>
          </a:p>
        </p:txBody>
      </p:sp>
      <p:sp>
        <p:nvSpPr>
          <p:cNvPr id="10252" name="AutoShape 12"/>
          <p:cNvSpPr>
            <a:spLocks noChangeArrowheads="1"/>
          </p:cNvSpPr>
          <p:nvPr/>
        </p:nvSpPr>
        <p:spPr bwMode="auto">
          <a:xfrm rot="4066576">
            <a:off x="3941671" y="4121150"/>
            <a:ext cx="1439862" cy="34448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15875" cmpd="sng">
            <a:solidFill>
              <a:schemeClr val="tx1"/>
            </a:solidFill>
            <a:prstDash val="sys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AutoShape 13"/>
          <p:cNvSpPr>
            <a:spLocks noChangeArrowheads="1"/>
          </p:cNvSpPr>
          <p:nvPr/>
        </p:nvSpPr>
        <p:spPr bwMode="auto">
          <a:xfrm rot="10800000">
            <a:off x="1042988" y="4868863"/>
            <a:ext cx="1655762" cy="1223962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00008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1800">
              <a:latin typeface="Arial" charset="0"/>
            </a:endParaRPr>
          </a:p>
        </p:txBody>
      </p:sp>
      <p:sp>
        <p:nvSpPr>
          <p:cNvPr id="10254" name="AutoShape 14"/>
          <p:cNvSpPr>
            <a:spLocks noChangeArrowheads="1"/>
          </p:cNvSpPr>
          <p:nvPr/>
        </p:nvSpPr>
        <p:spPr bwMode="auto">
          <a:xfrm rot="12639420">
            <a:off x="2043113" y="4270375"/>
            <a:ext cx="1058862" cy="1130300"/>
          </a:xfrm>
          <a:prstGeom prst="lightningBolt">
            <a:avLst/>
          </a:prstGeom>
          <a:solidFill>
            <a:srgbClr val="FFC000"/>
          </a:solidFill>
          <a:ln w="15875">
            <a:solidFill>
              <a:schemeClr val="tx1"/>
            </a:solidFill>
            <a:prstDash val="sys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5" name="AutoShape 15"/>
          <p:cNvSpPr>
            <a:spLocks noChangeArrowheads="1"/>
          </p:cNvSpPr>
          <p:nvPr/>
        </p:nvSpPr>
        <p:spPr bwMode="auto">
          <a:xfrm rot="-3665106">
            <a:off x="584994" y="4221956"/>
            <a:ext cx="2359025" cy="36036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B050"/>
          </a:solidFill>
          <a:ln w="15875">
            <a:solidFill>
              <a:schemeClr val="tx1"/>
            </a:solidFill>
            <a:prstDash val="sys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6" name="AutoShape 16"/>
          <p:cNvSpPr>
            <a:spLocks noChangeArrowheads="1"/>
          </p:cNvSpPr>
          <p:nvPr/>
        </p:nvSpPr>
        <p:spPr bwMode="auto">
          <a:xfrm rot="3201431">
            <a:off x="1979613" y="1052513"/>
            <a:ext cx="792162" cy="1439862"/>
          </a:xfrm>
          <a:prstGeom prst="lightningBolt">
            <a:avLst/>
          </a:prstGeom>
          <a:solidFill>
            <a:srgbClr val="FF0000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257" name="AutoShape 17"/>
          <p:cNvCxnSpPr>
            <a:cxnSpLocks noChangeShapeType="1"/>
            <a:stCxn id="10245" idx="1"/>
          </p:cNvCxnSpPr>
          <p:nvPr/>
        </p:nvCxnSpPr>
        <p:spPr bwMode="auto">
          <a:xfrm rot="10800000" flipV="1">
            <a:off x="323850" y="790575"/>
            <a:ext cx="1008063" cy="5375275"/>
          </a:xfrm>
          <a:prstGeom prst="bentConnector2">
            <a:avLst/>
          </a:prstGeom>
          <a:noFill/>
          <a:ln w="38100">
            <a:solidFill>
              <a:schemeClr val="tx1"/>
            </a:solidFill>
            <a:prstDash val="sysDash"/>
            <a:miter lim="800000"/>
            <a:headEnd/>
            <a:tailEnd type="triangle" w="med" len="med"/>
          </a:ln>
          <a:effectLst/>
        </p:spPr>
      </p:cxn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4335463" y="2943225"/>
            <a:ext cx="79375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dirty="0" err="1">
                <a:solidFill>
                  <a:schemeClr val="bg1"/>
                </a:solidFill>
                <a:latin typeface="Arial" charset="0"/>
              </a:rPr>
              <a:t>GPe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5487988" y="3448050"/>
            <a:ext cx="69215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chemeClr val="bg1"/>
                </a:solidFill>
                <a:latin typeface="Arial" charset="0"/>
              </a:rPr>
              <a:t>GPi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7575550" y="3448050"/>
            <a:ext cx="1354138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chemeClr val="bg1"/>
                </a:solidFill>
                <a:latin typeface="Arial" charset="0"/>
              </a:rPr>
              <a:t>Talamus</a:t>
            </a:r>
          </a:p>
        </p:txBody>
      </p:sp>
      <p:sp>
        <p:nvSpPr>
          <p:cNvPr id="10262" name="Oval 22"/>
          <p:cNvSpPr>
            <a:spLocks noChangeArrowheads="1"/>
          </p:cNvSpPr>
          <p:nvPr/>
        </p:nvSpPr>
        <p:spPr bwMode="auto">
          <a:xfrm>
            <a:off x="4787900" y="4941888"/>
            <a:ext cx="792163" cy="720725"/>
          </a:xfrm>
          <a:prstGeom prst="ellipse">
            <a:avLst/>
          </a:prstGeom>
          <a:solidFill>
            <a:srgbClr val="000080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1800">
              <a:latin typeface="Arial" charset="0"/>
            </a:endParaRP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4479925" y="1647825"/>
            <a:ext cx="64135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solidFill>
                  <a:schemeClr val="bg1"/>
                </a:solidFill>
                <a:latin typeface="Arial" charset="0"/>
              </a:rPr>
              <a:t>STC</a:t>
            </a: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2051050" y="476250"/>
            <a:ext cx="2405063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chemeClr val="bg1"/>
                </a:solidFill>
                <a:latin typeface="Arial" charset="0"/>
              </a:rPr>
              <a:t>Serebral korteks</a:t>
            </a: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1547813" y="5708650"/>
            <a:ext cx="665162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chemeClr val="bg1"/>
                </a:solidFill>
                <a:latin typeface="Arial" charset="0"/>
              </a:rPr>
              <a:t>SNk</a:t>
            </a:r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2103438" y="4024313"/>
            <a:ext cx="476250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solidFill>
                  <a:schemeClr val="bg1"/>
                </a:solidFill>
                <a:latin typeface="Arial" charset="0"/>
              </a:rPr>
              <a:t>D1</a:t>
            </a:r>
          </a:p>
        </p:txBody>
      </p:sp>
      <p:sp>
        <p:nvSpPr>
          <p:cNvPr id="10267" name="Text Box 27"/>
          <p:cNvSpPr txBox="1">
            <a:spLocks noChangeArrowheads="1"/>
          </p:cNvSpPr>
          <p:nvPr/>
        </p:nvSpPr>
        <p:spPr bwMode="auto">
          <a:xfrm>
            <a:off x="2051050" y="2852738"/>
            <a:ext cx="476250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solidFill>
                  <a:schemeClr val="bg1"/>
                </a:solidFill>
                <a:latin typeface="Arial" charset="0"/>
              </a:rPr>
              <a:t>D2</a:t>
            </a:r>
          </a:p>
        </p:txBody>
      </p:sp>
      <p:sp>
        <p:nvSpPr>
          <p:cNvPr id="10268" name="Text Box 28"/>
          <p:cNvSpPr txBox="1">
            <a:spLocks noChangeArrowheads="1"/>
          </p:cNvSpPr>
          <p:nvPr/>
        </p:nvSpPr>
        <p:spPr bwMode="auto">
          <a:xfrm>
            <a:off x="4840288" y="5105400"/>
            <a:ext cx="64135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solidFill>
                  <a:schemeClr val="bg1"/>
                </a:solidFill>
                <a:latin typeface="Arial" charset="0"/>
              </a:rPr>
              <a:t>ST</a:t>
            </a:r>
            <a:r>
              <a:rPr lang="tr-TR" sz="1800" b="1">
                <a:solidFill>
                  <a:schemeClr val="bg1"/>
                </a:solidFill>
                <a:latin typeface="Arial" charset="0"/>
              </a:rPr>
              <a:t>Ç</a:t>
            </a:r>
            <a:endParaRPr lang="en-US" sz="18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269" name="Text Box 29"/>
          <p:cNvSpPr txBox="1">
            <a:spLocks noChangeArrowheads="1"/>
          </p:cNvSpPr>
          <p:nvPr/>
        </p:nvSpPr>
        <p:spPr bwMode="auto">
          <a:xfrm>
            <a:off x="3491880" y="5835650"/>
            <a:ext cx="5256632" cy="64633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3600" dirty="0" err="1" smtClean="0"/>
              <a:t>Dekompanse</a:t>
            </a:r>
            <a:r>
              <a:rPr lang="tr-TR" sz="3600" dirty="0" smtClean="0"/>
              <a:t>/</a:t>
            </a:r>
            <a:r>
              <a:rPr lang="tr-TR" sz="3600" dirty="0" err="1" smtClean="0"/>
              <a:t>semptomatik</a:t>
            </a:r>
            <a:endParaRPr lang="tr-TR" sz="3600" dirty="0"/>
          </a:p>
        </p:txBody>
      </p:sp>
      <p:sp>
        <p:nvSpPr>
          <p:cNvPr id="32" name="31 U Dönüş Oku"/>
          <p:cNvSpPr/>
          <p:nvPr/>
        </p:nvSpPr>
        <p:spPr bwMode="auto">
          <a:xfrm>
            <a:off x="1403648" y="1988840"/>
            <a:ext cx="3528392" cy="2880320"/>
          </a:xfrm>
          <a:prstGeom prst="uturnArrow">
            <a:avLst>
              <a:gd name="adj1" fmla="val 4235"/>
              <a:gd name="adj2" fmla="val 16514"/>
              <a:gd name="adj3" fmla="val 12681"/>
              <a:gd name="adj4" fmla="val 43750"/>
              <a:gd name="adj5" fmla="val 29195"/>
            </a:avLst>
          </a:prstGeom>
          <a:solidFill>
            <a:srgbClr val="00B050"/>
          </a:solidFill>
          <a:ln w="158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0" name="AutoShape 15"/>
          <p:cNvSpPr>
            <a:spLocks noChangeArrowheads="1"/>
          </p:cNvSpPr>
          <p:nvPr/>
        </p:nvSpPr>
        <p:spPr bwMode="auto">
          <a:xfrm rot="20932168">
            <a:off x="2620803" y="5445494"/>
            <a:ext cx="2188387" cy="17374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B050"/>
          </a:solidFill>
          <a:ln w="15875">
            <a:solidFill>
              <a:schemeClr val="tx1"/>
            </a:solidFill>
            <a:prstDash val="sys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879475" y="3016250"/>
            <a:ext cx="1319213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solidFill>
                  <a:schemeClr val="bg1"/>
                </a:solidFill>
                <a:latin typeface="Arial" charset="0"/>
              </a:rPr>
              <a:t>Striatum</a:t>
            </a:r>
          </a:p>
        </p:txBody>
      </p:sp>
      <p:sp>
        <p:nvSpPr>
          <p:cNvPr id="33" name="AutoShape 8"/>
          <p:cNvSpPr>
            <a:spLocks noChangeArrowheads="1"/>
          </p:cNvSpPr>
          <p:nvPr/>
        </p:nvSpPr>
        <p:spPr bwMode="auto">
          <a:xfrm rot="11453123">
            <a:off x="4926211" y="3696090"/>
            <a:ext cx="419421" cy="1294583"/>
          </a:xfrm>
          <a:prstGeom prst="lightningBolt">
            <a:avLst/>
          </a:prstGeom>
          <a:solidFill>
            <a:srgbClr val="FF0000"/>
          </a:solidFill>
          <a:ln w="41275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33 Artı"/>
          <p:cNvSpPr/>
          <p:nvPr/>
        </p:nvSpPr>
        <p:spPr>
          <a:xfrm>
            <a:off x="2411760" y="4221088"/>
            <a:ext cx="144016" cy="144016"/>
          </a:xfrm>
          <a:prstGeom prst="mathPlu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34 Artı"/>
          <p:cNvSpPr/>
          <p:nvPr/>
        </p:nvSpPr>
        <p:spPr>
          <a:xfrm>
            <a:off x="5076056" y="3573016"/>
            <a:ext cx="144016" cy="144016"/>
          </a:xfrm>
          <a:prstGeom prst="mathPlu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35 Artı"/>
          <p:cNvSpPr/>
          <p:nvPr/>
        </p:nvSpPr>
        <p:spPr>
          <a:xfrm>
            <a:off x="5724128" y="4293096"/>
            <a:ext cx="144016" cy="144016"/>
          </a:xfrm>
          <a:prstGeom prst="mathPlu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36 Artı"/>
          <p:cNvSpPr/>
          <p:nvPr/>
        </p:nvSpPr>
        <p:spPr>
          <a:xfrm>
            <a:off x="1979712" y="2492896"/>
            <a:ext cx="144016" cy="144016"/>
          </a:xfrm>
          <a:prstGeom prst="mathPlu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37 Artı"/>
          <p:cNvSpPr/>
          <p:nvPr/>
        </p:nvSpPr>
        <p:spPr>
          <a:xfrm>
            <a:off x="6372200" y="1340768"/>
            <a:ext cx="144016" cy="144016"/>
          </a:xfrm>
          <a:prstGeom prst="mathPlu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38 Eksi"/>
          <p:cNvSpPr/>
          <p:nvPr/>
        </p:nvSpPr>
        <p:spPr>
          <a:xfrm>
            <a:off x="2123728" y="3501008"/>
            <a:ext cx="144016" cy="144016"/>
          </a:xfrm>
          <a:prstGeom prst="mathMinus">
            <a:avLst/>
          </a:prstGeom>
          <a:solidFill>
            <a:schemeClr val="bg2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39 Eksi"/>
          <p:cNvSpPr/>
          <p:nvPr/>
        </p:nvSpPr>
        <p:spPr>
          <a:xfrm>
            <a:off x="4355976" y="2564904"/>
            <a:ext cx="144016" cy="144016"/>
          </a:xfrm>
          <a:prstGeom prst="mathMinus">
            <a:avLst/>
          </a:prstGeom>
          <a:solidFill>
            <a:schemeClr val="bg2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40 Eksi"/>
          <p:cNvSpPr/>
          <p:nvPr/>
        </p:nvSpPr>
        <p:spPr>
          <a:xfrm>
            <a:off x="3707904" y="3284984"/>
            <a:ext cx="144016" cy="144016"/>
          </a:xfrm>
          <a:prstGeom prst="mathMinus">
            <a:avLst/>
          </a:prstGeom>
          <a:solidFill>
            <a:schemeClr val="bg2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41 Eksi"/>
          <p:cNvSpPr/>
          <p:nvPr/>
        </p:nvSpPr>
        <p:spPr>
          <a:xfrm>
            <a:off x="5220072" y="3933056"/>
            <a:ext cx="144016" cy="144016"/>
          </a:xfrm>
          <a:prstGeom prst="mathMinus">
            <a:avLst/>
          </a:prstGeom>
          <a:solidFill>
            <a:schemeClr val="bg2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42 Eksi"/>
          <p:cNvSpPr/>
          <p:nvPr/>
        </p:nvSpPr>
        <p:spPr>
          <a:xfrm>
            <a:off x="4644008" y="5373216"/>
            <a:ext cx="144016" cy="144016"/>
          </a:xfrm>
          <a:prstGeom prst="mathMinus">
            <a:avLst/>
          </a:prstGeom>
          <a:solidFill>
            <a:schemeClr val="bg2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43 Eksi"/>
          <p:cNvSpPr/>
          <p:nvPr/>
        </p:nvSpPr>
        <p:spPr>
          <a:xfrm>
            <a:off x="4788024" y="4725144"/>
            <a:ext cx="144016" cy="144016"/>
          </a:xfrm>
          <a:prstGeom prst="mathMinus">
            <a:avLst/>
          </a:prstGeom>
          <a:solidFill>
            <a:schemeClr val="bg2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44 Eksi"/>
          <p:cNvSpPr/>
          <p:nvPr/>
        </p:nvSpPr>
        <p:spPr>
          <a:xfrm>
            <a:off x="7164288" y="3653408"/>
            <a:ext cx="144016" cy="144016"/>
          </a:xfrm>
          <a:prstGeom prst="mathMinus">
            <a:avLst/>
          </a:prstGeom>
          <a:solidFill>
            <a:schemeClr val="bg2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SC017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200" smtClean="0">
                <a:solidFill>
                  <a:schemeClr val="tx1"/>
                </a:solidFill>
              </a:rPr>
              <a:t>Hareket Bozuklukları</a:t>
            </a:r>
            <a:br>
              <a:rPr lang="tr-TR" sz="3200" smtClean="0">
                <a:solidFill>
                  <a:schemeClr val="tx1"/>
                </a:solidFill>
              </a:rPr>
            </a:br>
            <a:r>
              <a:rPr lang="tr-TR" sz="2400" smtClean="0">
                <a:solidFill>
                  <a:schemeClr val="tx1"/>
                </a:solidFill>
              </a:rPr>
              <a:t>(Ekstrapiramidal Sistem Hastalıkları)</a:t>
            </a:r>
          </a:p>
        </p:txBody>
      </p:sp>
      <p:sp>
        <p:nvSpPr>
          <p:cNvPr id="7" name="6 Bükülü Ok"/>
          <p:cNvSpPr/>
          <p:nvPr/>
        </p:nvSpPr>
        <p:spPr>
          <a:xfrm rot="5400000">
            <a:off x="2915444" y="2204244"/>
            <a:ext cx="814388" cy="86995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schemeClr val="tx1"/>
              </a:solidFill>
            </a:endParaRPr>
          </a:p>
        </p:txBody>
      </p:sp>
      <p:sp>
        <p:nvSpPr>
          <p:cNvPr id="11" name="10 Bükülü Ok"/>
          <p:cNvSpPr/>
          <p:nvPr/>
        </p:nvSpPr>
        <p:spPr>
          <a:xfrm rot="5400000">
            <a:off x="5319713" y="2178050"/>
            <a:ext cx="814387" cy="86836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schemeClr val="tx1"/>
              </a:solidFill>
            </a:endParaRPr>
          </a:p>
        </p:txBody>
      </p:sp>
      <p:sp>
        <p:nvSpPr>
          <p:cNvPr id="10245" name="11 Metin kutusu"/>
          <p:cNvSpPr txBox="1">
            <a:spLocks noChangeArrowheads="1"/>
          </p:cNvSpPr>
          <p:nvPr/>
        </p:nvSpPr>
        <p:spPr bwMode="auto">
          <a:xfrm>
            <a:off x="1979613" y="3500438"/>
            <a:ext cx="5114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000"/>
              <a:t>           Parkinsonizm              Hiperkineziler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200" b="1" smtClean="0">
                <a:solidFill>
                  <a:schemeClr val="tx1"/>
                </a:solidFill>
              </a:rPr>
              <a:t>Parkinsonizm</a:t>
            </a:r>
            <a:r>
              <a:rPr lang="tr-TR" sz="3200" smtClean="0">
                <a:solidFill>
                  <a:schemeClr val="tx1"/>
                </a:solidFill>
              </a:rPr>
              <a:t/>
            </a:r>
            <a:br>
              <a:rPr lang="tr-TR" sz="3200" smtClean="0">
                <a:solidFill>
                  <a:schemeClr val="tx1"/>
                </a:solidFill>
              </a:rPr>
            </a:br>
            <a:r>
              <a:rPr lang="tr-TR" sz="2400" smtClean="0">
                <a:solidFill>
                  <a:schemeClr val="tx1"/>
                </a:solidFill>
              </a:rPr>
              <a:t>=Parkinson sendromu</a:t>
            </a:r>
            <a:br>
              <a:rPr lang="tr-TR" sz="2400" smtClean="0">
                <a:solidFill>
                  <a:schemeClr val="tx1"/>
                </a:solidFill>
              </a:rPr>
            </a:br>
            <a:r>
              <a:rPr lang="tr-TR" sz="2400" smtClean="0">
                <a:solidFill>
                  <a:schemeClr val="tx1"/>
                </a:solidFill>
              </a:rPr>
              <a:t>=Akinetik-rijid sendrom</a:t>
            </a:r>
            <a:endParaRPr lang="tr-TR" sz="3200" smtClean="0">
              <a:solidFill>
                <a:schemeClr val="tx1"/>
              </a:solidFill>
            </a:endParaRPr>
          </a:p>
        </p:txBody>
      </p:sp>
      <p:sp>
        <p:nvSpPr>
          <p:cNvPr id="11267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lnSpc>
                <a:spcPct val="150000"/>
              </a:lnSpc>
              <a:buFontTx/>
              <a:buAutoNum type="arabicPeriod"/>
            </a:pPr>
            <a:r>
              <a:rPr lang="tr-TR" smtClean="0">
                <a:solidFill>
                  <a:srgbClr val="800000"/>
                </a:solidFill>
              </a:rPr>
              <a:t>Bradikinezi</a:t>
            </a:r>
          </a:p>
          <a:p>
            <a:pPr lvl="1" eaLnBrk="1" hangingPunct="1">
              <a:lnSpc>
                <a:spcPct val="150000"/>
              </a:lnSpc>
            </a:pPr>
            <a:r>
              <a:rPr lang="tr-TR" sz="2000" smtClean="0">
                <a:solidFill>
                  <a:srgbClr val="800000"/>
                </a:solidFill>
              </a:rPr>
              <a:t>Hareketin hızının, amplitüdünün ve frekansının azalması.</a:t>
            </a:r>
          </a:p>
          <a:p>
            <a:pPr marL="514350" indent="-514350" eaLnBrk="1" hangingPunct="1">
              <a:lnSpc>
                <a:spcPct val="150000"/>
              </a:lnSpc>
              <a:buFontTx/>
              <a:buAutoNum type="arabicPeriod"/>
            </a:pPr>
            <a:r>
              <a:rPr lang="tr-TR" smtClean="0">
                <a:solidFill>
                  <a:srgbClr val="800000"/>
                </a:solidFill>
              </a:rPr>
              <a:t>İstirahat tremoru</a:t>
            </a:r>
          </a:p>
          <a:p>
            <a:pPr lvl="1" eaLnBrk="1" hangingPunct="1">
              <a:lnSpc>
                <a:spcPct val="150000"/>
              </a:lnSpc>
            </a:pPr>
            <a:r>
              <a:rPr lang="tr-TR" sz="2000" smtClean="0">
                <a:solidFill>
                  <a:srgbClr val="800000"/>
                </a:solidFill>
              </a:rPr>
              <a:t>Titremenin sadece istirahat halinde olması.</a:t>
            </a:r>
          </a:p>
          <a:p>
            <a:pPr marL="514350" indent="-514350" eaLnBrk="1" hangingPunct="1">
              <a:lnSpc>
                <a:spcPct val="150000"/>
              </a:lnSpc>
              <a:buFontTx/>
              <a:buAutoNum type="arabicPeriod"/>
            </a:pPr>
            <a:r>
              <a:rPr lang="tr-TR" smtClean="0">
                <a:solidFill>
                  <a:srgbClr val="800000"/>
                </a:solidFill>
              </a:rPr>
              <a:t>Rijidite</a:t>
            </a:r>
          </a:p>
          <a:p>
            <a:pPr lvl="1" eaLnBrk="1" hangingPunct="1">
              <a:lnSpc>
                <a:spcPct val="150000"/>
              </a:lnSpc>
            </a:pPr>
            <a:r>
              <a:rPr lang="tr-TR" sz="2000" smtClean="0">
                <a:solidFill>
                  <a:srgbClr val="800000"/>
                </a:solidFill>
              </a:rPr>
              <a:t>Tüm eklem hareket açıklığı boyunca artmış tonus.</a:t>
            </a:r>
          </a:p>
          <a:p>
            <a:pPr lvl="2" eaLnBrk="1" hangingPunct="1">
              <a:lnSpc>
                <a:spcPct val="150000"/>
              </a:lnSpc>
            </a:pPr>
            <a:r>
              <a:rPr lang="tr-TR" smtClean="0">
                <a:solidFill>
                  <a:srgbClr val="800000"/>
                </a:solidFill>
              </a:rPr>
              <a:t> </a:t>
            </a:r>
            <a:r>
              <a:rPr lang="tr-TR" sz="1800" i="1" smtClean="0">
                <a:solidFill>
                  <a:srgbClr val="800000"/>
                </a:solidFill>
              </a:rPr>
              <a:t>Dişli çark bulgusu: </a:t>
            </a:r>
            <a:r>
              <a:rPr lang="tr-TR" sz="1800" smtClean="0">
                <a:solidFill>
                  <a:srgbClr val="800000"/>
                </a:solidFill>
              </a:rPr>
              <a:t>Tonus muayenesi için yapılan pasif hareketler sırasında tonusta hissedilen ani artma ve azalmalar.</a:t>
            </a:r>
          </a:p>
          <a:p>
            <a:pPr marL="514350" indent="-514350" eaLnBrk="1" hangingPunct="1"/>
            <a:endParaRPr lang="tr-T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600" smtClean="0"/>
              <a:t>Parkinsonizm</a:t>
            </a:r>
            <a:r>
              <a:rPr lang="tr-TR" smtClean="0"/>
              <a:t/>
            </a:r>
            <a:br>
              <a:rPr lang="tr-TR" smtClean="0"/>
            </a:br>
            <a:r>
              <a:rPr lang="tr-TR" sz="2000" smtClean="0"/>
              <a:t>-</a:t>
            </a:r>
            <a:r>
              <a:rPr lang="tr-TR" sz="2400" smtClean="0"/>
              <a:t>klinik bulgular, devam</a:t>
            </a:r>
            <a:endParaRPr lang="tr-TR" smtClean="0"/>
          </a:p>
        </p:txBody>
      </p:sp>
      <p:sp>
        <p:nvSpPr>
          <p:cNvPr id="12291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tr-TR" smtClean="0">
                <a:solidFill>
                  <a:srgbClr val="800000"/>
                </a:solidFill>
              </a:rPr>
              <a:t>4- Postural bozukluklar</a:t>
            </a:r>
          </a:p>
          <a:p>
            <a:pPr lvl="1" eaLnBrk="1" hangingPunct="1">
              <a:lnSpc>
                <a:spcPct val="150000"/>
              </a:lnSpc>
            </a:pPr>
            <a:r>
              <a:rPr lang="tr-TR" sz="2000" smtClean="0">
                <a:solidFill>
                  <a:srgbClr val="800000"/>
                </a:solidFill>
              </a:rPr>
              <a:t>Postural reflekslerin bozulmasına bağlı dengesizlik, sık düşme ve duruş bozuklukları.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tr-TR" smtClean="0">
                <a:solidFill>
                  <a:srgbClr val="800000"/>
                </a:solidFill>
              </a:rPr>
              <a:t>5- Donma</a:t>
            </a:r>
          </a:p>
          <a:p>
            <a:pPr lvl="1" eaLnBrk="1" hangingPunct="1">
              <a:lnSpc>
                <a:spcPct val="150000"/>
              </a:lnSpc>
            </a:pPr>
            <a:r>
              <a:rPr lang="tr-TR" sz="2000" smtClean="0">
                <a:solidFill>
                  <a:srgbClr val="800000"/>
                </a:solidFill>
              </a:rPr>
              <a:t>Aniden adım atamaz hale gelme. </a:t>
            </a:r>
          </a:p>
          <a:p>
            <a:pPr lvl="1" eaLnBrk="1" hangingPunct="1">
              <a:lnSpc>
                <a:spcPct val="150000"/>
              </a:lnSpc>
            </a:pPr>
            <a:r>
              <a:rPr lang="tr-TR" sz="2000" smtClean="0">
                <a:solidFill>
                  <a:srgbClr val="800000"/>
                </a:solidFill>
              </a:rPr>
              <a:t>Sıklıkla dönme, yürümeye başlama ve dar yerlerden geçme sırasında</a:t>
            </a:r>
          </a:p>
          <a:p>
            <a:pPr eaLnBrk="1" hangingPunct="1">
              <a:lnSpc>
                <a:spcPct val="150000"/>
              </a:lnSpc>
            </a:pPr>
            <a:endParaRPr lang="tr-TR" smtClean="0">
              <a:solidFill>
                <a:srgbClr val="800000"/>
              </a:solidFill>
            </a:endParaRPr>
          </a:p>
          <a:p>
            <a:pPr eaLnBrk="1" hangingPunct="1"/>
            <a:endParaRPr lang="tr-T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Parkinsonizm-Tanı</a:t>
            </a:r>
          </a:p>
        </p:txBody>
      </p:sp>
      <p:sp>
        <p:nvSpPr>
          <p:cNvPr id="13315" name="3 İçerik Yer Tutucusu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391025" cy="4525963"/>
          </a:xfrm>
        </p:spPr>
        <p:txBody>
          <a:bodyPr/>
          <a:lstStyle/>
          <a:p>
            <a:pPr marL="514350" indent="-514350" eaLnBrk="1" hangingPunct="1">
              <a:lnSpc>
                <a:spcPct val="150000"/>
              </a:lnSpc>
              <a:buFontTx/>
              <a:buAutoNum type="arabicPeriod"/>
            </a:pPr>
            <a:r>
              <a:rPr lang="tr-TR" smtClean="0">
                <a:solidFill>
                  <a:srgbClr val="800000"/>
                </a:solidFill>
              </a:rPr>
              <a:t>Bradikinezi- 2</a:t>
            </a:r>
          </a:p>
          <a:p>
            <a:pPr marL="514350" indent="-514350" eaLnBrk="1" hangingPunct="1">
              <a:lnSpc>
                <a:spcPct val="150000"/>
              </a:lnSpc>
              <a:buFontTx/>
              <a:buAutoNum type="arabicPeriod"/>
            </a:pPr>
            <a:r>
              <a:rPr lang="tr-TR" smtClean="0">
                <a:solidFill>
                  <a:srgbClr val="800000"/>
                </a:solidFill>
              </a:rPr>
              <a:t>İstirahat tremoru- 2</a:t>
            </a:r>
          </a:p>
          <a:p>
            <a:pPr marL="514350" indent="-514350" eaLnBrk="1" hangingPunct="1">
              <a:lnSpc>
                <a:spcPct val="150000"/>
              </a:lnSpc>
              <a:buFontTx/>
              <a:buAutoNum type="arabicPeriod"/>
            </a:pPr>
            <a:r>
              <a:rPr lang="tr-TR" smtClean="0">
                <a:solidFill>
                  <a:srgbClr val="800000"/>
                </a:solidFill>
              </a:rPr>
              <a:t>Rijidite- 1</a:t>
            </a:r>
          </a:p>
          <a:p>
            <a:pPr marL="514350" indent="-514350" eaLnBrk="1" hangingPunct="1">
              <a:lnSpc>
                <a:spcPct val="150000"/>
              </a:lnSpc>
              <a:buFontTx/>
              <a:buAutoNum type="arabicPeriod"/>
            </a:pPr>
            <a:r>
              <a:rPr lang="tr-TR" smtClean="0">
                <a:solidFill>
                  <a:srgbClr val="800000"/>
                </a:solidFill>
              </a:rPr>
              <a:t>Postural bozukluklar- 1</a:t>
            </a:r>
          </a:p>
          <a:p>
            <a:pPr marL="514350" indent="-514350" eaLnBrk="1" hangingPunct="1">
              <a:lnSpc>
                <a:spcPct val="150000"/>
              </a:lnSpc>
              <a:buFontTx/>
              <a:buAutoNum type="arabicPeriod"/>
            </a:pPr>
            <a:r>
              <a:rPr lang="tr-TR" smtClean="0">
                <a:solidFill>
                  <a:srgbClr val="800000"/>
                </a:solidFill>
              </a:rPr>
              <a:t>Donma- 1</a:t>
            </a:r>
          </a:p>
          <a:p>
            <a:pPr marL="514350" indent="-514350" eaLnBrk="1" hangingPunct="1"/>
            <a:endParaRPr lang="tr-TR" smtClean="0"/>
          </a:p>
        </p:txBody>
      </p:sp>
      <p:sp>
        <p:nvSpPr>
          <p:cNvPr id="13316" name="4 İçerik Yer Tutucusu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3467100" cy="4525963"/>
          </a:xfrm>
        </p:spPr>
        <p:txBody>
          <a:bodyPr/>
          <a:lstStyle/>
          <a:p>
            <a:pPr eaLnBrk="1" hangingPunct="1"/>
            <a:r>
              <a:rPr lang="tr-TR" smtClean="0"/>
              <a:t>Toplam en az </a:t>
            </a:r>
            <a:r>
              <a:rPr lang="tr-TR" i="1" smtClean="0"/>
              <a:t>üç</a:t>
            </a:r>
            <a:r>
              <a:rPr lang="tr-TR" smtClean="0"/>
              <a:t> puan=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tr-TR" smtClean="0"/>
              <a:t>Parkinsonizm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rsayılan Tasarım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arsayılan Tasarı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1246</Words>
  <Application>Microsoft Office PowerPoint</Application>
  <PresentationFormat>Ekran Gösterisi (4:3)</PresentationFormat>
  <Paragraphs>487</Paragraphs>
  <Slides>41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41</vt:i4>
      </vt:variant>
    </vt:vector>
  </HeadingPairs>
  <TitlesOfParts>
    <vt:vector size="43" baseType="lpstr">
      <vt:lpstr>Varsayılan Tasarım</vt:lpstr>
      <vt:lpstr>Photo Editor Photo</vt:lpstr>
      <vt:lpstr>Hareket Bozuklukları</vt:lpstr>
      <vt:lpstr>Slayt 2</vt:lpstr>
      <vt:lpstr>Slayt 3</vt:lpstr>
      <vt:lpstr>Slayt 4</vt:lpstr>
      <vt:lpstr>Slayt 5</vt:lpstr>
      <vt:lpstr>Hareket Bozuklukları (Ekstrapiramidal Sistem Hastalıkları)</vt:lpstr>
      <vt:lpstr>Parkinsonizm =Parkinson sendromu =Akinetik-rijid sendrom</vt:lpstr>
      <vt:lpstr>Parkinsonizm -klinik bulgular, devam</vt:lpstr>
      <vt:lpstr>Parkinsonizm-Tanı</vt:lpstr>
      <vt:lpstr>Parkinsonizmin en sık nedeni Parkinson Hastalığı’dır</vt:lpstr>
      <vt:lpstr>Patoloji</vt:lpstr>
      <vt:lpstr>Parkinson Hastalığı Klinik</vt:lpstr>
      <vt:lpstr>Parkinson Hastalığı  Non-Motor Bulgular</vt:lpstr>
      <vt:lpstr>Parkinson Hastalığı/Ayırıcı Tanı</vt:lpstr>
      <vt:lpstr>Slayt 15</vt:lpstr>
      <vt:lpstr>Parkinsonizmin Etyolojik Sınıflaması</vt:lpstr>
      <vt:lpstr>Parkinson Hastalığı/Tedavi</vt:lpstr>
      <vt:lpstr>Slayt 18</vt:lpstr>
      <vt:lpstr>Parkinson Hastalığı’nın Cerrahi Tedavisi</vt:lpstr>
      <vt:lpstr>Slayt 20</vt:lpstr>
      <vt:lpstr>Slayt 21</vt:lpstr>
      <vt:lpstr>Hiperkineziler=Diskineziler</vt:lpstr>
      <vt:lpstr>Tremor</vt:lpstr>
      <vt:lpstr>Tremor Nedenleri</vt:lpstr>
      <vt:lpstr>Sık Aksiyon Tremoru Nedenleri</vt:lpstr>
      <vt:lpstr>Distoni</vt:lpstr>
      <vt:lpstr>Sık Distoni Nedenleri</vt:lpstr>
      <vt:lpstr>   Botulinum Toksini</vt:lpstr>
      <vt:lpstr>Kore</vt:lpstr>
      <vt:lpstr>Kore Nedenleri</vt:lpstr>
      <vt:lpstr>Miyoklonus</vt:lpstr>
      <vt:lpstr>Tikler</vt:lpstr>
      <vt:lpstr>Tiklerin Sınıflaması</vt:lpstr>
      <vt:lpstr>Tik Nedenleri</vt:lpstr>
      <vt:lpstr>Wilson Hastalığı</vt:lpstr>
      <vt:lpstr>Slayt 36</vt:lpstr>
      <vt:lpstr>Slayt 37</vt:lpstr>
      <vt:lpstr>Slayt 38</vt:lpstr>
      <vt:lpstr>Slayt 39</vt:lpstr>
      <vt:lpstr>Slayt 40</vt:lpstr>
      <vt:lpstr>Slayt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Parkinson Hastalığının Fizyopatolojisi</dc:title>
  <dc:creator>user</dc:creator>
  <cp:lastModifiedBy>user</cp:lastModifiedBy>
  <cp:revision>86</cp:revision>
  <dcterms:created xsi:type="dcterms:W3CDTF">2006-11-17T07:02:53Z</dcterms:created>
  <dcterms:modified xsi:type="dcterms:W3CDTF">2015-08-31T12:28:28Z</dcterms:modified>
</cp:coreProperties>
</file>