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sldIdLst>
    <p:sldId id="256" r:id="rId2"/>
    <p:sldId id="282" r:id="rId3"/>
    <p:sldId id="283" r:id="rId4"/>
    <p:sldId id="284" r:id="rId5"/>
    <p:sldId id="285" r:id="rId6"/>
    <p:sldId id="286" r:id="rId7"/>
    <p:sldId id="287" r:id="rId8"/>
    <p:sldId id="288" r:id="rId9"/>
    <p:sldId id="289" r:id="rId10"/>
    <p:sldId id="290" r:id="rId11"/>
    <p:sldId id="291" r:id="rId12"/>
    <p:sldId id="292" r:id="rId13"/>
    <p:sldId id="293" r:id="rId14"/>
    <p:sldId id="294" r:id="rId15"/>
    <p:sldId id="298" r:id="rId16"/>
    <p:sldId id="299" r:id="rId17"/>
    <p:sldId id="296" r:id="rId18"/>
    <p:sldId id="297" r:id="rId19"/>
    <p:sldId id="300" r:id="rId20"/>
    <p:sldId id="301" r:id="rId21"/>
    <p:sldId id="302" r:id="rId22"/>
    <p:sldId id="303" r:id="rId23"/>
    <p:sldId id="304" r:id="rId24"/>
    <p:sldId id="305" r:id="rId25"/>
    <p:sldId id="306" r:id="rId26"/>
    <p:sldId id="307" r:id="rId27"/>
    <p:sldId id="308" r:id="rId28"/>
    <p:sldId id="309" r:id="rId29"/>
    <p:sldId id="310" r:id="rId30"/>
    <p:sldId id="311" r:id="rId31"/>
    <p:sldId id="280" r:id="rId3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5" d="100"/>
          <a:sy n="75" d="100"/>
        </p:scale>
        <p:origin x="-1224" y="-2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2"/>
      </p:bgRef>
    </p:bg>
    <p:spTree>
      <p:nvGrpSpPr>
        <p:cNvPr id="1" name=""/>
        <p:cNvGrpSpPr/>
        <p:nvPr/>
      </p:nvGrpSpPr>
      <p:grpSpPr>
        <a:xfrm>
          <a:off x="0" y="0"/>
          <a:ext cx="0" cy="0"/>
          <a:chOff x="0" y="0"/>
          <a:chExt cx="0" cy="0"/>
        </a:xfrm>
      </p:grpSpPr>
      <p:sp>
        <p:nvSpPr>
          <p:cNvPr id="7" name="Serbest 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Serbest 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Başlık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tr-TR" smtClean="0"/>
              <a:t>Asıl başlık stili için tıklatın</a:t>
            </a:r>
            <a:endParaRPr kumimoji="0" lang="en-US"/>
          </a:p>
        </p:txBody>
      </p:sp>
      <p:sp>
        <p:nvSpPr>
          <p:cNvPr id="17" name="Alt Başlık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Veri Yer Tutucusu 29"/>
          <p:cNvSpPr>
            <a:spLocks noGrp="1"/>
          </p:cNvSpPr>
          <p:nvPr>
            <p:ph type="dt" sz="half" idx="10"/>
          </p:nvPr>
        </p:nvSpPr>
        <p:spPr/>
        <p:txBody>
          <a:bodyPr/>
          <a:lstStyle/>
          <a:p>
            <a:fld id="{A23720DD-5B6D-40BF-8493-A6B52D484E6B}" type="datetimeFigureOut">
              <a:rPr lang="tr-TR" smtClean="0"/>
              <a:t>18.09.2020</a:t>
            </a:fld>
            <a:endParaRPr lang="tr-TR"/>
          </a:p>
        </p:txBody>
      </p:sp>
      <p:sp>
        <p:nvSpPr>
          <p:cNvPr id="19" name="Altbilgi Yer Tutucusu 18"/>
          <p:cNvSpPr>
            <a:spLocks noGrp="1"/>
          </p:cNvSpPr>
          <p:nvPr>
            <p:ph type="ftr" sz="quarter" idx="11"/>
          </p:nvPr>
        </p:nvSpPr>
        <p:spPr/>
        <p:txBody>
          <a:bodyPr/>
          <a:lstStyle/>
          <a:p>
            <a:endParaRPr lang="tr-TR"/>
          </a:p>
        </p:txBody>
      </p:sp>
      <p:sp>
        <p:nvSpPr>
          <p:cNvPr id="27" name="Slayt Numarası Yer Tutucusu 26"/>
          <p:cNvSpPr>
            <a:spLocks noGrp="1"/>
          </p:cNvSpPr>
          <p:nvPr>
            <p:ph type="sldNum" sz="quarter" idx="12"/>
          </p:nvPr>
        </p:nvSpPr>
        <p:spPr/>
        <p:txBody>
          <a:bodyPr/>
          <a:lstStyle/>
          <a:p>
            <a:fld id="{F302176B-0E47-46AC-8F43-DAB4B8A37D0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18.09.2020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18.09.2020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lgn="l">
              <a:defRPr/>
            </a:lvl1pPr>
          </a:lstStyle>
          <a:p>
            <a:r>
              <a:rPr kumimoji="0" lang="tr-TR" smtClean="0"/>
              <a:t>Asıl başlık stili için tıklatın</a:t>
            </a:r>
            <a:endParaRPr kumimoji="0" lang="en-US"/>
          </a:p>
        </p:txBody>
      </p:sp>
      <p:sp>
        <p:nvSpPr>
          <p:cNvPr id="3" name="İçerik Yer Tutucusu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18.09.2020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2"/>
      </p:bgRef>
    </p:bg>
    <p:spTree>
      <p:nvGrpSpPr>
        <p:cNvPr id="1" name=""/>
        <p:cNvGrpSpPr/>
        <p:nvPr/>
      </p:nvGrpSpPr>
      <p:grpSpPr>
        <a:xfrm>
          <a:off x="0" y="0"/>
          <a:ext cx="0" cy="0"/>
          <a:chOff x="0" y="0"/>
          <a:chExt cx="0" cy="0"/>
        </a:xfrm>
      </p:grpSpPr>
      <p:sp>
        <p:nvSpPr>
          <p:cNvPr id="7" name="Serbest 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Serbest 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Başlık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p:txBody>
          <a:bodyPr/>
          <a:lstStyle/>
          <a:p>
            <a:fld id="{A23720DD-5B6D-40BF-8493-A6B52D484E6B}" type="datetimeFigureOut">
              <a:rPr lang="tr-TR" smtClean="0"/>
              <a:t>18.09.2020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1143000"/>
          </a:xfrm>
        </p:spPr>
        <p:txBody>
          <a:bodyPr/>
          <a:lstStyle/>
          <a:p>
            <a:r>
              <a:rPr kumimoji="0" lang="tr-TR" smtClean="0"/>
              <a:t>Asıl başlık stili için tıklatın</a:t>
            </a:r>
            <a:endParaRPr kumimoji="0" lang="en-US"/>
          </a:p>
        </p:txBody>
      </p:sp>
      <p:sp>
        <p:nvSpPr>
          <p:cNvPr id="3" name="İçerik Yer Tutucusu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İçerik Yer Tutucusu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p>
            <a:fld id="{A23720DD-5B6D-40BF-8493-A6B52D484E6B}" type="datetimeFigureOut">
              <a:rPr lang="tr-TR" smtClean="0"/>
              <a:t>18.09.2020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8229600" cy="1143000"/>
          </a:xfrm>
        </p:spPr>
        <p:txBody>
          <a:bodyPr anchor="ctr"/>
          <a:lstStyle>
            <a:lvl1pPr>
              <a:defRPr/>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İçerik Yer Tutucusu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İçerik Yer Tutucusu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0"/>
          </p:nvPr>
        </p:nvSpPr>
        <p:spPr/>
        <p:txBody>
          <a:bodyPr/>
          <a:lstStyle/>
          <a:p>
            <a:fld id="{A23720DD-5B6D-40BF-8493-A6B52D484E6B}" type="datetimeFigureOut">
              <a:rPr lang="tr-TR" smtClean="0"/>
              <a:t>18.09.2020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320"/>
            <a:ext cx="7470648" cy="1143000"/>
          </a:xfrm>
        </p:spPr>
        <p:txBody>
          <a:bodyPr anchor="ctr"/>
          <a:lstStyle>
            <a:lvl1pPr algn="l">
              <a:defRPr sz="4600"/>
            </a:lvl1pPr>
          </a:lstStyle>
          <a:p>
            <a:r>
              <a:rPr kumimoji="0" lang="tr-TR" smtClean="0"/>
              <a:t>Asıl başlık stili için tıklatın</a:t>
            </a:r>
            <a:endParaRPr kumimoji="0" lang="en-US"/>
          </a:p>
        </p:txBody>
      </p:sp>
      <p:sp>
        <p:nvSpPr>
          <p:cNvPr id="7" name="Veri Yer Tutucusu 6"/>
          <p:cNvSpPr>
            <a:spLocks noGrp="1"/>
          </p:cNvSpPr>
          <p:nvPr>
            <p:ph type="dt" sz="half" idx="10"/>
          </p:nvPr>
        </p:nvSpPr>
        <p:spPr/>
        <p:txBody>
          <a:bodyPr/>
          <a:lstStyle/>
          <a:p>
            <a:fld id="{A23720DD-5B6D-40BF-8493-A6B52D484E6B}" type="datetimeFigureOut">
              <a:rPr lang="tr-TR" smtClean="0"/>
              <a:t>18.09.2020</a:t>
            </a:fld>
            <a:endParaRPr lang="tr-TR"/>
          </a:p>
        </p:txBody>
      </p:sp>
      <p:sp>
        <p:nvSpPr>
          <p:cNvPr id="8" name="Slayt Numarası Yer Tutucusu 7"/>
          <p:cNvSpPr>
            <a:spLocks noGrp="1"/>
          </p:cNvSpPr>
          <p:nvPr>
            <p:ph type="sldNum" sz="quarter" idx="11"/>
          </p:nvPr>
        </p:nvSpPr>
        <p:spPr/>
        <p:txBody>
          <a:bodyPr/>
          <a:lstStyle/>
          <a:p>
            <a:fld id="{F302176B-0E47-46AC-8F43-DAB4B8A37D06}" type="slidenum">
              <a:rPr lang="tr-TR" smtClean="0"/>
              <a:t>‹#›</a:t>
            </a:fld>
            <a:endParaRPr lang="tr-TR"/>
          </a:p>
        </p:txBody>
      </p:sp>
      <p:sp>
        <p:nvSpPr>
          <p:cNvPr id="9" name="Altbilgi Yer Tutucusu 8"/>
          <p:cNvSpPr>
            <a:spLocks noGrp="1"/>
          </p:cNvSpPr>
          <p:nvPr>
            <p:ph type="ftr" sz="quarter" idx="12"/>
          </p:nvPr>
        </p:nvSpPr>
        <p:spPr/>
        <p:txBody>
          <a:bodyPr/>
          <a:lstStyle/>
          <a:p>
            <a:endParaRPr lang="tr-TR"/>
          </a:p>
        </p:txBody>
      </p:sp>
    </p:spTree>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23720DD-5B6D-40BF-8493-A6B52D484E6B}" type="datetimeFigureOut">
              <a:rPr lang="tr-TR" smtClean="0"/>
              <a:t>18.09.2020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İçerik Yer Tutucusu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p>
            <a:fld id="{A23720DD-5B6D-40BF-8493-A6B52D484E6B}" type="datetimeFigureOut">
              <a:rPr lang="tr-TR" smtClean="0"/>
              <a:t>18.09.2020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a:xfrm>
            <a:off x="8156448" y="6422064"/>
            <a:ext cx="762000" cy="365125"/>
          </a:xfrm>
        </p:spPr>
        <p:txBody>
          <a:bodyPr/>
          <a:lstStyle/>
          <a:p>
            <a:fld id="{F302176B-0E47-46AC-8F43-DAB4B8A37D06}"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tr-TR" smtClean="0"/>
              <a:t>Asıl metin stillerini düzenlemek için tıklatın</a:t>
            </a:r>
          </a:p>
        </p:txBody>
      </p:sp>
      <p:sp>
        <p:nvSpPr>
          <p:cNvPr id="5" name="Veri Yer Tutucusu 4"/>
          <p:cNvSpPr>
            <a:spLocks noGrp="1"/>
          </p:cNvSpPr>
          <p:nvPr>
            <p:ph type="dt" sz="half" idx="10"/>
          </p:nvPr>
        </p:nvSpPr>
        <p:spPr>
          <a:xfrm>
            <a:off x="457200" y="6422064"/>
            <a:ext cx="2133600" cy="365125"/>
          </a:xfrm>
        </p:spPr>
        <p:txBody>
          <a:bodyPr/>
          <a:lstStyle/>
          <a:p>
            <a:fld id="{A23720DD-5B6D-40BF-8493-A6B52D484E6B}" type="datetimeFigureOut">
              <a:rPr lang="tr-TR" smtClean="0"/>
              <a:t>18.09.2020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Serbest 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Serbest 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Başlık Yer Tutucusu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tr-TR" smtClean="0"/>
              <a:t>Asıl başlık stili için tıklatın</a:t>
            </a:r>
            <a:endParaRPr kumimoji="0" lang="en-US"/>
          </a:p>
        </p:txBody>
      </p:sp>
      <p:sp>
        <p:nvSpPr>
          <p:cNvPr id="30" name="Metin Yer Tutucusu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Veri Yer Tutucusu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A23720DD-5B6D-40BF-8493-A6B52D484E6B}" type="datetimeFigureOut">
              <a:rPr lang="tr-TR" smtClean="0"/>
              <a:t>18.09.2020</a:t>
            </a:fld>
            <a:endParaRPr lang="tr-TR"/>
          </a:p>
        </p:txBody>
      </p:sp>
      <p:sp>
        <p:nvSpPr>
          <p:cNvPr id="22" name="Altbilgi Yer Tutucusu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tr-TR"/>
          </a:p>
        </p:txBody>
      </p:sp>
      <p:sp>
        <p:nvSpPr>
          <p:cNvPr id="18" name="Slayt Numarası Yer Tutucusu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F302176B-0E47-46AC-8F43-DAB4B8A37D06}" type="slidenum">
              <a:rPr lang="tr-TR" smtClean="0"/>
              <a:t>‹#›</a:t>
            </a:fld>
            <a:endParaRPr lang="tr-TR"/>
          </a:p>
        </p:txBody>
      </p:sp>
    </p:spTree>
  </p:cSld>
  <p:clrMap bg1="dk1" tx1="lt1" bg2="dk2" tx2="lt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acikders.ankara.edu.tr/course/view.php?id=9619#section-6"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s://www.turkedebiyati.org/anket-nedir-anket-nasil-hazirlanir/"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467544" y="2204864"/>
            <a:ext cx="8568952" cy="2376264"/>
          </a:xfrm>
        </p:spPr>
        <p:txBody>
          <a:bodyPr>
            <a:normAutofit fontScale="90000"/>
          </a:bodyPr>
          <a:lstStyle/>
          <a:p>
            <a:pPr algn="l"/>
            <a:r>
              <a:rPr lang="tr-TR" sz="4400" b="0" u="sng" dirty="0">
                <a:solidFill>
                  <a:srgbClr val="29A1C4"/>
                </a:solidFill>
                <a:effectLst/>
                <a:latin typeface="Bree Serif"/>
                <a:hlinkClick r:id="rId2"/>
              </a:rPr>
              <a:t>İş fikrinin piyasa ve talep özelliklerini araştırırken yararlanılan çalışmalar</a:t>
            </a:r>
            <a:r>
              <a:rPr lang="tr-TR" sz="4400" b="0" u="sng" dirty="0">
                <a:solidFill>
                  <a:srgbClr val="888888"/>
                </a:solidFill>
                <a:effectLst/>
                <a:latin typeface="Bree Serif"/>
              </a:rPr>
              <a:t/>
            </a:r>
            <a:br>
              <a:rPr lang="tr-TR" sz="4400" b="0" u="sng" dirty="0">
                <a:solidFill>
                  <a:srgbClr val="888888"/>
                </a:solidFill>
                <a:effectLst/>
                <a:latin typeface="Bree Serif"/>
              </a:rPr>
            </a:br>
            <a:r>
              <a:rPr lang="tr-TR" sz="4400" b="0" u="sng" dirty="0" smtClean="0"/>
              <a:t> </a:t>
            </a:r>
            <a:endParaRPr lang="tr-TR" sz="4400" b="0" u="sng" dirty="0"/>
          </a:p>
        </p:txBody>
      </p:sp>
    </p:spTree>
    <p:extLst>
      <p:ext uri="{BB962C8B-B14F-4D97-AF65-F5344CB8AC3E}">
        <p14:creationId xmlns:p14="http://schemas.microsoft.com/office/powerpoint/2010/main" val="1139108048"/>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dirty="0"/>
              <a:t>Anketin Hazırlanması ve Uygulanmasında Dikkat Edilecek Hususlar</a:t>
            </a:r>
          </a:p>
        </p:txBody>
      </p:sp>
      <p:sp>
        <p:nvSpPr>
          <p:cNvPr id="3" name="İçerik Yer Tutucusu 2"/>
          <p:cNvSpPr>
            <a:spLocks noGrp="1"/>
          </p:cNvSpPr>
          <p:nvPr>
            <p:ph idx="1"/>
          </p:nvPr>
        </p:nvSpPr>
        <p:spPr/>
        <p:txBody>
          <a:bodyPr/>
          <a:lstStyle/>
          <a:p>
            <a:pPr algn="just"/>
            <a:r>
              <a:rPr lang="tr-TR" dirty="0"/>
              <a:t>Önce anketin konusu, amacı, anketi cevaplayacak olanların nitelikleri ve düzeyleri tespit edilmelidir</a:t>
            </a:r>
            <a:r>
              <a:rPr lang="tr-TR" dirty="0" smtClean="0"/>
              <a:t>.</a:t>
            </a:r>
          </a:p>
          <a:p>
            <a:pPr marL="36576" indent="0" algn="just">
              <a:buNone/>
            </a:pPr>
            <a:endParaRPr lang="tr-TR" dirty="0"/>
          </a:p>
          <a:p>
            <a:pPr algn="just"/>
            <a:r>
              <a:rPr lang="tr-TR" dirty="0"/>
              <a:t>Ankete; cevaplama güvenliğini ve katılım onanını yüksek tutmak için amacı, elde edilecek bilgilerin nerede kullanılacağını belirten bir açıklama konulmalıdır.</a:t>
            </a:r>
          </a:p>
        </p:txBody>
      </p:sp>
    </p:spTree>
    <p:extLst>
      <p:ext uri="{BB962C8B-B14F-4D97-AF65-F5344CB8AC3E}">
        <p14:creationId xmlns:p14="http://schemas.microsoft.com/office/powerpoint/2010/main" val="2355286155"/>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620688"/>
            <a:ext cx="8507288" cy="5505475"/>
          </a:xfrm>
        </p:spPr>
        <p:txBody>
          <a:bodyPr>
            <a:normAutofit fontScale="85000" lnSpcReduction="10000"/>
          </a:bodyPr>
          <a:lstStyle/>
          <a:p>
            <a:pPr algn="just"/>
            <a:r>
              <a:rPr lang="tr-TR" dirty="0"/>
              <a:t>Anket konusunun, açık uçlu (doldurmalı) veya kapalı uçlu (seçmeli) sorulardan hangisiyle dile getirilmesinin daha uygun olacağı incelenerek soruların türü belirlenir. Bu işlem yapılırken, kapalı uçlu soruların kolay yanıtlandığı, elde edilen bilgilerin ayırımının ve gruplanmasının daha kolay ve hata oranının az olduğu da göz önünde tutulur. Kimi zaman bu iki soru tipini birlikte kullanmak daha yararlı olabilir</a:t>
            </a:r>
            <a:r>
              <a:rPr lang="tr-TR" dirty="0" smtClean="0"/>
              <a:t>.</a:t>
            </a:r>
          </a:p>
          <a:p>
            <a:pPr algn="just"/>
            <a:endParaRPr lang="tr-TR" dirty="0"/>
          </a:p>
          <a:p>
            <a:pPr algn="just"/>
            <a:r>
              <a:rPr lang="tr-TR" dirty="0"/>
              <a:t> Anketteki sorular gruplandırılır ve genelden özele doğru sıralanır. Örneğin; ”Liseden sonra öğreniminizi sürdürmek istiyor musunuz?” biçimindeki bir soru “Liseyi bitirdikten sonra hangi okula gitmek istiyorsunuz?” sorusunda önce gelmelidir.</a:t>
            </a:r>
          </a:p>
        </p:txBody>
      </p:sp>
    </p:spTree>
    <p:extLst>
      <p:ext uri="{BB962C8B-B14F-4D97-AF65-F5344CB8AC3E}">
        <p14:creationId xmlns:p14="http://schemas.microsoft.com/office/powerpoint/2010/main" val="4181072219"/>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340768"/>
            <a:ext cx="8363272" cy="4785395"/>
          </a:xfrm>
        </p:spPr>
        <p:txBody>
          <a:bodyPr>
            <a:normAutofit/>
          </a:bodyPr>
          <a:lstStyle/>
          <a:p>
            <a:pPr algn="just"/>
            <a:r>
              <a:rPr lang="tr-TR" dirty="0"/>
              <a:t>Anketin uzunluğu, anketi cevaplayanın fazla zamanını almayacak biçimde ayarlanır. Ankette yazılı kaynaklardan edinilebilecek bilgilerle ilgili sorular sormaktan kaçınılır</a:t>
            </a:r>
            <a:r>
              <a:rPr lang="tr-TR" dirty="0" smtClean="0"/>
              <a:t>.</a:t>
            </a:r>
          </a:p>
          <a:p>
            <a:pPr marL="36576" indent="0" algn="just">
              <a:buNone/>
            </a:pPr>
            <a:endParaRPr lang="tr-TR" dirty="0"/>
          </a:p>
          <a:p>
            <a:pPr algn="just"/>
            <a:r>
              <a:rPr lang="tr-TR" dirty="0"/>
              <a:t> Anketin hazırlanmasında her sorunun incelenen konu ile ilgili olmasına, açık, anlaşılır bir dille yazılmasına ve soruların konunun tümünü içermesine özen gösterilir.</a:t>
            </a:r>
          </a:p>
        </p:txBody>
      </p:sp>
    </p:spTree>
    <p:extLst>
      <p:ext uri="{BB962C8B-B14F-4D97-AF65-F5344CB8AC3E}">
        <p14:creationId xmlns:p14="http://schemas.microsoft.com/office/powerpoint/2010/main" val="852969283"/>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764704"/>
            <a:ext cx="8363272" cy="5361459"/>
          </a:xfrm>
        </p:spPr>
        <p:txBody>
          <a:bodyPr>
            <a:normAutofit lnSpcReduction="10000"/>
          </a:bodyPr>
          <a:lstStyle/>
          <a:p>
            <a:pPr algn="just"/>
            <a:r>
              <a:rPr lang="tr-TR" dirty="0"/>
              <a:t>Anketin geçerlik derecesinin yüksek olmasına çalışılır. Geçerliği yükseltmek için uzmanlardan, bu konuda bilgisi olanlardan yararlanılır. Bu sağlanamazsa, anketi yanıtlayanların bir bölümü ile görüşme yapılarak elde edilen veriler, anket sonuçlarıyla karşılaştırılması da geçerliği denetleme yollarından biridir</a:t>
            </a:r>
            <a:r>
              <a:rPr lang="tr-TR" dirty="0" smtClean="0"/>
              <a:t>.</a:t>
            </a:r>
          </a:p>
          <a:p>
            <a:pPr marL="36576" indent="0" algn="just">
              <a:buNone/>
            </a:pPr>
            <a:endParaRPr lang="tr-TR" dirty="0"/>
          </a:p>
          <a:p>
            <a:pPr algn="just"/>
            <a:r>
              <a:rPr lang="tr-TR" dirty="0"/>
              <a:t>Kimi anketler, asıl gruba verilmeden önce, ön deneme amacıyla bir gruba uygulanarak, geçersiz sorulardan arındırılır.</a:t>
            </a:r>
          </a:p>
        </p:txBody>
      </p:sp>
    </p:spTree>
    <p:extLst>
      <p:ext uri="{BB962C8B-B14F-4D97-AF65-F5344CB8AC3E}">
        <p14:creationId xmlns:p14="http://schemas.microsoft.com/office/powerpoint/2010/main" val="1560918442"/>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2204864"/>
            <a:ext cx="8219256" cy="2620888"/>
          </a:xfrm>
        </p:spPr>
        <p:txBody>
          <a:bodyPr/>
          <a:lstStyle/>
          <a:p>
            <a:pPr marL="36576" indent="0" algn="just">
              <a:buNone/>
            </a:pPr>
            <a:r>
              <a:rPr lang="tr-TR" dirty="0"/>
              <a:t>Araştırmacı, ilgililerin anket sorularına verdikleri cevaplara, önce kararlaştırmış olduğu istatistiksel teknikleri uygular ve elde ettiği bulguları yorumlayarak önerilerini belirler.</a:t>
            </a:r>
          </a:p>
        </p:txBody>
      </p:sp>
    </p:spTree>
    <p:extLst>
      <p:ext uri="{BB962C8B-B14F-4D97-AF65-F5344CB8AC3E}">
        <p14:creationId xmlns:p14="http://schemas.microsoft.com/office/powerpoint/2010/main" val="500964153"/>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Anketin Değerlendirilmesi ve Yorumlanması</a:t>
            </a:r>
          </a:p>
        </p:txBody>
      </p:sp>
      <p:sp>
        <p:nvSpPr>
          <p:cNvPr id="3" name="İçerik Yer Tutucusu 2"/>
          <p:cNvSpPr>
            <a:spLocks noGrp="1"/>
          </p:cNvSpPr>
          <p:nvPr>
            <p:ph idx="1"/>
          </p:nvPr>
        </p:nvSpPr>
        <p:spPr>
          <a:xfrm>
            <a:off x="457200" y="1700808"/>
            <a:ext cx="8363272" cy="4425355"/>
          </a:xfrm>
        </p:spPr>
        <p:txBody>
          <a:bodyPr>
            <a:normAutofit/>
          </a:bodyPr>
          <a:lstStyle/>
          <a:p>
            <a:pPr algn="just"/>
            <a:endParaRPr lang="tr-TR" dirty="0" smtClean="0"/>
          </a:p>
          <a:p>
            <a:pPr marL="36576" indent="0" algn="just">
              <a:buNone/>
            </a:pPr>
            <a:r>
              <a:rPr lang="tr-TR" dirty="0"/>
              <a:t>R</a:t>
            </a:r>
            <a:r>
              <a:rPr lang="tr-TR" dirty="0" smtClean="0"/>
              <a:t>ehberlik </a:t>
            </a:r>
            <a:r>
              <a:rPr lang="tr-TR" dirty="0"/>
              <a:t>ve Psikolojik danışma hizmetlerinde anket tekniği ile toplanan bilgilerin değerlendirilmesi ve yorumlanmasında birey hakkında başka yollardan toplanan bilgilerden el altında bulundurulması gerekir. Yani anket sonuçlarının yalnız değerlendirilip yorumlandığı gibi diğer tekniklerle birlikte de değerlendirilip yorumlanabilir.</a:t>
            </a:r>
          </a:p>
        </p:txBody>
      </p:sp>
    </p:spTree>
    <p:extLst>
      <p:ext uri="{BB962C8B-B14F-4D97-AF65-F5344CB8AC3E}">
        <p14:creationId xmlns:p14="http://schemas.microsoft.com/office/powerpoint/2010/main" val="1052945674"/>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Anketin Avantajları</a:t>
            </a:r>
          </a:p>
        </p:txBody>
      </p:sp>
      <p:sp>
        <p:nvSpPr>
          <p:cNvPr id="3" name="İçerik Yer Tutucusu 2"/>
          <p:cNvSpPr>
            <a:spLocks noGrp="1"/>
          </p:cNvSpPr>
          <p:nvPr>
            <p:ph idx="1"/>
          </p:nvPr>
        </p:nvSpPr>
        <p:spPr/>
        <p:txBody>
          <a:bodyPr>
            <a:normAutofit lnSpcReduction="10000"/>
          </a:bodyPr>
          <a:lstStyle/>
          <a:p>
            <a:pPr algn="just"/>
            <a:r>
              <a:rPr lang="tr-TR" dirty="0"/>
              <a:t>Geniş kitlelere kısa sürede uygulanabilir, fazla zaman gerektirmez.</a:t>
            </a:r>
          </a:p>
          <a:p>
            <a:pPr algn="just"/>
            <a:r>
              <a:rPr lang="tr-TR" dirty="0"/>
              <a:t>Büyük gruplar üzerinde bir anda uygulama imkanı verir.</a:t>
            </a:r>
          </a:p>
          <a:p>
            <a:pPr algn="just"/>
            <a:r>
              <a:rPr lang="tr-TR" dirty="0"/>
              <a:t>Diğer tekniklere göre fazla masraf gerektirmez, ekonomiktir.</a:t>
            </a:r>
          </a:p>
          <a:p>
            <a:pPr algn="just"/>
            <a:r>
              <a:rPr lang="tr-TR" dirty="0"/>
              <a:t>İmzasız da yazılabileceği için kişi cevapları hiç çekinmeden yazar. Bu da anketin diğer tekniklerden bir üstünlüğüdür.</a:t>
            </a:r>
          </a:p>
          <a:p>
            <a:pPr algn="just"/>
            <a:endParaRPr lang="tr-TR" dirty="0"/>
          </a:p>
        </p:txBody>
      </p:sp>
    </p:spTree>
    <p:extLst>
      <p:ext uri="{BB962C8B-B14F-4D97-AF65-F5344CB8AC3E}">
        <p14:creationId xmlns:p14="http://schemas.microsoft.com/office/powerpoint/2010/main" val="1890076257"/>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28800"/>
            <a:ext cx="8435280" cy="4497363"/>
          </a:xfrm>
        </p:spPr>
        <p:txBody>
          <a:bodyPr/>
          <a:lstStyle/>
          <a:p>
            <a:pPr algn="just"/>
            <a:r>
              <a:rPr lang="tr-TR" dirty="0"/>
              <a:t>Cevaplar sorunun hemen altında yazılı olarak yer aldığı için </a:t>
            </a:r>
            <a:r>
              <a:rPr lang="tr-TR" dirty="0" err="1"/>
              <a:t>cevaplayıcı</a:t>
            </a:r>
            <a:r>
              <a:rPr lang="tr-TR" dirty="0"/>
              <a:t> cevaplamada zorluk çekmez.</a:t>
            </a:r>
          </a:p>
          <a:p>
            <a:pPr algn="just"/>
            <a:r>
              <a:rPr lang="tr-TR" dirty="0"/>
              <a:t>Fazla araç ve gerece ihtiyaç olmadan hazırlanır ve uygulanır.</a:t>
            </a:r>
          </a:p>
          <a:p>
            <a:pPr algn="just"/>
            <a:r>
              <a:rPr lang="tr-TR" dirty="0"/>
              <a:t>Her yaştaki kişiler için anket hazırlanıp uygulanabilir.</a:t>
            </a:r>
          </a:p>
        </p:txBody>
      </p:sp>
    </p:spTree>
    <p:extLst>
      <p:ext uri="{BB962C8B-B14F-4D97-AF65-F5344CB8AC3E}">
        <p14:creationId xmlns:p14="http://schemas.microsoft.com/office/powerpoint/2010/main" val="4002172828"/>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Anketin Dezavantajları</a:t>
            </a:r>
          </a:p>
        </p:txBody>
      </p:sp>
      <p:sp>
        <p:nvSpPr>
          <p:cNvPr id="3" name="İçerik Yer Tutucusu 2"/>
          <p:cNvSpPr>
            <a:spLocks noGrp="1"/>
          </p:cNvSpPr>
          <p:nvPr>
            <p:ph idx="1"/>
          </p:nvPr>
        </p:nvSpPr>
        <p:spPr>
          <a:xfrm>
            <a:off x="457200" y="1988840"/>
            <a:ext cx="8579296" cy="4137323"/>
          </a:xfrm>
        </p:spPr>
        <p:txBody>
          <a:bodyPr/>
          <a:lstStyle/>
          <a:p>
            <a:pPr algn="just"/>
            <a:r>
              <a:rPr lang="tr-TR" dirty="0"/>
              <a:t>Sorulara ayrı kişilerce ayrı anlamlar verilmesi anketin bir dezavantajıdır.</a:t>
            </a:r>
          </a:p>
          <a:p>
            <a:pPr algn="just"/>
            <a:r>
              <a:rPr lang="tr-TR" dirty="0"/>
              <a:t>Cevapların ne derece bilinçli ve içtenlikle verildiği bilinmediğinden yazılanların geçerliliği şüphelidir.</a:t>
            </a:r>
          </a:p>
          <a:p>
            <a:pPr algn="just"/>
            <a:r>
              <a:rPr lang="tr-TR" dirty="0"/>
              <a:t>Açık uçlu sorularda verilen cevapların anlaşılması güç olabilir.</a:t>
            </a:r>
          </a:p>
        </p:txBody>
      </p:sp>
    </p:spTree>
    <p:extLst>
      <p:ext uri="{BB962C8B-B14F-4D97-AF65-F5344CB8AC3E}">
        <p14:creationId xmlns:p14="http://schemas.microsoft.com/office/powerpoint/2010/main" val="1017422539"/>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36576" indent="0" algn="just">
              <a:buNone/>
            </a:pPr>
            <a:r>
              <a:rPr lang="tr-TR" sz="3200" dirty="0" smtClean="0"/>
              <a:t>Girişimci </a:t>
            </a:r>
            <a:r>
              <a:rPr lang="tr-TR" sz="3200" dirty="0"/>
              <a:t>piyasa ve </a:t>
            </a:r>
            <a:r>
              <a:rPr lang="tr-TR" sz="3200" dirty="0" smtClean="0"/>
              <a:t>müşteri </a:t>
            </a:r>
            <a:r>
              <a:rPr lang="tr-TR" sz="3200" dirty="0"/>
              <a:t>yapısı ile ilgili olarak </a:t>
            </a:r>
            <a:r>
              <a:rPr lang="tr-TR" sz="3200" dirty="0" smtClean="0"/>
              <a:t>öğrenmek istediklerini </a:t>
            </a:r>
            <a:r>
              <a:rPr lang="tr-TR" sz="3200" dirty="0"/>
              <a:t>sorular haline getirerek bir anket hazırlayabilir. </a:t>
            </a:r>
            <a:r>
              <a:rPr lang="tr-TR" sz="3200" dirty="0" smtClean="0"/>
              <a:t>Bu anketin </a:t>
            </a:r>
            <a:r>
              <a:rPr lang="tr-TR" sz="3200" dirty="0"/>
              <a:t>potansiyel </a:t>
            </a:r>
            <a:r>
              <a:rPr lang="tr-TR" sz="3200" dirty="0" smtClean="0"/>
              <a:t>müşteriler </a:t>
            </a:r>
            <a:r>
              <a:rPr lang="tr-TR" sz="3200" dirty="0"/>
              <a:t>tarafından </a:t>
            </a:r>
            <a:r>
              <a:rPr lang="tr-TR" sz="3200" dirty="0" smtClean="0"/>
              <a:t>doldurulması sağlanırsa, </a:t>
            </a:r>
            <a:r>
              <a:rPr lang="tr-TR" sz="3200" dirty="0"/>
              <a:t>is fikri ile ilgili çok önemli bilgiler elde edilir.</a:t>
            </a:r>
            <a:endParaRPr lang="tr-TR" dirty="0"/>
          </a:p>
        </p:txBody>
      </p:sp>
    </p:spTree>
    <p:extLst>
      <p:ext uri="{BB962C8B-B14F-4D97-AF65-F5344CB8AC3E}">
        <p14:creationId xmlns:p14="http://schemas.microsoft.com/office/powerpoint/2010/main" val="2112250030"/>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Anket </a:t>
            </a:r>
            <a:r>
              <a:rPr lang="tr-TR" dirty="0" smtClean="0"/>
              <a:t>Çalışması</a:t>
            </a:r>
            <a:endParaRPr lang="tr-TR" dirty="0"/>
          </a:p>
        </p:txBody>
      </p:sp>
      <p:sp>
        <p:nvSpPr>
          <p:cNvPr id="3" name="İçerik Yer Tutucusu 2"/>
          <p:cNvSpPr>
            <a:spLocks noGrp="1"/>
          </p:cNvSpPr>
          <p:nvPr>
            <p:ph idx="1"/>
          </p:nvPr>
        </p:nvSpPr>
        <p:spPr>
          <a:xfrm>
            <a:off x="457200" y="1600200"/>
            <a:ext cx="8435280" cy="4525963"/>
          </a:xfrm>
        </p:spPr>
        <p:txBody>
          <a:bodyPr>
            <a:normAutofit lnSpcReduction="10000"/>
          </a:bodyPr>
          <a:lstStyle/>
          <a:p>
            <a:pPr algn="just"/>
            <a:r>
              <a:rPr lang="tr-TR" dirty="0"/>
              <a:t>Piyasa ve talep yapılarının anket yolu ile </a:t>
            </a:r>
            <a:r>
              <a:rPr lang="tr-TR" dirty="0" smtClean="0"/>
              <a:t>araştırılması yoğun çalışmalar </a:t>
            </a:r>
            <a:r>
              <a:rPr lang="tr-TR" dirty="0"/>
              <a:t>ve uzmanlık gerektiren bir </a:t>
            </a:r>
            <a:r>
              <a:rPr lang="tr-TR" dirty="0" smtClean="0"/>
              <a:t>araştırma türüdür.</a:t>
            </a:r>
          </a:p>
          <a:p>
            <a:pPr algn="just"/>
            <a:r>
              <a:rPr lang="tr-TR" sz="3200" dirty="0" smtClean="0"/>
              <a:t>Bugün </a:t>
            </a:r>
            <a:r>
              <a:rPr lang="tr-TR" sz="3200" dirty="0"/>
              <a:t>ülkemizde bu alanda hizmet veren birçok </a:t>
            </a:r>
            <a:r>
              <a:rPr lang="tr-TR" sz="3200" dirty="0" smtClean="0"/>
              <a:t>araştırma kuruluşu </a:t>
            </a:r>
            <a:r>
              <a:rPr lang="tr-TR" sz="3200" dirty="0"/>
              <a:t>bulunmaktadır. Ancak küçük ya da orta boy </a:t>
            </a:r>
            <a:r>
              <a:rPr lang="tr-TR" sz="3200" dirty="0" smtClean="0"/>
              <a:t>işletme kurmayı </a:t>
            </a:r>
            <a:r>
              <a:rPr lang="tr-TR" sz="3200" dirty="0"/>
              <a:t>hedefleyen </a:t>
            </a:r>
            <a:r>
              <a:rPr lang="tr-TR" sz="3200" dirty="0" smtClean="0"/>
              <a:t>girişimciler </a:t>
            </a:r>
            <a:r>
              <a:rPr lang="tr-TR" sz="3200" dirty="0"/>
              <a:t>için bu firmalardan </a:t>
            </a:r>
            <a:r>
              <a:rPr lang="tr-TR" sz="3200" dirty="0" smtClean="0"/>
              <a:t>hizmet almak </a:t>
            </a:r>
            <a:r>
              <a:rPr lang="tr-TR" sz="3200" dirty="0"/>
              <a:t>pahalı bir yöntemdir. Oysa </a:t>
            </a:r>
            <a:r>
              <a:rPr lang="tr-TR" sz="3200" dirty="0" smtClean="0"/>
              <a:t>girişimciler </a:t>
            </a:r>
            <a:r>
              <a:rPr lang="tr-TR" sz="3200" dirty="0"/>
              <a:t>kendileri </a:t>
            </a:r>
            <a:r>
              <a:rPr lang="tr-TR" sz="3200" dirty="0" smtClean="0"/>
              <a:t>anket çalışmalarını </a:t>
            </a:r>
            <a:r>
              <a:rPr lang="tr-TR" sz="3200" dirty="0"/>
              <a:t>kısmen yapabilirler.</a:t>
            </a:r>
            <a:endParaRPr lang="tr-TR" dirty="0"/>
          </a:p>
        </p:txBody>
      </p:sp>
    </p:spTree>
    <p:extLst>
      <p:ext uri="{BB962C8B-B14F-4D97-AF65-F5344CB8AC3E}">
        <p14:creationId xmlns:p14="http://schemas.microsoft.com/office/powerpoint/2010/main" val="1307282009"/>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188640"/>
            <a:ext cx="7467600" cy="1143000"/>
          </a:xfrm>
        </p:spPr>
        <p:txBody>
          <a:bodyPr/>
          <a:lstStyle/>
          <a:p>
            <a:r>
              <a:rPr lang="tr-TR" dirty="0" smtClean="0"/>
              <a:t>Girişimci </a:t>
            </a:r>
            <a:r>
              <a:rPr lang="tr-TR" dirty="0"/>
              <a:t>bu tür bir ankette,</a:t>
            </a:r>
          </a:p>
        </p:txBody>
      </p:sp>
      <p:sp>
        <p:nvSpPr>
          <p:cNvPr id="3" name="İçerik Yer Tutucusu 2"/>
          <p:cNvSpPr>
            <a:spLocks noGrp="1"/>
          </p:cNvSpPr>
          <p:nvPr>
            <p:ph idx="1"/>
          </p:nvPr>
        </p:nvSpPr>
        <p:spPr>
          <a:xfrm>
            <a:off x="251520" y="1916832"/>
            <a:ext cx="8712968" cy="4209331"/>
          </a:xfrm>
        </p:spPr>
        <p:txBody>
          <a:bodyPr>
            <a:normAutofit/>
          </a:bodyPr>
          <a:lstStyle/>
          <a:p>
            <a:pPr algn="just"/>
            <a:r>
              <a:rPr lang="tr-TR" dirty="0" smtClean="0"/>
              <a:t>Müşterilerin, </a:t>
            </a:r>
            <a:r>
              <a:rPr lang="tr-TR" dirty="0"/>
              <a:t>ürün ya da hizmetten ne tür </a:t>
            </a:r>
            <a:r>
              <a:rPr lang="tr-TR" dirty="0" smtClean="0"/>
              <a:t>faydalar beklediklerini</a:t>
            </a:r>
            <a:r>
              <a:rPr lang="tr-TR" dirty="0"/>
              <a:t>,</a:t>
            </a:r>
          </a:p>
          <a:p>
            <a:pPr algn="just"/>
            <a:r>
              <a:rPr lang="tr-TR" dirty="0" smtClean="0"/>
              <a:t>Benzer </a:t>
            </a:r>
            <a:r>
              <a:rPr lang="tr-TR" dirty="0"/>
              <a:t>ürün ya da hizmetleri hangi </a:t>
            </a:r>
            <a:r>
              <a:rPr lang="tr-TR" dirty="0" smtClean="0"/>
              <a:t>özelliklerinden ötürü </a:t>
            </a:r>
            <a:r>
              <a:rPr lang="tr-TR" dirty="0"/>
              <a:t>tercih ettiklerini,</a:t>
            </a:r>
          </a:p>
          <a:p>
            <a:pPr algn="just"/>
            <a:r>
              <a:rPr lang="tr-TR" dirty="0" smtClean="0"/>
              <a:t>Taleplerinin </a:t>
            </a:r>
            <a:r>
              <a:rPr lang="tr-TR" dirty="0"/>
              <a:t>hangi </a:t>
            </a:r>
            <a:r>
              <a:rPr lang="tr-TR" dirty="0" smtClean="0"/>
              <a:t>sıklıkla gerçekleştiğini,</a:t>
            </a:r>
          </a:p>
          <a:p>
            <a:pPr algn="just"/>
            <a:r>
              <a:rPr lang="tr-TR" dirty="0"/>
              <a:t>Taleplerinin fiyat ya da kalite gibi temel faktörlerle </a:t>
            </a:r>
            <a:r>
              <a:rPr lang="tr-TR" dirty="0" smtClean="0"/>
              <a:t>olan bağlantısını, </a:t>
            </a:r>
            <a:r>
              <a:rPr lang="tr-TR" dirty="0"/>
              <a:t>ve bunlara eklenebilecek birçok </a:t>
            </a:r>
            <a:r>
              <a:rPr lang="tr-TR" dirty="0" smtClean="0"/>
              <a:t>sorunun cevabını </a:t>
            </a:r>
            <a:r>
              <a:rPr lang="tr-TR" dirty="0"/>
              <a:t>bulabilir.</a:t>
            </a:r>
          </a:p>
        </p:txBody>
      </p:sp>
    </p:spTree>
    <p:extLst>
      <p:ext uri="{BB962C8B-B14F-4D97-AF65-F5344CB8AC3E}">
        <p14:creationId xmlns:p14="http://schemas.microsoft.com/office/powerpoint/2010/main" val="1432967165"/>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Satış </a:t>
            </a:r>
            <a:r>
              <a:rPr lang="tr-TR" dirty="0"/>
              <a:t>Deneme </a:t>
            </a:r>
            <a:r>
              <a:rPr lang="tr-TR" dirty="0" smtClean="0"/>
              <a:t>Çalışmaları</a:t>
            </a:r>
            <a:endParaRPr lang="tr-TR" dirty="0"/>
          </a:p>
        </p:txBody>
      </p:sp>
      <p:sp>
        <p:nvSpPr>
          <p:cNvPr id="3" name="İçerik Yer Tutucusu 2"/>
          <p:cNvSpPr>
            <a:spLocks noGrp="1"/>
          </p:cNvSpPr>
          <p:nvPr>
            <p:ph idx="1"/>
          </p:nvPr>
        </p:nvSpPr>
        <p:spPr>
          <a:xfrm>
            <a:off x="457200" y="1628800"/>
            <a:ext cx="8363272" cy="4497363"/>
          </a:xfrm>
        </p:spPr>
        <p:txBody>
          <a:bodyPr>
            <a:normAutofit lnSpcReduction="10000"/>
          </a:bodyPr>
          <a:lstStyle/>
          <a:p>
            <a:pPr algn="just"/>
            <a:r>
              <a:rPr lang="tr-TR" sz="3200" dirty="0" smtClean="0"/>
              <a:t>Girişimciler </a:t>
            </a:r>
            <a:r>
              <a:rPr lang="tr-TR" sz="3200" dirty="0"/>
              <a:t>ürün ya da hizmetlerinin piyasada nasıl bir </a:t>
            </a:r>
            <a:r>
              <a:rPr lang="tr-TR" sz="3200" dirty="0" smtClean="0"/>
              <a:t>taleple karşılaşacağını </a:t>
            </a:r>
            <a:r>
              <a:rPr lang="tr-TR" sz="3200" dirty="0"/>
              <a:t>anlamak için dar kapsamlı </a:t>
            </a:r>
            <a:r>
              <a:rPr lang="tr-TR" sz="3200" dirty="0" smtClean="0"/>
              <a:t>satış deneme çalışmaları </a:t>
            </a:r>
            <a:r>
              <a:rPr lang="tr-TR" sz="3200" dirty="0"/>
              <a:t>yapabilirler. Bu </a:t>
            </a:r>
            <a:r>
              <a:rPr lang="tr-TR" sz="3200" dirty="0" smtClean="0"/>
              <a:t>çalışmalar </a:t>
            </a:r>
            <a:r>
              <a:rPr lang="tr-TR" sz="3200" dirty="0"/>
              <a:t>sırasında </a:t>
            </a:r>
            <a:r>
              <a:rPr lang="tr-TR" sz="3200" dirty="0" smtClean="0"/>
              <a:t>girişimci hem pazarın </a:t>
            </a:r>
            <a:r>
              <a:rPr lang="tr-TR" sz="3200" dirty="0"/>
              <a:t>talep özelliklerini hem de </a:t>
            </a:r>
            <a:r>
              <a:rPr lang="tr-TR" sz="3200" dirty="0" smtClean="0"/>
              <a:t>müşterilerin üründen beklentilerini </a:t>
            </a:r>
            <a:r>
              <a:rPr lang="tr-TR" sz="3200" dirty="0"/>
              <a:t>görme sansı elde eder. Bu </a:t>
            </a:r>
            <a:r>
              <a:rPr lang="tr-TR" sz="3200" dirty="0" smtClean="0"/>
              <a:t>bilgilerin toplanmasında</a:t>
            </a:r>
            <a:r>
              <a:rPr lang="tr-TR" sz="3200" dirty="0"/>
              <a:t>, elinde örnek bir ürün ya da tanımlı bir </a:t>
            </a:r>
            <a:r>
              <a:rPr lang="tr-TR" sz="3200" dirty="0" smtClean="0"/>
              <a:t>hizmet olan girişimcinin </a:t>
            </a:r>
            <a:r>
              <a:rPr lang="tr-TR" sz="3200" dirty="0"/>
              <a:t>sansı daha fazladır.</a:t>
            </a:r>
            <a:endParaRPr lang="tr-TR" dirty="0" smtClean="0"/>
          </a:p>
          <a:p>
            <a:pPr marL="36576" indent="0" algn="just">
              <a:buNone/>
            </a:pPr>
            <a:endParaRPr lang="tr-TR" dirty="0"/>
          </a:p>
        </p:txBody>
      </p:sp>
    </p:spTree>
    <p:extLst>
      <p:ext uri="{BB962C8B-B14F-4D97-AF65-F5344CB8AC3E}">
        <p14:creationId xmlns:p14="http://schemas.microsoft.com/office/powerpoint/2010/main" val="2134692491"/>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291264" cy="4525963"/>
          </a:xfrm>
        </p:spPr>
        <p:txBody>
          <a:bodyPr/>
          <a:lstStyle/>
          <a:p>
            <a:pPr marL="36576" indent="0" algn="just">
              <a:buNone/>
            </a:pPr>
            <a:r>
              <a:rPr lang="tr-TR" sz="3200" dirty="0"/>
              <a:t>Üretim yapmayı planlayan ve ürünlerini </a:t>
            </a:r>
            <a:r>
              <a:rPr lang="tr-TR" sz="3200" dirty="0" smtClean="0"/>
              <a:t>doğrudan kullanıcılara değil, </a:t>
            </a:r>
            <a:r>
              <a:rPr lang="tr-TR" sz="3200" dirty="0"/>
              <a:t>toptancı, perakendeci gibi ara </a:t>
            </a:r>
            <a:r>
              <a:rPr lang="tr-TR" sz="3200" dirty="0" smtClean="0"/>
              <a:t>işletmelere </a:t>
            </a:r>
            <a:r>
              <a:rPr lang="tr-TR" sz="3200" dirty="0"/>
              <a:t>satacak </a:t>
            </a:r>
            <a:r>
              <a:rPr lang="tr-TR" sz="3200" dirty="0" smtClean="0"/>
              <a:t>olan girişimciler </a:t>
            </a:r>
            <a:r>
              <a:rPr lang="tr-TR" sz="3200" dirty="0"/>
              <a:t>bu tür </a:t>
            </a:r>
            <a:r>
              <a:rPr lang="tr-TR" sz="3200" dirty="0" smtClean="0"/>
              <a:t>işletmelerden </a:t>
            </a:r>
            <a:r>
              <a:rPr lang="tr-TR" sz="3200" dirty="0"/>
              <a:t>piyasa, </a:t>
            </a:r>
            <a:r>
              <a:rPr lang="tr-TR" sz="3200" dirty="0" smtClean="0"/>
              <a:t>müşteri </a:t>
            </a:r>
            <a:r>
              <a:rPr lang="tr-TR" sz="3200" dirty="0"/>
              <a:t>talepleri </a:t>
            </a:r>
            <a:r>
              <a:rPr lang="tr-TR" sz="3200" dirty="0" smtClean="0"/>
              <a:t>ve rakip </a:t>
            </a:r>
            <a:r>
              <a:rPr lang="tr-TR" sz="3200" dirty="0"/>
              <a:t>ürünler konusunda birçok bilgi alabilirler.</a:t>
            </a:r>
            <a:endParaRPr lang="tr-TR" dirty="0"/>
          </a:p>
        </p:txBody>
      </p:sp>
    </p:spTree>
    <p:extLst>
      <p:ext uri="{BB962C8B-B14F-4D97-AF65-F5344CB8AC3E}">
        <p14:creationId xmlns:p14="http://schemas.microsoft.com/office/powerpoint/2010/main" val="3983474055"/>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just"/>
            <a:r>
              <a:rPr lang="tr-TR" sz="3200" dirty="0"/>
              <a:t>Is Fikrinin </a:t>
            </a:r>
            <a:r>
              <a:rPr lang="tr-TR" sz="3200" dirty="0" smtClean="0"/>
              <a:t>İlişkide Olacağı </a:t>
            </a:r>
            <a:r>
              <a:rPr lang="tr-TR" sz="3200" dirty="0"/>
              <a:t>Piyasalarda Yer</a:t>
            </a:r>
            <a:br>
              <a:rPr lang="tr-TR" sz="3200" dirty="0"/>
            </a:br>
            <a:r>
              <a:rPr lang="tr-TR" sz="3200" dirty="0"/>
              <a:t>Alan </a:t>
            </a:r>
            <a:r>
              <a:rPr lang="tr-TR" sz="3200" dirty="0" smtClean="0"/>
              <a:t>İşletmelerle Görüşmeler</a:t>
            </a:r>
            <a:endParaRPr lang="tr-TR" sz="3200" dirty="0"/>
          </a:p>
        </p:txBody>
      </p:sp>
      <p:sp>
        <p:nvSpPr>
          <p:cNvPr id="3" name="İçerik Yer Tutucusu 2"/>
          <p:cNvSpPr>
            <a:spLocks noGrp="1"/>
          </p:cNvSpPr>
          <p:nvPr>
            <p:ph idx="1"/>
          </p:nvPr>
        </p:nvSpPr>
        <p:spPr>
          <a:xfrm>
            <a:off x="457200" y="2420888"/>
            <a:ext cx="8435280" cy="3816424"/>
          </a:xfrm>
        </p:spPr>
        <p:txBody>
          <a:bodyPr/>
          <a:lstStyle/>
          <a:p>
            <a:pPr marL="36576" indent="0" algn="just">
              <a:buNone/>
            </a:pPr>
            <a:r>
              <a:rPr lang="tr-TR" sz="3200" dirty="0" smtClean="0"/>
              <a:t>İs </a:t>
            </a:r>
            <a:r>
              <a:rPr lang="tr-TR" sz="3200" dirty="0"/>
              <a:t>fikirleri </a:t>
            </a:r>
            <a:r>
              <a:rPr lang="tr-TR" sz="3200" dirty="0" smtClean="0"/>
              <a:t>müşteri </a:t>
            </a:r>
            <a:r>
              <a:rPr lang="tr-TR" sz="3200" dirty="0"/>
              <a:t>piyasası </a:t>
            </a:r>
            <a:r>
              <a:rPr lang="tr-TR" sz="3200" dirty="0" smtClean="0"/>
              <a:t>dışında </a:t>
            </a:r>
            <a:r>
              <a:rPr lang="tr-TR" sz="3200" dirty="0"/>
              <a:t>da </a:t>
            </a:r>
            <a:r>
              <a:rPr lang="tr-TR" sz="3200" dirty="0" smtClean="0"/>
              <a:t>çeşitli </a:t>
            </a:r>
            <a:r>
              <a:rPr lang="tr-TR" sz="3200" dirty="0"/>
              <a:t>piyasalarla </a:t>
            </a:r>
            <a:r>
              <a:rPr lang="tr-TR" sz="3200" dirty="0" smtClean="0"/>
              <a:t>ilişki içindedir</a:t>
            </a:r>
            <a:r>
              <a:rPr lang="tr-TR" sz="3200" dirty="0"/>
              <a:t>. Is fikrinin piyasa özellikleri </a:t>
            </a:r>
            <a:r>
              <a:rPr lang="tr-TR" sz="3200" dirty="0" smtClean="0"/>
              <a:t>araştırılırken </a:t>
            </a:r>
            <a:r>
              <a:rPr lang="tr-TR" sz="3200" dirty="0"/>
              <a:t>özellikle </a:t>
            </a:r>
            <a:r>
              <a:rPr lang="tr-TR" sz="3200" dirty="0" smtClean="0"/>
              <a:t>bu tür işletmelere </a:t>
            </a:r>
            <a:r>
              <a:rPr lang="tr-TR" sz="3200" dirty="0"/>
              <a:t>girdi temin eden piyasalar ve </a:t>
            </a:r>
            <a:r>
              <a:rPr lang="tr-TR" sz="3200" dirty="0" smtClean="0"/>
              <a:t>diğer çevresel kuruluşlar </a:t>
            </a:r>
            <a:r>
              <a:rPr lang="tr-TR" sz="3200" dirty="0"/>
              <a:t>önemli ilgi kaynaklarıdır.</a:t>
            </a:r>
            <a:endParaRPr lang="tr-TR" dirty="0"/>
          </a:p>
        </p:txBody>
      </p:sp>
    </p:spTree>
    <p:extLst>
      <p:ext uri="{BB962C8B-B14F-4D97-AF65-F5344CB8AC3E}">
        <p14:creationId xmlns:p14="http://schemas.microsoft.com/office/powerpoint/2010/main" val="3522718430"/>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412776"/>
            <a:ext cx="8507288" cy="4713387"/>
          </a:xfrm>
        </p:spPr>
        <p:txBody>
          <a:bodyPr>
            <a:normAutofit/>
          </a:bodyPr>
          <a:lstStyle/>
          <a:p>
            <a:pPr marL="36576" indent="0" algn="just">
              <a:buNone/>
            </a:pPr>
            <a:r>
              <a:rPr lang="tr-TR" sz="3200" dirty="0"/>
              <a:t>Makine satıcıları, kredi </a:t>
            </a:r>
            <a:r>
              <a:rPr lang="tr-TR" sz="3200" dirty="0" smtClean="0"/>
              <a:t>ya da </a:t>
            </a:r>
            <a:r>
              <a:rPr lang="tr-TR" sz="3200" dirty="0"/>
              <a:t>leasing </a:t>
            </a:r>
            <a:r>
              <a:rPr lang="tr-TR" sz="3200" dirty="0" smtClean="0"/>
              <a:t>kuruluşlarının </a:t>
            </a:r>
            <a:r>
              <a:rPr lang="tr-TR" sz="3200" dirty="0"/>
              <a:t>uzmanları, hammadde </a:t>
            </a:r>
            <a:r>
              <a:rPr lang="tr-TR" sz="3200" dirty="0" smtClean="0"/>
              <a:t>üreticileri, pazarlamacılar </a:t>
            </a:r>
            <a:r>
              <a:rPr lang="tr-TR" sz="3200" dirty="0"/>
              <a:t>bu grupta yer almaktadır. </a:t>
            </a:r>
            <a:r>
              <a:rPr lang="tr-TR" sz="3200" dirty="0" smtClean="0"/>
              <a:t>Girişimciler bu işletmelerden </a:t>
            </a:r>
            <a:r>
              <a:rPr lang="tr-TR" sz="3200" dirty="0"/>
              <a:t>ve </a:t>
            </a:r>
            <a:r>
              <a:rPr lang="tr-TR" sz="3200" dirty="0" smtClean="0"/>
              <a:t>kişilerden </a:t>
            </a:r>
            <a:r>
              <a:rPr lang="tr-TR" sz="3200" dirty="0"/>
              <a:t>is alanında </a:t>
            </a:r>
            <a:r>
              <a:rPr lang="tr-TR" sz="3200" dirty="0" smtClean="0"/>
              <a:t>yaşanan gelişmeleri, rakiplerinin </a:t>
            </a:r>
            <a:r>
              <a:rPr lang="tr-TR" sz="3200" dirty="0"/>
              <a:t>özelliklerini, </a:t>
            </a:r>
            <a:r>
              <a:rPr lang="tr-TR" sz="3200" dirty="0" smtClean="0"/>
              <a:t>müşterilerin </a:t>
            </a:r>
            <a:r>
              <a:rPr lang="tr-TR" sz="3200" dirty="0"/>
              <a:t>talep </a:t>
            </a:r>
            <a:r>
              <a:rPr lang="tr-TR" sz="3200" dirty="0" smtClean="0"/>
              <a:t>özelliklerini öğrenebilirler.</a:t>
            </a:r>
            <a:endParaRPr lang="tr-TR" dirty="0"/>
          </a:p>
        </p:txBody>
      </p:sp>
    </p:spTree>
    <p:extLst>
      <p:ext uri="{BB962C8B-B14F-4D97-AF65-F5344CB8AC3E}">
        <p14:creationId xmlns:p14="http://schemas.microsoft.com/office/powerpoint/2010/main" val="765252051"/>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Yazılı Kaynaklar</a:t>
            </a:r>
          </a:p>
        </p:txBody>
      </p:sp>
      <p:sp>
        <p:nvSpPr>
          <p:cNvPr id="3" name="İçerik Yer Tutucusu 2"/>
          <p:cNvSpPr>
            <a:spLocks noGrp="1"/>
          </p:cNvSpPr>
          <p:nvPr>
            <p:ph idx="1"/>
          </p:nvPr>
        </p:nvSpPr>
        <p:spPr/>
        <p:txBody>
          <a:bodyPr>
            <a:normAutofit fontScale="92500" lnSpcReduction="20000"/>
          </a:bodyPr>
          <a:lstStyle/>
          <a:p>
            <a:pPr marL="36576" indent="0" algn="just">
              <a:buNone/>
            </a:pPr>
            <a:r>
              <a:rPr lang="tr-TR" dirty="0" smtClean="0"/>
              <a:t>Girişimciler </a:t>
            </a:r>
            <a:r>
              <a:rPr lang="tr-TR" dirty="0"/>
              <a:t>is fikirlerini </a:t>
            </a:r>
            <a:r>
              <a:rPr lang="tr-TR" dirty="0" smtClean="0"/>
              <a:t>geliştirirken </a:t>
            </a:r>
            <a:r>
              <a:rPr lang="tr-TR" dirty="0"/>
              <a:t>her </a:t>
            </a:r>
            <a:r>
              <a:rPr lang="tr-TR" dirty="0" smtClean="0"/>
              <a:t>aşamada yazılı kaynakların araştırılmasına </a:t>
            </a:r>
            <a:r>
              <a:rPr lang="tr-TR" dirty="0"/>
              <a:t>büyük bir önem </a:t>
            </a:r>
            <a:r>
              <a:rPr lang="tr-TR" dirty="0" smtClean="0"/>
              <a:t>vermelidir. Yazılı </a:t>
            </a:r>
            <a:r>
              <a:rPr lang="tr-TR" dirty="0"/>
              <a:t>kaynak </a:t>
            </a:r>
            <a:r>
              <a:rPr lang="tr-TR" dirty="0" smtClean="0"/>
              <a:t>araştırmalarında girişimcilerin </a:t>
            </a:r>
            <a:r>
              <a:rPr lang="tr-TR" dirty="0"/>
              <a:t>önünde çok </a:t>
            </a:r>
            <a:r>
              <a:rPr lang="tr-TR" dirty="0" smtClean="0"/>
              <a:t>çeşitli seçenekler </a:t>
            </a:r>
            <a:r>
              <a:rPr lang="tr-TR" dirty="0"/>
              <a:t>bulunmaktadır. Ülkemizde genel olarak </a:t>
            </a:r>
            <a:r>
              <a:rPr lang="tr-TR" dirty="0" smtClean="0"/>
              <a:t>doğru ve düzenli </a:t>
            </a:r>
            <a:r>
              <a:rPr lang="tr-TR" dirty="0"/>
              <a:t>kayıtlara </a:t>
            </a:r>
            <a:r>
              <a:rPr lang="tr-TR" dirty="0" smtClean="0"/>
              <a:t>ulaşmak </a:t>
            </a:r>
            <a:r>
              <a:rPr lang="tr-TR" dirty="0"/>
              <a:t>kolay olmasa da </a:t>
            </a:r>
            <a:r>
              <a:rPr lang="tr-TR" dirty="0" smtClean="0"/>
              <a:t>girişimcinin is fikrinin </a:t>
            </a:r>
            <a:r>
              <a:rPr lang="tr-TR" dirty="0"/>
              <a:t>özelliklerini </a:t>
            </a:r>
            <a:r>
              <a:rPr lang="tr-TR" dirty="0" smtClean="0"/>
              <a:t>araştırmak </a:t>
            </a:r>
            <a:r>
              <a:rPr lang="tr-TR" dirty="0"/>
              <a:t>için </a:t>
            </a:r>
            <a:r>
              <a:rPr lang="tr-TR" dirty="0" smtClean="0"/>
              <a:t>kullanabileceği birçok kaynak </a:t>
            </a:r>
            <a:r>
              <a:rPr lang="tr-TR" dirty="0"/>
              <a:t>mevcuttur. Bunları genel olarak sıralarsak:</a:t>
            </a:r>
          </a:p>
          <a:p>
            <a:pPr marL="36576" indent="0" algn="just">
              <a:buNone/>
            </a:pPr>
            <a:r>
              <a:rPr lang="tr-TR" dirty="0"/>
              <a:t>Devlet </a:t>
            </a:r>
            <a:r>
              <a:rPr lang="tr-TR" dirty="0" smtClean="0"/>
              <a:t>İstatistik </a:t>
            </a:r>
            <a:r>
              <a:rPr lang="tr-TR" dirty="0"/>
              <a:t>Enstitüsü(DIE) </a:t>
            </a:r>
            <a:r>
              <a:rPr lang="tr-TR" dirty="0" smtClean="0"/>
              <a:t>İstatistik </a:t>
            </a:r>
            <a:r>
              <a:rPr lang="tr-TR" dirty="0"/>
              <a:t>Yayınları</a:t>
            </a:r>
          </a:p>
        </p:txBody>
      </p:sp>
    </p:spTree>
    <p:extLst>
      <p:ext uri="{BB962C8B-B14F-4D97-AF65-F5344CB8AC3E}">
        <p14:creationId xmlns:p14="http://schemas.microsoft.com/office/powerpoint/2010/main" val="3961476900"/>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412776"/>
            <a:ext cx="8435280" cy="4713387"/>
          </a:xfrm>
        </p:spPr>
        <p:txBody>
          <a:bodyPr>
            <a:normAutofit fontScale="85000" lnSpcReduction="10000"/>
          </a:bodyPr>
          <a:lstStyle/>
          <a:p>
            <a:pPr marL="36576" indent="0" algn="just">
              <a:buNone/>
            </a:pPr>
            <a:r>
              <a:rPr lang="tr-TR" sz="3200" dirty="0"/>
              <a:t>Devlet Planlama </a:t>
            </a:r>
            <a:r>
              <a:rPr lang="tr-TR" sz="3200" dirty="0" smtClean="0"/>
              <a:t>Teşkilatı(DPT</a:t>
            </a:r>
            <a:r>
              <a:rPr lang="tr-TR" sz="3200" dirty="0"/>
              <a:t>) Kütüphanesi ve </a:t>
            </a:r>
            <a:r>
              <a:rPr lang="tr-TR" sz="3200" dirty="0" smtClean="0"/>
              <a:t>Yayınları: Kalkınma </a:t>
            </a:r>
            <a:r>
              <a:rPr lang="tr-TR" sz="3200" dirty="0"/>
              <a:t>Planları, Örnek Proje Raporları, </a:t>
            </a:r>
            <a:r>
              <a:rPr lang="tr-TR" sz="3200" dirty="0" smtClean="0"/>
              <a:t>Sektörle Özel İhtisas </a:t>
            </a:r>
            <a:r>
              <a:rPr lang="tr-TR" sz="3200" dirty="0"/>
              <a:t>Komisyonu Raporları, Is Mevzuatları</a:t>
            </a:r>
          </a:p>
          <a:p>
            <a:pPr marL="36576" indent="0" algn="just">
              <a:buNone/>
            </a:pPr>
            <a:r>
              <a:rPr lang="tr-TR" sz="3200" dirty="0"/>
              <a:t>Hazine </a:t>
            </a:r>
            <a:r>
              <a:rPr lang="tr-TR" sz="3200" dirty="0" smtClean="0"/>
              <a:t>Müsteşarlığı: </a:t>
            </a:r>
            <a:r>
              <a:rPr lang="tr-TR" sz="3200" dirty="0"/>
              <a:t>Is fikrinin </a:t>
            </a:r>
            <a:r>
              <a:rPr lang="tr-TR" sz="3200" dirty="0" smtClean="0"/>
              <a:t>bağlı olduğu sektörlerdeki teşvik </a:t>
            </a:r>
            <a:r>
              <a:rPr lang="tr-TR" sz="3200" dirty="0"/>
              <a:t>uygulama </a:t>
            </a:r>
            <a:r>
              <a:rPr lang="tr-TR" sz="3200" dirty="0" smtClean="0"/>
              <a:t>sonuçları </a:t>
            </a:r>
          </a:p>
          <a:p>
            <a:pPr marL="36576" indent="0" algn="just">
              <a:buNone/>
            </a:pPr>
            <a:r>
              <a:rPr lang="tr-TR" sz="3200" dirty="0" smtClean="0"/>
              <a:t>Türk </a:t>
            </a:r>
            <a:r>
              <a:rPr lang="tr-TR" sz="3200" dirty="0"/>
              <a:t>Standartları Enstitüsü(TSE) Ürün Standartları</a:t>
            </a:r>
          </a:p>
          <a:p>
            <a:pPr marL="36576" indent="0" algn="just">
              <a:buNone/>
            </a:pPr>
            <a:r>
              <a:rPr lang="tr-TR" sz="3200" dirty="0" smtClean="0"/>
              <a:t>Sanayi </a:t>
            </a:r>
            <a:r>
              <a:rPr lang="tr-TR" sz="3200" dirty="0"/>
              <a:t>ve Ticaret </a:t>
            </a:r>
            <a:r>
              <a:rPr lang="tr-TR" sz="3200" dirty="0" smtClean="0"/>
              <a:t>Bakanlığı </a:t>
            </a:r>
            <a:r>
              <a:rPr lang="tr-TR" sz="3200" dirty="0"/>
              <a:t>- KOSGEB: Küçük ve </a:t>
            </a:r>
            <a:r>
              <a:rPr lang="tr-TR" sz="3200" dirty="0" smtClean="0"/>
              <a:t>Orta Ölçekli İşletmeleri Geliştirme </a:t>
            </a:r>
            <a:r>
              <a:rPr lang="tr-TR" sz="3200" dirty="0"/>
              <a:t>ve Destekleme </a:t>
            </a:r>
            <a:r>
              <a:rPr lang="tr-TR" sz="3200" dirty="0" smtClean="0"/>
              <a:t>İdaresi Başkanlığı'nın </a:t>
            </a:r>
            <a:r>
              <a:rPr lang="tr-TR" sz="3200" dirty="0"/>
              <a:t>Firma Veri Tabanı, Uluslararası </a:t>
            </a:r>
            <a:r>
              <a:rPr lang="tr-TR" sz="3200" dirty="0" smtClean="0"/>
              <a:t>Bilgi Merkezi</a:t>
            </a:r>
            <a:r>
              <a:rPr lang="tr-TR" sz="3200" dirty="0"/>
              <a:t>, Örnek Proje Profilleri, vb.</a:t>
            </a:r>
            <a:endParaRPr lang="tr-TR" dirty="0"/>
          </a:p>
        </p:txBody>
      </p:sp>
    </p:spTree>
    <p:extLst>
      <p:ext uri="{BB962C8B-B14F-4D97-AF65-F5344CB8AC3E}">
        <p14:creationId xmlns:p14="http://schemas.microsoft.com/office/powerpoint/2010/main" val="572628018"/>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692696"/>
            <a:ext cx="8435280" cy="5433467"/>
          </a:xfrm>
        </p:spPr>
        <p:txBody>
          <a:bodyPr>
            <a:normAutofit fontScale="85000" lnSpcReduction="20000"/>
          </a:bodyPr>
          <a:lstStyle/>
          <a:p>
            <a:pPr marL="36576" indent="0" algn="just">
              <a:buNone/>
            </a:pPr>
            <a:r>
              <a:rPr lang="tr-TR" sz="3200" dirty="0"/>
              <a:t>Ticaret ve Sanayi Odaları ve </a:t>
            </a:r>
            <a:r>
              <a:rPr lang="tr-TR" sz="3200" dirty="0" smtClean="0"/>
              <a:t>Diğer </a:t>
            </a:r>
            <a:r>
              <a:rPr lang="tr-TR" sz="3200" dirty="0"/>
              <a:t>Is </a:t>
            </a:r>
            <a:r>
              <a:rPr lang="tr-TR" sz="3200" dirty="0" smtClean="0"/>
              <a:t>Kuruluşları ve Birlikler</a:t>
            </a:r>
            <a:r>
              <a:rPr lang="tr-TR" sz="3200" dirty="0"/>
              <a:t>: </a:t>
            </a:r>
            <a:r>
              <a:rPr lang="tr-TR" sz="3200" dirty="0" smtClean="0"/>
              <a:t>Sektörle </a:t>
            </a:r>
            <a:r>
              <a:rPr lang="tr-TR" sz="3200" dirty="0"/>
              <a:t>ve Bölgesel kayıtlar, </a:t>
            </a:r>
            <a:r>
              <a:rPr lang="tr-TR" sz="3200" dirty="0" smtClean="0"/>
              <a:t>araştırma raporları </a:t>
            </a:r>
          </a:p>
          <a:p>
            <a:pPr marL="36576" indent="0" algn="just">
              <a:buNone/>
            </a:pPr>
            <a:r>
              <a:rPr lang="tr-TR" sz="3200" dirty="0" smtClean="0"/>
              <a:t>Bankaların Girişim </a:t>
            </a:r>
            <a:r>
              <a:rPr lang="tr-TR" sz="3200" dirty="0"/>
              <a:t>Destekleme Merkezleri: </a:t>
            </a:r>
            <a:r>
              <a:rPr lang="tr-TR" sz="3200" dirty="0" smtClean="0"/>
              <a:t>Bankaların girişimcilerin araştırma çalışmalarına </a:t>
            </a:r>
            <a:r>
              <a:rPr lang="tr-TR" sz="3200" dirty="0"/>
              <a:t>destek </a:t>
            </a:r>
            <a:r>
              <a:rPr lang="tr-TR" sz="3200" dirty="0" smtClean="0"/>
              <a:t>için </a:t>
            </a:r>
            <a:r>
              <a:rPr lang="nb-NO" sz="3200" dirty="0" smtClean="0"/>
              <a:t>olusturdukları </a:t>
            </a:r>
            <a:r>
              <a:rPr lang="nb-NO" sz="3200" dirty="0"/>
              <a:t>bilgilendirme bürolarının veri tabanları</a:t>
            </a:r>
          </a:p>
          <a:p>
            <a:pPr marL="36576" indent="0" algn="just">
              <a:buNone/>
            </a:pPr>
            <a:r>
              <a:rPr lang="tr-TR" sz="3200" dirty="0"/>
              <a:t>Üniversiteler ve </a:t>
            </a:r>
            <a:r>
              <a:rPr lang="tr-TR" sz="3200" dirty="0" smtClean="0"/>
              <a:t>Araştırma </a:t>
            </a:r>
            <a:r>
              <a:rPr lang="tr-TR" sz="3200" dirty="0"/>
              <a:t>Enstitülerinin Kütüphaneleri, </a:t>
            </a:r>
            <a:r>
              <a:rPr lang="tr-TR" sz="3200" dirty="0" smtClean="0"/>
              <a:t>is fikri </a:t>
            </a:r>
            <a:r>
              <a:rPr lang="tr-TR" sz="3200" dirty="0"/>
              <a:t>kapsamında kaynak dokümanlar ve araştırma raporları Özel Yayın </a:t>
            </a:r>
            <a:r>
              <a:rPr lang="tr-TR" sz="3200" dirty="0" smtClean="0"/>
              <a:t>Kuruluşlarının </a:t>
            </a:r>
            <a:r>
              <a:rPr lang="tr-TR" sz="3200" dirty="0"/>
              <a:t>Ürünleri: Is rehberleri, </a:t>
            </a:r>
            <a:r>
              <a:rPr lang="tr-TR" sz="3200" dirty="0" smtClean="0"/>
              <a:t>sektör ve </a:t>
            </a:r>
            <a:r>
              <a:rPr lang="tr-TR" sz="3200" dirty="0"/>
              <a:t>firma katalogları, ekonomi, is hayatı ve sanayi </a:t>
            </a:r>
            <a:r>
              <a:rPr lang="tr-TR" sz="3200" dirty="0" smtClean="0"/>
              <a:t>İle ilgili genel </a:t>
            </a:r>
            <a:r>
              <a:rPr lang="tr-TR" sz="3200" dirty="0"/>
              <a:t>ya da </a:t>
            </a:r>
            <a:r>
              <a:rPr lang="tr-TR" sz="3200" dirty="0" smtClean="0"/>
              <a:t>sektörle </a:t>
            </a:r>
            <a:r>
              <a:rPr lang="tr-TR" sz="3200" dirty="0"/>
              <a:t>yayınlar, kitaplar, gazeteler, </a:t>
            </a:r>
            <a:r>
              <a:rPr lang="tr-TR" sz="3200" dirty="0" smtClean="0"/>
              <a:t>dergiler, vb. Girişimcilere Danışmanlık </a:t>
            </a:r>
            <a:r>
              <a:rPr lang="tr-TR" sz="3200" dirty="0"/>
              <a:t>Hizmeti Veren Özel Sektör</a:t>
            </a:r>
          </a:p>
          <a:p>
            <a:pPr marL="36576" indent="0" algn="just">
              <a:buNone/>
            </a:pPr>
            <a:r>
              <a:rPr lang="tr-TR" sz="3200" dirty="0"/>
              <a:t>Firmaları</a:t>
            </a:r>
            <a:endParaRPr lang="tr-TR" dirty="0"/>
          </a:p>
        </p:txBody>
      </p:sp>
    </p:spTree>
    <p:extLst>
      <p:ext uri="{BB962C8B-B14F-4D97-AF65-F5344CB8AC3E}">
        <p14:creationId xmlns:p14="http://schemas.microsoft.com/office/powerpoint/2010/main" val="292839217"/>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187624" y="980728"/>
            <a:ext cx="6459488" cy="1143000"/>
          </a:xfrm>
        </p:spPr>
        <p:txBody>
          <a:bodyPr/>
          <a:lstStyle/>
          <a:p>
            <a:r>
              <a:rPr lang="tr-TR" dirty="0"/>
              <a:t>Piyasanın </a:t>
            </a:r>
            <a:r>
              <a:rPr lang="tr-TR" dirty="0" smtClean="0"/>
              <a:t>İzlenmesi</a:t>
            </a:r>
            <a:endParaRPr lang="tr-TR" dirty="0"/>
          </a:p>
        </p:txBody>
      </p:sp>
      <p:sp>
        <p:nvSpPr>
          <p:cNvPr id="3" name="İçerik Yer Tutucusu 2"/>
          <p:cNvSpPr>
            <a:spLocks noGrp="1"/>
          </p:cNvSpPr>
          <p:nvPr>
            <p:ph idx="1"/>
          </p:nvPr>
        </p:nvSpPr>
        <p:spPr>
          <a:xfrm>
            <a:off x="457200" y="2708920"/>
            <a:ext cx="8291264" cy="3417243"/>
          </a:xfrm>
        </p:spPr>
        <p:txBody>
          <a:bodyPr/>
          <a:lstStyle/>
          <a:p>
            <a:pPr marL="36576" indent="0" algn="just">
              <a:buNone/>
            </a:pPr>
            <a:r>
              <a:rPr lang="tr-TR" dirty="0" smtClean="0"/>
              <a:t>Girişimciler iş </a:t>
            </a:r>
            <a:r>
              <a:rPr lang="tr-TR" dirty="0"/>
              <a:t>fikirlerini hayata geçirmek için </a:t>
            </a:r>
            <a:r>
              <a:rPr lang="tr-TR" dirty="0" smtClean="0"/>
              <a:t>araştırma çalışmaları </a:t>
            </a:r>
            <a:r>
              <a:rPr lang="tr-TR" dirty="0"/>
              <a:t>yaparken ülkemizde büyük bir hızla akmakta </a:t>
            </a:r>
            <a:r>
              <a:rPr lang="tr-TR" dirty="0" smtClean="0"/>
              <a:t>olan iş </a:t>
            </a:r>
            <a:r>
              <a:rPr lang="tr-TR" dirty="0"/>
              <a:t>hayatını özel bir dikkatle izlemeye </a:t>
            </a:r>
            <a:r>
              <a:rPr lang="tr-TR" dirty="0" smtClean="0"/>
              <a:t>başlamalıdır.</a:t>
            </a:r>
            <a:endParaRPr lang="tr-TR" dirty="0"/>
          </a:p>
        </p:txBody>
      </p:sp>
    </p:spTree>
    <p:extLst>
      <p:ext uri="{BB962C8B-B14F-4D97-AF65-F5344CB8AC3E}">
        <p14:creationId xmlns:p14="http://schemas.microsoft.com/office/powerpoint/2010/main" val="3725905211"/>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20000"/>
          </a:bodyPr>
          <a:lstStyle/>
          <a:p>
            <a:pPr marL="36576" indent="0" algn="just">
              <a:buNone/>
            </a:pPr>
            <a:r>
              <a:rPr lang="tr-TR" sz="3200" dirty="0" smtClean="0"/>
              <a:t>İş </a:t>
            </a:r>
            <a:r>
              <a:rPr lang="tr-TR" sz="3200" dirty="0"/>
              <a:t>kurma sürecine giren bir </a:t>
            </a:r>
            <a:r>
              <a:rPr lang="tr-TR" sz="3200" dirty="0" smtClean="0"/>
              <a:t>girişimci </a:t>
            </a:r>
            <a:r>
              <a:rPr lang="tr-TR" sz="3200" dirty="0"/>
              <a:t>için, </a:t>
            </a:r>
            <a:r>
              <a:rPr lang="tr-TR" sz="3200" dirty="0" smtClean="0"/>
              <a:t>iş </a:t>
            </a:r>
            <a:r>
              <a:rPr lang="tr-TR" sz="3200" dirty="0"/>
              <a:t>fikirlerinin </a:t>
            </a:r>
            <a:r>
              <a:rPr lang="tr-TR" sz="3200" dirty="0" smtClean="0"/>
              <a:t>bağlı olduğu </a:t>
            </a:r>
            <a:r>
              <a:rPr lang="tr-TR" sz="3200" dirty="0"/>
              <a:t>sektörde olup bitenler, yeni bir mevzuat ya </a:t>
            </a:r>
            <a:r>
              <a:rPr lang="tr-TR" sz="3200" dirty="0" smtClean="0"/>
              <a:t>da uygulamadan </a:t>
            </a:r>
            <a:r>
              <a:rPr lang="tr-TR" sz="3200" dirty="0"/>
              <a:t>kaldırılan bir kararname, siyasetçilerin </a:t>
            </a:r>
            <a:r>
              <a:rPr lang="tr-TR" sz="3200" dirty="0" smtClean="0"/>
              <a:t>üzerinde çalıştıkları </a:t>
            </a:r>
            <a:r>
              <a:rPr lang="tr-TR" sz="3200" dirty="0"/>
              <a:t>bir yasa tasarısı, </a:t>
            </a:r>
            <a:r>
              <a:rPr lang="tr-TR" sz="3200" dirty="0" smtClean="0"/>
              <a:t>dış </a:t>
            </a:r>
            <a:r>
              <a:rPr lang="tr-TR" sz="3200" dirty="0"/>
              <a:t>ticarette yeni bir izin, </a:t>
            </a:r>
            <a:r>
              <a:rPr lang="tr-TR" sz="3200" dirty="0" smtClean="0"/>
              <a:t>döviz kurlarının gelişme eğilimleri, </a:t>
            </a:r>
            <a:r>
              <a:rPr lang="tr-TR" sz="3200" dirty="0"/>
              <a:t>fuarlar, seminerler, yeni </a:t>
            </a:r>
            <a:r>
              <a:rPr lang="tr-TR" sz="3200" dirty="0" smtClean="0"/>
              <a:t>ürün, </a:t>
            </a:r>
            <a:r>
              <a:rPr lang="de-DE" sz="3200" dirty="0" smtClean="0"/>
              <a:t>m</a:t>
            </a:r>
            <a:r>
              <a:rPr lang="tr-TR" sz="3200" dirty="0" err="1" smtClean="0"/>
              <a:t>akine</a:t>
            </a:r>
            <a:r>
              <a:rPr lang="de-DE" sz="3200" dirty="0" smtClean="0"/>
              <a:t> </a:t>
            </a:r>
            <a:r>
              <a:rPr lang="de-DE" sz="3200" dirty="0" err="1" smtClean="0"/>
              <a:t>yada</a:t>
            </a:r>
            <a:r>
              <a:rPr lang="de-DE" sz="3200" dirty="0" smtClean="0"/>
              <a:t> </a:t>
            </a:r>
            <a:r>
              <a:rPr lang="de-DE" sz="3200" dirty="0" err="1"/>
              <a:t>malzemeler</a:t>
            </a:r>
            <a:r>
              <a:rPr lang="de-DE" sz="3200" dirty="0"/>
              <a:t> </a:t>
            </a:r>
            <a:r>
              <a:rPr lang="de-DE" sz="3200" dirty="0" err="1"/>
              <a:t>gibi</a:t>
            </a:r>
            <a:r>
              <a:rPr lang="de-DE" sz="3200" dirty="0"/>
              <a:t> </a:t>
            </a:r>
            <a:r>
              <a:rPr lang="de-DE" sz="3200" dirty="0" err="1"/>
              <a:t>konular</a:t>
            </a:r>
            <a:r>
              <a:rPr lang="de-DE" sz="3200" dirty="0"/>
              <a:t> </a:t>
            </a:r>
            <a:r>
              <a:rPr lang="de-DE" sz="3200" dirty="0" err="1"/>
              <a:t>günlük</a:t>
            </a:r>
            <a:r>
              <a:rPr lang="de-DE" sz="3200" dirty="0"/>
              <a:t> </a:t>
            </a:r>
            <a:r>
              <a:rPr lang="de-DE" sz="3200" dirty="0" err="1" smtClean="0"/>
              <a:t>hayatında</a:t>
            </a:r>
            <a:r>
              <a:rPr lang="tr-TR" sz="3200" dirty="0" smtClean="0"/>
              <a:t> izlemesi </a:t>
            </a:r>
            <a:r>
              <a:rPr lang="tr-TR" sz="3200" dirty="0"/>
              <a:t>gereken önemli konular haline gelir.</a:t>
            </a:r>
            <a:endParaRPr lang="tr-TR" dirty="0"/>
          </a:p>
        </p:txBody>
      </p:sp>
    </p:spTree>
    <p:extLst>
      <p:ext uri="{BB962C8B-B14F-4D97-AF65-F5344CB8AC3E}">
        <p14:creationId xmlns:p14="http://schemas.microsoft.com/office/powerpoint/2010/main" val="1387551031"/>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Anket Nedir?</a:t>
            </a:r>
            <a:endParaRPr lang="tr-TR" dirty="0"/>
          </a:p>
        </p:txBody>
      </p:sp>
      <p:sp>
        <p:nvSpPr>
          <p:cNvPr id="3" name="İçerik Yer Tutucusu 2"/>
          <p:cNvSpPr>
            <a:spLocks noGrp="1"/>
          </p:cNvSpPr>
          <p:nvPr>
            <p:ph idx="1"/>
          </p:nvPr>
        </p:nvSpPr>
        <p:spPr/>
        <p:txBody>
          <a:bodyPr/>
          <a:lstStyle/>
          <a:p>
            <a:pPr marL="36576" indent="0" algn="just">
              <a:buNone/>
            </a:pPr>
            <a:r>
              <a:rPr lang="tr-TR" dirty="0">
                <a:latin typeface="Roboto Condensed"/>
              </a:rPr>
              <a:t>Belli kişilerin ya da grupların bir konu üzerindeki duygu, düşünce ve deneyimlerini anlamak için belli bir plana göre hazırlanmış olan soru listeleridir</a:t>
            </a:r>
            <a:r>
              <a:rPr lang="tr-TR" dirty="0" smtClean="0">
                <a:latin typeface="Roboto Condensed"/>
              </a:rPr>
              <a:t>.</a:t>
            </a:r>
          </a:p>
          <a:p>
            <a:pPr marL="36576" indent="0" algn="just">
              <a:buNone/>
            </a:pPr>
            <a:r>
              <a:rPr lang="tr-TR" dirty="0">
                <a:latin typeface="Roboto Condensed"/>
              </a:rPr>
              <a:t>Anket geçerliliği ve güvenilirliği düşük olmasına rağmen kolay, ucuz oluşu ve çok sayıda kişiden kısa sürede bir çok konuda görüş olma olanağının bulunuşu nedeniyle en çok kullanılan tekniklerden biridir. </a:t>
            </a:r>
            <a:endParaRPr lang="tr-TR" dirty="0"/>
          </a:p>
        </p:txBody>
      </p:sp>
    </p:spTree>
    <p:extLst>
      <p:ext uri="{BB962C8B-B14F-4D97-AF65-F5344CB8AC3E}">
        <p14:creationId xmlns:p14="http://schemas.microsoft.com/office/powerpoint/2010/main" val="674460874"/>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412776"/>
            <a:ext cx="8363272" cy="4713387"/>
          </a:xfrm>
        </p:spPr>
        <p:txBody>
          <a:bodyPr>
            <a:normAutofit/>
          </a:bodyPr>
          <a:lstStyle/>
          <a:p>
            <a:pPr marL="36576" indent="0" algn="just">
              <a:buNone/>
            </a:pPr>
            <a:r>
              <a:rPr lang="tr-TR" dirty="0"/>
              <a:t>Bunları </a:t>
            </a:r>
            <a:r>
              <a:rPr lang="tr-TR" dirty="0" smtClean="0"/>
              <a:t>izlemek için girişimci </a:t>
            </a:r>
            <a:r>
              <a:rPr lang="tr-TR" dirty="0"/>
              <a:t>ekonomi yayınlarını, </a:t>
            </a:r>
            <a:r>
              <a:rPr lang="tr-TR" dirty="0" err="1"/>
              <a:t>sektörel</a:t>
            </a:r>
            <a:r>
              <a:rPr lang="tr-TR" dirty="0"/>
              <a:t> yayınları </a:t>
            </a:r>
            <a:r>
              <a:rPr lang="tr-TR" dirty="0" smtClean="0"/>
              <a:t>ve gerektiğinde </a:t>
            </a:r>
            <a:r>
              <a:rPr lang="tr-TR" dirty="0"/>
              <a:t>akademik </a:t>
            </a:r>
            <a:r>
              <a:rPr lang="tr-TR" dirty="0" smtClean="0"/>
              <a:t>çalışmaları </a:t>
            </a:r>
            <a:r>
              <a:rPr lang="tr-TR" dirty="0"/>
              <a:t>izlemelidir. Öte </a:t>
            </a:r>
            <a:r>
              <a:rPr lang="tr-TR" dirty="0" smtClean="0"/>
              <a:t>yandan internet </a:t>
            </a:r>
            <a:r>
              <a:rPr lang="tr-TR" dirty="0"/>
              <a:t>artık is hayatının vazgeçilmez bir </a:t>
            </a:r>
            <a:r>
              <a:rPr lang="tr-TR" dirty="0" smtClean="0"/>
              <a:t>parçasıdır. Girişimciler </a:t>
            </a:r>
            <a:r>
              <a:rPr lang="tr-TR" dirty="0"/>
              <a:t>bu </a:t>
            </a:r>
            <a:r>
              <a:rPr lang="tr-TR" dirty="0" smtClean="0"/>
              <a:t>kaynağı yeterince değerlendirerek </a:t>
            </a:r>
            <a:r>
              <a:rPr lang="tr-TR" dirty="0"/>
              <a:t>çok </a:t>
            </a:r>
            <a:r>
              <a:rPr lang="tr-TR" dirty="0" smtClean="0"/>
              <a:t>önemli faydalar sağlayabilirler.</a:t>
            </a:r>
            <a:endParaRPr lang="tr-TR" dirty="0"/>
          </a:p>
        </p:txBody>
      </p:sp>
    </p:spTree>
    <p:extLst>
      <p:ext uri="{BB962C8B-B14F-4D97-AF65-F5344CB8AC3E}">
        <p14:creationId xmlns:p14="http://schemas.microsoft.com/office/powerpoint/2010/main" val="366566523"/>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a:xfrm>
            <a:off x="457200" y="1600201"/>
            <a:ext cx="8507288" cy="3628999"/>
          </a:xfrm>
        </p:spPr>
        <p:txBody>
          <a:bodyPr/>
          <a:lstStyle/>
          <a:p>
            <a:r>
              <a:rPr lang="tr-TR" dirty="0" smtClean="0"/>
              <a:t>KOSGEB, Genç girişimci geliştirme projesi, Girişimciler için iş planı rehberi, Ankara, 2003.</a:t>
            </a:r>
          </a:p>
          <a:p>
            <a:r>
              <a:rPr lang="tr-TR" dirty="0">
                <a:hlinkClick r:id="rId2"/>
              </a:rPr>
              <a:t>https://www.turkedebiyati.org/anket-nedir-anket-nasil-hazirlanir</a:t>
            </a:r>
            <a:r>
              <a:rPr lang="tr-TR" dirty="0" smtClean="0">
                <a:hlinkClick r:id="rId2"/>
              </a:rPr>
              <a:t>/</a:t>
            </a:r>
            <a:endParaRPr lang="tr-TR" dirty="0" smtClean="0"/>
          </a:p>
          <a:p>
            <a:endParaRPr lang="tr-TR" dirty="0" smtClean="0"/>
          </a:p>
          <a:p>
            <a:pPr marL="36576" indent="0">
              <a:buNone/>
            </a:pPr>
            <a:endParaRPr lang="tr-TR" dirty="0"/>
          </a:p>
        </p:txBody>
      </p:sp>
    </p:spTree>
    <p:extLst>
      <p:ext uri="{BB962C8B-B14F-4D97-AF65-F5344CB8AC3E}">
        <p14:creationId xmlns:p14="http://schemas.microsoft.com/office/powerpoint/2010/main" val="3056151788"/>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a:bodyPr>
          <a:lstStyle/>
          <a:p>
            <a:pPr marL="36576" indent="0" algn="just">
              <a:buNone/>
            </a:pPr>
            <a:r>
              <a:rPr lang="tr-TR" dirty="0"/>
              <a:t>Anket, çeşitli alanlarda olduğu gibi rehberlik ve psikolojik danışma hizmetlerinde de geniş bir biçimde kullanılmaktadır. Rehberlik ve psikolojik danışma hizmetlerinde anket yardımıyla öğrencilerin kimliği, ev ve aile yaşamı, sağlık durumu, eğitsel ve mesleki planları, okul içi ve okul dışı etkinlikleri, çalışma alışkanlıkları </a:t>
            </a:r>
            <a:r>
              <a:rPr lang="tr-TR" dirty="0" err="1"/>
              <a:t>v.b</a:t>
            </a:r>
            <a:r>
              <a:rPr lang="tr-TR" dirty="0"/>
              <a:t>. konularda bilgi alınabilir ve öğrencilerin belli konularda tavır ve kanıları öğrenilebilir.</a:t>
            </a:r>
          </a:p>
        </p:txBody>
      </p:sp>
    </p:spTree>
    <p:extLst>
      <p:ext uri="{BB962C8B-B14F-4D97-AF65-F5344CB8AC3E}">
        <p14:creationId xmlns:p14="http://schemas.microsoft.com/office/powerpoint/2010/main" val="1394871536"/>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36576" indent="0" algn="just">
              <a:buNone/>
            </a:pPr>
            <a:r>
              <a:rPr lang="tr-TR" dirty="0"/>
              <a:t>Bir anketin amacına uygun olarak kullanışlı ve güvenilir bir biçimde hazırlanması kuşkusuz, bu konuda bilgili ve tecrübeli olmayı gerektirir. Anket geliştirilirken çeşitli kaynaklardan yararlanmak ve özellikle uzman kanısına başvurmak ve diğer yetkililerin görüşünü almak uygun olur.</a:t>
            </a:r>
          </a:p>
        </p:txBody>
      </p:sp>
    </p:spTree>
    <p:extLst>
      <p:ext uri="{BB962C8B-B14F-4D97-AF65-F5344CB8AC3E}">
        <p14:creationId xmlns:p14="http://schemas.microsoft.com/office/powerpoint/2010/main" val="4106064124"/>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Anket Sorularının Hazırlanışı</a:t>
            </a:r>
          </a:p>
        </p:txBody>
      </p:sp>
      <p:sp>
        <p:nvSpPr>
          <p:cNvPr id="3" name="İçerik Yer Tutucusu 2"/>
          <p:cNvSpPr>
            <a:spLocks noGrp="1"/>
          </p:cNvSpPr>
          <p:nvPr>
            <p:ph idx="1"/>
          </p:nvPr>
        </p:nvSpPr>
        <p:spPr>
          <a:xfrm>
            <a:off x="457200" y="2492896"/>
            <a:ext cx="7467600" cy="3633267"/>
          </a:xfrm>
        </p:spPr>
        <p:txBody>
          <a:bodyPr/>
          <a:lstStyle/>
          <a:p>
            <a:pPr marL="36576" indent="0" algn="just">
              <a:buNone/>
            </a:pPr>
            <a:r>
              <a:rPr lang="tr-TR" dirty="0" smtClean="0"/>
              <a:t>Ankette </a:t>
            </a:r>
            <a:r>
              <a:rPr lang="tr-TR" dirty="0"/>
              <a:t>araştırmacı ile kaynak kişi arasındaki tek iletişim sorulardır. Bu nedenle sorular, her türlü yanlış anlamaları önleyecek nitelikte olmalıdır. Sorular ya “açık uçlu” ya da “kapalı uçlu” dur. Açık uçlu sorular için serbest cevaplar verilir. </a:t>
            </a:r>
          </a:p>
        </p:txBody>
      </p:sp>
    </p:spTree>
    <p:extLst>
      <p:ext uri="{BB962C8B-B14F-4D97-AF65-F5344CB8AC3E}">
        <p14:creationId xmlns:p14="http://schemas.microsoft.com/office/powerpoint/2010/main" val="2638497866"/>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196752"/>
            <a:ext cx="8147248" cy="4065315"/>
          </a:xfrm>
        </p:spPr>
        <p:txBody>
          <a:bodyPr>
            <a:normAutofit lnSpcReduction="10000"/>
          </a:bodyPr>
          <a:lstStyle/>
          <a:p>
            <a:pPr marL="36576" indent="0" algn="just">
              <a:buNone/>
            </a:pPr>
            <a:r>
              <a:rPr lang="tr-TR" dirty="0" smtClean="0"/>
              <a:t>Kaynak </a:t>
            </a:r>
            <a:r>
              <a:rPr lang="tr-TR" dirty="0"/>
              <a:t>kişi, genel sınırlar içinde soruyu istediği kapsam ve derinlikte ve kendi anlatımı ile cevaplama serbestliğine sahiptir. “Üniversite sınavları hakkında ne düşünüyorsunuz ?”gibi. Oysa kapalı uçlu sorularda, cevap seçenekleri de önceden geliştirilip sorularla birlikte verilmektedir. “Medeni durumunuz nedir?” sorusu için: ( )1.Evli ( ) 2.Bekar, ( ) 3. Dul seçenekleri gibi. </a:t>
            </a:r>
            <a:endParaRPr lang="tr-TR" dirty="0" smtClean="0"/>
          </a:p>
          <a:p>
            <a:pPr marL="36576" indent="0" algn="just">
              <a:buNone/>
            </a:pPr>
            <a:endParaRPr lang="tr-TR" dirty="0" smtClean="0"/>
          </a:p>
        </p:txBody>
      </p:sp>
    </p:spTree>
    <p:extLst>
      <p:ext uri="{BB962C8B-B14F-4D97-AF65-F5344CB8AC3E}">
        <p14:creationId xmlns:p14="http://schemas.microsoft.com/office/powerpoint/2010/main" val="2650276053"/>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36576" indent="0" algn="just">
              <a:buNone/>
            </a:pPr>
            <a:r>
              <a:rPr lang="tr-TR" dirty="0"/>
              <a:t>Böylece ankete katılan kişi kendisine uygun olan cevabı seçer. Kolayca anlaşılabileceği gibi kapalı uçlu soruların üç önemli yararı vardır. Cevaplamada istenene davet etmesi, kaynak kişi için cevaplama kolaylığı sağlaması ve araştırmacı için değerlendirme (cevapları sayısallaştırma ve çözümleme) kolaylığı vermesidir.</a:t>
            </a:r>
          </a:p>
          <a:p>
            <a:pPr marL="36576" indent="0" algn="just">
              <a:buNone/>
            </a:pPr>
            <a:endParaRPr lang="tr-TR" dirty="0"/>
          </a:p>
        </p:txBody>
      </p:sp>
    </p:spTree>
    <p:extLst>
      <p:ext uri="{BB962C8B-B14F-4D97-AF65-F5344CB8AC3E}">
        <p14:creationId xmlns:p14="http://schemas.microsoft.com/office/powerpoint/2010/main" val="3400460806"/>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pPr marL="36576" indent="0" algn="just">
              <a:buNone/>
            </a:pPr>
            <a:r>
              <a:rPr lang="tr-TR" dirty="0"/>
              <a:t>Açık uçlu soruların hem değerlendirmesi hem de cevaplandırılması daha zordur. Zorunlu olmadıkça açık uçlu soru hazırlanmamalıdır.</a:t>
            </a:r>
          </a:p>
          <a:p>
            <a:pPr algn="just"/>
            <a:endParaRPr lang="tr-TR" dirty="0"/>
          </a:p>
          <a:p>
            <a:pPr marL="36576" indent="0" algn="just">
              <a:buNone/>
            </a:pPr>
            <a:r>
              <a:rPr lang="tr-TR" dirty="0"/>
              <a:t>Soruların kapalı ya da açık uçlu hazırlanması büyük ölçüde konu edilen değişkene bağlıdır. Cevap seçeneklerin “tümüyle” bilindiği durumlarda, kapalı uçlu sorular tercih edilmelidir.</a:t>
            </a:r>
          </a:p>
        </p:txBody>
      </p:sp>
    </p:spTree>
    <p:extLst>
      <p:ext uri="{BB962C8B-B14F-4D97-AF65-F5344CB8AC3E}">
        <p14:creationId xmlns:p14="http://schemas.microsoft.com/office/powerpoint/2010/main" val="1086813585"/>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theme/theme1.xml><?xml version="1.0" encoding="utf-8"?>
<a:theme xmlns:a="http://schemas.openxmlformats.org/drawingml/2006/main" name="Teknik">
  <a:themeElements>
    <a:clrScheme name="Teknik">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knik">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knik">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135</TotalTime>
  <Words>1480</Words>
  <Application>Microsoft Office PowerPoint</Application>
  <PresentationFormat>Ekran Gösterisi (4:3)</PresentationFormat>
  <Paragraphs>75</Paragraphs>
  <Slides>31</Slides>
  <Notes>0</Notes>
  <HiddenSlides>0</HiddenSlides>
  <MMClips>0</MMClips>
  <ScaleCrop>false</ScaleCrop>
  <HeadingPairs>
    <vt:vector size="4" baseType="variant">
      <vt:variant>
        <vt:lpstr>Tema</vt:lpstr>
      </vt:variant>
      <vt:variant>
        <vt:i4>1</vt:i4>
      </vt:variant>
      <vt:variant>
        <vt:lpstr>Slayt Başlıkları</vt:lpstr>
      </vt:variant>
      <vt:variant>
        <vt:i4>31</vt:i4>
      </vt:variant>
    </vt:vector>
  </HeadingPairs>
  <TitlesOfParts>
    <vt:vector size="32" baseType="lpstr">
      <vt:lpstr>Teknik</vt:lpstr>
      <vt:lpstr>İş fikrinin piyasa ve talep özelliklerini araştırırken yararlanılan çalışmalar  </vt:lpstr>
      <vt:lpstr>Anket Çalışması</vt:lpstr>
      <vt:lpstr>Anket Nedir?</vt:lpstr>
      <vt:lpstr>PowerPoint Sunusu</vt:lpstr>
      <vt:lpstr>PowerPoint Sunusu</vt:lpstr>
      <vt:lpstr>Anket Sorularının Hazırlanışı</vt:lpstr>
      <vt:lpstr>PowerPoint Sunusu</vt:lpstr>
      <vt:lpstr>PowerPoint Sunusu</vt:lpstr>
      <vt:lpstr>PowerPoint Sunusu</vt:lpstr>
      <vt:lpstr>Anketin Hazırlanması ve Uygulanmasında Dikkat Edilecek Hususlar</vt:lpstr>
      <vt:lpstr>PowerPoint Sunusu</vt:lpstr>
      <vt:lpstr>PowerPoint Sunusu</vt:lpstr>
      <vt:lpstr>PowerPoint Sunusu</vt:lpstr>
      <vt:lpstr>PowerPoint Sunusu</vt:lpstr>
      <vt:lpstr>Anketin Değerlendirilmesi ve Yorumlanması</vt:lpstr>
      <vt:lpstr>Anketin Avantajları</vt:lpstr>
      <vt:lpstr>PowerPoint Sunusu</vt:lpstr>
      <vt:lpstr>Anketin Dezavantajları</vt:lpstr>
      <vt:lpstr>PowerPoint Sunusu</vt:lpstr>
      <vt:lpstr>Girişimci bu tür bir ankette,</vt:lpstr>
      <vt:lpstr>Satış Deneme Çalışmaları</vt:lpstr>
      <vt:lpstr>PowerPoint Sunusu</vt:lpstr>
      <vt:lpstr>Is Fikrinin İlişkide Olacağı Piyasalarda Yer Alan İşletmelerle Görüşmeler</vt:lpstr>
      <vt:lpstr>PowerPoint Sunusu</vt:lpstr>
      <vt:lpstr>Yazılı Kaynaklar</vt:lpstr>
      <vt:lpstr>PowerPoint Sunusu</vt:lpstr>
      <vt:lpstr>PowerPoint Sunusu</vt:lpstr>
      <vt:lpstr>Piyasanın İzlenmesi</vt:lpstr>
      <vt:lpstr>PowerPoint Sunusu</vt:lpstr>
      <vt:lpstr>PowerPoint Sunusu</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empresyonizm</dc:title>
  <dc:creator>Dağ</dc:creator>
  <cp:lastModifiedBy>hatice</cp:lastModifiedBy>
  <cp:revision>19</cp:revision>
  <dcterms:created xsi:type="dcterms:W3CDTF">2018-02-16T19:20:16Z</dcterms:created>
  <dcterms:modified xsi:type="dcterms:W3CDTF">2020-09-18T08:56:28Z</dcterms:modified>
</cp:coreProperties>
</file>