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7" r:id="rId4"/>
    <p:sldId id="266" r:id="rId5"/>
    <p:sldId id="271" r:id="rId6"/>
    <p:sldId id="267" r:id="rId7"/>
    <p:sldId id="272" r:id="rId8"/>
    <p:sldId id="268" r:id="rId9"/>
    <p:sldId id="273" r:id="rId10"/>
    <p:sldId id="269" r:id="rId11"/>
    <p:sldId id="270" r:id="rId12"/>
    <p:sldId id="258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08.02.2018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HİZMET EĞİTİM PROGRAMLARININ ANALİZİ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u="sng" dirty="0" smtClean="0"/>
              <a:t>İkinci programda ise; öğrenciler toplum odaklı eğitime tabi tutulmaktadır. </a:t>
            </a:r>
          </a:p>
          <a:p>
            <a:r>
              <a:rPr lang="tr-TR" dirty="0" smtClean="0"/>
              <a:t>Bu </a:t>
            </a:r>
            <a:r>
              <a:rPr lang="tr-TR" dirty="0"/>
              <a:t>program </a:t>
            </a:r>
            <a:r>
              <a:rPr lang="tr-TR" dirty="0" smtClean="0"/>
              <a:t>kapsamında; öğrenciler ilk programdaki derslerle örtüşen dersleri görmekle birlikte aynı zamanda sosyal psikoloji, toplumla çalışma uygulaması, toplum yönetimi, politika analizi dersleri almaktadırlar.</a:t>
            </a:r>
          </a:p>
          <a:p>
            <a:r>
              <a:rPr lang="tr-TR" dirty="0" smtClean="0"/>
              <a:t>Öğrenciler bu programın uygulamasında da toplum odaklı alan uygulamalar yapmaktadırlar.</a:t>
            </a:r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227133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548408"/>
          </a:xfrm>
        </p:spPr>
        <p:txBody>
          <a:bodyPr>
            <a:normAutofit/>
          </a:bodyPr>
          <a:lstStyle/>
          <a:p>
            <a:r>
              <a:rPr lang="tr-TR" sz="4000" b="1" u="sng" dirty="0" err="1" smtClean="0"/>
              <a:t>Hebrew</a:t>
            </a:r>
            <a:r>
              <a:rPr lang="tr-TR" sz="4000" b="1" u="sng" dirty="0" smtClean="0"/>
              <a:t> Üniversitesi yüksek lisans Programı</a:t>
            </a:r>
            <a:endParaRPr lang="tr-TR" sz="4000" b="1" u="sng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96112"/>
          </a:xfrm>
        </p:spPr>
        <p:txBody>
          <a:bodyPr/>
          <a:lstStyle/>
          <a:p>
            <a:r>
              <a:rPr lang="tr-TR" dirty="0" smtClean="0"/>
              <a:t>Birey ve ailelerle müdahalede ileri klinik uygulamaları öğretmeyi,</a:t>
            </a:r>
          </a:p>
          <a:p>
            <a:r>
              <a:rPr lang="tr-TR" dirty="0" smtClean="0"/>
              <a:t>Geleceğin sosyal hizmet eğitimcileri, araştırmacıları yetiştirmeyi</a:t>
            </a:r>
            <a:r>
              <a:rPr lang="tr-TR" dirty="0" smtClean="0"/>
              <a:t>,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3119786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Sosyal politikaların gelişmesinin ilerlemesini </a:t>
            </a:r>
            <a:r>
              <a:rPr lang="tr-TR" b="1" u="sng" dirty="0" smtClean="0"/>
              <a:t>hedeflemişlerdir.</a:t>
            </a:r>
          </a:p>
          <a:p>
            <a:r>
              <a:rPr lang="tr-TR" dirty="0" smtClean="0"/>
              <a:t>Program </a:t>
            </a:r>
            <a:r>
              <a:rPr lang="tr-TR" b="1" u="sng" dirty="0" smtClean="0"/>
              <a:t>iki yıllıktır.</a:t>
            </a:r>
          </a:p>
          <a:p>
            <a:r>
              <a:rPr lang="tr-TR" dirty="0" smtClean="0"/>
              <a:t>Öğrenciler </a:t>
            </a:r>
            <a:r>
              <a:rPr lang="tr-TR" b="1" u="sng" dirty="0" smtClean="0"/>
              <a:t>üç </a:t>
            </a:r>
            <a:r>
              <a:rPr lang="tr-TR" dirty="0" smtClean="0"/>
              <a:t>farklı alanda seçim yapabilirler.</a:t>
            </a:r>
          </a:p>
          <a:p>
            <a:r>
              <a:rPr lang="tr-TR" dirty="0" smtClean="0"/>
              <a:t>Bunlar; </a:t>
            </a:r>
            <a:r>
              <a:rPr lang="tr-TR" b="1" u="sng" dirty="0" smtClean="0"/>
              <a:t>doğrudan uygulamalar</a:t>
            </a:r>
            <a:r>
              <a:rPr lang="tr-TR" dirty="0" smtClean="0"/>
              <a:t>, </a:t>
            </a:r>
            <a:r>
              <a:rPr lang="tr-TR" b="1" u="sng" dirty="0" smtClean="0"/>
              <a:t>yönetim organizasyonu ve politikası</a:t>
            </a:r>
            <a:r>
              <a:rPr lang="tr-TR" dirty="0" smtClean="0"/>
              <a:t>, </a:t>
            </a:r>
            <a:r>
              <a:rPr lang="tr-TR" b="1" u="sng" dirty="0" smtClean="0"/>
              <a:t>genel-bütünleştirici uygulama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908448"/>
          </a:xfrm>
        </p:spPr>
        <p:txBody>
          <a:bodyPr>
            <a:normAutofit/>
          </a:bodyPr>
          <a:lstStyle/>
          <a:p>
            <a:r>
              <a:rPr lang="tr-TR" sz="3600" b="1" dirty="0" smtClean="0"/>
              <a:t>İSRAİL SOSYAL HİZMETİNİN GELİŞMESİNDE ETKİLİ OLAN ÜLKELER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212976"/>
            <a:ext cx="8229600" cy="2943984"/>
          </a:xfrm>
        </p:spPr>
        <p:txBody>
          <a:bodyPr>
            <a:normAutofit/>
          </a:bodyPr>
          <a:lstStyle/>
          <a:p>
            <a:r>
              <a:rPr lang="tr-TR" dirty="0"/>
              <a:t>İsrail sosyal hizmet tarihinde Alman sosyal hizmet </a:t>
            </a:r>
            <a:r>
              <a:rPr lang="tr-TR" dirty="0" smtClean="0"/>
              <a:t>uzmanlarının </a:t>
            </a:r>
            <a:r>
              <a:rPr lang="tr-TR" dirty="0"/>
              <a:t>etkisi olsa da sömürge hükümeti olan İngiltere de bu ülkenin sosyal hizmetinde etkileri görülmektedir. </a:t>
            </a:r>
            <a:endParaRPr lang="tr-TR" dirty="0" smtClean="0"/>
          </a:p>
          <a:p>
            <a:r>
              <a:rPr lang="tr-TR" dirty="0" smtClean="0"/>
              <a:t>İngilizler </a:t>
            </a:r>
            <a:r>
              <a:rPr lang="tr-TR" dirty="0"/>
              <a:t>özellikle kanun ve düzen ile ilgili olan alanlarda çalışmalar yaptığı görülmektedir.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018936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İsrail’in çocuk ve yetişkinlerle ilgili denetimli serbestlik yasa ve düzenlemelerinde İngiltere’nin etkisinin olduğu söylenebilir. </a:t>
            </a:r>
          </a:p>
          <a:p>
            <a:r>
              <a:rPr lang="tr-TR" dirty="0" smtClean="0"/>
              <a:t>Ayrıca 1942 yılında yayınlanan </a:t>
            </a:r>
            <a:r>
              <a:rPr lang="tr-TR" b="1" u="sng" dirty="0" err="1" smtClean="0"/>
              <a:t>Beveridge</a:t>
            </a:r>
            <a:r>
              <a:rPr lang="tr-TR" b="1" u="sng" dirty="0" smtClean="0"/>
              <a:t> Raporu </a:t>
            </a:r>
            <a:r>
              <a:rPr lang="tr-TR" dirty="0" smtClean="0"/>
              <a:t>İsrail’deki emek hareketinin liderlerini oldukça etkilemiş ve bağımsızlık sonrası planlanan refah devleti olma amacında bu rapor önemli bir rehber olmuştur.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8650" y="1052735"/>
            <a:ext cx="7886700" cy="5124227"/>
          </a:xfrm>
        </p:spPr>
        <p:txBody>
          <a:bodyPr>
            <a:normAutofit/>
          </a:bodyPr>
          <a:lstStyle/>
          <a:p>
            <a:r>
              <a:rPr lang="tr-TR" dirty="0"/>
              <a:t>İsrail’deki sosyal hizmet eğitiminde Alman ve İngiliz etkileri göz ardı edilemez olsa da, temel etki Kuzey Amerika olmuştur. </a:t>
            </a:r>
            <a:endParaRPr lang="tr-TR" dirty="0" smtClean="0"/>
          </a:p>
          <a:p>
            <a:r>
              <a:rPr lang="tr-TR" dirty="0" smtClean="0"/>
              <a:t>İsrail’in </a:t>
            </a:r>
            <a:r>
              <a:rPr lang="tr-TR" dirty="0"/>
              <a:t>kuruluş yıllarında Amerikan Yahudi örgütlerinin ülkeye yapmış olduğu geniş yardımlar, İsrail’deki sosyal hizmet eğitiminin kalitesini de etkilemiştir.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örgütler, uzmanlar görevlendirmiş, standartlara uygun uygulamalar geliştirmiştir.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kuruluşlardan en etkililerinden biri olan Amerikan-Yahudi Komitesi İsrail’de sosyal hizmet eğitiminin genişletilmesi ve iyileştirilmesi için yatırım yapmaya karar vermiştir.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884548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Bu kuruluş üniversitelerde lisans programlarının açılmasında etkili olmuş ve bu üniversitelerdeki genç öğretim üyelerinin ABD ve Kanada’da çalışmalar yapabilmesi için burs imkanları sağlamıştır. </a:t>
            </a:r>
          </a:p>
          <a:p>
            <a:r>
              <a:rPr lang="tr-TR" dirty="0" smtClean="0"/>
              <a:t>Dolayısıyla son yıllar haricinde </a:t>
            </a:r>
            <a:r>
              <a:rPr lang="tr-TR" dirty="0" err="1" smtClean="0"/>
              <a:t>İsraildeki</a:t>
            </a:r>
            <a:r>
              <a:rPr lang="tr-TR" dirty="0" smtClean="0"/>
              <a:t> sosyal hizmet eğitimcilerinin çoğunluğu doktora </a:t>
            </a:r>
            <a:r>
              <a:rPr lang="tr-TR" dirty="0" err="1" smtClean="0"/>
              <a:t>ünvanlarını</a:t>
            </a:r>
            <a:r>
              <a:rPr lang="tr-TR" dirty="0" smtClean="0"/>
              <a:t> Kuzey Amerika’dan almışlardır. </a:t>
            </a:r>
          </a:p>
          <a:p>
            <a:r>
              <a:rPr lang="tr-TR" dirty="0" smtClean="0"/>
              <a:t>Akademisyenlerin çoğunluğu bu bölgenin eğitimini ve kültürünü aldıkları için, İsrail’deki sosyal hizmet bölümlerinde okutulan kitap ve dergilerin birçoğunu da Amerikan literatürü oluşturmaktadır.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052464"/>
          </a:xfrm>
        </p:spPr>
        <p:txBody>
          <a:bodyPr>
            <a:normAutofit fontScale="90000"/>
          </a:bodyPr>
          <a:lstStyle/>
          <a:p>
            <a:r>
              <a:rPr lang="tr-TR" sz="4000" b="1" u="sng" dirty="0" smtClean="0"/>
              <a:t/>
            </a:r>
            <a:br>
              <a:rPr lang="tr-TR" sz="4000" b="1" u="sng" dirty="0" smtClean="0"/>
            </a:br>
            <a:r>
              <a:rPr lang="tr-TR" sz="4000" b="1" u="sng" dirty="0" smtClean="0"/>
              <a:t>İsrail’deki </a:t>
            </a:r>
            <a:r>
              <a:rPr lang="tr-TR" sz="4000" b="1" u="sng" dirty="0"/>
              <a:t>Bazı Okullardaki Sosyal Hizmet Bölümleri</a:t>
            </a:r>
            <a:r>
              <a:rPr lang="tr-TR" sz="4000" dirty="0"/>
              <a:t/>
            </a:r>
            <a:br>
              <a:rPr lang="tr-TR" sz="4000" dirty="0"/>
            </a:br>
            <a:r>
              <a:rPr lang="tr-TR" sz="4000" b="1" u="sng" dirty="0" err="1"/>
              <a:t>Hebrew</a:t>
            </a:r>
            <a:r>
              <a:rPr lang="tr-TR" sz="4000" b="1" u="sng" dirty="0"/>
              <a:t> (İbrani) Üniversitesi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52096"/>
          </a:xfrm>
        </p:spPr>
        <p:txBody>
          <a:bodyPr>
            <a:normAutofit/>
          </a:bodyPr>
          <a:lstStyle/>
          <a:p>
            <a:r>
              <a:rPr lang="tr-TR" dirty="0" err="1"/>
              <a:t>Hebrew</a:t>
            </a:r>
            <a:r>
              <a:rPr lang="tr-TR" dirty="0"/>
              <a:t> Üniversitesi’nde </a:t>
            </a:r>
            <a:r>
              <a:rPr lang="tr-TR" dirty="0" smtClean="0"/>
              <a:t>sosyal hizmet </a:t>
            </a:r>
            <a:r>
              <a:rPr lang="tr-TR" dirty="0"/>
              <a:t>bölümünün temelleri </a:t>
            </a:r>
            <a:r>
              <a:rPr lang="tr-TR" b="1" u="sng" dirty="0"/>
              <a:t>1958 yılında </a:t>
            </a:r>
            <a:r>
              <a:rPr lang="tr-TR" dirty="0"/>
              <a:t>Adalet Bakanlığı ve belediyeler ile yapılan işbirliği ile atılmıştır. Okulun açılmasında ve gelişmesinde Amerika Yahudilerinin lideri </a:t>
            </a:r>
            <a:r>
              <a:rPr lang="tr-TR" b="1" u="sng" dirty="0"/>
              <a:t>Paul </a:t>
            </a:r>
            <a:r>
              <a:rPr lang="tr-TR" b="1" u="sng" dirty="0" err="1"/>
              <a:t>Berwald</a:t>
            </a:r>
            <a:r>
              <a:rPr lang="tr-TR" b="1" u="sng" dirty="0"/>
              <a:t> </a:t>
            </a:r>
            <a:r>
              <a:rPr lang="tr-TR" dirty="0"/>
              <a:t>etkili olmuştur. Amerikan Yahudi Derneği’nin de başkanı olan Paul </a:t>
            </a:r>
            <a:r>
              <a:rPr lang="tr-TR" dirty="0" err="1"/>
              <a:t>Berwald</a:t>
            </a:r>
            <a:r>
              <a:rPr lang="tr-TR" dirty="0"/>
              <a:t> </a:t>
            </a:r>
            <a:r>
              <a:rPr lang="tr-TR" dirty="0" err="1"/>
              <a:t>Hebrew</a:t>
            </a:r>
            <a:r>
              <a:rPr lang="tr-TR" dirty="0"/>
              <a:t> Üniversitesi’nde sosyal hizmet bölümünün açılmasında, binanın inşaatında, okulun öğretim elemanı ve araştırma görevlisi kadrosunun genişletilmesinde önemli katkıları olmuştur. 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4063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Üniversitede kurulan sosyal hizmet bölümü 1970’li yıllarda toplum merkezlerinin açılmasından etkileri olmuş, erken çocukluk döneminde çalışacak meslek elemanları için sertifika programları açmış ve yine bu alanda yüksek lisans programı açmıştır.  </a:t>
            </a:r>
          </a:p>
          <a:p>
            <a:r>
              <a:rPr lang="tr-TR" dirty="0" smtClean="0"/>
              <a:t>Bugünlerde Sosyal Bilimler Fakültesi’ne bağlı olan sosyal hizmet bölümü </a:t>
            </a:r>
            <a:r>
              <a:rPr lang="tr-TR" b="1" u="sng" dirty="0" smtClean="0"/>
              <a:t>lisans ve lisans üstü toplam 850 öğrenciye </a:t>
            </a:r>
            <a:r>
              <a:rPr lang="tr-TR" dirty="0" smtClean="0"/>
              <a:t>hizmet sunmaktadır.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2052464"/>
          </a:xfrm>
        </p:spPr>
        <p:txBody>
          <a:bodyPr>
            <a:normAutofit fontScale="90000"/>
          </a:bodyPr>
          <a:lstStyle/>
          <a:p>
            <a:r>
              <a:rPr lang="tr-TR" sz="3600" b="1" u="sng" dirty="0" smtClean="0"/>
              <a:t/>
            </a:r>
            <a:br>
              <a:rPr lang="tr-TR" sz="3600" b="1" u="sng" dirty="0" smtClean="0"/>
            </a:br>
            <a:r>
              <a:rPr lang="tr-TR" sz="3600" b="1" u="sng" dirty="0" err="1" smtClean="0">
                <a:latin typeface="+mn-lt"/>
                <a:cs typeface="Times New Roman" panose="02020603050405020304" pitchFamily="18" charset="0"/>
              </a:rPr>
              <a:t>Hebrew</a:t>
            </a:r>
            <a:r>
              <a:rPr lang="tr-TR" sz="3600" b="1" u="sng" dirty="0" smtClean="0">
                <a:latin typeface="+mn-lt"/>
                <a:cs typeface="Times New Roman" panose="02020603050405020304" pitchFamily="18" charset="0"/>
              </a:rPr>
              <a:t> </a:t>
            </a:r>
            <a:r>
              <a:rPr lang="tr-TR" sz="3600" b="1" u="sng" dirty="0">
                <a:latin typeface="+mn-lt"/>
                <a:cs typeface="Times New Roman" panose="02020603050405020304" pitchFamily="18" charset="0"/>
              </a:rPr>
              <a:t>Üniversitesi’nde</a:t>
            </a:r>
            <a:r>
              <a:rPr lang="tr-TR" sz="3600" dirty="0">
                <a:latin typeface="+mn-lt"/>
                <a:cs typeface="Times New Roman" panose="02020603050405020304" pitchFamily="18" charset="0"/>
              </a:rPr>
              <a:t> lisans </a:t>
            </a:r>
            <a:r>
              <a:rPr lang="tr-TR" sz="3600" dirty="0" smtClean="0">
                <a:latin typeface="+mn-lt"/>
                <a:cs typeface="Times New Roman" panose="02020603050405020304" pitchFamily="18" charset="0"/>
              </a:rPr>
              <a:t>programları iki farklı kapsamda verilmektedir</a:t>
            </a:r>
            <a:r>
              <a:rPr lang="tr-TR" sz="3600" dirty="0" smtClean="0">
                <a:latin typeface="+mn-lt"/>
              </a:rPr>
              <a:t>. </a:t>
            </a:r>
            <a:r>
              <a:rPr lang="tr-TR" dirty="0">
                <a:latin typeface="+mn-lt"/>
              </a:rPr>
              <a:t/>
            </a:r>
            <a:br>
              <a:rPr lang="tr-TR" dirty="0">
                <a:latin typeface="+mn-lt"/>
              </a:rPr>
            </a:br>
            <a:endParaRPr lang="tr-TR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780928"/>
            <a:ext cx="8229600" cy="3376032"/>
          </a:xfrm>
        </p:spPr>
        <p:txBody>
          <a:bodyPr/>
          <a:lstStyle/>
          <a:p>
            <a:pPr lvl="0" algn="just"/>
            <a:r>
              <a:rPr lang="tr-TR" b="1" u="sng" dirty="0" smtClean="0"/>
              <a:t>Birinci programda </a:t>
            </a:r>
            <a:r>
              <a:rPr lang="tr-TR" dirty="0" smtClean="0"/>
              <a:t>daha çok bireyler, aileler ve gruplarla sosyal hizmet eğitimine yönelik hazırlanmıştır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47009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b="1" u="sng" dirty="0" smtClean="0"/>
              <a:t>İlk yıl </a:t>
            </a:r>
            <a:r>
              <a:rPr lang="tr-TR" dirty="0" smtClean="0"/>
              <a:t>boyunca öğrenciler bireylerle iletişim kurmak için onların bireysel ve sosyal gelişimlerinin anlamaya yönelik dersleri almalarının yanında uygulama dersleri de almaktadırlar.</a:t>
            </a:r>
          </a:p>
          <a:p>
            <a:pPr algn="just"/>
            <a:r>
              <a:rPr lang="tr-TR" b="1" u="sng" dirty="0" smtClean="0"/>
              <a:t>İkinci ve üçüncü yıllarda </a:t>
            </a:r>
            <a:r>
              <a:rPr lang="tr-TR" dirty="0" smtClean="0"/>
              <a:t>birey ve aileler ile çalışma konusunda alanda uzmanlaşmış süpervizörlerin gözetimi altında uygulama yapmaktadırlar.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18</TotalTime>
  <Words>512</Words>
  <Application>Microsoft Office PowerPoint</Application>
  <PresentationFormat>Ekran Gösterisi (4:3)</PresentationFormat>
  <Paragraphs>34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Kaynak</vt:lpstr>
      <vt:lpstr>Ankara Üniversitesi  Sağlık Bilimleri Fakültesi Sosyal Hizmet Bölümü</vt:lpstr>
      <vt:lpstr>İSRAİL SOSYAL HİZMETİNİN GELİŞMESİNDE ETKİLİ OLAN ÜLKELER</vt:lpstr>
      <vt:lpstr>Slayt 3</vt:lpstr>
      <vt:lpstr>Slayt 4</vt:lpstr>
      <vt:lpstr>Slayt 5</vt:lpstr>
      <vt:lpstr> İsrail’deki Bazı Okullardaki Sosyal Hizmet Bölümleri Hebrew (İbrani) Üniversitesi </vt:lpstr>
      <vt:lpstr>Slayt 7</vt:lpstr>
      <vt:lpstr> Hebrew Üniversitesi’nde lisans programları iki farklı kapsamda verilmektedir.  </vt:lpstr>
      <vt:lpstr>Slayt 9</vt:lpstr>
      <vt:lpstr>Slayt 10</vt:lpstr>
      <vt:lpstr>Hebrew Üniversitesi yüksek lisans Programı</vt:lpstr>
      <vt:lpstr>Slayt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acer</cp:lastModifiedBy>
  <cp:revision>10</cp:revision>
  <dcterms:created xsi:type="dcterms:W3CDTF">2017-04-26T08:36:58Z</dcterms:created>
  <dcterms:modified xsi:type="dcterms:W3CDTF">2018-02-08T15:07:51Z</dcterms:modified>
</cp:coreProperties>
</file>