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71"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8" d="100"/>
          <a:sy n="78" d="100"/>
        </p:scale>
        <p:origin x="-84" y="-78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BB02557A-7053-4340-A874-8AB926A8EDA1}" type="datetimeFigureOut">
              <a:rPr lang="en-US" dirty="0"/>
              <a:pPr/>
              <a:t>9/17/2019</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cSld>
  <p:clrMapOvr>
    <a:masterClrMapping/>
  </p:clrMapOvr>
  <p:extLst mod="1">
    <p:ext uri="{DCECCB84-F9BA-43D5-87BE-67443E8EF086}">
      <p15:sldGuideLst xmlns:p15="http://schemas.microsoft.com/office/powerpoint/2012/main" xmlns="">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dirty="0"/>
              <a:pPr/>
              <a:t>9/17/2019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BB02557A-7053-4340-A874-8AB926A8EDA1}" type="datetimeFigureOut">
              <a:rPr lang="en-US" dirty="0"/>
              <a:pPr/>
              <a:t>9/17/2019</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dirty="0"/>
              <a:pPr/>
              <a:t>9/17/2019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BB02557A-7053-4340-A874-8AB926A8EDA1}" type="datetimeFigureOut">
              <a:rPr lang="en-US" dirty="0"/>
              <a:pPr/>
              <a:t>9/17/2019</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02557A-7053-4340-A874-8AB926A8EDA1}" type="datetimeFigureOut">
              <a:rPr lang="en-US" dirty="0"/>
              <a:pPr/>
              <a:t>9/17/2019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02557A-7053-4340-A874-8AB926A8EDA1}" type="datetimeFigureOut">
              <a:rPr lang="en-US" dirty="0"/>
              <a:pPr/>
              <a:t>9/17/2019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02557A-7053-4340-A874-8AB926A8EDA1}" type="datetimeFigureOut">
              <a:rPr lang="en-US" dirty="0"/>
              <a:pPr/>
              <a:t>9/17/2019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BB02557A-7053-4340-A874-8AB926A8EDA1}" type="datetimeFigureOut">
              <a:rPr lang="en-US" dirty="0"/>
              <a:pPr/>
              <a:t>9/17/2019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BB02557A-7053-4340-A874-8AB926A8EDA1}" type="datetimeFigureOut">
              <a:rPr lang="en-US" dirty="0"/>
              <a:pPr/>
              <a:t>9/17/2019</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BB02557A-7053-4340-A874-8AB926A8EDA1}" type="datetimeFigureOut">
              <a:rPr lang="en-US" dirty="0"/>
              <a:pPr/>
              <a:t>9/17/2019</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BB02557A-7053-4340-A874-8AB926A8EDA1}" type="datetimeFigureOut">
              <a:rPr lang="en-US" dirty="0"/>
              <a:pPr/>
              <a:t>9/17/2019</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a:t>
            </a:fld>
            <a:endParaRPr lang="en-US" dirty="0"/>
          </a:p>
        </p:txBody>
      </p:sp>
      <p:cxnSp>
        <p:nvCxnSpPr>
          <p:cNvPr id="9" name="Straight Connector 8"/>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71232" y="1023867"/>
            <a:ext cx="4620768" cy="3349641"/>
          </a:xfrm>
        </p:spPr>
        <p:txBody>
          <a:bodyPr/>
          <a:lstStyle/>
          <a:p>
            <a:pPr algn="ctr"/>
            <a:r>
              <a:rPr lang="tr-TR" dirty="0" smtClean="0"/>
              <a:t>“DİNİ DANIŞMANLIK”</a:t>
            </a:r>
            <a:br>
              <a:rPr lang="tr-TR" dirty="0" smtClean="0"/>
            </a:br>
            <a:r>
              <a:rPr lang="tr-TR" dirty="0" smtClean="0"/>
              <a:t>KAVRAMI</a:t>
            </a:r>
            <a:endParaRPr lang="en-US" dirty="0"/>
          </a:p>
        </p:txBody>
      </p:sp>
      <p:sp>
        <p:nvSpPr>
          <p:cNvPr id="3" name="Subtitle 2"/>
          <p:cNvSpPr>
            <a:spLocks noGrp="1"/>
          </p:cNvSpPr>
          <p:nvPr>
            <p:ph type="subTitle" idx="1"/>
          </p:nvPr>
        </p:nvSpPr>
        <p:spPr>
          <a:xfrm>
            <a:off x="7920752" y="4730496"/>
            <a:ext cx="3793678" cy="1252641"/>
          </a:xfrm>
        </p:spPr>
        <p:txBody>
          <a:bodyPr>
            <a:normAutofit fontScale="92500" lnSpcReduction="10000"/>
          </a:bodyPr>
          <a:lstStyle/>
          <a:p>
            <a:pPr algn="ctr"/>
            <a:r>
              <a:rPr lang="tr-TR" b="1" i="1" dirty="0" smtClean="0">
                <a:solidFill>
                  <a:schemeClr val="bg1"/>
                </a:solidFill>
              </a:rPr>
              <a:t>I. BASAMAK</a:t>
            </a:r>
          </a:p>
          <a:p>
            <a:pPr algn="ctr"/>
            <a:r>
              <a:rPr lang="tr-TR" b="1" i="1" dirty="0" smtClean="0">
                <a:solidFill>
                  <a:schemeClr val="bg1"/>
                </a:solidFill>
              </a:rPr>
              <a:t>MEVCUT DURUM/DİNSEL HAZIROLUŞ</a:t>
            </a:r>
            <a:endParaRPr lang="en-US" b="1" i="1" dirty="0">
              <a:solidFill>
                <a:schemeClr val="bg1"/>
              </a:solidFill>
            </a:endParaRPr>
          </a:p>
        </p:txBody>
      </p:sp>
    </p:spTree>
    <p:extLst>
      <p:ext uri="{BB962C8B-B14F-4D97-AF65-F5344CB8AC3E}">
        <p14:creationId xmlns:p14="http://schemas.microsoft.com/office/powerpoint/2010/main" xmlns="" val="360108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Manevi Bakım</a:t>
            </a:r>
            <a:endParaRPr lang="tr-TR" dirty="0"/>
          </a:p>
        </p:txBody>
      </p:sp>
      <p:sp>
        <p:nvSpPr>
          <p:cNvPr id="3" name="2 İçerik Yer Tutucusu"/>
          <p:cNvSpPr>
            <a:spLocks noGrp="1"/>
          </p:cNvSpPr>
          <p:nvPr>
            <p:ph idx="1"/>
          </p:nvPr>
        </p:nvSpPr>
        <p:spPr>
          <a:xfrm>
            <a:off x="1914144" y="2438400"/>
            <a:ext cx="9997440" cy="3651504"/>
          </a:xfrm>
        </p:spPr>
        <p:txBody>
          <a:bodyPr>
            <a:normAutofit/>
          </a:bodyPr>
          <a:lstStyle/>
          <a:p>
            <a:pPr algn="just">
              <a:lnSpc>
                <a:spcPct val="150000"/>
              </a:lnSpc>
            </a:pPr>
            <a:r>
              <a:rPr lang="tr-TR" sz="2400" dirty="0" smtClean="0"/>
              <a:t>“Manevî bakım, geniş anlamda (tıbbî) sosyal hizmetler, dar anlamda sosyal bakım hizmetleri alanında bakıma muhtaç yaşlı, engelli ve(ya) kronik hastalara yönelik maneviyat odaklı destek ve yardım hizmetleridir.” (</a:t>
            </a:r>
            <a:r>
              <a:rPr lang="tr-TR" sz="2400" dirty="0" err="1" smtClean="0"/>
              <a:t>Ağılkaya</a:t>
            </a:r>
            <a:r>
              <a:rPr lang="tr-TR" sz="2400" dirty="0" smtClean="0"/>
              <a:t>-Şahin, 2016)</a:t>
            </a:r>
            <a:endParaRPr lang="tr-T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71600" y="685800"/>
            <a:ext cx="9601200" cy="960120"/>
          </a:xfrm>
        </p:spPr>
        <p:txBody>
          <a:bodyPr/>
          <a:lstStyle/>
          <a:p>
            <a:pPr algn="ctr"/>
            <a:endParaRPr lang="tr-TR" dirty="0"/>
          </a:p>
        </p:txBody>
      </p:sp>
      <p:sp>
        <p:nvSpPr>
          <p:cNvPr id="3" name="2 İçerik Yer Tutucusu"/>
          <p:cNvSpPr>
            <a:spLocks noGrp="1"/>
          </p:cNvSpPr>
          <p:nvPr>
            <p:ph idx="1"/>
          </p:nvPr>
        </p:nvSpPr>
        <p:spPr>
          <a:xfrm>
            <a:off x="1371600" y="1572768"/>
            <a:ext cx="10320528" cy="4803648"/>
          </a:xfrm>
        </p:spPr>
        <p:txBody>
          <a:bodyPr>
            <a:normAutofit/>
          </a:bodyPr>
          <a:lstStyle/>
          <a:p>
            <a:pPr algn="just">
              <a:lnSpc>
                <a:spcPct val="150000"/>
              </a:lnSpc>
            </a:pPr>
            <a:endParaRPr lang="tr-TR" sz="2400" dirty="0" smtClean="0"/>
          </a:p>
          <a:p>
            <a:pPr algn="just">
              <a:lnSpc>
                <a:spcPct val="150000"/>
              </a:lnSpc>
            </a:pPr>
            <a:r>
              <a:rPr lang="tr-TR" sz="2400" dirty="0" smtClean="0"/>
              <a:t>“Özünde bireye sunulan dini ve manevi destek olarak tanımlanabilir. İnsanların hastalık, ameliyat, mahkûmluk, askerlik, sakatlık, afet, yaşlılık gibi kriz durumlarında veya yaşadıkları olumsuz tecrübeler sonucunda hızlı duygu değişimleri yaşayabilmektedir. Manevi bakım; böyle durumlarda onların yanında olmak, onlara destek olabilmek, danışmanlık etmek; ibadetlerini yerine getirmelerinde rehberlik etmek; yaşamlarına ve yaşadıklarına bir anlam verebilmede eşlik edebilmektir. “(Karagül, 2012)</a:t>
            </a:r>
            <a:endParaRPr lang="tr-T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2267712" y="2438400"/>
            <a:ext cx="9436559" cy="3651504"/>
          </a:xfrm>
        </p:spPr>
        <p:txBody>
          <a:bodyPr>
            <a:normAutofit/>
          </a:bodyPr>
          <a:lstStyle/>
          <a:p>
            <a:pPr algn="just">
              <a:lnSpc>
                <a:spcPct val="150000"/>
              </a:lnSpc>
            </a:pPr>
            <a:r>
              <a:rPr lang="tr-TR" sz="2400" dirty="0" smtClean="0"/>
              <a:t>Bakıma muhtaç kişi ve manevî hayat arasındaki münasebetleri ilmî yöntemlerle inceleyen, bakıma muhtaç kişilerin huzur, saadetleri bakımından en üst düzeyde olmalarını sağlamaya gayret gösteren uygulamaya dönük bir meslek dalıdır (Seyyar,2009).</a:t>
            </a:r>
            <a:endParaRPr lang="tr-T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Manevi Destek</a:t>
            </a:r>
            <a:endParaRPr lang="tr-TR" dirty="0"/>
          </a:p>
        </p:txBody>
      </p:sp>
      <p:sp>
        <p:nvSpPr>
          <p:cNvPr id="3" name="2 İçerik Yer Tutucusu"/>
          <p:cNvSpPr>
            <a:spLocks noGrp="1"/>
          </p:cNvSpPr>
          <p:nvPr>
            <p:ph idx="1"/>
          </p:nvPr>
        </p:nvSpPr>
        <p:spPr>
          <a:xfrm>
            <a:off x="1371600" y="2084832"/>
            <a:ext cx="10454640" cy="3782568"/>
          </a:xfrm>
        </p:spPr>
        <p:txBody>
          <a:bodyPr>
            <a:normAutofit lnSpcReduction="10000"/>
          </a:bodyPr>
          <a:lstStyle/>
          <a:p>
            <a:pPr algn="just"/>
            <a:endParaRPr lang="tr-TR" sz="2400" dirty="0" smtClean="0"/>
          </a:p>
          <a:p>
            <a:pPr algn="just">
              <a:lnSpc>
                <a:spcPct val="150000"/>
              </a:lnSpc>
            </a:pPr>
            <a:r>
              <a:rPr lang="tr-TR" sz="2400" dirty="0" smtClean="0"/>
              <a:t>“Hastanelerde yatarak tedavi gören hastaların tıbbi tedavilerine hiç bir şekilde müdahalede bulunulmamak şartı ile talep eden hastalara manevi telkinde bulunmak, onları ruhsal (manevi) ve moral yönden desteklemek, ibadetlerini hastalıklarının verdiği imkânlar çerçevesinde yerine getirmelerine rehberlik etmek ve yaşama dirençlerini desteklemek amacıyla sunulan hizmetler” (E.Kavas&amp;N. Kavas, 2014)</a:t>
            </a:r>
            <a:endParaRPr lang="tr-TR"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597152" y="2145792"/>
            <a:ext cx="10241280" cy="4413504"/>
          </a:xfrm>
        </p:spPr>
        <p:txBody>
          <a:bodyPr>
            <a:normAutofit/>
          </a:bodyPr>
          <a:lstStyle/>
          <a:p>
            <a:pPr algn="ctr">
              <a:lnSpc>
                <a:spcPct val="150000"/>
              </a:lnSpc>
              <a:buNone/>
            </a:pPr>
            <a:r>
              <a:rPr lang="tr-TR" sz="2800" dirty="0" smtClean="0"/>
              <a:t>“Bir hizmetin içeriği o hizmetin ismine yansımalı mıdır?” </a:t>
            </a:r>
          </a:p>
          <a:p>
            <a:pPr algn="ctr">
              <a:lnSpc>
                <a:spcPct val="150000"/>
              </a:lnSpc>
              <a:buNone/>
            </a:pPr>
            <a:r>
              <a:rPr lang="tr-TR" sz="2800" dirty="0" smtClean="0"/>
              <a:t>ya da </a:t>
            </a:r>
          </a:p>
          <a:p>
            <a:pPr algn="ctr">
              <a:lnSpc>
                <a:spcPct val="150000"/>
              </a:lnSpc>
              <a:buNone/>
            </a:pPr>
            <a:r>
              <a:rPr lang="tr-TR" sz="2800" dirty="0" smtClean="0"/>
              <a:t>“Kavramsallaştırma için olmazsa </a:t>
            </a:r>
            <a:r>
              <a:rPr lang="tr-TR" sz="2800" smtClean="0"/>
              <a:t>olmaz unsur </a:t>
            </a:r>
            <a:r>
              <a:rPr lang="tr-TR" sz="2800" dirty="0" smtClean="0"/>
              <a:t>nedir?”.  </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Temsil Gücü Yüksek bir Kavramsallaştırma</a:t>
            </a:r>
            <a:endParaRPr lang="tr-TR" dirty="0"/>
          </a:p>
        </p:txBody>
      </p:sp>
      <p:sp>
        <p:nvSpPr>
          <p:cNvPr id="3" name="2 İçerik Yer Tutucusu"/>
          <p:cNvSpPr>
            <a:spLocks noGrp="1"/>
          </p:cNvSpPr>
          <p:nvPr>
            <p:ph idx="1"/>
          </p:nvPr>
        </p:nvSpPr>
        <p:spPr>
          <a:xfrm>
            <a:off x="1889760" y="2438400"/>
            <a:ext cx="9814511" cy="3651504"/>
          </a:xfrm>
        </p:spPr>
        <p:txBody>
          <a:bodyPr>
            <a:normAutofit lnSpcReduction="10000"/>
          </a:bodyPr>
          <a:lstStyle/>
          <a:p>
            <a:pPr algn="just">
              <a:lnSpc>
                <a:spcPct val="150000"/>
              </a:lnSpc>
            </a:pPr>
            <a:r>
              <a:rPr lang="tr-TR" dirty="0" smtClean="0"/>
              <a:t>Bir mesleği ifade eden kavramsallaştırma çalışmalarının, ismi konulan işin niteliğini, içeriğini, hedeflerini, ilke ve yöntemlerini, araştırma ve uygulama alanlarını belirleme konusundaki çalışmalara yön vereceği ve böylece neyin, niçin ve nasıl yapılması gerektiği konusunda taraflara ortak anlamlar kazandıracağı düşünülmektedir. İşin teorisyenleri ile pratisyenleri bu ortak anlamlar üzerine gelişir ve geliştirirler. Bu gerçekleşebilirse; sorunlar etrafında dönmekten, günün getirdiği çözümleri benimsemekten, pratiğin dayatmasını üzerinde etraflıca düşünmeden kabul etmekten ve geçici faydalar sağlamaktan daha fazlasının ortaya çıkacağı umut edilmektedir.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0416" y="1950720"/>
            <a:ext cx="2487169" cy="3096767"/>
          </a:xfrm>
        </p:spPr>
        <p:txBody>
          <a:bodyPr>
            <a:normAutofit/>
          </a:bodyPr>
          <a:lstStyle/>
          <a:p>
            <a:r>
              <a:rPr lang="tr-TR" sz="3600" b="1" dirty="0" smtClean="0"/>
              <a:t>1. Basamak: Mevcut Durum</a:t>
            </a:r>
            <a:endParaRPr lang="tr-TR" sz="3600" dirty="0"/>
          </a:p>
        </p:txBody>
      </p:sp>
      <p:sp>
        <p:nvSpPr>
          <p:cNvPr id="3" name="2 İçerik Yer Tutucusu"/>
          <p:cNvSpPr>
            <a:spLocks noGrp="1"/>
          </p:cNvSpPr>
          <p:nvPr>
            <p:ph idx="1"/>
          </p:nvPr>
        </p:nvSpPr>
        <p:spPr/>
        <p:txBody>
          <a:bodyPr/>
          <a:lstStyle/>
          <a:p>
            <a:endParaRPr lang="tr-TR" dirty="0"/>
          </a:p>
        </p:txBody>
      </p:sp>
      <p:sp>
        <p:nvSpPr>
          <p:cNvPr id="4" name="3 Yuvarlatılmış Dikdörtgen"/>
          <p:cNvSpPr/>
          <p:nvPr/>
        </p:nvSpPr>
        <p:spPr>
          <a:xfrm>
            <a:off x="4726379" y="237506"/>
            <a:ext cx="6768935" cy="57001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Kavramsal Netlik Modeli (</a:t>
            </a:r>
            <a:r>
              <a:rPr lang="tr-TR" dirty="0" err="1" smtClean="0"/>
              <a:t>CCm</a:t>
            </a:r>
            <a:r>
              <a:rPr lang="tr-TR" dirty="0" smtClean="0"/>
              <a:t>)</a:t>
            </a:r>
            <a:endParaRPr lang="tr-TR" dirty="0"/>
          </a:p>
        </p:txBody>
      </p:sp>
      <p:sp>
        <p:nvSpPr>
          <p:cNvPr id="5" name="4 Yukarı Aşağı Ok"/>
          <p:cNvSpPr/>
          <p:nvPr/>
        </p:nvSpPr>
        <p:spPr>
          <a:xfrm>
            <a:off x="7422078" y="890651"/>
            <a:ext cx="484632" cy="5581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Yuvarlatılmış Dikdörtgen"/>
          <p:cNvSpPr/>
          <p:nvPr/>
        </p:nvSpPr>
        <p:spPr>
          <a:xfrm>
            <a:off x="5427023" y="1555666"/>
            <a:ext cx="4963885" cy="807523"/>
          </a:xfrm>
          <a:prstGeom prst="roundRect">
            <a:avLst/>
          </a:prstGeom>
          <a:solidFill>
            <a:srgbClr val="FF5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smtClean="0"/>
              <a:t>Mevcut Durum</a:t>
            </a:r>
            <a:endParaRPr lang="tr-TR" sz="3200" dirty="0"/>
          </a:p>
        </p:txBody>
      </p:sp>
      <p:sp>
        <p:nvSpPr>
          <p:cNvPr id="7" name="6 Yukarı Aşağı Ok"/>
          <p:cNvSpPr/>
          <p:nvPr/>
        </p:nvSpPr>
        <p:spPr>
          <a:xfrm>
            <a:off x="7433953" y="2398816"/>
            <a:ext cx="484632" cy="54626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Yuvarlatılmış Dikdörtgen"/>
          <p:cNvSpPr/>
          <p:nvPr/>
        </p:nvSpPr>
        <p:spPr>
          <a:xfrm>
            <a:off x="6056414" y="2992582"/>
            <a:ext cx="3538847" cy="463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Metin-Bağlam İlişkisi</a:t>
            </a:r>
            <a:endParaRPr lang="tr-TR" dirty="0"/>
          </a:p>
        </p:txBody>
      </p:sp>
      <p:sp>
        <p:nvSpPr>
          <p:cNvPr id="9" name="8 Yukarı Aşağı Ok"/>
          <p:cNvSpPr/>
          <p:nvPr/>
        </p:nvSpPr>
        <p:spPr>
          <a:xfrm>
            <a:off x="7481454" y="3479470"/>
            <a:ext cx="484632" cy="55814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Yuvarlatılmış Dikdörtgen"/>
          <p:cNvSpPr/>
          <p:nvPr/>
        </p:nvSpPr>
        <p:spPr>
          <a:xfrm>
            <a:off x="6080166" y="4085111"/>
            <a:ext cx="3550722" cy="427512"/>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Kişisel Gelişim</a:t>
            </a:r>
            <a:endParaRPr lang="tr-TR" dirty="0"/>
          </a:p>
        </p:txBody>
      </p:sp>
      <p:sp>
        <p:nvSpPr>
          <p:cNvPr id="11" name="10 Yuvarlatılmış Dikdörtgen"/>
          <p:cNvSpPr/>
          <p:nvPr/>
        </p:nvSpPr>
        <p:spPr>
          <a:xfrm>
            <a:off x="6080165" y="5142017"/>
            <a:ext cx="3562597" cy="42751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Ortak İyi</a:t>
            </a:r>
            <a:endParaRPr lang="tr-TR" dirty="0"/>
          </a:p>
        </p:txBody>
      </p:sp>
      <p:sp>
        <p:nvSpPr>
          <p:cNvPr id="12" name="11 Yuvarlatılmış Dikdörtgen"/>
          <p:cNvSpPr/>
          <p:nvPr/>
        </p:nvSpPr>
        <p:spPr>
          <a:xfrm>
            <a:off x="6080167" y="6222670"/>
            <a:ext cx="3621974" cy="463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Etkili Pedagoji</a:t>
            </a:r>
            <a:endParaRPr lang="tr-TR" dirty="0"/>
          </a:p>
        </p:txBody>
      </p:sp>
      <p:sp>
        <p:nvSpPr>
          <p:cNvPr id="13" name="12 Yukarı Aşağı Ok"/>
          <p:cNvSpPr/>
          <p:nvPr/>
        </p:nvSpPr>
        <p:spPr>
          <a:xfrm>
            <a:off x="7469578" y="4524499"/>
            <a:ext cx="484632" cy="58189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Yukarı Aşağı Ok"/>
          <p:cNvSpPr/>
          <p:nvPr/>
        </p:nvSpPr>
        <p:spPr>
          <a:xfrm>
            <a:off x="7517080" y="5581400"/>
            <a:ext cx="484632" cy="59863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“Dinî ya da Dinsel Danışmanlık” (Ok, 1997; Selçuk, 1998; </a:t>
            </a:r>
            <a:r>
              <a:rPr lang="tr-TR" dirty="0" err="1" smtClean="0"/>
              <a:t>Altaş</a:t>
            </a:r>
            <a:r>
              <a:rPr lang="tr-TR" dirty="0" smtClean="0"/>
              <a:t>, 2000; </a:t>
            </a:r>
            <a:r>
              <a:rPr lang="tr-TR" dirty="0" err="1" smtClean="0"/>
              <a:t>Çelikel</a:t>
            </a:r>
            <a:r>
              <a:rPr lang="tr-TR" dirty="0" smtClean="0"/>
              <a:t>, 2013)</a:t>
            </a:r>
          </a:p>
          <a:p>
            <a:r>
              <a:rPr lang="tr-TR" dirty="0" smtClean="0"/>
              <a:t>“Moral ve Manevî Destek” (Kula, 2006)</a:t>
            </a:r>
          </a:p>
          <a:p>
            <a:r>
              <a:rPr lang="tr-TR" dirty="0" smtClean="0"/>
              <a:t> “İnanç Bakım ve Danışmanlığı” (Ok, 2007)</a:t>
            </a:r>
          </a:p>
          <a:p>
            <a:r>
              <a:rPr lang="tr-TR" dirty="0" smtClean="0"/>
              <a:t>“Manevî Bakım” (Seyyar, 2007; Karagül, 2012; </a:t>
            </a:r>
            <a:r>
              <a:rPr lang="tr-TR" dirty="0" err="1" smtClean="0"/>
              <a:t>Ağılkaya</a:t>
            </a:r>
            <a:r>
              <a:rPr lang="tr-TR" dirty="0" smtClean="0"/>
              <a:t>-Şahin, 2016)</a:t>
            </a:r>
          </a:p>
          <a:p>
            <a:r>
              <a:rPr lang="tr-TR" dirty="0" smtClean="0"/>
              <a:t>“Manevî Danışmanlık” (Koç, 2012)</a:t>
            </a:r>
          </a:p>
          <a:p>
            <a:r>
              <a:rPr lang="tr-TR" dirty="0" smtClean="0"/>
              <a:t>“Manevî Destek” (E.Kavas&amp;N. Kavas, 2014)</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95984" y="292608"/>
            <a:ext cx="9601200" cy="1219200"/>
          </a:xfrm>
        </p:spPr>
        <p:txBody>
          <a:bodyPr>
            <a:normAutofit/>
          </a:bodyPr>
          <a:lstStyle/>
          <a:p>
            <a:pPr algn="ctr"/>
            <a:r>
              <a:rPr lang="tr-TR" dirty="0" smtClean="0"/>
              <a:t>Dinî ya da Dinsel Danışmanlık</a:t>
            </a:r>
            <a:endParaRPr lang="tr-TR" dirty="0"/>
          </a:p>
        </p:txBody>
      </p:sp>
      <p:sp>
        <p:nvSpPr>
          <p:cNvPr id="3" name="2 İçerik Yer Tutucusu"/>
          <p:cNvSpPr>
            <a:spLocks noGrp="1"/>
          </p:cNvSpPr>
          <p:nvPr>
            <p:ph idx="1"/>
          </p:nvPr>
        </p:nvSpPr>
        <p:spPr>
          <a:xfrm>
            <a:off x="1371600" y="1011936"/>
            <a:ext cx="10271760" cy="5376672"/>
          </a:xfrm>
        </p:spPr>
        <p:txBody>
          <a:bodyPr>
            <a:normAutofit/>
          </a:bodyPr>
          <a:lstStyle/>
          <a:p>
            <a:pPr algn="just"/>
            <a:endParaRPr lang="tr-TR" sz="2200" dirty="0" smtClean="0"/>
          </a:p>
          <a:p>
            <a:pPr algn="just"/>
            <a:endParaRPr lang="tr-TR" sz="2200" dirty="0" smtClean="0"/>
          </a:p>
          <a:p>
            <a:pPr algn="just">
              <a:lnSpc>
                <a:spcPct val="150000"/>
              </a:lnSpc>
            </a:pPr>
            <a:endParaRPr lang="tr-TR" sz="2200" dirty="0" smtClean="0"/>
          </a:p>
          <a:p>
            <a:pPr algn="just">
              <a:lnSpc>
                <a:spcPct val="150000"/>
              </a:lnSpc>
            </a:pPr>
            <a:r>
              <a:rPr lang="tr-TR" sz="2200" dirty="0" smtClean="0"/>
              <a:t>“Psikolojik danışmanlığın, dinsel danışmanlık adlı bir yan branşı bulunmaktadır. Dinsel danışmanlığın uygulama aşamasından önce ele alınması gereken ve uygulamayı yönlendiren bir teorik yapısı bulunmaktadır. Din, kendi mensuplarının ruhsal sıkıntılarla karşı karşıya oldukları zamanlarda faydalanabilecekleri bir ruhsal iyileştirme mekanizması geliştirmiştir. Dindarlar, dinlerinin kendileri için aynı zamanda psikolojik sorunlarını da çözümleyebilecekleri bir merci olarak görürler ve ondan yardım ararlar.” (Ok, 1997)</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71600" y="195072"/>
            <a:ext cx="10625328" cy="5888736"/>
          </a:xfrm>
        </p:spPr>
        <p:txBody>
          <a:bodyPr>
            <a:normAutofit/>
          </a:bodyPr>
          <a:lstStyle/>
          <a:p>
            <a:pPr algn="just"/>
            <a:endParaRPr lang="tr-TR" dirty="0" smtClean="0"/>
          </a:p>
          <a:p>
            <a:pPr algn="just"/>
            <a:endParaRPr lang="tr-TR" dirty="0" smtClean="0"/>
          </a:p>
          <a:p>
            <a:pPr algn="just">
              <a:lnSpc>
                <a:spcPct val="150000"/>
              </a:lnSpc>
            </a:pPr>
            <a:endParaRPr lang="tr-TR" dirty="0" smtClean="0"/>
          </a:p>
          <a:p>
            <a:pPr algn="just">
              <a:lnSpc>
                <a:spcPct val="150000"/>
              </a:lnSpc>
            </a:pPr>
            <a:endParaRPr lang="tr-TR" dirty="0" smtClean="0"/>
          </a:p>
          <a:p>
            <a:pPr algn="just">
              <a:lnSpc>
                <a:spcPct val="150000"/>
              </a:lnSpc>
            </a:pPr>
            <a:r>
              <a:rPr lang="tr-TR" dirty="0" smtClean="0"/>
              <a:t>“Dinsel danışmanlık, teoloji ile insan bilimlerini birleştiren bir disiplindir. Bu anlamda o, insanın problemlerine, inandığı dinin değerleriyle ilişki kurarak çözüm sunmayı hedefler. Ancak, bu hedefini gerçekleştiren diğer yardım disiplinlerinden kendini bağımsız kabul etmez. Dinsel danışmanlık, dinsel ilhamı, dinsel kaynakları şifa bulmanın muhtemel yolu olarak kabul ederek ve metodolojisini geliştirerek, dinsel içerikli problemlerin çözümüne katkı sağlayacak bir karakter taşır. Dinsel danışman, yardım arayanların problemleri konusunda konuşurken hem psikolojinin hem de teolojinin zengin geleneklerinden faydalanır. Dinsel danışman, din konusunda ve davranış bilimlerinde özel eğitim almış bir din görevlisidir.” (Selçuk, 1998)</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999488" y="2438400"/>
            <a:ext cx="9704783" cy="3651504"/>
          </a:xfrm>
        </p:spPr>
        <p:txBody>
          <a:bodyPr>
            <a:normAutofit/>
          </a:bodyPr>
          <a:lstStyle/>
          <a:p>
            <a:pPr algn="just">
              <a:lnSpc>
                <a:spcPct val="150000"/>
              </a:lnSpc>
            </a:pPr>
            <a:r>
              <a:rPr lang="tr-TR" sz="2400" dirty="0" smtClean="0"/>
              <a:t>“Din eğitimi kurumları, yaygın ve örgün anlamda eğitim faaliyetleriyle din eğitimi sürecini işletirken, dini danışma bu süreç içinde öğrencilerin ve yetişkinlerin din kaynaklı problemlerinde çözüm merkezi görevini üstlenir.” (</a:t>
            </a:r>
            <a:r>
              <a:rPr lang="tr-TR" sz="2400" dirty="0" err="1" smtClean="0"/>
              <a:t>Altaş</a:t>
            </a:r>
            <a:r>
              <a:rPr lang="tr-TR" sz="2400" dirty="0" smtClean="0"/>
              <a:t>, 2000)</a:t>
            </a:r>
            <a:endParaRPr lang="tr-T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Moral ve Manevi Destek</a:t>
            </a:r>
            <a:endParaRPr lang="tr-TR" dirty="0"/>
          </a:p>
        </p:txBody>
      </p:sp>
      <p:sp>
        <p:nvSpPr>
          <p:cNvPr id="3" name="2 İçerik Yer Tutucusu"/>
          <p:cNvSpPr>
            <a:spLocks noGrp="1"/>
          </p:cNvSpPr>
          <p:nvPr>
            <p:ph idx="1"/>
          </p:nvPr>
        </p:nvSpPr>
        <p:spPr>
          <a:xfrm>
            <a:off x="1682496" y="2438400"/>
            <a:ext cx="10021775" cy="3816096"/>
          </a:xfrm>
        </p:spPr>
        <p:txBody>
          <a:bodyPr/>
          <a:lstStyle/>
          <a:p>
            <a:pPr algn="just">
              <a:lnSpc>
                <a:spcPct val="150000"/>
              </a:lnSpc>
            </a:pPr>
            <a:r>
              <a:rPr lang="tr-TR" dirty="0" smtClean="0"/>
              <a:t>“İstenmedik ve beklenmedik bir olayla karşılaşan bireyin, yaşadığı olayla ilgili anlama, anlamlandırma çabasına yardımcı olacak şekilde bilgilendirici ve rehberlik yapıcı şekilde moral ve manevî desteğe ihtiyacı bulunmaktadır. Bu nedenle yaşadığı olayı anlama ve anlamlandırma açısından dinî referanslı anlatım birey için önemli bir bilgi kaynağı olabilir. Dinî inançlar, en azından sorunlarının üzerine gitmenin en büyük engeli olan belirsizlikleri ve kuşkuları ortadan kaldırır.” (Kula,2006)</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71600" y="685800"/>
            <a:ext cx="9601200" cy="838200"/>
          </a:xfrm>
        </p:spPr>
        <p:txBody>
          <a:bodyPr/>
          <a:lstStyle/>
          <a:p>
            <a:pPr algn="ctr"/>
            <a:r>
              <a:rPr lang="tr-TR" dirty="0" smtClean="0"/>
              <a:t>İnanç Bakım ve Danışmanlığı</a:t>
            </a:r>
            <a:endParaRPr lang="tr-TR" dirty="0"/>
          </a:p>
        </p:txBody>
      </p:sp>
      <p:sp>
        <p:nvSpPr>
          <p:cNvPr id="3" name="2 İçerik Yer Tutucusu"/>
          <p:cNvSpPr>
            <a:spLocks noGrp="1"/>
          </p:cNvSpPr>
          <p:nvPr>
            <p:ph idx="1"/>
          </p:nvPr>
        </p:nvSpPr>
        <p:spPr>
          <a:xfrm>
            <a:off x="1371600" y="1572768"/>
            <a:ext cx="10186416" cy="4294632"/>
          </a:xfrm>
        </p:spPr>
        <p:txBody>
          <a:bodyPr>
            <a:normAutofit fontScale="85000" lnSpcReduction="10000"/>
          </a:bodyPr>
          <a:lstStyle/>
          <a:p>
            <a:pPr algn="just">
              <a:lnSpc>
                <a:spcPct val="150000"/>
              </a:lnSpc>
            </a:pPr>
            <a:endParaRPr lang="tr-TR" dirty="0" smtClean="0"/>
          </a:p>
          <a:p>
            <a:pPr algn="just">
              <a:lnSpc>
                <a:spcPct val="150000"/>
              </a:lnSpc>
            </a:pPr>
            <a:endParaRPr lang="tr-TR" dirty="0" smtClean="0"/>
          </a:p>
          <a:p>
            <a:pPr algn="just">
              <a:lnSpc>
                <a:spcPct val="150000"/>
              </a:lnSpc>
            </a:pPr>
            <a:r>
              <a:rPr lang="tr-TR" dirty="0" smtClean="0"/>
              <a:t>“‘İnanç bakım ve danışmanlığı’ başlığı yaygın olarak ifadelendirilen ‘dini bakım ve danışmanlık’ (pastoral </a:t>
            </a:r>
            <a:r>
              <a:rPr lang="tr-TR" dirty="0" err="1" smtClean="0"/>
              <a:t>care</a:t>
            </a:r>
            <a:r>
              <a:rPr lang="tr-TR" dirty="0" smtClean="0"/>
              <a:t> and counselling) ya da sadece dini danışmanlık (pastoral counselling) isimlendirmesinin yerine kullanılmaktadır. Bu da konuyu isimlendirme sorununa bir çözüm önerisi olarak dile getirildi. Bu yaklaşıma göre, her Müslüman inançlıdır fakat her inançlı kişi Müslüman olmak zorunda değildir. Yani, örneğin Türkiye’de Müslüman olmak inançlı olmanın en yaygın biçimlerinden biridir ama tek inançlı olma biçimi olarak görülmemektedir. Bu yüzden, Türkiye’de devletin resmi kurumu olan Diyanet İşleri Başkanlığı tarafından sunulan din hizmetlerinin de aynı inancın farklı versiyonuna sahip mensupları da dahil tamamen farklı inançtaki insanlara da inanç hizmeti vermekle sorumlu olması ve kavramsal çerçevesini de böylece geniş tutması beklenir.” (Ok, 2007)</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Manevî Danışmanlık</a:t>
            </a:r>
            <a:endParaRPr lang="tr-TR" dirty="0"/>
          </a:p>
        </p:txBody>
      </p:sp>
      <p:sp>
        <p:nvSpPr>
          <p:cNvPr id="3" name="2 İçerik Yer Tutucusu"/>
          <p:cNvSpPr>
            <a:spLocks noGrp="1"/>
          </p:cNvSpPr>
          <p:nvPr>
            <p:ph idx="1"/>
          </p:nvPr>
        </p:nvSpPr>
        <p:spPr>
          <a:xfrm>
            <a:off x="1371600" y="1524000"/>
            <a:ext cx="10588752" cy="4852416"/>
          </a:xfrm>
        </p:spPr>
        <p:txBody>
          <a:bodyPr>
            <a:normAutofit lnSpcReduction="10000"/>
          </a:bodyPr>
          <a:lstStyle/>
          <a:p>
            <a:pPr algn="just">
              <a:lnSpc>
                <a:spcPct val="150000"/>
              </a:lnSpc>
            </a:pPr>
            <a:endParaRPr lang="tr-TR" dirty="0" smtClean="0"/>
          </a:p>
          <a:p>
            <a:pPr algn="just">
              <a:lnSpc>
                <a:spcPct val="150000"/>
              </a:lnSpc>
            </a:pPr>
            <a:endParaRPr lang="tr-TR" dirty="0" smtClean="0"/>
          </a:p>
          <a:p>
            <a:pPr algn="just">
              <a:lnSpc>
                <a:spcPct val="150000"/>
              </a:lnSpc>
            </a:pPr>
            <a:r>
              <a:rPr lang="tr-TR" dirty="0" smtClean="0"/>
              <a:t>“Bilimsel bir araştırma ve uygulama alanı olarak Batılı ülkelerde gelişen “</a:t>
            </a:r>
            <a:r>
              <a:rPr lang="tr-TR" dirty="0" err="1" smtClean="0"/>
              <a:t>mânevî</a:t>
            </a:r>
            <a:r>
              <a:rPr lang="tr-TR" dirty="0" smtClean="0"/>
              <a:t> danışmanlık ve rehberlik” yaklaşımı, temel olarak Hıristiyan kültürü ve geleneklerinden ortaya çıkmıştır. Tarihsel gelişimine bakıldığında, alanın uygulama temelinin ‘günah çıkarma’ya dayandığı söylenebilir. Bir alan aktörü olarak </a:t>
            </a:r>
            <a:r>
              <a:rPr lang="tr-TR" dirty="0" err="1" smtClean="0"/>
              <a:t>mânevî</a:t>
            </a:r>
            <a:r>
              <a:rPr lang="tr-TR" dirty="0" smtClean="0"/>
              <a:t> danışmanlar, güçlerini ait oldukları inanç grubuna aidiyetten alırlar. </a:t>
            </a:r>
            <a:r>
              <a:rPr lang="tr-TR" dirty="0" err="1" smtClean="0"/>
              <a:t>Mânevî</a:t>
            </a:r>
            <a:r>
              <a:rPr lang="tr-TR" dirty="0" smtClean="0"/>
              <a:t> danışmanların belli bir dinsel grupla sorumlu bir ilişki içinde olmaları beklenebilir. Onlar aynı zamanda </a:t>
            </a:r>
            <a:r>
              <a:rPr lang="tr-TR" dirty="0" err="1" smtClean="0"/>
              <a:t>holistik</a:t>
            </a:r>
            <a:r>
              <a:rPr lang="tr-TR" dirty="0" smtClean="0"/>
              <a:t> bir yaklaşımla ruh sağlığı sunan kuruluşların önemli bir parçasını oluştururlar. En son ve en etkili psikolojik yöntemleri, </a:t>
            </a:r>
            <a:r>
              <a:rPr lang="tr-TR" dirty="0" err="1" smtClean="0"/>
              <a:t>mânevî</a:t>
            </a:r>
            <a:r>
              <a:rPr lang="tr-TR" dirty="0" smtClean="0"/>
              <a:t> boyutla birleştirerek sunarlar.” (Koç, 2012)</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TF10001027</Template>
  <TotalTime>101</TotalTime>
  <Words>969</Words>
  <Application>Microsoft Office PowerPoint</Application>
  <PresentationFormat>Özel</PresentationFormat>
  <Paragraphs>50</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Feathered</vt:lpstr>
      <vt:lpstr>“DİNİ DANIŞMANLIK” KAVRAMI</vt:lpstr>
      <vt:lpstr>1. Basamak: Mevcut Durum</vt:lpstr>
      <vt:lpstr>Slayt 3</vt:lpstr>
      <vt:lpstr>Dinî ya da Dinsel Danışmanlık</vt:lpstr>
      <vt:lpstr>Slayt 5</vt:lpstr>
      <vt:lpstr>Slayt 6</vt:lpstr>
      <vt:lpstr>Moral ve Manevi Destek</vt:lpstr>
      <vt:lpstr>İnanç Bakım ve Danışmanlığı</vt:lpstr>
      <vt:lpstr>Manevî Danışmanlık</vt:lpstr>
      <vt:lpstr>Manevi Bakım</vt:lpstr>
      <vt:lpstr>Slayt 11</vt:lpstr>
      <vt:lpstr>Slayt 12</vt:lpstr>
      <vt:lpstr>Manevi Destek</vt:lpstr>
      <vt:lpstr>Slayt 14</vt:lpstr>
      <vt:lpstr>Temsil Gücü Yüksek bir Kavramsallaştırma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sinem</dc:creator>
  <cp:lastModifiedBy>sinem</cp:lastModifiedBy>
  <cp:revision>15</cp:revision>
  <dcterms:created xsi:type="dcterms:W3CDTF">2015-09-18T21:25:58Z</dcterms:created>
  <dcterms:modified xsi:type="dcterms:W3CDTF">2019-09-17T13:23:45Z</dcterms:modified>
</cp:coreProperties>
</file>