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5" r:id="rId4"/>
    <p:sldId id="264" r:id="rId5"/>
    <p:sldId id="262" r:id="rId6"/>
    <p:sldId id="261" r:id="rId7"/>
    <p:sldId id="263" r:id="rId8"/>
    <p:sldId id="260" r:id="rId9"/>
    <p:sldId id="259" r:id="rId10"/>
    <p:sldId id="25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9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5152-4516-4A9A-B41B-8DFB70489E20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CBF4A29E-1CDB-477E-A7F9-A74F6DE3A19C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6809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5152-4516-4A9A-B41B-8DFB70489E20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A29E-1CDB-477E-A7F9-A74F6DE3A19C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5374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5152-4516-4A9A-B41B-8DFB70489E20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A29E-1CDB-477E-A7F9-A74F6DE3A19C}" type="slidenum">
              <a:rPr lang="en-US" smtClean="0"/>
              <a:t>‹#›</a:t>
            </a:fld>
            <a:endParaRPr lang="en-US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596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10D15152-4516-4A9A-B41B-8DFB70489E20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A29E-1CDB-477E-A7F9-A74F6DE3A19C}" type="slidenum">
              <a:rPr lang="en-US" smtClean="0"/>
              <a:t>‹#›</a:t>
            </a:fld>
            <a:endParaRPr lang="en-US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6371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5152-4516-4A9A-B41B-8DFB70489E20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A29E-1CDB-477E-A7F9-A74F6DE3A19C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97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5152-4516-4A9A-B41B-8DFB70489E20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A29E-1CDB-477E-A7F9-A74F6DE3A19C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2227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5152-4516-4A9A-B41B-8DFB70489E20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A29E-1CDB-477E-A7F9-A74F6DE3A19C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9757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5152-4516-4A9A-B41B-8DFB70489E20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A29E-1CDB-477E-A7F9-A74F6DE3A19C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4678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5152-4516-4A9A-B41B-8DFB70489E20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A29E-1CDB-477E-A7F9-A74F6DE3A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034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5152-4516-4A9A-B41B-8DFB70489E20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A29E-1CDB-477E-A7F9-A74F6DE3A19C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3547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10D15152-4516-4A9A-B41B-8DFB70489E20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CBF4A29E-1CDB-477E-A7F9-A74F6DE3A19C}" type="slidenum">
              <a:rPr lang="en-US" smtClean="0"/>
              <a:t>‹#›</a:t>
            </a:fld>
            <a:endParaRPr lang="en-US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5545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15152-4516-4A9A-B41B-8DFB70489E20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BF4A29E-1CDB-477E-A7F9-A74F6DE3A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94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unseling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Psikolojik-Danisman-Meslek-Standardi-Seviye-6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Kariyer-Psikolojik-Danismani-Meslek-Standardi-Seviye-7.pdf" TargetMode="External"/><Relationship Id="rId2" Type="http://schemas.openxmlformats.org/officeDocument/2006/relationships/hyperlink" Target="Okul-Psikolojik-Danismani-Meslek-Standardi-Seviye-7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Psikolojik Danışma</a:t>
            </a:r>
            <a:endParaRPr lang="en-US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Dr. </a:t>
            </a:r>
            <a:r>
              <a:rPr lang="tr-TR" sz="2400" dirty="0" err="1" smtClean="0"/>
              <a:t>Öğr</a:t>
            </a:r>
            <a:r>
              <a:rPr lang="tr-TR" sz="2400" dirty="0" smtClean="0"/>
              <a:t>. Üyesi Gökhan Atik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517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Etkili Psikolojik Danışmanların Özellikleri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419900" y="1828800"/>
            <a:ext cx="4454515" cy="3789945"/>
          </a:xfrm>
        </p:spPr>
        <p:txBody>
          <a:bodyPr>
            <a:noAutofit/>
          </a:bodyPr>
          <a:lstStyle/>
          <a:p>
            <a:r>
              <a:rPr lang="en-US" dirty="0" err="1" smtClean="0"/>
              <a:t>Kişilerarası</a:t>
            </a:r>
            <a:r>
              <a:rPr lang="en-US" dirty="0" smtClean="0"/>
              <a:t> </a:t>
            </a:r>
            <a:r>
              <a:rPr lang="en-US" dirty="0" err="1" smtClean="0"/>
              <a:t>ilişkilerde</a:t>
            </a:r>
            <a:r>
              <a:rPr lang="en-US" dirty="0" smtClean="0"/>
              <a:t> </a:t>
            </a:r>
            <a:r>
              <a:rPr lang="en-US" dirty="0" err="1" smtClean="0"/>
              <a:t>çekici</a:t>
            </a:r>
            <a:r>
              <a:rPr lang="en-US" dirty="0" smtClean="0"/>
              <a:t> </a:t>
            </a:r>
            <a:r>
              <a:rPr lang="en-US" dirty="0" err="1" smtClean="0"/>
              <a:t>olma</a:t>
            </a:r>
            <a:endParaRPr lang="en-US" dirty="0" smtClean="0"/>
          </a:p>
          <a:p>
            <a:r>
              <a:rPr lang="en-US" dirty="0" err="1" smtClean="0"/>
              <a:t>Empati</a:t>
            </a:r>
            <a:r>
              <a:rPr lang="en-US" dirty="0" smtClean="0"/>
              <a:t> </a:t>
            </a:r>
            <a:r>
              <a:rPr lang="en-US" dirty="0" err="1" smtClean="0"/>
              <a:t>kurabilme</a:t>
            </a:r>
            <a:endParaRPr lang="en-US" dirty="0" smtClean="0"/>
          </a:p>
          <a:p>
            <a:r>
              <a:rPr lang="en-US" dirty="0" err="1" smtClean="0"/>
              <a:t>İçten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 smtClean="0"/>
              <a:t>edici</a:t>
            </a:r>
            <a:r>
              <a:rPr lang="en-US" dirty="0" smtClean="0"/>
              <a:t> </a:t>
            </a:r>
            <a:r>
              <a:rPr lang="en-US" dirty="0" err="1" smtClean="0"/>
              <a:t>olma</a:t>
            </a:r>
            <a:endParaRPr lang="en-US" dirty="0" smtClean="0"/>
          </a:p>
          <a:p>
            <a:r>
              <a:rPr lang="en-US" dirty="0" err="1" smtClean="0"/>
              <a:t>Değer</a:t>
            </a:r>
            <a:r>
              <a:rPr lang="en-US" dirty="0" smtClean="0"/>
              <a:t> </a:t>
            </a:r>
            <a:r>
              <a:rPr lang="en-US" dirty="0" err="1" smtClean="0"/>
              <a:t>verici</a:t>
            </a:r>
            <a:r>
              <a:rPr lang="en-US" dirty="0" smtClean="0"/>
              <a:t> </a:t>
            </a:r>
            <a:r>
              <a:rPr lang="en-US" dirty="0" err="1" smtClean="0"/>
              <a:t>olma</a:t>
            </a:r>
            <a:endParaRPr lang="en-US" dirty="0" smtClean="0"/>
          </a:p>
          <a:p>
            <a:r>
              <a:rPr lang="en-US" dirty="0" err="1" smtClean="0"/>
              <a:t>İçsel</a:t>
            </a:r>
            <a:r>
              <a:rPr lang="en-US" dirty="0" smtClean="0"/>
              <a:t> </a:t>
            </a:r>
            <a:r>
              <a:rPr lang="en-US" dirty="0" err="1" smtClean="0"/>
              <a:t>denetim</a:t>
            </a:r>
            <a:r>
              <a:rPr lang="en-US" dirty="0" smtClean="0"/>
              <a:t> </a:t>
            </a:r>
            <a:r>
              <a:rPr lang="en-US" dirty="0" err="1" smtClean="0"/>
              <a:t>odağı</a:t>
            </a:r>
            <a:r>
              <a:rPr lang="en-US" dirty="0" smtClean="0"/>
              <a:t> </a:t>
            </a:r>
            <a:r>
              <a:rPr lang="en-US" dirty="0" err="1" smtClean="0"/>
              <a:t>yönelimli</a:t>
            </a:r>
            <a:r>
              <a:rPr lang="en-US" dirty="0" smtClean="0"/>
              <a:t> </a:t>
            </a:r>
            <a:r>
              <a:rPr lang="en-US" dirty="0" err="1" smtClean="0"/>
              <a:t>olma</a:t>
            </a:r>
            <a:endParaRPr lang="en-US" dirty="0"/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1282670" y="1828800"/>
            <a:ext cx="4454515" cy="37899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Kişisel</a:t>
            </a:r>
            <a:r>
              <a:rPr lang="en-US" dirty="0" smtClean="0"/>
              <a:t> </a:t>
            </a:r>
            <a:r>
              <a:rPr lang="en-US" dirty="0" err="1" smtClean="0"/>
              <a:t>farkındalık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anlayış</a:t>
            </a:r>
            <a:endParaRPr lang="en-US" dirty="0" smtClean="0"/>
          </a:p>
          <a:p>
            <a:r>
              <a:rPr lang="en-US" dirty="0" err="1" smtClean="0"/>
              <a:t>Psikolojik</a:t>
            </a:r>
            <a:r>
              <a:rPr lang="en-US" dirty="0" smtClean="0"/>
              <a:t> </a:t>
            </a:r>
            <a:r>
              <a:rPr lang="en-US" dirty="0" err="1" smtClean="0"/>
              <a:t>bakımdan</a:t>
            </a:r>
            <a:r>
              <a:rPr lang="en-US" dirty="0" smtClean="0"/>
              <a:t> </a:t>
            </a:r>
            <a:r>
              <a:rPr lang="en-US" dirty="0" err="1" smtClean="0"/>
              <a:t>sağlıklı</a:t>
            </a:r>
            <a:r>
              <a:rPr lang="en-US" dirty="0" smtClean="0"/>
              <a:t> </a:t>
            </a:r>
            <a:r>
              <a:rPr lang="en-US" dirty="0" err="1" smtClean="0"/>
              <a:t>olma</a:t>
            </a:r>
            <a:endParaRPr lang="en-US" dirty="0" smtClean="0"/>
          </a:p>
          <a:p>
            <a:r>
              <a:rPr lang="en-US" dirty="0" err="1" smtClean="0"/>
              <a:t>Kültürel</a:t>
            </a:r>
            <a:r>
              <a:rPr lang="en-US" dirty="0" smtClean="0"/>
              <a:t> </a:t>
            </a:r>
            <a:r>
              <a:rPr lang="en-US" dirty="0" err="1" smtClean="0"/>
              <a:t>farkındalık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duyarlılık</a:t>
            </a:r>
            <a:endParaRPr lang="en-US" dirty="0" smtClean="0"/>
          </a:p>
          <a:p>
            <a:r>
              <a:rPr lang="en-US" dirty="0" err="1" smtClean="0"/>
              <a:t>Açık</a:t>
            </a:r>
            <a:r>
              <a:rPr lang="en-US" dirty="0" smtClean="0"/>
              <a:t> </a:t>
            </a:r>
            <a:r>
              <a:rPr lang="en-US" dirty="0" err="1" smtClean="0"/>
              <a:t>fikirli</a:t>
            </a:r>
            <a:r>
              <a:rPr lang="en-US" dirty="0" smtClean="0"/>
              <a:t> </a:t>
            </a:r>
            <a:r>
              <a:rPr lang="en-US" dirty="0" err="1" smtClean="0"/>
              <a:t>olma</a:t>
            </a:r>
            <a:endParaRPr lang="en-US" dirty="0" smtClean="0"/>
          </a:p>
          <a:p>
            <a:r>
              <a:rPr lang="en-US" dirty="0" err="1" smtClean="0"/>
              <a:t>Nesnel</a:t>
            </a:r>
            <a:r>
              <a:rPr lang="en-US" dirty="0" smtClean="0"/>
              <a:t> </a:t>
            </a:r>
            <a:r>
              <a:rPr lang="en-US" dirty="0" err="1" smtClean="0"/>
              <a:t>olma</a:t>
            </a:r>
            <a:endParaRPr lang="en-US" dirty="0" smtClean="0"/>
          </a:p>
          <a:p>
            <a:r>
              <a:rPr lang="en-US" dirty="0" smtClean="0"/>
              <a:t>Y</a:t>
            </a:r>
            <a:r>
              <a:rPr lang="tr-TR" dirty="0" smtClean="0"/>
              <a:t>e</a:t>
            </a:r>
            <a:r>
              <a:rPr lang="en-US" dirty="0" err="1" smtClean="0"/>
              <a:t>tkin</a:t>
            </a:r>
            <a:r>
              <a:rPr lang="en-US" dirty="0" smtClean="0"/>
              <a:t> </a:t>
            </a:r>
            <a:r>
              <a:rPr lang="en-US" dirty="0" err="1" smtClean="0"/>
              <a:t>olma</a:t>
            </a:r>
            <a:endParaRPr lang="en-US" dirty="0" smtClean="0"/>
          </a:p>
          <a:p>
            <a:r>
              <a:rPr lang="en-US" dirty="0" err="1" smtClean="0"/>
              <a:t>Güvenilir</a:t>
            </a:r>
            <a:r>
              <a:rPr lang="en-US" dirty="0" smtClean="0"/>
              <a:t> </a:t>
            </a:r>
            <a:r>
              <a:rPr lang="en-US" dirty="0" err="1" smtClean="0"/>
              <a:t>olma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32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Psikolojik Danışma Nedir? - 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30270" y="1886673"/>
            <a:ext cx="9603275" cy="4039564"/>
          </a:xfrm>
        </p:spPr>
        <p:txBody>
          <a:bodyPr>
            <a:normAutofit/>
          </a:bodyPr>
          <a:lstStyle/>
          <a:p>
            <a:r>
              <a:rPr lang="tr-TR" sz="2400" dirty="0"/>
              <a:t>Mezopotamya, Pers İmparatorluğu ve Mısır: Din adamları, "iyileştirmede kullanılan büyülü sözler"</a:t>
            </a:r>
          </a:p>
          <a:p>
            <a:r>
              <a:rPr lang="tr-TR" sz="2400" dirty="0"/>
              <a:t>Günümüzde danışmanlık sıfatı kullanılan diğer mesleklerle iletişim kurma yönüyle ilişkilendirilmesi, ancak psikolojik danışma bunlardan çok </a:t>
            </a:r>
            <a:r>
              <a:rPr lang="tr-TR" sz="2400" dirty="0" smtClean="0"/>
              <a:t>farklı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9315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Psikolojik Danışma Nedir? - II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30270" y="1834587"/>
            <a:ext cx="9603275" cy="4091650"/>
          </a:xfrm>
        </p:spPr>
        <p:txBody>
          <a:bodyPr>
            <a:normAutofit/>
          </a:bodyPr>
          <a:lstStyle/>
          <a:p>
            <a:r>
              <a:rPr lang="tr-TR" sz="2400" dirty="0" smtClean="0">
                <a:hlinkClick r:id="rId2"/>
              </a:rPr>
              <a:t>Amerikan Psikolojik Danışma Derneği Tanımı</a:t>
            </a:r>
            <a:r>
              <a:rPr lang="tr-TR" sz="2400" dirty="0" smtClean="0"/>
              <a:t> </a:t>
            </a:r>
          </a:p>
          <a:p>
            <a:pPr marL="0" indent="0">
              <a:buNone/>
            </a:pPr>
            <a:r>
              <a:rPr lang="tr-TR" sz="2400" dirty="0" smtClean="0"/>
              <a:t>(2010 ACA Konferansında üzerinde uzlaşı sağlanan tanım)</a:t>
            </a:r>
          </a:p>
          <a:p>
            <a:pPr lvl="1"/>
            <a:r>
              <a:rPr lang="tr-TR" sz="2400" b="1" dirty="0" smtClean="0">
                <a:solidFill>
                  <a:srgbClr val="FF0000"/>
                </a:solidFill>
              </a:rPr>
              <a:t>«Psikolojik danışma; bireylerin, ailelerin </a:t>
            </a:r>
            <a:r>
              <a:rPr lang="tr-TR" sz="2400" b="1" dirty="0">
                <a:solidFill>
                  <a:srgbClr val="FF0000"/>
                </a:solidFill>
              </a:rPr>
              <a:t>ve </a:t>
            </a:r>
            <a:r>
              <a:rPr lang="tr-TR" sz="2400" b="1" dirty="0" smtClean="0">
                <a:solidFill>
                  <a:srgbClr val="FF0000"/>
                </a:solidFill>
              </a:rPr>
              <a:t>grupların ruh sağlığı, iyi oluş, </a:t>
            </a:r>
            <a:r>
              <a:rPr lang="tr-TR" sz="2400" b="1" dirty="0">
                <a:solidFill>
                  <a:srgbClr val="FF0000"/>
                </a:solidFill>
              </a:rPr>
              <a:t>eğitim ve kariyer </a:t>
            </a:r>
            <a:r>
              <a:rPr lang="tr-TR" sz="2400" b="1" dirty="0" smtClean="0">
                <a:solidFill>
                  <a:srgbClr val="FF0000"/>
                </a:solidFill>
              </a:rPr>
              <a:t>amaçlarına ulaşmalarında onları güçlendiren profesyonel </a:t>
            </a:r>
            <a:r>
              <a:rPr lang="tr-TR" sz="2400" b="1" dirty="0">
                <a:solidFill>
                  <a:srgbClr val="FF0000"/>
                </a:solidFill>
              </a:rPr>
              <a:t>bir </a:t>
            </a:r>
            <a:r>
              <a:rPr lang="tr-TR" sz="2400" b="1" dirty="0" smtClean="0">
                <a:solidFill>
                  <a:srgbClr val="FF0000"/>
                </a:solidFill>
              </a:rPr>
              <a:t>ilişkidir.»</a:t>
            </a:r>
          </a:p>
        </p:txBody>
      </p:sp>
    </p:spTree>
    <p:extLst>
      <p:ext uri="{BB962C8B-B14F-4D97-AF65-F5344CB8AC3E}">
        <p14:creationId xmlns:p14="http://schemas.microsoft.com/office/powerpoint/2010/main" val="47042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Psikolojik Danışma Nedir? - III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30270" y="1788289"/>
            <a:ext cx="9603275" cy="4137948"/>
          </a:xfrm>
        </p:spPr>
        <p:txBody>
          <a:bodyPr>
            <a:normAutofit/>
          </a:bodyPr>
          <a:lstStyle/>
          <a:p>
            <a:r>
              <a:rPr lang="tr-TR" sz="2400" dirty="0" smtClean="0"/>
              <a:t>Psikolojik danışma danışanın hem iç dünyası hem de çevresindeki kişilerle olan ilişkilerine</a:t>
            </a:r>
            <a:r>
              <a:rPr lang="en-US" sz="2400" dirty="0" smtClean="0"/>
              <a:t> </a:t>
            </a:r>
            <a:r>
              <a:rPr lang="tr-TR" sz="2400" dirty="0" smtClean="0"/>
              <a:t>odaklanır.</a:t>
            </a:r>
          </a:p>
          <a:p>
            <a:r>
              <a:rPr lang="tr-TR" sz="2400" dirty="0"/>
              <a:t>Psikolojik sorunlar tüm yaş gruplarında görülebilir. Bu </a:t>
            </a:r>
            <a:r>
              <a:rPr lang="tr-TR" sz="2400" dirty="0" smtClean="0"/>
              <a:t>sorunlar </a:t>
            </a:r>
            <a:r>
              <a:rPr lang="tr-TR" sz="2400" dirty="0"/>
              <a:t>hafiften </a:t>
            </a:r>
            <a:r>
              <a:rPr lang="tr-TR" sz="2400" dirty="0" smtClean="0"/>
              <a:t>daha </a:t>
            </a:r>
            <a:r>
              <a:rPr lang="tr-TR" sz="2400" dirty="0"/>
              <a:t>ağıra doğru gidebilir.</a:t>
            </a:r>
            <a:endParaRPr lang="tr-TR" sz="2400" dirty="0" smtClean="0"/>
          </a:p>
          <a:p>
            <a:r>
              <a:rPr lang="tr-TR" sz="2400" dirty="0" smtClean="0"/>
              <a:t>Bireysel olabildiği gibi grupla da yapılabilir.</a:t>
            </a:r>
            <a:endParaRPr lang="tr-TR" sz="2400" dirty="0"/>
          </a:p>
          <a:p>
            <a:r>
              <a:rPr lang="tr-TR" sz="2400" dirty="0" smtClean="0">
                <a:hlinkClick r:id="rId2" action="ppaction://hlinkfile"/>
              </a:rPr>
              <a:t>Psikolojik Danışman Mesleği </a:t>
            </a:r>
            <a:r>
              <a:rPr lang="tr-TR" sz="2400" dirty="0" err="1" smtClean="0">
                <a:hlinkClick r:id="rId2" action="ppaction://hlinkfile"/>
              </a:rPr>
              <a:t>Standartı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9354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Psikolojik Danışma Alanı Alt Uzmanlıkları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30270" y="1741990"/>
            <a:ext cx="9603275" cy="3724355"/>
          </a:xfrm>
        </p:spPr>
        <p:txBody>
          <a:bodyPr>
            <a:noAutofit/>
          </a:bodyPr>
          <a:lstStyle/>
          <a:p>
            <a:r>
              <a:rPr lang="tr-TR" sz="2400" dirty="0" smtClean="0"/>
              <a:t>Psikolojik</a:t>
            </a:r>
            <a:r>
              <a:rPr lang="en-US" sz="2400" dirty="0" smtClean="0"/>
              <a:t> </a:t>
            </a:r>
            <a:r>
              <a:rPr lang="tr-TR" sz="2400" dirty="0" smtClean="0"/>
              <a:t>danışmanın alt uzmanlık alanları</a:t>
            </a:r>
          </a:p>
          <a:p>
            <a:pPr lvl="1"/>
            <a:r>
              <a:rPr lang="tr-TR" sz="2000" dirty="0" smtClean="0">
                <a:hlinkClick r:id="rId2" action="ppaction://hlinkfile"/>
              </a:rPr>
              <a:t>Okul psikolojik danışmanlığı</a:t>
            </a:r>
            <a:endParaRPr lang="tr-TR" sz="2000" dirty="0" smtClean="0"/>
          </a:p>
          <a:p>
            <a:pPr lvl="1"/>
            <a:r>
              <a:rPr lang="tr-TR" sz="2000" dirty="0" smtClean="0"/>
              <a:t>Evlilik</a:t>
            </a:r>
            <a:r>
              <a:rPr lang="en-US" sz="2000" dirty="0" smtClean="0"/>
              <a:t> </a:t>
            </a:r>
            <a:r>
              <a:rPr lang="tr-TR" sz="2000" dirty="0" smtClean="0"/>
              <a:t>ve</a:t>
            </a:r>
            <a:r>
              <a:rPr lang="en-US" sz="2000" dirty="0" smtClean="0"/>
              <a:t> </a:t>
            </a:r>
            <a:r>
              <a:rPr lang="tr-TR" sz="2000" dirty="0" smtClean="0"/>
              <a:t>aile psikolojik danışmanlığı</a:t>
            </a:r>
          </a:p>
          <a:p>
            <a:pPr lvl="1"/>
            <a:r>
              <a:rPr lang="tr-TR" sz="2000" dirty="0" smtClean="0">
                <a:hlinkClick r:id="rId3" action="ppaction://hlinkfile"/>
              </a:rPr>
              <a:t>Kariyer psikolojik danışmanlığı</a:t>
            </a:r>
            <a:endParaRPr lang="tr-TR" sz="2000" dirty="0" smtClean="0"/>
          </a:p>
          <a:p>
            <a:pPr lvl="1"/>
            <a:r>
              <a:rPr lang="tr-TR" sz="2000" dirty="0" smtClean="0"/>
              <a:t>R</a:t>
            </a:r>
            <a:r>
              <a:rPr lang="en-US" sz="2000" dirty="0" smtClean="0"/>
              <a:t>uh </a:t>
            </a:r>
            <a:r>
              <a:rPr lang="tr-TR" sz="2000" dirty="0" smtClean="0"/>
              <a:t>sağlığı psikolojik danışmanlığı</a:t>
            </a:r>
          </a:p>
          <a:p>
            <a:pPr lvl="1"/>
            <a:r>
              <a:rPr lang="tr-TR" sz="2000" dirty="0" smtClean="0"/>
              <a:t>Rehabilitasyon psikolojik danışmanlığı</a:t>
            </a:r>
          </a:p>
          <a:p>
            <a:r>
              <a:rPr lang="en-US" sz="2400" dirty="0" smtClean="0"/>
              <a:t>Her alt </a:t>
            </a:r>
            <a:r>
              <a:rPr lang="tr-TR" sz="2400" dirty="0" smtClean="0"/>
              <a:t>uzmanlık alanı özel </a:t>
            </a:r>
            <a:r>
              <a:rPr lang="tr-TR" sz="2400" dirty="0" err="1" smtClean="0"/>
              <a:t>terapötik</a:t>
            </a:r>
            <a:r>
              <a:rPr lang="tr-TR" sz="2400" dirty="0" smtClean="0"/>
              <a:t> beceriler, ilişki, iletişim</a:t>
            </a:r>
            <a:r>
              <a:rPr lang="en-US" sz="2400" dirty="0" smtClean="0"/>
              <a:t>,</a:t>
            </a:r>
            <a:r>
              <a:rPr lang="tr-TR" sz="2400" dirty="0" smtClean="0"/>
              <a:t> kavramsallaştırma, tanı ve müdahale becerileri gerektirir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878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Psikolojik Danışma ve Kuram - I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30270" y="1921397"/>
            <a:ext cx="9603275" cy="3544948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Psikodinamik</a:t>
            </a:r>
            <a:r>
              <a:rPr lang="en-US" sz="2400" dirty="0" smtClean="0"/>
              <a:t> </a:t>
            </a:r>
            <a:r>
              <a:rPr lang="tr-TR" sz="2400" dirty="0" smtClean="0"/>
              <a:t>Y</a:t>
            </a:r>
            <a:r>
              <a:rPr lang="en-US" sz="2400" dirty="0" err="1" smtClean="0"/>
              <a:t>aklaşımlar</a:t>
            </a:r>
            <a:endParaRPr lang="tr-TR" sz="2400" dirty="0" smtClean="0"/>
          </a:p>
          <a:p>
            <a:r>
              <a:rPr lang="tr-TR" sz="2400" dirty="0" smtClean="0"/>
              <a:t>B</a:t>
            </a:r>
            <a:r>
              <a:rPr lang="en-US" sz="2400" dirty="0" err="1" smtClean="0"/>
              <a:t>ilişsel</a:t>
            </a:r>
            <a:r>
              <a:rPr lang="en-US" sz="2400" dirty="0" smtClean="0"/>
              <a:t>/</a:t>
            </a:r>
            <a:r>
              <a:rPr lang="tr-TR" sz="2400" dirty="0" smtClean="0"/>
              <a:t>D</a:t>
            </a:r>
            <a:r>
              <a:rPr lang="en-US" sz="2400" dirty="0" err="1" smtClean="0"/>
              <a:t>avranışsal</a:t>
            </a:r>
            <a:r>
              <a:rPr lang="tr-TR" sz="2400" dirty="0" smtClean="0"/>
              <a:t> Yaklaşımlar</a:t>
            </a:r>
            <a:endParaRPr lang="tr-TR" sz="2400" dirty="0"/>
          </a:p>
          <a:p>
            <a:r>
              <a:rPr lang="tr-TR" sz="2400" dirty="0" smtClean="0"/>
              <a:t>İ</a:t>
            </a:r>
            <a:r>
              <a:rPr lang="en-US" sz="2400" dirty="0" err="1" smtClean="0"/>
              <a:t>nsancıl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tr-TR" sz="2400" dirty="0" smtClean="0"/>
              <a:t>B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tr-TR" sz="2400" dirty="0" err="1"/>
              <a:t>Ö</a:t>
            </a:r>
            <a:r>
              <a:rPr lang="en-US" sz="2400" dirty="0" err="1" smtClean="0"/>
              <a:t>tesi</a:t>
            </a:r>
            <a:r>
              <a:rPr lang="en-US" sz="2400" dirty="0" smtClean="0"/>
              <a:t> (</a:t>
            </a:r>
            <a:r>
              <a:rPr lang="tr-TR" sz="2400" dirty="0" smtClean="0"/>
              <a:t>T</a:t>
            </a:r>
            <a:r>
              <a:rPr lang="en-US" sz="2400" dirty="0" err="1" smtClean="0"/>
              <a:t>ranspersonal</a:t>
            </a:r>
            <a:r>
              <a:rPr lang="en-US" sz="2400" dirty="0" smtClean="0"/>
              <a:t>)</a:t>
            </a:r>
            <a:r>
              <a:rPr lang="tr-TR" sz="2400" dirty="0" smtClean="0"/>
              <a:t> Yaklaşımlar</a:t>
            </a:r>
          </a:p>
          <a:p>
            <a:r>
              <a:rPr lang="tr-TR" sz="2400" dirty="0" smtClean="0"/>
              <a:t>E</a:t>
            </a:r>
            <a:r>
              <a:rPr lang="en-US" sz="2400" dirty="0" err="1" smtClean="0"/>
              <a:t>tkileşims</a:t>
            </a:r>
            <a:r>
              <a:rPr lang="tr-TR" sz="2400" dirty="0" smtClean="0"/>
              <a:t>el</a:t>
            </a:r>
            <a:r>
              <a:rPr lang="en-US" sz="2400" dirty="0" smtClean="0"/>
              <a:t> </a:t>
            </a:r>
            <a:r>
              <a:rPr lang="tr-TR" sz="2400" dirty="0" smtClean="0"/>
              <a:t>Y</a:t>
            </a:r>
            <a:r>
              <a:rPr lang="en-US" sz="2400" dirty="0" err="1" smtClean="0"/>
              <a:t>aklaşımlar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075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Psikolojik Danışma ve Kuram - </a:t>
            </a:r>
            <a:r>
              <a:rPr lang="tr-TR" b="1" dirty="0" smtClean="0"/>
              <a:t>II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30270" y="1956122"/>
            <a:ext cx="9603275" cy="3510223"/>
          </a:xfrm>
        </p:spPr>
        <p:txBody>
          <a:bodyPr>
            <a:noAutofit/>
          </a:bodyPr>
          <a:lstStyle/>
          <a:p>
            <a:r>
              <a:rPr lang="en-US" sz="2400" dirty="0" smtClean="0"/>
              <a:t>400'den </a:t>
            </a:r>
            <a:r>
              <a:rPr lang="en-US" sz="2400" dirty="0" err="1" smtClean="0"/>
              <a:t>fazla</a:t>
            </a:r>
            <a:r>
              <a:rPr lang="en-US" sz="2400" dirty="0" smtClean="0"/>
              <a:t> </a:t>
            </a:r>
            <a:r>
              <a:rPr lang="en-US" sz="2400" dirty="0" err="1" smtClean="0"/>
              <a:t>yaklaşım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model. </a:t>
            </a:r>
            <a:endParaRPr lang="tr-TR" sz="2400" dirty="0" smtClean="0"/>
          </a:p>
          <a:p>
            <a:r>
              <a:rPr lang="en-US" sz="2400" dirty="0" err="1" smtClean="0"/>
              <a:t>Psikolojik</a:t>
            </a:r>
            <a:r>
              <a:rPr lang="en-US" sz="2400" dirty="0" smtClean="0"/>
              <a:t> </a:t>
            </a:r>
            <a:r>
              <a:rPr lang="en-US" sz="2400" dirty="0" err="1" smtClean="0"/>
              <a:t>danışmanlar</a:t>
            </a:r>
            <a:r>
              <a:rPr lang="en-US" sz="2400" dirty="0" smtClean="0"/>
              <a:t> </a:t>
            </a:r>
            <a:r>
              <a:rPr lang="en-US" sz="2400" dirty="0" err="1" smtClean="0"/>
              <a:t>farklı</a:t>
            </a:r>
            <a:r>
              <a:rPr lang="en-US" sz="2400" dirty="0" smtClean="0"/>
              <a:t> </a:t>
            </a:r>
            <a:r>
              <a:rPr lang="en-US" sz="2400" dirty="0" err="1" smtClean="0"/>
              <a:t>kuramsal</a:t>
            </a:r>
            <a:r>
              <a:rPr lang="en-US" sz="2400" dirty="0" smtClean="0"/>
              <a:t> </a:t>
            </a:r>
            <a:r>
              <a:rPr lang="en-US" sz="2400" dirty="0" err="1" smtClean="0"/>
              <a:t>görüşlere</a:t>
            </a:r>
            <a:r>
              <a:rPr lang="en-US" sz="2400" dirty="0" smtClean="0"/>
              <a:t> </a:t>
            </a:r>
            <a:r>
              <a:rPr lang="en-US" sz="2400" dirty="0" err="1" smtClean="0"/>
              <a:t>farklı</a:t>
            </a:r>
            <a:r>
              <a:rPr lang="en-US" sz="2400" dirty="0" smtClean="0"/>
              <a:t> </a:t>
            </a:r>
            <a:r>
              <a:rPr lang="en-US" sz="2400" dirty="0" err="1" smtClean="0"/>
              <a:t>nedenlerden</a:t>
            </a:r>
            <a:r>
              <a:rPr lang="en-US" sz="2400" dirty="0" smtClean="0"/>
              <a:t> (</a:t>
            </a:r>
            <a:r>
              <a:rPr lang="en-US" sz="2400" dirty="0" err="1" smtClean="0"/>
              <a:t>dünya</a:t>
            </a:r>
            <a:r>
              <a:rPr lang="en-US" sz="2400" dirty="0" smtClean="0"/>
              <a:t> </a:t>
            </a:r>
            <a:r>
              <a:rPr lang="en-US" sz="2400" dirty="0" err="1" smtClean="0"/>
              <a:t>görüşü</a:t>
            </a:r>
            <a:r>
              <a:rPr lang="en-US" sz="2400" dirty="0" smtClean="0"/>
              <a:t>, </a:t>
            </a:r>
            <a:r>
              <a:rPr lang="en-US" sz="2400" dirty="0" err="1" smtClean="0"/>
              <a:t>faydacı</a:t>
            </a:r>
            <a:r>
              <a:rPr lang="en-US" sz="2400" dirty="0" smtClean="0"/>
              <a:t> </a:t>
            </a:r>
            <a:r>
              <a:rPr lang="en-US" sz="2400" dirty="0" err="1" smtClean="0"/>
              <a:t>bakış</a:t>
            </a:r>
            <a:r>
              <a:rPr lang="en-US" sz="2400" dirty="0" smtClean="0"/>
              <a:t> </a:t>
            </a:r>
            <a:r>
              <a:rPr lang="en-US" sz="2400" dirty="0" err="1" smtClean="0"/>
              <a:t>açısı</a:t>
            </a:r>
            <a:r>
              <a:rPr lang="en-US" sz="2400" dirty="0" smtClean="0"/>
              <a:t>, problem </a:t>
            </a:r>
            <a:r>
              <a:rPr lang="en-US" sz="2400" dirty="0" err="1" smtClean="0"/>
              <a:t>uygun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uygun</a:t>
            </a:r>
            <a:r>
              <a:rPr lang="en-US" sz="2400" dirty="0" smtClean="0"/>
              <a:t> </a:t>
            </a:r>
            <a:r>
              <a:rPr lang="en-US" sz="2400" dirty="0" err="1" smtClean="0"/>
              <a:t>yaklaşım</a:t>
            </a:r>
            <a:r>
              <a:rPr lang="en-US" sz="2400" dirty="0" smtClean="0"/>
              <a:t>) </a:t>
            </a:r>
            <a:r>
              <a:rPr lang="en-US" sz="2400" dirty="0" err="1" smtClean="0"/>
              <a:t>ötürü</a:t>
            </a:r>
            <a:r>
              <a:rPr lang="en-US" sz="2400" dirty="0" smtClean="0"/>
              <a:t> </a:t>
            </a:r>
            <a:r>
              <a:rPr lang="en-US" sz="2400" dirty="0" err="1" smtClean="0"/>
              <a:t>yakınlık</a:t>
            </a:r>
            <a:r>
              <a:rPr lang="en-US" sz="2400" dirty="0" smtClean="0"/>
              <a:t> </a:t>
            </a:r>
            <a:r>
              <a:rPr lang="en-US" sz="2400" dirty="0" err="1" smtClean="0"/>
              <a:t>gösterebilirler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 err="1" smtClean="0"/>
              <a:t>Hiçbir</a:t>
            </a:r>
            <a:r>
              <a:rPr lang="en-US" sz="2400" dirty="0" smtClean="0"/>
              <a:t> </a:t>
            </a:r>
            <a:r>
              <a:rPr lang="en-US" sz="2400" dirty="0" err="1" smtClean="0"/>
              <a:t>kuram</a:t>
            </a:r>
            <a:r>
              <a:rPr lang="en-US" sz="2400" dirty="0" smtClean="0"/>
              <a:t> </a:t>
            </a:r>
            <a:r>
              <a:rPr lang="en-US" sz="2400" dirty="0" err="1" smtClean="0"/>
              <a:t>tek</a:t>
            </a:r>
            <a:r>
              <a:rPr lang="en-US" sz="2400" dirty="0" smtClean="0"/>
              <a:t> </a:t>
            </a:r>
            <a:r>
              <a:rPr lang="en-US" sz="2400" dirty="0" err="1" smtClean="0"/>
              <a:t>başına</a:t>
            </a:r>
            <a:r>
              <a:rPr lang="en-US" sz="2400" dirty="0" smtClean="0"/>
              <a:t> </a:t>
            </a:r>
            <a:r>
              <a:rPr lang="en-US" sz="2400" dirty="0" err="1" smtClean="0"/>
              <a:t>tüm</a:t>
            </a:r>
            <a:r>
              <a:rPr lang="en-US" sz="2400" dirty="0" smtClean="0"/>
              <a:t> </a:t>
            </a:r>
            <a:r>
              <a:rPr lang="en-US" sz="2400" dirty="0" err="1" smtClean="0"/>
              <a:t>danışanların</a:t>
            </a:r>
            <a:r>
              <a:rPr lang="en-US" sz="2400" dirty="0" smtClean="0"/>
              <a:t> </a:t>
            </a:r>
            <a:r>
              <a:rPr lang="en-US" sz="2400" dirty="0" err="1" smtClean="0"/>
              <a:t>sorunları</a:t>
            </a:r>
            <a:r>
              <a:rPr lang="en-US" sz="2400" dirty="0" smtClean="0"/>
              <a:t> </a:t>
            </a:r>
            <a:r>
              <a:rPr lang="en-US" sz="2400" dirty="0" err="1" smtClean="0"/>
              <a:t>yanıt</a:t>
            </a:r>
            <a:r>
              <a:rPr lang="en-US" sz="2400" dirty="0" smtClean="0"/>
              <a:t> </a:t>
            </a:r>
            <a:r>
              <a:rPr lang="en-US" sz="2400" dirty="0" err="1" smtClean="0"/>
              <a:t>veremez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 smtClean="0"/>
              <a:t>E</a:t>
            </a:r>
            <a:r>
              <a:rPr lang="en-US" sz="2400" dirty="0" err="1" smtClean="0"/>
              <a:t>klektik</a:t>
            </a:r>
            <a:r>
              <a:rPr lang="en-US" sz="2400" dirty="0" smtClean="0"/>
              <a:t> </a:t>
            </a:r>
            <a:r>
              <a:rPr lang="en-US" sz="2400" dirty="0" err="1" smtClean="0"/>
              <a:t>yaklaşım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5380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Psikolojik Danışma Yaklaşımlarında Bulunan Ortak Yönler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30270" y="2112379"/>
            <a:ext cx="9603275" cy="3674963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Danışanın duygu, düşünce ve davranışlarını ele almaları. Bu öğelerin önem derecesi farklılaşabilir.</a:t>
            </a:r>
          </a:p>
          <a:p>
            <a:r>
              <a:rPr lang="tr-TR" dirty="0" smtClean="0"/>
              <a:t>Danışanın mevcut durumunun öncelikle anlaşılmaya çalışılması.</a:t>
            </a:r>
          </a:p>
          <a:p>
            <a:r>
              <a:rPr lang="en-US" dirty="0" smtClean="0"/>
              <a:t>P</a:t>
            </a:r>
            <a:r>
              <a:rPr lang="tr-TR" dirty="0" err="1" smtClean="0"/>
              <a:t>sikolojik</a:t>
            </a:r>
            <a:r>
              <a:rPr lang="tr-TR" dirty="0" smtClean="0"/>
              <a:t> danışma yardımının</a:t>
            </a:r>
            <a:r>
              <a:rPr lang="en-US" dirty="0" smtClean="0"/>
              <a:t> </a:t>
            </a:r>
            <a:r>
              <a:rPr lang="tr-TR" dirty="0" smtClean="0"/>
              <a:t>uygun ortam ve koşullarda sunulması</a:t>
            </a:r>
            <a:r>
              <a:rPr lang="en-US" dirty="0" smtClean="0"/>
              <a:t>.</a:t>
            </a:r>
          </a:p>
          <a:p>
            <a:r>
              <a:rPr lang="tr-TR" dirty="0" smtClean="0"/>
              <a:t>Danışanın gönüllülüğü temelli olması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Uygun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p</a:t>
            </a:r>
            <a:r>
              <a:rPr lang="tr-TR" dirty="0" err="1" smtClean="0"/>
              <a:t>sikolojik</a:t>
            </a:r>
            <a:r>
              <a:rPr lang="en-US" dirty="0" smtClean="0"/>
              <a:t> d</a:t>
            </a:r>
            <a:r>
              <a:rPr lang="tr-TR" dirty="0" err="1" smtClean="0"/>
              <a:t>anışmanın</a:t>
            </a:r>
            <a:r>
              <a:rPr lang="en-US" dirty="0" smtClean="0"/>
              <a:t> </a:t>
            </a:r>
            <a:r>
              <a:rPr lang="en-US" dirty="0" err="1" smtClean="0"/>
              <a:t>kendisini</a:t>
            </a:r>
            <a:r>
              <a:rPr lang="en-US" dirty="0" smtClean="0"/>
              <a:t> </a:t>
            </a:r>
            <a:r>
              <a:rPr lang="en-US" dirty="0" err="1" smtClean="0"/>
              <a:t>açması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Sözlü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sözsüz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tr-TR" dirty="0" smtClean="0"/>
              <a:t>t</a:t>
            </a:r>
            <a:r>
              <a:rPr lang="en-US" dirty="0" err="1" smtClean="0"/>
              <a:t>işim</a:t>
            </a:r>
            <a:r>
              <a:rPr lang="en-US" dirty="0" smtClean="0"/>
              <a:t> </a:t>
            </a:r>
            <a:r>
              <a:rPr lang="en-US" dirty="0" err="1" smtClean="0"/>
              <a:t>becerilerini</a:t>
            </a:r>
            <a:r>
              <a:rPr lang="en-US" dirty="0" smtClean="0"/>
              <a:t> </a:t>
            </a:r>
            <a:r>
              <a:rPr lang="en-US" dirty="0" err="1" smtClean="0"/>
              <a:t>içermesi</a:t>
            </a:r>
            <a:endParaRPr lang="en-US" dirty="0" smtClean="0"/>
          </a:p>
          <a:p>
            <a:r>
              <a:rPr lang="en-US" dirty="0" err="1" smtClean="0"/>
              <a:t>Çok-kültürlü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gerçekleşmesi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72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Psikolojik Danışma Sürecinin Etkilerine Dair Unsurlar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Danışan sorunlarını farklı bir bakış açısıyla görmeye başlar. Danışanın sorumluluk almaya başlaması.</a:t>
            </a:r>
          </a:p>
          <a:p>
            <a:r>
              <a:rPr lang="tr-TR" dirty="0" smtClean="0"/>
              <a:t>Sorunlarını daha iyi anlamaya başlar. Sorunun nedenlerini, soruna eşlik eden faktörleri anlama.</a:t>
            </a:r>
          </a:p>
          <a:p>
            <a:r>
              <a:rPr lang="tr-TR" dirty="0" smtClean="0"/>
              <a:t>Sorun oluşturan durumlarla karşılaşıldığında daha etkili baş etme yöntemlerinin kullanılmaya başlanması.</a:t>
            </a:r>
          </a:p>
          <a:p>
            <a:r>
              <a:rPr lang="tr-TR" dirty="0" smtClean="0"/>
              <a:t>Etkili ilişkilerin kurulması.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404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1613</TotalTime>
  <Words>433</Words>
  <Application>Microsoft Office PowerPoint</Application>
  <PresentationFormat>Geniş ekran</PresentationFormat>
  <Paragraphs>58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Gallery</vt:lpstr>
      <vt:lpstr>Psikolojik Danışma</vt:lpstr>
      <vt:lpstr>Psikolojik Danışma Nedir? - I</vt:lpstr>
      <vt:lpstr>Psikolojik Danışma Nedir? - II</vt:lpstr>
      <vt:lpstr>Psikolojik Danışma Nedir? - III</vt:lpstr>
      <vt:lpstr>Psikolojik Danışma Alanı Alt Uzmanlıkları</vt:lpstr>
      <vt:lpstr>Psikolojik Danışma ve Kuram - I</vt:lpstr>
      <vt:lpstr>Psikolojik Danışma ve Kuram - II</vt:lpstr>
      <vt:lpstr>Psikolojik Danışma Yaklaşımlarında Bulunan Ortak Yönler</vt:lpstr>
      <vt:lpstr>Psikolojik Danışma Sürecinin Etkilerine Dair Unsurlar</vt:lpstr>
      <vt:lpstr>Etkili Psikolojik Danışmanların Özellikleri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Psikolojik Danışma</dc:title>
  <dc:creator>Hakem</dc:creator>
  <cp:lastModifiedBy>Hakem</cp:lastModifiedBy>
  <cp:revision>15</cp:revision>
  <dcterms:created xsi:type="dcterms:W3CDTF">2018-10-20T16:36:48Z</dcterms:created>
  <dcterms:modified xsi:type="dcterms:W3CDTF">2019-01-14T20:28:24Z</dcterms:modified>
</cp:coreProperties>
</file>