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65" r:id="rId4"/>
    <p:sldId id="264" r:id="rId5"/>
    <p:sldId id="262" r:id="rId6"/>
    <p:sldId id="261" r:id="rId7"/>
    <p:sldId id="263" r:id="rId8"/>
    <p:sldId id="260" r:id="rId9"/>
    <p:sldId id="259" r:id="rId10"/>
    <p:sldId id="258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7" autoAdjust="0"/>
    <p:restoredTop sz="94660"/>
  </p:normalViewPr>
  <p:slideViewPr>
    <p:cSldViewPr snapToGrid="0">
      <p:cViewPr varScale="1">
        <p:scale>
          <a:sx n="66" d="100"/>
          <a:sy n="66" d="100"/>
        </p:scale>
        <p:origin x="679" y="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28403" y="945913"/>
            <a:ext cx="8637073" cy="2618554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28404" y="3564467"/>
            <a:ext cx="8637072" cy="1071095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D15152-4516-4A9A-B41B-8DFB70489E20}" type="datetimeFigureOut">
              <a:rPr lang="en-US" smtClean="0"/>
              <a:t>1/14/2019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27124" y="329307"/>
            <a:ext cx="5943668" cy="309201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24392" y="134930"/>
            <a:ext cx="811019" cy="503578"/>
          </a:xfrm>
        </p:spPr>
        <p:txBody>
          <a:bodyPr/>
          <a:lstStyle/>
          <a:p>
            <a:fld id="{CBF4A29E-1CDB-477E-A7F9-A74F6DE3A19C}" type="slidenum">
              <a:rPr lang="en-US" smtClean="0"/>
              <a:t>‹#›</a:t>
            </a:fld>
            <a:endParaRPr lang="en-US"/>
          </a:p>
        </p:txBody>
      </p:sp>
      <p:pic>
        <p:nvPicPr>
          <p:cNvPr id="16" name="Picture 15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15828" b="36435"/>
          <a:stretch/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0668095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D15152-4516-4A9A-B41B-8DFB70489E20}" type="datetimeFigureOut">
              <a:rPr lang="en-US" smtClean="0"/>
              <a:t>1/14/2019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F4A29E-1CDB-477E-A7F9-A74F6DE3A19C}" type="slidenum">
              <a:rPr lang="en-US" smtClean="0"/>
              <a:t>‹#›</a:t>
            </a:fld>
            <a:endParaRPr lang="en-US"/>
          </a:p>
        </p:txBody>
      </p:sp>
      <p:pic>
        <p:nvPicPr>
          <p:cNvPr id="15" name="Picture 14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15828" b="36435"/>
          <a:stretch/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3253740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24709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30270" y="798973"/>
            <a:ext cx="7828830" cy="4659889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D15152-4516-4A9A-B41B-8DFB70489E20}" type="datetimeFigureOut">
              <a:rPr lang="en-US" smtClean="0"/>
              <a:t>1/14/2019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F4A29E-1CDB-477E-A7F9-A74F6DE3A19C}" type="slidenum">
              <a:rPr lang="en-US" smtClean="0"/>
              <a:t>‹#›</a:t>
            </a:fld>
            <a:endParaRPr lang="en-US"/>
          </a:p>
        </p:txBody>
      </p:sp>
      <p:pic>
        <p:nvPicPr>
          <p:cNvPr id="17" name="Picture 16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59215" b="36435"/>
          <a:stretch/>
        </p:blipFill>
        <p:spPr>
          <a:xfrm rot="5400000">
            <a:off x="8642279" y="3046916"/>
            <a:ext cx="4663440" cy="1554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3259648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1200"/>
            </a:lvl1pPr>
          </a:lstStyle>
          <a:p>
            <a:fld id="{10D15152-4516-4A9A-B41B-8DFB70489E20}" type="datetimeFigureOut">
              <a:rPr lang="en-US" smtClean="0"/>
              <a:t>1/14/2019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F4A29E-1CDB-477E-A7F9-A74F6DE3A19C}" type="slidenum">
              <a:rPr lang="en-US" smtClean="0"/>
              <a:t>‹#›</a:t>
            </a:fld>
            <a:endParaRPr lang="en-US"/>
          </a:p>
        </p:txBody>
      </p:sp>
      <p:pic>
        <p:nvPicPr>
          <p:cNvPr id="24" name="Picture 23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15828" b="36435"/>
          <a:stretch/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6663710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9167" y="1756129"/>
            <a:ext cx="8619060" cy="2050065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9166" y="3806195"/>
            <a:ext cx="8619060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D15152-4516-4A9A-B41B-8DFB70489E20}" type="datetimeFigureOut">
              <a:rPr lang="en-US" smtClean="0"/>
              <a:t>1/14/2019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F4A29E-1CDB-477E-A7F9-A74F6DE3A19C}" type="slidenum">
              <a:rPr lang="en-US" smtClean="0"/>
              <a:t>‹#›</a:t>
            </a:fld>
            <a:endParaRPr lang="en-US"/>
          </a:p>
        </p:txBody>
      </p:sp>
      <p:pic>
        <p:nvPicPr>
          <p:cNvPr id="16" name="Picture 15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15828" b="36435"/>
          <a:stretch/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8997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31052" y="958037"/>
            <a:ext cx="9605635" cy="105930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29166" y="2165621"/>
            <a:ext cx="4645152" cy="3293852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606" y="2171769"/>
            <a:ext cx="4645152" cy="3287094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D15152-4516-4A9A-B41B-8DFB70489E20}" type="datetimeFigureOut">
              <a:rPr lang="en-US" smtClean="0"/>
              <a:t>1/14/2019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F4A29E-1CDB-477E-A7F9-A74F6DE3A19C}" type="slidenum">
              <a:rPr lang="en-US" smtClean="0"/>
              <a:t>‹#›</a:t>
            </a:fld>
            <a:endParaRPr lang="en-US"/>
          </a:p>
        </p:txBody>
      </p:sp>
      <p:pic>
        <p:nvPicPr>
          <p:cNvPr id="16" name="Picture 15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15828" b="36435"/>
          <a:stretch/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8222274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9166" y="953336"/>
            <a:ext cx="9607661" cy="1056319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9166" y="2169727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800" b="0" cap="none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29166" y="2974448"/>
            <a:ext cx="4645152" cy="2493876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94337" y="2173181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800" b="0" cap="none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094337" y="2971669"/>
            <a:ext cx="4645152" cy="2487193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D15152-4516-4A9A-B41B-8DFB70489E20}" type="datetimeFigureOut">
              <a:rPr lang="en-US" smtClean="0"/>
              <a:t>1/14/2019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F4A29E-1CDB-477E-A7F9-A74F6DE3A19C}" type="slidenum">
              <a:rPr lang="en-US" smtClean="0"/>
              <a:t>‹#›</a:t>
            </a:fld>
            <a:endParaRPr lang="en-US"/>
          </a:p>
        </p:txBody>
      </p:sp>
      <p:pic>
        <p:nvPicPr>
          <p:cNvPr id="18" name="Picture 17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15828" b="36435"/>
          <a:stretch/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6697575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D15152-4516-4A9A-B41B-8DFB70489E20}" type="datetimeFigureOut">
              <a:rPr lang="en-US" smtClean="0"/>
              <a:t>1/14/2019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F4A29E-1CDB-477E-A7F9-A74F6DE3A19C}" type="slidenum">
              <a:rPr lang="en-US" smtClean="0"/>
              <a:t>‹#›</a:t>
            </a:fld>
            <a:endParaRPr lang="en-US"/>
          </a:p>
        </p:txBody>
      </p:sp>
      <p:pic>
        <p:nvPicPr>
          <p:cNvPr id="14" name="Picture 13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15828" b="36435"/>
          <a:stretch/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3246784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D15152-4516-4A9A-B41B-8DFB70489E20}" type="datetimeFigureOut">
              <a:rPr lang="en-US" smtClean="0"/>
              <a:t>1/14/2019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F4A29E-1CDB-477E-A7F9-A74F6DE3A1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80344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4291" y="952578"/>
            <a:ext cx="3275013" cy="2322176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23334" y="952578"/>
            <a:ext cx="6012470" cy="4505221"/>
          </a:xfrm>
        </p:spPr>
        <p:txBody>
          <a:bodyPr anchor="ctr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4291" y="3274754"/>
            <a:ext cx="3275013" cy="2178918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D15152-4516-4A9A-B41B-8DFB70489E20}" type="datetimeFigureOut">
              <a:rPr lang="en-US" smtClean="0"/>
              <a:t>1/14/2019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F4A29E-1CDB-477E-A7F9-A74F6DE3A19C}" type="slidenum">
              <a:rPr lang="en-US" smtClean="0"/>
              <a:t>‹#›</a:t>
            </a:fld>
            <a:endParaRPr lang="en-US"/>
          </a:p>
        </p:txBody>
      </p:sp>
      <p:pic>
        <p:nvPicPr>
          <p:cNvPr id="16" name="Picture 15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15828" b="36435"/>
          <a:stretch/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7435472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chemeClr val="tx1">
                    <a:lumMod val="85000"/>
                    <a:lumOff val="15000"/>
                  </a:schemeClr>
                </a:gs>
                <a:gs pos="100000">
                  <a:schemeClr val="tx1">
                    <a:lumMod val="95000"/>
                    <a:lumOff val="5000"/>
                  </a:schemeClr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14300" prst="artDeco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9124" y="1129513"/>
            <a:ext cx="5854872" cy="1924208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8247" y="3053721"/>
            <a:ext cx="5846486" cy="2096013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125300" y="5469856"/>
            <a:ext cx="5849605" cy="320123"/>
          </a:xfrm>
        </p:spPr>
        <p:txBody>
          <a:bodyPr/>
          <a:lstStyle>
            <a:lvl1pPr algn="l">
              <a:defRPr/>
            </a:lvl1pPr>
          </a:lstStyle>
          <a:p>
            <a:fld id="{10D15152-4516-4A9A-B41B-8DFB70489E20}" type="datetimeFigureOut">
              <a:rPr lang="en-US" smtClean="0"/>
              <a:t>1/14/2019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25300" y="318640"/>
            <a:ext cx="4877818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176794" y="137408"/>
            <a:ext cx="811019" cy="503578"/>
          </a:xfrm>
        </p:spPr>
        <p:txBody>
          <a:bodyPr/>
          <a:lstStyle/>
          <a:p>
            <a:fld id="{CBF4A29E-1CDB-477E-A7F9-A74F6DE3A19C}" type="slidenum">
              <a:rPr lang="en-US" smtClean="0"/>
              <a:t>‹#›</a:t>
            </a:fld>
            <a:endParaRPr lang="en-US"/>
          </a:p>
        </p:txBody>
      </p:sp>
      <p:pic>
        <p:nvPicPr>
          <p:cNvPr id="22" name="Picture 21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6" t="474" r="48549" b="36564"/>
          <a:stretch/>
        </p:blipFill>
        <p:spPr>
          <a:xfrm>
            <a:off x="1125460" y="643464"/>
            <a:ext cx="5879592" cy="1554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5055451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>
          <a:xfrm>
            <a:off x="0" y="6119336"/>
            <a:ext cx="12192000" cy="742950"/>
          </a:xfrm>
          <a:prstGeom prst="rect">
            <a:avLst/>
          </a:prstGeom>
        </p:spPr>
      </p:pic>
      <p:sp>
        <p:nvSpPr>
          <p:cNvPr id="13" name="Rectangle 12"/>
          <p:cNvSpPr/>
          <p:nvPr/>
        </p:nvSpPr>
        <p:spPr>
          <a:xfrm>
            <a:off x="0" y="468769"/>
            <a:ext cx="12192000" cy="5647024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  <a:lumMod val="100000"/>
                </a:schemeClr>
              </a:gs>
              <a:gs pos="100000">
                <a:schemeClr val="bg2">
                  <a:lumMod val="95000"/>
                  <a:lumOff val="500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14" name="Straight Connector 13"/>
          <p:cNvCxnSpPr/>
          <p:nvPr/>
        </p:nvCxnSpPr>
        <p:spPr>
          <a:xfrm>
            <a:off x="0" y="6121269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30270" y="953324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30270" y="2171769"/>
            <a:ext cx="9603275" cy="329457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32830" y="330370"/>
            <a:ext cx="251539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D15152-4516-4A9A-B41B-8DFB70489E20}" type="datetimeFigureOut">
              <a:rPr lang="en-US" smtClean="0"/>
              <a:t>1/14/2019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30270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18076" y="137408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CBF4A29E-1CDB-477E-A7F9-A74F6DE3A1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86942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none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counseling.org/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Psikolojik-Danisman-Meslek-Standardi-Seviye-6.pdf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Kariyer-Psikolojik-Danismani-Meslek-Standardi-Seviye-7.pdf" TargetMode="External"/><Relationship Id="rId2" Type="http://schemas.openxmlformats.org/officeDocument/2006/relationships/hyperlink" Target="Okul-Psikolojik-Danismani-Meslek-Standardi-Seviye-7.pdf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b="1" dirty="0" smtClean="0"/>
              <a:t>Psikolojik Danışma</a:t>
            </a:r>
            <a:endParaRPr lang="en-US" b="1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tr-TR" sz="2400" dirty="0" smtClean="0"/>
              <a:t>Dr. </a:t>
            </a:r>
            <a:r>
              <a:rPr lang="tr-TR" sz="2400" dirty="0" err="1" smtClean="0"/>
              <a:t>Öğr</a:t>
            </a:r>
            <a:r>
              <a:rPr lang="tr-TR" sz="2400" dirty="0" smtClean="0"/>
              <a:t>. Üyesi Gökhan Atik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0851723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Etkili Psikolojik Danışmanların Özellikleri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419900" y="1828800"/>
            <a:ext cx="4454515" cy="3789945"/>
          </a:xfrm>
        </p:spPr>
        <p:txBody>
          <a:bodyPr>
            <a:noAutofit/>
          </a:bodyPr>
          <a:lstStyle/>
          <a:p>
            <a:r>
              <a:rPr lang="en-US" dirty="0" err="1" smtClean="0"/>
              <a:t>Kişilerarası</a:t>
            </a:r>
            <a:r>
              <a:rPr lang="en-US" dirty="0" smtClean="0"/>
              <a:t> </a:t>
            </a:r>
            <a:r>
              <a:rPr lang="en-US" dirty="0" err="1" smtClean="0"/>
              <a:t>ilişkilerde</a:t>
            </a:r>
            <a:r>
              <a:rPr lang="en-US" dirty="0" smtClean="0"/>
              <a:t> </a:t>
            </a:r>
            <a:r>
              <a:rPr lang="en-US" dirty="0" err="1" smtClean="0"/>
              <a:t>çekici</a:t>
            </a:r>
            <a:r>
              <a:rPr lang="en-US" dirty="0" smtClean="0"/>
              <a:t> </a:t>
            </a:r>
            <a:r>
              <a:rPr lang="en-US" dirty="0" err="1" smtClean="0"/>
              <a:t>olma</a:t>
            </a:r>
            <a:endParaRPr lang="en-US" dirty="0" smtClean="0"/>
          </a:p>
          <a:p>
            <a:r>
              <a:rPr lang="en-US" dirty="0" err="1" smtClean="0"/>
              <a:t>Empati</a:t>
            </a:r>
            <a:r>
              <a:rPr lang="en-US" dirty="0" smtClean="0"/>
              <a:t> </a:t>
            </a:r>
            <a:r>
              <a:rPr lang="en-US" dirty="0" err="1" smtClean="0"/>
              <a:t>kurabilme</a:t>
            </a:r>
            <a:endParaRPr lang="en-US" dirty="0" smtClean="0"/>
          </a:p>
          <a:p>
            <a:r>
              <a:rPr lang="en-US" dirty="0" err="1" smtClean="0"/>
              <a:t>İçten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kabul</a:t>
            </a:r>
            <a:r>
              <a:rPr lang="en-US" dirty="0" smtClean="0"/>
              <a:t> </a:t>
            </a:r>
            <a:r>
              <a:rPr lang="en-US" dirty="0" err="1" smtClean="0"/>
              <a:t>edici</a:t>
            </a:r>
            <a:r>
              <a:rPr lang="en-US" dirty="0" smtClean="0"/>
              <a:t> </a:t>
            </a:r>
            <a:r>
              <a:rPr lang="en-US" dirty="0" err="1" smtClean="0"/>
              <a:t>olma</a:t>
            </a:r>
            <a:endParaRPr lang="en-US" dirty="0" smtClean="0"/>
          </a:p>
          <a:p>
            <a:r>
              <a:rPr lang="en-US" dirty="0" err="1" smtClean="0"/>
              <a:t>Değer</a:t>
            </a:r>
            <a:r>
              <a:rPr lang="en-US" dirty="0" smtClean="0"/>
              <a:t> </a:t>
            </a:r>
            <a:r>
              <a:rPr lang="en-US" dirty="0" err="1" smtClean="0"/>
              <a:t>verici</a:t>
            </a:r>
            <a:r>
              <a:rPr lang="en-US" dirty="0" smtClean="0"/>
              <a:t> </a:t>
            </a:r>
            <a:r>
              <a:rPr lang="en-US" dirty="0" err="1" smtClean="0"/>
              <a:t>olma</a:t>
            </a:r>
            <a:endParaRPr lang="en-US" dirty="0" smtClean="0"/>
          </a:p>
          <a:p>
            <a:r>
              <a:rPr lang="en-US" dirty="0" err="1" smtClean="0"/>
              <a:t>İçsel</a:t>
            </a:r>
            <a:r>
              <a:rPr lang="en-US" dirty="0" smtClean="0"/>
              <a:t> </a:t>
            </a:r>
            <a:r>
              <a:rPr lang="en-US" dirty="0" err="1" smtClean="0"/>
              <a:t>denetim</a:t>
            </a:r>
            <a:r>
              <a:rPr lang="en-US" dirty="0" smtClean="0"/>
              <a:t> </a:t>
            </a:r>
            <a:r>
              <a:rPr lang="en-US" dirty="0" err="1" smtClean="0"/>
              <a:t>odağı</a:t>
            </a:r>
            <a:r>
              <a:rPr lang="en-US" dirty="0" smtClean="0"/>
              <a:t> </a:t>
            </a:r>
            <a:r>
              <a:rPr lang="en-US" dirty="0" err="1" smtClean="0"/>
              <a:t>yönelimli</a:t>
            </a:r>
            <a:r>
              <a:rPr lang="en-US" dirty="0" smtClean="0"/>
              <a:t> </a:t>
            </a:r>
            <a:r>
              <a:rPr lang="en-US" dirty="0" err="1" smtClean="0"/>
              <a:t>olma</a:t>
            </a:r>
            <a:endParaRPr lang="en-US" dirty="0"/>
          </a:p>
        </p:txBody>
      </p:sp>
      <p:sp>
        <p:nvSpPr>
          <p:cNvPr id="6" name="İçerik Yer Tutucusu 2"/>
          <p:cNvSpPr txBox="1">
            <a:spLocks/>
          </p:cNvSpPr>
          <p:nvPr/>
        </p:nvSpPr>
        <p:spPr>
          <a:xfrm>
            <a:off x="1282670" y="1828800"/>
            <a:ext cx="4454515" cy="3789945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800" kern="1200" cap="none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400" kern="1200" cap="none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 kern="1200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 kern="1200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err="1" smtClean="0"/>
              <a:t>Kişisel</a:t>
            </a:r>
            <a:r>
              <a:rPr lang="en-US" dirty="0" smtClean="0"/>
              <a:t> </a:t>
            </a:r>
            <a:r>
              <a:rPr lang="en-US" dirty="0" err="1" smtClean="0"/>
              <a:t>farkındalık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anlayış</a:t>
            </a:r>
            <a:endParaRPr lang="en-US" dirty="0" smtClean="0"/>
          </a:p>
          <a:p>
            <a:r>
              <a:rPr lang="en-US" dirty="0" err="1" smtClean="0"/>
              <a:t>Psikolojik</a:t>
            </a:r>
            <a:r>
              <a:rPr lang="en-US" dirty="0" smtClean="0"/>
              <a:t> </a:t>
            </a:r>
            <a:r>
              <a:rPr lang="en-US" dirty="0" err="1" smtClean="0"/>
              <a:t>bakımdan</a:t>
            </a:r>
            <a:r>
              <a:rPr lang="en-US" dirty="0" smtClean="0"/>
              <a:t> </a:t>
            </a:r>
            <a:r>
              <a:rPr lang="en-US" dirty="0" err="1" smtClean="0"/>
              <a:t>sağlıklı</a:t>
            </a:r>
            <a:r>
              <a:rPr lang="en-US" dirty="0" smtClean="0"/>
              <a:t> </a:t>
            </a:r>
            <a:r>
              <a:rPr lang="en-US" dirty="0" err="1" smtClean="0"/>
              <a:t>olma</a:t>
            </a:r>
            <a:endParaRPr lang="en-US" dirty="0" smtClean="0"/>
          </a:p>
          <a:p>
            <a:r>
              <a:rPr lang="en-US" dirty="0" err="1" smtClean="0"/>
              <a:t>Kültürel</a:t>
            </a:r>
            <a:r>
              <a:rPr lang="en-US" dirty="0" smtClean="0"/>
              <a:t> </a:t>
            </a:r>
            <a:r>
              <a:rPr lang="en-US" dirty="0" err="1" smtClean="0"/>
              <a:t>farkındalık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duyarlılık</a:t>
            </a:r>
            <a:endParaRPr lang="en-US" dirty="0" smtClean="0"/>
          </a:p>
          <a:p>
            <a:r>
              <a:rPr lang="en-US" dirty="0" err="1" smtClean="0"/>
              <a:t>Açık</a:t>
            </a:r>
            <a:r>
              <a:rPr lang="en-US" dirty="0" smtClean="0"/>
              <a:t> </a:t>
            </a:r>
            <a:r>
              <a:rPr lang="en-US" dirty="0" err="1" smtClean="0"/>
              <a:t>fikirli</a:t>
            </a:r>
            <a:r>
              <a:rPr lang="en-US" dirty="0" smtClean="0"/>
              <a:t> </a:t>
            </a:r>
            <a:r>
              <a:rPr lang="en-US" dirty="0" err="1" smtClean="0"/>
              <a:t>olma</a:t>
            </a:r>
            <a:endParaRPr lang="en-US" dirty="0" smtClean="0"/>
          </a:p>
          <a:p>
            <a:r>
              <a:rPr lang="en-US" dirty="0" err="1" smtClean="0"/>
              <a:t>Nesnel</a:t>
            </a:r>
            <a:r>
              <a:rPr lang="en-US" dirty="0" smtClean="0"/>
              <a:t> </a:t>
            </a:r>
            <a:r>
              <a:rPr lang="en-US" dirty="0" err="1" smtClean="0"/>
              <a:t>olma</a:t>
            </a:r>
            <a:endParaRPr lang="en-US" dirty="0" smtClean="0"/>
          </a:p>
          <a:p>
            <a:r>
              <a:rPr lang="en-US" dirty="0" smtClean="0"/>
              <a:t>Y</a:t>
            </a:r>
            <a:r>
              <a:rPr lang="tr-TR" dirty="0" smtClean="0"/>
              <a:t>e</a:t>
            </a:r>
            <a:r>
              <a:rPr lang="en-US" dirty="0" err="1" smtClean="0"/>
              <a:t>tkin</a:t>
            </a:r>
            <a:r>
              <a:rPr lang="en-US" dirty="0" smtClean="0"/>
              <a:t> </a:t>
            </a:r>
            <a:r>
              <a:rPr lang="en-US" dirty="0" err="1" smtClean="0"/>
              <a:t>olma</a:t>
            </a:r>
            <a:endParaRPr lang="en-US" dirty="0" smtClean="0"/>
          </a:p>
          <a:p>
            <a:r>
              <a:rPr lang="en-US" dirty="0" err="1" smtClean="0"/>
              <a:t>Güvenilir</a:t>
            </a:r>
            <a:r>
              <a:rPr lang="en-US" dirty="0" smtClean="0"/>
              <a:t> </a:t>
            </a:r>
            <a:r>
              <a:rPr lang="en-US" dirty="0" err="1" smtClean="0"/>
              <a:t>olma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33209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Psikolojik Danışma Nedir? - I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130270" y="1886673"/>
            <a:ext cx="9603275" cy="4039564"/>
          </a:xfrm>
        </p:spPr>
        <p:txBody>
          <a:bodyPr>
            <a:normAutofit/>
          </a:bodyPr>
          <a:lstStyle/>
          <a:p>
            <a:r>
              <a:rPr lang="tr-TR" sz="2400" dirty="0"/>
              <a:t>Mezopotamya, Pers İmparatorluğu ve Mısır: Din adamları, "iyileştirmede kullanılan büyülü sözler"</a:t>
            </a:r>
          </a:p>
          <a:p>
            <a:r>
              <a:rPr lang="tr-TR" sz="2400" dirty="0"/>
              <a:t>Günümüzde danışmanlık sıfatı kullanılan diğer mesleklerle iletişim kurma yönüyle ilişkilendirilmesi, ancak psikolojik danışma bunlardan çok </a:t>
            </a:r>
            <a:r>
              <a:rPr lang="tr-TR" sz="2400" dirty="0" smtClean="0"/>
              <a:t>farklı</a:t>
            </a: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2931501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Psikolojik Danışma Nedir? - II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130270" y="1834587"/>
            <a:ext cx="9603275" cy="4091650"/>
          </a:xfrm>
        </p:spPr>
        <p:txBody>
          <a:bodyPr>
            <a:normAutofit/>
          </a:bodyPr>
          <a:lstStyle/>
          <a:p>
            <a:r>
              <a:rPr lang="tr-TR" sz="2400" dirty="0" smtClean="0">
                <a:hlinkClick r:id="rId2"/>
              </a:rPr>
              <a:t>Amerikan Psikolojik Danışma Derneği Tanımı</a:t>
            </a:r>
            <a:r>
              <a:rPr lang="tr-TR" sz="2400" dirty="0" smtClean="0"/>
              <a:t> </a:t>
            </a:r>
          </a:p>
          <a:p>
            <a:pPr marL="0" indent="0">
              <a:buNone/>
            </a:pPr>
            <a:r>
              <a:rPr lang="tr-TR" sz="2400" dirty="0" smtClean="0"/>
              <a:t>(2010 ACA Konferansında üzerinde uzlaşı sağlanan tanım)</a:t>
            </a:r>
          </a:p>
          <a:p>
            <a:pPr lvl="1"/>
            <a:r>
              <a:rPr lang="tr-TR" sz="2400" b="1" dirty="0" smtClean="0">
                <a:solidFill>
                  <a:srgbClr val="FF0000"/>
                </a:solidFill>
              </a:rPr>
              <a:t>«Psikolojik danışma; bireylerin, ailelerin </a:t>
            </a:r>
            <a:r>
              <a:rPr lang="tr-TR" sz="2400" b="1" dirty="0">
                <a:solidFill>
                  <a:srgbClr val="FF0000"/>
                </a:solidFill>
              </a:rPr>
              <a:t>ve </a:t>
            </a:r>
            <a:r>
              <a:rPr lang="tr-TR" sz="2400" b="1" dirty="0" smtClean="0">
                <a:solidFill>
                  <a:srgbClr val="FF0000"/>
                </a:solidFill>
              </a:rPr>
              <a:t>grupların ruh sağlığı, iyi oluş, </a:t>
            </a:r>
            <a:r>
              <a:rPr lang="tr-TR" sz="2400" b="1" dirty="0">
                <a:solidFill>
                  <a:srgbClr val="FF0000"/>
                </a:solidFill>
              </a:rPr>
              <a:t>eğitim ve kariyer </a:t>
            </a:r>
            <a:r>
              <a:rPr lang="tr-TR" sz="2400" b="1" dirty="0" smtClean="0">
                <a:solidFill>
                  <a:srgbClr val="FF0000"/>
                </a:solidFill>
              </a:rPr>
              <a:t>amaçlarına ulaşmalarında onları güçlendiren profesyonel </a:t>
            </a:r>
            <a:r>
              <a:rPr lang="tr-TR" sz="2400" b="1" dirty="0">
                <a:solidFill>
                  <a:srgbClr val="FF0000"/>
                </a:solidFill>
              </a:rPr>
              <a:t>bir </a:t>
            </a:r>
            <a:r>
              <a:rPr lang="tr-TR" sz="2400" b="1" dirty="0" smtClean="0">
                <a:solidFill>
                  <a:srgbClr val="FF0000"/>
                </a:solidFill>
              </a:rPr>
              <a:t>ilişkidir.»</a:t>
            </a:r>
          </a:p>
        </p:txBody>
      </p:sp>
    </p:spTree>
    <p:extLst>
      <p:ext uri="{BB962C8B-B14F-4D97-AF65-F5344CB8AC3E}">
        <p14:creationId xmlns:p14="http://schemas.microsoft.com/office/powerpoint/2010/main" val="4704281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Psikolojik Danışma Nedir? - III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130270" y="1788289"/>
            <a:ext cx="9603275" cy="4137948"/>
          </a:xfrm>
        </p:spPr>
        <p:txBody>
          <a:bodyPr>
            <a:normAutofit/>
          </a:bodyPr>
          <a:lstStyle/>
          <a:p>
            <a:r>
              <a:rPr lang="tr-TR" sz="2400" dirty="0" smtClean="0"/>
              <a:t>Psikolojik danışma danışanın hem iç dünyası hem de çevresindeki kişilerle olan ilişkilerine</a:t>
            </a:r>
            <a:r>
              <a:rPr lang="en-US" sz="2400" dirty="0" smtClean="0"/>
              <a:t> </a:t>
            </a:r>
            <a:r>
              <a:rPr lang="tr-TR" sz="2400" dirty="0" smtClean="0"/>
              <a:t>odaklanır.</a:t>
            </a:r>
          </a:p>
          <a:p>
            <a:r>
              <a:rPr lang="tr-TR" sz="2400" dirty="0"/>
              <a:t>Psikolojik sorunlar tüm yaş gruplarında görülebilir. Bu </a:t>
            </a:r>
            <a:r>
              <a:rPr lang="tr-TR" sz="2400" dirty="0" smtClean="0"/>
              <a:t>sorunlar </a:t>
            </a:r>
            <a:r>
              <a:rPr lang="tr-TR" sz="2400" dirty="0"/>
              <a:t>hafiften </a:t>
            </a:r>
            <a:r>
              <a:rPr lang="tr-TR" sz="2400" dirty="0" smtClean="0"/>
              <a:t>daha </a:t>
            </a:r>
            <a:r>
              <a:rPr lang="tr-TR" sz="2400" dirty="0"/>
              <a:t>ağıra doğru gidebilir.</a:t>
            </a:r>
            <a:endParaRPr lang="tr-TR" sz="2400" dirty="0" smtClean="0"/>
          </a:p>
          <a:p>
            <a:r>
              <a:rPr lang="tr-TR" sz="2400" dirty="0" smtClean="0"/>
              <a:t>Bireysel olabildiği gibi grupla da yapılabilir.</a:t>
            </a:r>
            <a:endParaRPr lang="tr-TR" sz="2400" dirty="0"/>
          </a:p>
          <a:p>
            <a:r>
              <a:rPr lang="tr-TR" sz="2400" dirty="0" smtClean="0">
                <a:hlinkClick r:id="rId2" action="ppaction://hlinkfile"/>
              </a:rPr>
              <a:t>Psikolojik Danışman Mesleği </a:t>
            </a:r>
            <a:r>
              <a:rPr lang="tr-TR" sz="2400" dirty="0" err="1" smtClean="0">
                <a:hlinkClick r:id="rId2" action="ppaction://hlinkfile"/>
              </a:rPr>
              <a:t>Standartı</a:t>
            </a: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4935403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Psikolojik Danışma Alanı Alt Uzmanlıkları</a:t>
            </a:r>
            <a:endParaRPr lang="en-US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130270" y="1741990"/>
            <a:ext cx="9603275" cy="3724355"/>
          </a:xfrm>
        </p:spPr>
        <p:txBody>
          <a:bodyPr>
            <a:noAutofit/>
          </a:bodyPr>
          <a:lstStyle/>
          <a:p>
            <a:r>
              <a:rPr lang="tr-TR" sz="2400" dirty="0" smtClean="0"/>
              <a:t>Psikolojik</a:t>
            </a:r>
            <a:r>
              <a:rPr lang="en-US" sz="2400" dirty="0" smtClean="0"/>
              <a:t> </a:t>
            </a:r>
            <a:r>
              <a:rPr lang="tr-TR" sz="2400" dirty="0" smtClean="0"/>
              <a:t>danışmanın alt uzmanlık alanları</a:t>
            </a:r>
          </a:p>
          <a:p>
            <a:pPr lvl="1"/>
            <a:r>
              <a:rPr lang="tr-TR" sz="2000" dirty="0" smtClean="0">
                <a:hlinkClick r:id="rId2" action="ppaction://hlinkfile"/>
              </a:rPr>
              <a:t>Okul psikolojik danışmanlığı</a:t>
            </a:r>
            <a:endParaRPr lang="tr-TR" sz="2000" dirty="0" smtClean="0"/>
          </a:p>
          <a:p>
            <a:pPr lvl="1"/>
            <a:r>
              <a:rPr lang="tr-TR" sz="2000" dirty="0" smtClean="0"/>
              <a:t>Evlilik</a:t>
            </a:r>
            <a:r>
              <a:rPr lang="en-US" sz="2000" dirty="0" smtClean="0"/>
              <a:t> </a:t>
            </a:r>
            <a:r>
              <a:rPr lang="tr-TR" sz="2000" dirty="0" smtClean="0"/>
              <a:t>ve</a:t>
            </a:r>
            <a:r>
              <a:rPr lang="en-US" sz="2000" dirty="0" smtClean="0"/>
              <a:t> </a:t>
            </a:r>
            <a:r>
              <a:rPr lang="tr-TR" sz="2000" dirty="0" smtClean="0"/>
              <a:t>aile psikolojik danışmanlığı</a:t>
            </a:r>
          </a:p>
          <a:p>
            <a:pPr lvl="1"/>
            <a:r>
              <a:rPr lang="tr-TR" sz="2000" dirty="0" smtClean="0">
                <a:hlinkClick r:id="rId3" action="ppaction://hlinkfile"/>
              </a:rPr>
              <a:t>Kariyer psikolojik danışmanlığı</a:t>
            </a:r>
            <a:endParaRPr lang="tr-TR" sz="2000" dirty="0" smtClean="0"/>
          </a:p>
          <a:p>
            <a:pPr lvl="1"/>
            <a:r>
              <a:rPr lang="tr-TR" sz="2000" dirty="0" smtClean="0"/>
              <a:t>R</a:t>
            </a:r>
            <a:r>
              <a:rPr lang="en-US" sz="2000" dirty="0" smtClean="0"/>
              <a:t>uh </a:t>
            </a:r>
            <a:r>
              <a:rPr lang="tr-TR" sz="2000" dirty="0" smtClean="0"/>
              <a:t>sağlığı psikolojik danışmanlığı</a:t>
            </a:r>
          </a:p>
          <a:p>
            <a:pPr lvl="1"/>
            <a:r>
              <a:rPr lang="tr-TR" sz="2000" dirty="0" smtClean="0"/>
              <a:t>Rehabilitasyon psikolojik danışmanlığı</a:t>
            </a:r>
          </a:p>
          <a:p>
            <a:r>
              <a:rPr lang="en-US" sz="2400" dirty="0" smtClean="0"/>
              <a:t>Her alt </a:t>
            </a:r>
            <a:r>
              <a:rPr lang="tr-TR" sz="2400" dirty="0" smtClean="0"/>
              <a:t>uzmanlık alanı özel </a:t>
            </a:r>
            <a:r>
              <a:rPr lang="tr-TR" sz="2400" dirty="0" err="1" smtClean="0"/>
              <a:t>terapötik</a:t>
            </a:r>
            <a:r>
              <a:rPr lang="tr-TR" sz="2400" dirty="0" smtClean="0"/>
              <a:t> beceriler, ilişki, iletişim</a:t>
            </a:r>
            <a:r>
              <a:rPr lang="en-US" sz="2400" dirty="0" smtClean="0"/>
              <a:t>,</a:t>
            </a:r>
            <a:r>
              <a:rPr lang="tr-TR" sz="2400" dirty="0" smtClean="0"/>
              <a:t> kavramsallaştırma, tanı ve müdahale becerileri gerektirir</a:t>
            </a:r>
            <a:r>
              <a:rPr lang="en-US" sz="2400" dirty="0" smtClean="0"/>
              <a:t>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9687820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Psikolojik Danışma ve Kuram - I</a:t>
            </a:r>
            <a:endParaRPr lang="en-US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130270" y="1921397"/>
            <a:ext cx="9603275" cy="3544948"/>
          </a:xfrm>
        </p:spPr>
        <p:txBody>
          <a:bodyPr>
            <a:normAutofit/>
          </a:bodyPr>
          <a:lstStyle/>
          <a:p>
            <a:r>
              <a:rPr lang="en-US" sz="2400" dirty="0" err="1" smtClean="0"/>
              <a:t>Psikodinamik</a:t>
            </a:r>
            <a:r>
              <a:rPr lang="en-US" sz="2400" dirty="0" smtClean="0"/>
              <a:t> </a:t>
            </a:r>
            <a:r>
              <a:rPr lang="tr-TR" sz="2400" dirty="0" smtClean="0"/>
              <a:t>Y</a:t>
            </a:r>
            <a:r>
              <a:rPr lang="en-US" sz="2400" dirty="0" err="1" smtClean="0"/>
              <a:t>aklaşımlar</a:t>
            </a:r>
            <a:endParaRPr lang="tr-TR" sz="2400" dirty="0" smtClean="0"/>
          </a:p>
          <a:p>
            <a:r>
              <a:rPr lang="tr-TR" sz="2400" dirty="0" smtClean="0"/>
              <a:t>B</a:t>
            </a:r>
            <a:r>
              <a:rPr lang="en-US" sz="2400" dirty="0" err="1" smtClean="0"/>
              <a:t>ilişsel</a:t>
            </a:r>
            <a:r>
              <a:rPr lang="en-US" sz="2400" dirty="0" smtClean="0"/>
              <a:t>/</a:t>
            </a:r>
            <a:r>
              <a:rPr lang="tr-TR" sz="2400" dirty="0" smtClean="0"/>
              <a:t>D</a:t>
            </a:r>
            <a:r>
              <a:rPr lang="en-US" sz="2400" dirty="0" err="1" smtClean="0"/>
              <a:t>avranışsal</a:t>
            </a:r>
            <a:r>
              <a:rPr lang="tr-TR" sz="2400" dirty="0" smtClean="0"/>
              <a:t> Yaklaşımlar</a:t>
            </a:r>
            <a:endParaRPr lang="tr-TR" sz="2400" dirty="0"/>
          </a:p>
          <a:p>
            <a:r>
              <a:rPr lang="tr-TR" sz="2400" dirty="0" smtClean="0"/>
              <a:t>İ</a:t>
            </a:r>
            <a:r>
              <a:rPr lang="en-US" sz="2400" dirty="0" err="1" smtClean="0"/>
              <a:t>nsancıl</a:t>
            </a:r>
            <a:r>
              <a:rPr lang="en-US" sz="2400" dirty="0" smtClean="0"/>
              <a:t> </a:t>
            </a:r>
            <a:r>
              <a:rPr lang="en-US" sz="2400" dirty="0" err="1" smtClean="0"/>
              <a:t>ve</a:t>
            </a:r>
            <a:r>
              <a:rPr lang="en-US" sz="2400" dirty="0" smtClean="0"/>
              <a:t> </a:t>
            </a:r>
            <a:r>
              <a:rPr lang="tr-TR" sz="2400" dirty="0" smtClean="0"/>
              <a:t>B</a:t>
            </a:r>
            <a:r>
              <a:rPr lang="en-US" sz="2400" dirty="0" err="1" smtClean="0"/>
              <a:t>en</a:t>
            </a:r>
            <a:r>
              <a:rPr lang="en-US" sz="2400" dirty="0" smtClean="0"/>
              <a:t> </a:t>
            </a:r>
            <a:r>
              <a:rPr lang="tr-TR" sz="2400" dirty="0" err="1"/>
              <a:t>Ö</a:t>
            </a:r>
            <a:r>
              <a:rPr lang="en-US" sz="2400" dirty="0" err="1" smtClean="0"/>
              <a:t>tesi</a:t>
            </a:r>
            <a:r>
              <a:rPr lang="en-US" sz="2400" dirty="0" smtClean="0"/>
              <a:t> (</a:t>
            </a:r>
            <a:r>
              <a:rPr lang="tr-TR" sz="2400" dirty="0" smtClean="0"/>
              <a:t>T</a:t>
            </a:r>
            <a:r>
              <a:rPr lang="en-US" sz="2400" dirty="0" err="1" smtClean="0"/>
              <a:t>ranspersonal</a:t>
            </a:r>
            <a:r>
              <a:rPr lang="en-US" sz="2400" dirty="0" smtClean="0"/>
              <a:t>)</a:t>
            </a:r>
            <a:r>
              <a:rPr lang="tr-TR" sz="2400" dirty="0" smtClean="0"/>
              <a:t> Yaklaşımlar</a:t>
            </a:r>
          </a:p>
          <a:p>
            <a:r>
              <a:rPr lang="tr-TR" sz="2400" dirty="0" smtClean="0"/>
              <a:t>E</a:t>
            </a:r>
            <a:r>
              <a:rPr lang="en-US" sz="2400" dirty="0" err="1" smtClean="0"/>
              <a:t>tkileşims</a:t>
            </a:r>
            <a:r>
              <a:rPr lang="tr-TR" sz="2400" dirty="0" smtClean="0"/>
              <a:t>el</a:t>
            </a:r>
            <a:r>
              <a:rPr lang="en-US" sz="2400" dirty="0" smtClean="0"/>
              <a:t> </a:t>
            </a:r>
            <a:r>
              <a:rPr lang="tr-TR" sz="2400" dirty="0" smtClean="0"/>
              <a:t>Y</a:t>
            </a:r>
            <a:r>
              <a:rPr lang="en-US" sz="2400" dirty="0" err="1" smtClean="0"/>
              <a:t>aklaşımlar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2707507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Psikolojik Danışma ve Kuram - </a:t>
            </a:r>
            <a:r>
              <a:rPr lang="tr-TR" b="1" dirty="0" smtClean="0"/>
              <a:t>II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130270" y="1956122"/>
            <a:ext cx="9603275" cy="3510223"/>
          </a:xfrm>
        </p:spPr>
        <p:txBody>
          <a:bodyPr>
            <a:noAutofit/>
          </a:bodyPr>
          <a:lstStyle/>
          <a:p>
            <a:r>
              <a:rPr lang="en-US" sz="2400" dirty="0" smtClean="0"/>
              <a:t>400'den </a:t>
            </a:r>
            <a:r>
              <a:rPr lang="en-US" sz="2400" dirty="0" err="1" smtClean="0"/>
              <a:t>fazla</a:t>
            </a:r>
            <a:r>
              <a:rPr lang="en-US" sz="2400" dirty="0" smtClean="0"/>
              <a:t> </a:t>
            </a:r>
            <a:r>
              <a:rPr lang="en-US" sz="2400" dirty="0" err="1" smtClean="0"/>
              <a:t>yaklaşım</a:t>
            </a:r>
            <a:r>
              <a:rPr lang="en-US" sz="2400" dirty="0" smtClean="0"/>
              <a:t> </a:t>
            </a:r>
            <a:r>
              <a:rPr lang="en-US" sz="2400" dirty="0" err="1" smtClean="0"/>
              <a:t>ve</a:t>
            </a:r>
            <a:r>
              <a:rPr lang="en-US" sz="2400" dirty="0" smtClean="0"/>
              <a:t> model. </a:t>
            </a:r>
            <a:endParaRPr lang="tr-TR" sz="2400" dirty="0" smtClean="0"/>
          </a:p>
          <a:p>
            <a:r>
              <a:rPr lang="en-US" sz="2400" dirty="0" err="1" smtClean="0"/>
              <a:t>Psikolojik</a:t>
            </a:r>
            <a:r>
              <a:rPr lang="en-US" sz="2400" dirty="0" smtClean="0"/>
              <a:t> </a:t>
            </a:r>
            <a:r>
              <a:rPr lang="en-US" sz="2400" dirty="0" err="1" smtClean="0"/>
              <a:t>danışmanlar</a:t>
            </a:r>
            <a:r>
              <a:rPr lang="en-US" sz="2400" dirty="0" smtClean="0"/>
              <a:t> </a:t>
            </a:r>
            <a:r>
              <a:rPr lang="en-US" sz="2400" dirty="0" err="1" smtClean="0"/>
              <a:t>farklı</a:t>
            </a:r>
            <a:r>
              <a:rPr lang="en-US" sz="2400" dirty="0" smtClean="0"/>
              <a:t> </a:t>
            </a:r>
            <a:r>
              <a:rPr lang="en-US" sz="2400" dirty="0" err="1" smtClean="0"/>
              <a:t>kuramsal</a:t>
            </a:r>
            <a:r>
              <a:rPr lang="en-US" sz="2400" dirty="0" smtClean="0"/>
              <a:t> </a:t>
            </a:r>
            <a:r>
              <a:rPr lang="en-US" sz="2400" dirty="0" err="1" smtClean="0"/>
              <a:t>görüşlere</a:t>
            </a:r>
            <a:r>
              <a:rPr lang="en-US" sz="2400" dirty="0" smtClean="0"/>
              <a:t> </a:t>
            </a:r>
            <a:r>
              <a:rPr lang="en-US" sz="2400" dirty="0" err="1" smtClean="0"/>
              <a:t>farklı</a:t>
            </a:r>
            <a:r>
              <a:rPr lang="en-US" sz="2400" dirty="0" smtClean="0"/>
              <a:t> </a:t>
            </a:r>
            <a:r>
              <a:rPr lang="en-US" sz="2400" dirty="0" err="1" smtClean="0"/>
              <a:t>nedenlerden</a:t>
            </a:r>
            <a:r>
              <a:rPr lang="en-US" sz="2400" dirty="0" smtClean="0"/>
              <a:t> (</a:t>
            </a:r>
            <a:r>
              <a:rPr lang="en-US" sz="2400" dirty="0" err="1" smtClean="0"/>
              <a:t>dünya</a:t>
            </a:r>
            <a:r>
              <a:rPr lang="en-US" sz="2400" dirty="0" smtClean="0"/>
              <a:t> </a:t>
            </a:r>
            <a:r>
              <a:rPr lang="en-US" sz="2400" dirty="0" err="1" smtClean="0"/>
              <a:t>görüşü</a:t>
            </a:r>
            <a:r>
              <a:rPr lang="en-US" sz="2400" dirty="0" smtClean="0"/>
              <a:t>, </a:t>
            </a:r>
            <a:r>
              <a:rPr lang="en-US" sz="2400" dirty="0" err="1" smtClean="0"/>
              <a:t>faydacı</a:t>
            </a:r>
            <a:r>
              <a:rPr lang="en-US" sz="2400" dirty="0" smtClean="0"/>
              <a:t> </a:t>
            </a:r>
            <a:r>
              <a:rPr lang="en-US" sz="2400" dirty="0" err="1" smtClean="0"/>
              <a:t>bakış</a:t>
            </a:r>
            <a:r>
              <a:rPr lang="en-US" sz="2400" dirty="0" smtClean="0"/>
              <a:t> </a:t>
            </a:r>
            <a:r>
              <a:rPr lang="en-US" sz="2400" dirty="0" err="1" smtClean="0"/>
              <a:t>açısı</a:t>
            </a:r>
            <a:r>
              <a:rPr lang="en-US" sz="2400" dirty="0" smtClean="0"/>
              <a:t>, problem </a:t>
            </a:r>
            <a:r>
              <a:rPr lang="en-US" sz="2400" dirty="0" err="1" smtClean="0"/>
              <a:t>uygun</a:t>
            </a:r>
            <a:r>
              <a:rPr lang="en-US" sz="2400" dirty="0" smtClean="0"/>
              <a:t> </a:t>
            </a:r>
            <a:r>
              <a:rPr lang="en-US" sz="2400" dirty="0" err="1" smtClean="0"/>
              <a:t>en</a:t>
            </a:r>
            <a:r>
              <a:rPr lang="en-US" sz="2400" dirty="0" smtClean="0"/>
              <a:t> </a:t>
            </a:r>
            <a:r>
              <a:rPr lang="en-US" sz="2400" dirty="0" err="1" smtClean="0"/>
              <a:t>uygun</a:t>
            </a:r>
            <a:r>
              <a:rPr lang="en-US" sz="2400" dirty="0" smtClean="0"/>
              <a:t> </a:t>
            </a:r>
            <a:r>
              <a:rPr lang="en-US" sz="2400" dirty="0" err="1" smtClean="0"/>
              <a:t>yaklaşım</a:t>
            </a:r>
            <a:r>
              <a:rPr lang="en-US" sz="2400" dirty="0" smtClean="0"/>
              <a:t>) </a:t>
            </a:r>
            <a:r>
              <a:rPr lang="en-US" sz="2400" dirty="0" err="1" smtClean="0"/>
              <a:t>ötürü</a:t>
            </a:r>
            <a:r>
              <a:rPr lang="en-US" sz="2400" dirty="0" smtClean="0"/>
              <a:t> </a:t>
            </a:r>
            <a:r>
              <a:rPr lang="en-US" sz="2400" dirty="0" err="1" smtClean="0"/>
              <a:t>yakınlık</a:t>
            </a:r>
            <a:r>
              <a:rPr lang="en-US" sz="2400" dirty="0" smtClean="0"/>
              <a:t> </a:t>
            </a:r>
            <a:r>
              <a:rPr lang="en-US" sz="2400" dirty="0" err="1" smtClean="0"/>
              <a:t>gösterebilirler</a:t>
            </a:r>
            <a:r>
              <a:rPr lang="en-US" sz="2400" dirty="0" smtClean="0"/>
              <a:t>. </a:t>
            </a:r>
            <a:endParaRPr lang="tr-TR" sz="2400" dirty="0" smtClean="0"/>
          </a:p>
          <a:p>
            <a:r>
              <a:rPr lang="en-US" sz="2400" dirty="0" err="1" smtClean="0"/>
              <a:t>Hiçbir</a:t>
            </a:r>
            <a:r>
              <a:rPr lang="en-US" sz="2400" dirty="0" smtClean="0"/>
              <a:t> </a:t>
            </a:r>
            <a:r>
              <a:rPr lang="en-US" sz="2400" dirty="0" err="1" smtClean="0"/>
              <a:t>kuram</a:t>
            </a:r>
            <a:r>
              <a:rPr lang="en-US" sz="2400" dirty="0" smtClean="0"/>
              <a:t> </a:t>
            </a:r>
            <a:r>
              <a:rPr lang="en-US" sz="2400" dirty="0" err="1" smtClean="0"/>
              <a:t>tek</a:t>
            </a:r>
            <a:r>
              <a:rPr lang="en-US" sz="2400" dirty="0" smtClean="0"/>
              <a:t> </a:t>
            </a:r>
            <a:r>
              <a:rPr lang="en-US" sz="2400" dirty="0" err="1" smtClean="0"/>
              <a:t>başına</a:t>
            </a:r>
            <a:r>
              <a:rPr lang="en-US" sz="2400" dirty="0" smtClean="0"/>
              <a:t> </a:t>
            </a:r>
            <a:r>
              <a:rPr lang="en-US" sz="2400" dirty="0" err="1" smtClean="0"/>
              <a:t>tüm</a:t>
            </a:r>
            <a:r>
              <a:rPr lang="en-US" sz="2400" dirty="0" smtClean="0"/>
              <a:t> </a:t>
            </a:r>
            <a:r>
              <a:rPr lang="en-US" sz="2400" dirty="0" err="1" smtClean="0"/>
              <a:t>danışanların</a:t>
            </a:r>
            <a:r>
              <a:rPr lang="en-US" sz="2400" dirty="0" smtClean="0"/>
              <a:t> </a:t>
            </a:r>
            <a:r>
              <a:rPr lang="en-US" sz="2400" dirty="0" err="1" smtClean="0"/>
              <a:t>sorunları</a:t>
            </a:r>
            <a:r>
              <a:rPr lang="en-US" sz="2400" dirty="0" smtClean="0"/>
              <a:t> </a:t>
            </a:r>
            <a:r>
              <a:rPr lang="en-US" sz="2400" dirty="0" err="1" smtClean="0"/>
              <a:t>yanıt</a:t>
            </a:r>
            <a:r>
              <a:rPr lang="en-US" sz="2400" dirty="0" smtClean="0"/>
              <a:t> </a:t>
            </a:r>
            <a:r>
              <a:rPr lang="en-US" sz="2400" dirty="0" err="1" smtClean="0"/>
              <a:t>veremez</a:t>
            </a:r>
            <a:r>
              <a:rPr lang="en-US" sz="2400" dirty="0" smtClean="0"/>
              <a:t>. </a:t>
            </a:r>
            <a:endParaRPr lang="tr-TR" sz="2400" dirty="0" smtClean="0"/>
          </a:p>
          <a:p>
            <a:r>
              <a:rPr lang="tr-TR" sz="2400" dirty="0" smtClean="0"/>
              <a:t>E</a:t>
            </a:r>
            <a:r>
              <a:rPr lang="en-US" sz="2400" dirty="0" err="1" smtClean="0"/>
              <a:t>klektik</a:t>
            </a:r>
            <a:r>
              <a:rPr lang="en-US" sz="2400" dirty="0" smtClean="0"/>
              <a:t> </a:t>
            </a:r>
            <a:r>
              <a:rPr lang="en-US" sz="2400" dirty="0" err="1" smtClean="0"/>
              <a:t>yaklaşım</a:t>
            </a:r>
            <a:r>
              <a:rPr lang="en-US" sz="2400" dirty="0" smtClean="0"/>
              <a:t>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8538099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Psikolojik Danışma Yaklaşımlarında Bulunan Ortak Yönler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130270" y="2112379"/>
            <a:ext cx="9603275" cy="3674963"/>
          </a:xfrm>
        </p:spPr>
        <p:txBody>
          <a:bodyPr>
            <a:normAutofit lnSpcReduction="10000"/>
          </a:bodyPr>
          <a:lstStyle/>
          <a:p>
            <a:r>
              <a:rPr lang="tr-TR" dirty="0" smtClean="0"/>
              <a:t>Danışanın duygu, düşünce ve davranışlarını ele almaları. Bu öğelerin önem derecesi farklılaşabilir.</a:t>
            </a:r>
          </a:p>
          <a:p>
            <a:r>
              <a:rPr lang="tr-TR" dirty="0" smtClean="0"/>
              <a:t>Danışanın mevcut durumunun öncelikle anlaşılmaya çalışılması.</a:t>
            </a:r>
          </a:p>
          <a:p>
            <a:r>
              <a:rPr lang="en-US" dirty="0" smtClean="0"/>
              <a:t>P</a:t>
            </a:r>
            <a:r>
              <a:rPr lang="tr-TR" dirty="0" err="1" smtClean="0"/>
              <a:t>sikolojik</a:t>
            </a:r>
            <a:r>
              <a:rPr lang="tr-TR" dirty="0" smtClean="0"/>
              <a:t> danışma yardımının</a:t>
            </a:r>
            <a:r>
              <a:rPr lang="en-US" dirty="0" smtClean="0"/>
              <a:t> </a:t>
            </a:r>
            <a:r>
              <a:rPr lang="tr-TR" dirty="0" smtClean="0"/>
              <a:t>uygun ortam ve koşullarda sunulması</a:t>
            </a:r>
            <a:r>
              <a:rPr lang="en-US" dirty="0" smtClean="0"/>
              <a:t>.</a:t>
            </a:r>
          </a:p>
          <a:p>
            <a:r>
              <a:rPr lang="tr-TR" dirty="0" smtClean="0"/>
              <a:t>Danışanın gönüllülüğü temelli olması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Uygun</a:t>
            </a:r>
            <a:r>
              <a:rPr lang="en-US" dirty="0" smtClean="0"/>
              <a:t> </a:t>
            </a:r>
            <a:r>
              <a:rPr lang="en-US" dirty="0" err="1" smtClean="0"/>
              <a:t>şekilde</a:t>
            </a:r>
            <a:r>
              <a:rPr lang="en-US" dirty="0" smtClean="0"/>
              <a:t> p</a:t>
            </a:r>
            <a:r>
              <a:rPr lang="tr-TR" dirty="0" err="1" smtClean="0"/>
              <a:t>sikolojik</a:t>
            </a:r>
            <a:r>
              <a:rPr lang="en-US" dirty="0" smtClean="0"/>
              <a:t> d</a:t>
            </a:r>
            <a:r>
              <a:rPr lang="tr-TR" dirty="0" err="1" smtClean="0"/>
              <a:t>anışmanın</a:t>
            </a:r>
            <a:r>
              <a:rPr lang="en-US" dirty="0" smtClean="0"/>
              <a:t> </a:t>
            </a:r>
            <a:r>
              <a:rPr lang="en-US" dirty="0" err="1" smtClean="0"/>
              <a:t>kendisini</a:t>
            </a:r>
            <a:r>
              <a:rPr lang="en-US" dirty="0" smtClean="0"/>
              <a:t> </a:t>
            </a:r>
            <a:r>
              <a:rPr lang="en-US" dirty="0" err="1" smtClean="0"/>
              <a:t>açması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Sözlü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sözsüz</a:t>
            </a:r>
            <a:r>
              <a:rPr lang="en-US" dirty="0" smtClean="0"/>
              <a:t> </a:t>
            </a:r>
            <a:r>
              <a:rPr lang="en-US" dirty="0" err="1" smtClean="0"/>
              <a:t>temel</a:t>
            </a:r>
            <a:r>
              <a:rPr lang="en-US" dirty="0" smtClean="0"/>
              <a:t> </a:t>
            </a:r>
            <a:r>
              <a:rPr lang="en-US" dirty="0" err="1" smtClean="0"/>
              <a:t>ile</a:t>
            </a:r>
            <a:r>
              <a:rPr lang="tr-TR" dirty="0" smtClean="0"/>
              <a:t>t</a:t>
            </a:r>
            <a:r>
              <a:rPr lang="en-US" dirty="0" err="1" smtClean="0"/>
              <a:t>işim</a:t>
            </a:r>
            <a:r>
              <a:rPr lang="en-US" dirty="0" smtClean="0"/>
              <a:t> </a:t>
            </a:r>
            <a:r>
              <a:rPr lang="en-US" dirty="0" err="1" smtClean="0"/>
              <a:t>becerilerini</a:t>
            </a:r>
            <a:r>
              <a:rPr lang="en-US" dirty="0" smtClean="0"/>
              <a:t> </a:t>
            </a:r>
            <a:r>
              <a:rPr lang="en-US" dirty="0" err="1" smtClean="0"/>
              <a:t>içermesi</a:t>
            </a:r>
            <a:endParaRPr lang="en-US" dirty="0" smtClean="0"/>
          </a:p>
          <a:p>
            <a:r>
              <a:rPr lang="en-US" dirty="0" err="1" smtClean="0"/>
              <a:t>Çok-kültürlü</a:t>
            </a:r>
            <a:r>
              <a:rPr lang="en-US" dirty="0" smtClean="0"/>
              <a:t> </a:t>
            </a:r>
            <a:r>
              <a:rPr lang="en-US" dirty="0" err="1" smtClean="0"/>
              <a:t>olarak</a:t>
            </a:r>
            <a:r>
              <a:rPr lang="en-US" dirty="0" smtClean="0"/>
              <a:t> </a:t>
            </a:r>
            <a:r>
              <a:rPr lang="en-US" dirty="0" err="1" smtClean="0"/>
              <a:t>gerçekleşmesi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77263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Psikolojik Danışma Sürecinin Etkilerine Dair Unsurlar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Danışan sorunlarını farklı bir bakış açısıyla görmeye başlar. Danışanın sorumluluk almaya başlaması.</a:t>
            </a:r>
          </a:p>
          <a:p>
            <a:r>
              <a:rPr lang="tr-TR" dirty="0" smtClean="0"/>
              <a:t>Sorunlarını daha iyi anlamaya başlar. Sorunun nedenlerini, soruna eşlik eden faktörleri anlama.</a:t>
            </a:r>
          </a:p>
          <a:p>
            <a:r>
              <a:rPr lang="tr-TR" dirty="0" smtClean="0"/>
              <a:t>Sorun oluşturan durumlarla karşılaşıldığında daha etkili baş etme yöntemlerinin kullanılmaya başlanması.</a:t>
            </a:r>
          </a:p>
          <a:p>
            <a:r>
              <a:rPr lang="tr-TR" dirty="0" smtClean="0"/>
              <a:t>Etkili ilişkilerin kurulması.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540454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CDCE0"/>
      </a:lt2>
      <a:accent1>
        <a:srgbClr val="415588"/>
      </a:accent1>
      <a:accent2>
        <a:srgbClr val="4294B6"/>
      </a:accent2>
      <a:accent3>
        <a:srgbClr val="087D7C"/>
      </a:accent3>
      <a:accent4>
        <a:srgbClr val="2CB663"/>
      </a:accent4>
      <a:accent5>
        <a:srgbClr val="DF8822"/>
      </a:accent5>
      <a:accent6>
        <a:srgbClr val="BC410A"/>
      </a:accent6>
      <a:hlink>
        <a:srgbClr val="5977C4"/>
      </a:hlink>
      <a:folHlink>
        <a:srgbClr val="A1A9BF"/>
      </a:folHlink>
    </a:clrScheme>
    <a:fontScheme name="Gallery">
      <a:majorFont>
        <a:latin typeface="Century Gothic" panose="020B0502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  <a:lumMod val="108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E050AC27-895F-4B90-991D-A6818FC89AB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Galeri</Template>
  <TotalTime>1613</TotalTime>
  <Words>433</Words>
  <Application>Microsoft Office PowerPoint</Application>
  <PresentationFormat>Geniş ekran</PresentationFormat>
  <Paragraphs>58</Paragraphs>
  <Slides>10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3" baseType="lpstr">
      <vt:lpstr>Arial</vt:lpstr>
      <vt:lpstr>Century Gothic</vt:lpstr>
      <vt:lpstr>Gallery</vt:lpstr>
      <vt:lpstr>Psikolojik Danışma</vt:lpstr>
      <vt:lpstr>Psikolojik Danışma Nedir? - I</vt:lpstr>
      <vt:lpstr>Psikolojik Danışma Nedir? - II</vt:lpstr>
      <vt:lpstr>Psikolojik Danışma Nedir? - III</vt:lpstr>
      <vt:lpstr>Psikolojik Danışma Alanı Alt Uzmanlıkları</vt:lpstr>
      <vt:lpstr>Psikolojik Danışma ve Kuram - I</vt:lpstr>
      <vt:lpstr>Psikolojik Danışma ve Kuram - II</vt:lpstr>
      <vt:lpstr>Psikolojik Danışma Yaklaşımlarında Bulunan Ortak Yönler</vt:lpstr>
      <vt:lpstr>Psikolojik Danışma Sürecinin Etkilerine Dair Unsurlar</vt:lpstr>
      <vt:lpstr>Etkili Psikolojik Danışmanların Özellikleri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Psikolojik Danışma</dc:title>
  <dc:creator>Hakem</dc:creator>
  <cp:lastModifiedBy>Hakem</cp:lastModifiedBy>
  <cp:revision>15</cp:revision>
  <dcterms:created xsi:type="dcterms:W3CDTF">2018-10-20T16:36:48Z</dcterms:created>
  <dcterms:modified xsi:type="dcterms:W3CDTF">2019-01-14T20:28:24Z</dcterms:modified>
</cp:coreProperties>
</file>