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2" r:id="rId2"/>
    <p:sldId id="313" r:id="rId3"/>
    <p:sldId id="320" r:id="rId4"/>
    <p:sldId id="315" r:id="rId5"/>
    <p:sldId id="316" r:id="rId6"/>
    <p:sldId id="318" r:id="rId7"/>
    <p:sldId id="319" r:id="rId8"/>
    <p:sldId id="32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90"/>
    <p:restoredTop sz="95262" autoAdjust="0"/>
  </p:normalViewPr>
  <p:slideViewPr>
    <p:cSldViewPr snapToGrid="0" snapToObjects="1">
      <p:cViewPr varScale="1">
        <p:scale>
          <a:sx n="70" d="100"/>
          <a:sy n="70" d="100"/>
        </p:scale>
        <p:origin x="200" y="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9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56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8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02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2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carbon (black) attempting to diffuse into a steel is observed in abundance on the surface; in considerable amounts along grain boundaries; and in little to no concentration within the grains.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66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5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7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25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7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2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32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6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Strength of 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>
                <a:solidFill>
                  <a:srgbClr val="C00000"/>
                </a:solidFill>
              </a:rPr>
              <a:t>Stress and strain</a:t>
            </a:r>
            <a:endParaRPr lang="en-US" dirty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>
                <a:solidFill>
                  <a:srgbClr val="C00000"/>
                </a:solidFill>
              </a:rPr>
              <a:t>Elastic behavior</a:t>
            </a:r>
            <a:r>
              <a:rPr lang="en-US" b="1" u="sng" dirty="0"/>
              <a:t>/Plastic behavior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Toughness and 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/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/>
              <a:t>Design/Safety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0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Engineering Stress and Strain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66713" y="1361546"/>
                <a:ext cx="7761287" cy="36300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Stress: Force or load per unit area 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𝜎</m:t>
                      </m:r>
                      <m:r>
                        <a:rPr lang="en-US" sz="24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en-US" sz="2400" dirty="0"/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Tension</a:t>
                </a:r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Compression</a:t>
                </a:r>
              </a:p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Shear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6713" y="1361546"/>
                <a:ext cx="7761287" cy="3630033"/>
              </a:xfrm>
              <a:prstGeom prst="rect">
                <a:avLst/>
              </a:prstGeom>
              <a:blipFill rotWithShape="0">
                <a:blip r:embed="rId3"/>
                <a:stretch>
                  <a:fillRect l="-707" t="-8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914400" y="4703712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05951" y="4726148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66975" y="4691279"/>
            <a:ext cx="1507067" cy="5757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08000" y="4979146"/>
            <a:ext cx="406400" cy="12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</p:cNvCxnSpPr>
          <p:nvPr/>
        </p:nvCxnSpPr>
        <p:spPr>
          <a:xfrm>
            <a:off x="2421467" y="4991579"/>
            <a:ext cx="406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999551" y="4991579"/>
            <a:ext cx="406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913018" y="4991579"/>
            <a:ext cx="3701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92758" y="4555815"/>
            <a:ext cx="11441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766975" y="4726148"/>
            <a:ext cx="362892" cy="55329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274042" y="4691279"/>
            <a:ext cx="36289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274041" y="4726148"/>
            <a:ext cx="362892" cy="55329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129867" y="5452533"/>
            <a:ext cx="11441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2520" y="45752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83141" y="45752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23249" y="508320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05726" y="509478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34119" y="417029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20508" y="562562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86871" y="6099731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Tensile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70509" y="6099731"/>
            <a:ext cx="1548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Compressive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63815" y="6099731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Shear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670157" y="3455174"/>
                <a:ext cx="919419" cy="657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𝜏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157" y="3455174"/>
                <a:ext cx="919419" cy="65768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614816" y="3598863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/>
              <a:t>Shear Stress</a:t>
            </a:r>
          </a:p>
        </p:txBody>
      </p:sp>
    </p:spTree>
    <p:extLst>
      <p:ext uri="{BB962C8B-B14F-4D97-AF65-F5344CB8AC3E}">
        <p14:creationId xmlns:p14="http://schemas.microsoft.com/office/powerpoint/2010/main" val="89911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Engineering Stress and Strain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39670" y="921022"/>
                <a:ext cx="8324850" cy="3952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800100" lvl="1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Strain: Elongation change in dimension per unit length.</a:t>
                </a:r>
              </a:p>
              <a:p>
                <a:pPr lvl="6">
                  <a:lnSpc>
                    <a:spcPct val="110000"/>
                  </a:lnSpc>
                  <a:buClr>
                    <a:schemeClr val="tx1"/>
                  </a:buClr>
                </a:pPr>
                <a:endParaRPr lang="en-US" sz="2400" i="1" dirty="0">
                  <a:latin typeface="Cambria Math" charset="0"/>
                </a:endParaRPr>
              </a:p>
              <a:p>
                <a:pPr lvl="6">
                  <a:lnSpc>
                    <a:spcPct val="110000"/>
                  </a:lnSpc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charset="0"/>
                      </a:rPr>
                      <m:t>𝜀</m:t>
                    </m:r>
                    <m:r>
                      <a:rPr lang="en-US" sz="28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latin typeface="Cambria Math" charset="0"/>
                          </a:rPr>
                          <m:t>Δ</m:t>
                        </m:r>
                        <m:r>
                          <a:rPr lang="en-US" sz="2800" i="1">
                            <a:latin typeface="Cambria Math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2800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en-US" sz="2400" dirty="0"/>
                  <a:t>     </a:t>
                </a:r>
                <a:r>
                  <a:rPr lang="en-US" altLang="en-US" sz="1600" dirty="0"/>
                  <a:t>(Dimensionless)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/>
                  <a:t>Stress and strain are; </a:t>
                </a:r>
                <a:r>
                  <a:rPr lang="en-US" altLang="en-US" sz="2000" b="1" i="1" dirty="0"/>
                  <a:t>positive</a:t>
                </a:r>
                <a:r>
                  <a:rPr lang="en-US" altLang="en-US" sz="2000" dirty="0"/>
                  <a:t> for tension</a:t>
                </a:r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r>
                  <a:rPr lang="en-US" altLang="en-US" sz="2000" b="1" i="1" dirty="0"/>
                  <a:t>               negative</a:t>
                </a:r>
                <a:r>
                  <a:rPr lang="en-US" altLang="en-US" sz="2000" dirty="0"/>
                  <a:t> for compression.</a:t>
                </a:r>
              </a:p>
              <a:p>
                <a:pPr marL="342900" indent="-342900">
                  <a:lnSpc>
                    <a:spcPct val="110000"/>
                  </a:lnSpc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  <a:p>
                <a:pPr lvl="4">
                  <a:lnSpc>
                    <a:spcPct val="110000"/>
                  </a:lnSpc>
                  <a:buClr>
                    <a:schemeClr val="tx1"/>
                  </a:buClr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9670" y="921022"/>
                <a:ext cx="8324850" cy="3952044"/>
              </a:xfrm>
              <a:prstGeom prst="rect">
                <a:avLst/>
              </a:prstGeom>
              <a:blipFill rotWithShape="0">
                <a:blip r:embed="rId3"/>
                <a:stretch>
                  <a:fillRect l="-6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779513" y="4469816"/>
            <a:ext cx="2183820" cy="1702385"/>
            <a:chOff x="1406046" y="1662468"/>
            <a:chExt cx="3907854" cy="3084440"/>
          </a:xfrm>
          <a:solidFill>
            <a:schemeClr val="bg1"/>
          </a:solidFill>
        </p:grpSpPr>
        <p:cxnSp>
          <p:nvCxnSpPr>
            <p:cNvPr id="11" name="Straight Arrow Connector 10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grpFill/>
            <a:ln w="38100">
              <a:solidFill>
                <a:srgbClr val="C00000"/>
              </a:solidFill>
              <a:headEnd type="stealth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r="-33333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1579" b="-642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3800061" y="4469232"/>
            <a:ext cx="2183820" cy="1702385"/>
            <a:chOff x="1406046" y="1662468"/>
            <a:chExt cx="3907854" cy="3084440"/>
          </a:xfrm>
          <a:solidFill>
            <a:schemeClr val="bg1"/>
          </a:solidFill>
        </p:grpSpPr>
        <p:cxnSp>
          <p:nvCxnSpPr>
            <p:cNvPr id="17" name="Straight Arrow Connector 1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grpFill/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35714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r="-30769" b="-682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Arc 3"/>
          <p:cNvSpPr/>
          <p:nvPr/>
        </p:nvSpPr>
        <p:spPr>
          <a:xfrm rot="16785068">
            <a:off x="3665303" y="5108838"/>
            <a:ext cx="2796789" cy="1954412"/>
          </a:xfrm>
          <a:prstGeom prst="arc">
            <a:avLst>
              <a:gd name="adj1" fmla="val 16200000"/>
              <a:gd name="adj2" fmla="val 527342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76131" y="6284397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Elastic material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00061" y="6318793"/>
            <a:ext cx="231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Non-linear material</a:t>
            </a:r>
          </a:p>
        </p:txBody>
      </p:sp>
    </p:spTree>
    <p:extLst>
      <p:ext uri="{BB962C8B-B14F-4D97-AF65-F5344CB8AC3E}">
        <p14:creationId xmlns:p14="http://schemas.microsoft.com/office/powerpoint/2010/main" val="88505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B87F-41F9-5848-988A-B0D1E93D959D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Engineering Stress and Strain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66713" y="1344613"/>
            <a:ext cx="749035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/>
              <a:t>Young’s modulus: The slope of the linear part of the stress-strain curve in the elastic region  (modulus of elasticity).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/>
              <a:t>Shear modulus (G): The slope of the linear part of the shear stress-shear strain curve.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1978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5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Elastic Deformation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43163" y="1691512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Linear Elastic</a:t>
            </a:r>
          </a:p>
        </p:txBody>
      </p:sp>
      <p:sp>
        <p:nvSpPr>
          <p:cNvPr id="16" name="Freeform 15"/>
          <p:cNvSpPr/>
          <p:nvPr/>
        </p:nvSpPr>
        <p:spPr>
          <a:xfrm>
            <a:off x="2015067" y="2741427"/>
            <a:ext cx="2421466" cy="1593506"/>
          </a:xfrm>
          <a:custGeom>
            <a:avLst/>
            <a:gdLst>
              <a:gd name="connsiteX0" fmla="*/ 0 w 2421466"/>
              <a:gd name="connsiteY0" fmla="*/ 1593506 h 1593506"/>
              <a:gd name="connsiteX1" fmla="*/ 67733 w 2421466"/>
              <a:gd name="connsiteY1" fmla="*/ 1576573 h 1593506"/>
              <a:gd name="connsiteX2" fmla="*/ 135466 w 2421466"/>
              <a:gd name="connsiteY2" fmla="*/ 1542706 h 1593506"/>
              <a:gd name="connsiteX3" fmla="*/ 287866 w 2421466"/>
              <a:gd name="connsiteY3" fmla="*/ 1441106 h 1593506"/>
              <a:gd name="connsiteX4" fmla="*/ 338666 w 2421466"/>
              <a:gd name="connsiteY4" fmla="*/ 1407240 h 1593506"/>
              <a:gd name="connsiteX5" fmla="*/ 389466 w 2421466"/>
              <a:gd name="connsiteY5" fmla="*/ 1373373 h 1593506"/>
              <a:gd name="connsiteX6" fmla="*/ 508000 w 2421466"/>
              <a:gd name="connsiteY6" fmla="*/ 1254840 h 1593506"/>
              <a:gd name="connsiteX7" fmla="*/ 541866 w 2421466"/>
              <a:gd name="connsiteY7" fmla="*/ 1204040 h 1593506"/>
              <a:gd name="connsiteX8" fmla="*/ 592666 w 2421466"/>
              <a:gd name="connsiteY8" fmla="*/ 1187106 h 1593506"/>
              <a:gd name="connsiteX9" fmla="*/ 643466 w 2421466"/>
              <a:gd name="connsiteY9" fmla="*/ 1153240 h 1593506"/>
              <a:gd name="connsiteX10" fmla="*/ 677333 w 2421466"/>
              <a:gd name="connsiteY10" fmla="*/ 1102440 h 1593506"/>
              <a:gd name="connsiteX11" fmla="*/ 778933 w 2421466"/>
              <a:gd name="connsiteY11" fmla="*/ 1068573 h 1593506"/>
              <a:gd name="connsiteX12" fmla="*/ 829733 w 2421466"/>
              <a:gd name="connsiteY12" fmla="*/ 1034706 h 1593506"/>
              <a:gd name="connsiteX13" fmla="*/ 931333 w 2421466"/>
              <a:gd name="connsiteY13" fmla="*/ 1000840 h 1593506"/>
              <a:gd name="connsiteX14" fmla="*/ 1032933 w 2421466"/>
              <a:gd name="connsiteY14" fmla="*/ 966973 h 1593506"/>
              <a:gd name="connsiteX15" fmla="*/ 1134533 w 2421466"/>
              <a:gd name="connsiteY15" fmla="*/ 933106 h 1593506"/>
              <a:gd name="connsiteX16" fmla="*/ 1185333 w 2421466"/>
              <a:gd name="connsiteY16" fmla="*/ 916173 h 1593506"/>
              <a:gd name="connsiteX17" fmla="*/ 1303866 w 2421466"/>
              <a:gd name="connsiteY17" fmla="*/ 882306 h 1593506"/>
              <a:gd name="connsiteX18" fmla="*/ 1473200 w 2421466"/>
              <a:gd name="connsiteY18" fmla="*/ 831506 h 1593506"/>
              <a:gd name="connsiteX19" fmla="*/ 1574800 w 2421466"/>
              <a:gd name="connsiteY19" fmla="*/ 797640 h 1593506"/>
              <a:gd name="connsiteX20" fmla="*/ 1625600 w 2421466"/>
              <a:gd name="connsiteY20" fmla="*/ 780706 h 1593506"/>
              <a:gd name="connsiteX21" fmla="*/ 1778000 w 2421466"/>
              <a:gd name="connsiteY21" fmla="*/ 712973 h 1593506"/>
              <a:gd name="connsiteX22" fmla="*/ 1896533 w 2421466"/>
              <a:gd name="connsiteY22" fmla="*/ 679106 h 1593506"/>
              <a:gd name="connsiteX23" fmla="*/ 2048933 w 2421466"/>
              <a:gd name="connsiteY23" fmla="*/ 577506 h 1593506"/>
              <a:gd name="connsiteX24" fmla="*/ 2099733 w 2421466"/>
              <a:gd name="connsiteY24" fmla="*/ 543640 h 1593506"/>
              <a:gd name="connsiteX25" fmla="*/ 2218266 w 2421466"/>
              <a:gd name="connsiteY25" fmla="*/ 408173 h 1593506"/>
              <a:gd name="connsiteX26" fmla="*/ 2235200 w 2421466"/>
              <a:gd name="connsiteY26" fmla="*/ 357373 h 1593506"/>
              <a:gd name="connsiteX27" fmla="*/ 2269066 w 2421466"/>
              <a:gd name="connsiteY27" fmla="*/ 306573 h 1593506"/>
              <a:gd name="connsiteX28" fmla="*/ 2336800 w 2421466"/>
              <a:gd name="connsiteY28" fmla="*/ 154173 h 1593506"/>
              <a:gd name="connsiteX29" fmla="*/ 2404533 w 2421466"/>
              <a:gd name="connsiteY29" fmla="*/ 1773 h 1593506"/>
              <a:gd name="connsiteX30" fmla="*/ 2421466 w 2421466"/>
              <a:gd name="connsiteY30" fmla="*/ 1773 h 159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421466" h="1593506">
                <a:moveTo>
                  <a:pt x="0" y="1593506"/>
                </a:moveTo>
                <a:cubicBezTo>
                  <a:pt x="22578" y="1587862"/>
                  <a:pt x="45942" y="1584745"/>
                  <a:pt x="67733" y="1576573"/>
                </a:cubicBezTo>
                <a:cubicBezTo>
                  <a:pt x="91368" y="1567710"/>
                  <a:pt x="113821" y="1555693"/>
                  <a:pt x="135466" y="1542706"/>
                </a:cubicBezTo>
                <a:cubicBezTo>
                  <a:pt x="135491" y="1542691"/>
                  <a:pt x="262454" y="1458047"/>
                  <a:pt x="287866" y="1441106"/>
                </a:cubicBezTo>
                <a:lnTo>
                  <a:pt x="338666" y="1407240"/>
                </a:lnTo>
                <a:lnTo>
                  <a:pt x="389466" y="1373373"/>
                </a:lnTo>
                <a:cubicBezTo>
                  <a:pt x="467101" y="1256922"/>
                  <a:pt x="418586" y="1284644"/>
                  <a:pt x="508000" y="1254840"/>
                </a:cubicBezTo>
                <a:cubicBezTo>
                  <a:pt x="519289" y="1237907"/>
                  <a:pt x="525974" y="1216753"/>
                  <a:pt x="541866" y="1204040"/>
                </a:cubicBezTo>
                <a:cubicBezTo>
                  <a:pt x="555804" y="1192889"/>
                  <a:pt x="576701" y="1195088"/>
                  <a:pt x="592666" y="1187106"/>
                </a:cubicBezTo>
                <a:cubicBezTo>
                  <a:pt x="610869" y="1178005"/>
                  <a:pt x="626533" y="1164529"/>
                  <a:pt x="643466" y="1153240"/>
                </a:cubicBezTo>
                <a:cubicBezTo>
                  <a:pt x="654755" y="1136307"/>
                  <a:pt x="660075" y="1113226"/>
                  <a:pt x="677333" y="1102440"/>
                </a:cubicBezTo>
                <a:cubicBezTo>
                  <a:pt x="707605" y="1083520"/>
                  <a:pt x="778933" y="1068573"/>
                  <a:pt x="778933" y="1068573"/>
                </a:cubicBezTo>
                <a:cubicBezTo>
                  <a:pt x="795866" y="1057284"/>
                  <a:pt x="811136" y="1042971"/>
                  <a:pt x="829733" y="1034706"/>
                </a:cubicBezTo>
                <a:cubicBezTo>
                  <a:pt x="862355" y="1020208"/>
                  <a:pt x="897466" y="1012129"/>
                  <a:pt x="931333" y="1000840"/>
                </a:cubicBezTo>
                <a:lnTo>
                  <a:pt x="1032933" y="966973"/>
                </a:lnTo>
                <a:lnTo>
                  <a:pt x="1134533" y="933106"/>
                </a:lnTo>
                <a:cubicBezTo>
                  <a:pt x="1151466" y="927462"/>
                  <a:pt x="1168017" y="920502"/>
                  <a:pt x="1185333" y="916173"/>
                </a:cubicBezTo>
                <a:cubicBezTo>
                  <a:pt x="1397091" y="863234"/>
                  <a:pt x="1133806" y="930895"/>
                  <a:pt x="1303866" y="882306"/>
                </a:cubicBezTo>
                <a:cubicBezTo>
                  <a:pt x="1483034" y="831115"/>
                  <a:pt x="1231715" y="912001"/>
                  <a:pt x="1473200" y="831506"/>
                </a:cubicBezTo>
                <a:lnTo>
                  <a:pt x="1574800" y="797640"/>
                </a:lnTo>
                <a:cubicBezTo>
                  <a:pt x="1591733" y="791995"/>
                  <a:pt x="1610748" y="790607"/>
                  <a:pt x="1625600" y="780706"/>
                </a:cubicBezTo>
                <a:cubicBezTo>
                  <a:pt x="1692316" y="736229"/>
                  <a:pt x="1681277" y="737153"/>
                  <a:pt x="1778000" y="712973"/>
                </a:cubicBezTo>
                <a:cubicBezTo>
                  <a:pt x="1793948" y="708986"/>
                  <a:pt x="1876654" y="690150"/>
                  <a:pt x="1896533" y="679106"/>
                </a:cubicBezTo>
                <a:cubicBezTo>
                  <a:pt x="1896548" y="679098"/>
                  <a:pt x="2023526" y="594444"/>
                  <a:pt x="2048933" y="577506"/>
                </a:cubicBezTo>
                <a:lnTo>
                  <a:pt x="2099733" y="543640"/>
                </a:lnTo>
                <a:cubicBezTo>
                  <a:pt x="2178755" y="425107"/>
                  <a:pt x="2133599" y="464618"/>
                  <a:pt x="2218266" y="408173"/>
                </a:cubicBezTo>
                <a:cubicBezTo>
                  <a:pt x="2223911" y="391240"/>
                  <a:pt x="2227218" y="373338"/>
                  <a:pt x="2235200" y="357373"/>
                </a:cubicBezTo>
                <a:cubicBezTo>
                  <a:pt x="2244301" y="339170"/>
                  <a:pt x="2260801" y="325170"/>
                  <a:pt x="2269066" y="306573"/>
                </a:cubicBezTo>
                <a:cubicBezTo>
                  <a:pt x="2349668" y="125218"/>
                  <a:pt x="2260157" y="269137"/>
                  <a:pt x="2336800" y="154173"/>
                </a:cubicBezTo>
                <a:cubicBezTo>
                  <a:pt x="2353568" y="103869"/>
                  <a:pt x="2364280" y="42026"/>
                  <a:pt x="2404533" y="1773"/>
                </a:cubicBezTo>
                <a:cubicBezTo>
                  <a:pt x="2408524" y="-2218"/>
                  <a:pt x="2415822" y="1773"/>
                  <a:pt x="2421466" y="1773"/>
                </a:cubicBezTo>
              </a:path>
            </a:pathLst>
          </a:custGeom>
          <a:noFill/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40667" y="3437198"/>
            <a:ext cx="203200" cy="154442"/>
          </a:xfrm>
          <a:custGeom>
            <a:avLst/>
            <a:gdLst>
              <a:gd name="connsiteX0" fmla="*/ 0 w 203200"/>
              <a:gd name="connsiteY0" fmla="*/ 269 h 154442"/>
              <a:gd name="connsiteX1" fmla="*/ 67733 w 203200"/>
              <a:gd name="connsiteY1" fmla="*/ 17202 h 154442"/>
              <a:gd name="connsiteX2" fmla="*/ 203200 w 203200"/>
              <a:gd name="connsiteY2" fmla="*/ 17202 h 154442"/>
              <a:gd name="connsiteX3" fmla="*/ 152400 w 203200"/>
              <a:gd name="connsiteY3" fmla="*/ 51069 h 154442"/>
              <a:gd name="connsiteX4" fmla="*/ 135466 w 203200"/>
              <a:gd name="connsiteY4" fmla="*/ 101869 h 154442"/>
              <a:gd name="connsiteX5" fmla="*/ 101600 w 203200"/>
              <a:gd name="connsiteY5" fmla="*/ 152669 h 154442"/>
              <a:gd name="connsiteX6" fmla="*/ 84666 w 203200"/>
              <a:gd name="connsiteY6" fmla="*/ 152669 h 1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200" h="154442">
                <a:moveTo>
                  <a:pt x="0" y="269"/>
                </a:moveTo>
                <a:cubicBezTo>
                  <a:pt x="22578" y="5913"/>
                  <a:pt x="44460" y="17202"/>
                  <a:pt x="67733" y="17202"/>
                </a:cubicBezTo>
                <a:cubicBezTo>
                  <a:pt x="231204" y="17202"/>
                  <a:pt x="87078" y="-21504"/>
                  <a:pt x="203200" y="17202"/>
                </a:cubicBezTo>
                <a:cubicBezTo>
                  <a:pt x="186267" y="28491"/>
                  <a:pt x="165113" y="35177"/>
                  <a:pt x="152400" y="51069"/>
                </a:cubicBezTo>
                <a:cubicBezTo>
                  <a:pt x="141250" y="65007"/>
                  <a:pt x="143448" y="85904"/>
                  <a:pt x="135466" y="101869"/>
                </a:cubicBezTo>
                <a:cubicBezTo>
                  <a:pt x="126365" y="120072"/>
                  <a:pt x="115990" y="138279"/>
                  <a:pt x="101600" y="152669"/>
                </a:cubicBezTo>
                <a:cubicBezTo>
                  <a:pt x="97609" y="156660"/>
                  <a:pt x="90311" y="152669"/>
                  <a:pt x="84666" y="15266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10933" y="3640667"/>
            <a:ext cx="304800" cy="237066"/>
          </a:xfrm>
          <a:custGeom>
            <a:avLst/>
            <a:gdLst>
              <a:gd name="connsiteX0" fmla="*/ 101600 w 304800"/>
              <a:gd name="connsiteY0" fmla="*/ 0 h 237066"/>
              <a:gd name="connsiteX1" fmla="*/ 16934 w 304800"/>
              <a:gd name="connsiteY1" fmla="*/ 118533 h 237066"/>
              <a:gd name="connsiteX2" fmla="*/ 0 w 304800"/>
              <a:gd name="connsiteY2" fmla="*/ 169333 h 237066"/>
              <a:gd name="connsiteX3" fmla="*/ 152400 w 304800"/>
              <a:gd name="connsiteY3" fmla="*/ 220133 h 237066"/>
              <a:gd name="connsiteX4" fmla="*/ 203200 w 304800"/>
              <a:gd name="connsiteY4" fmla="*/ 237066 h 237066"/>
              <a:gd name="connsiteX5" fmla="*/ 304800 w 304800"/>
              <a:gd name="connsiteY5" fmla="*/ 237066 h 23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00" h="237066">
                <a:moveTo>
                  <a:pt x="101600" y="0"/>
                </a:moveTo>
                <a:cubicBezTo>
                  <a:pt x="90090" y="15346"/>
                  <a:pt x="29317" y="93768"/>
                  <a:pt x="16934" y="118533"/>
                </a:cubicBezTo>
                <a:cubicBezTo>
                  <a:pt x="8952" y="134498"/>
                  <a:pt x="5645" y="152400"/>
                  <a:pt x="0" y="169333"/>
                </a:cubicBezTo>
                <a:lnTo>
                  <a:pt x="152400" y="220133"/>
                </a:lnTo>
                <a:cubicBezTo>
                  <a:pt x="169333" y="225777"/>
                  <a:pt x="185351" y="237066"/>
                  <a:pt x="203200" y="237066"/>
                </a:cubicBezTo>
                <a:lnTo>
                  <a:pt x="304800" y="23706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397320" y="2355159"/>
            <a:ext cx="214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Non-linear Elastic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166" y="4977280"/>
            <a:ext cx="81045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000" b="1" dirty="0"/>
              <a:t>Reversible Deformation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Non-permanent deformation where the material completely recovers its original state upon release of applied stress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06046" y="1662468"/>
            <a:ext cx="3907854" cy="3084440"/>
            <a:chOff x="1406046" y="1662468"/>
            <a:chExt cx="3907854" cy="3084440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stealth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62468"/>
                  <a:ext cx="456663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 2"/>
                <p:cNvSpPr/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𝜀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" name="Rectangle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067" y="4285243"/>
                  <a:ext cx="418833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3811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6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Linear Elastic </a:t>
            </a:r>
            <a:r>
              <a:rPr lang="en-US" sz="2400"/>
              <a:t>Deformation Properties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507348" y="3761083"/>
                <a:ext cx="534185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348" y="3761083"/>
                <a:ext cx="534185" cy="7386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2520" y="4480466"/>
                <a:ext cx="8104501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b="1" dirty="0"/>
                  <a:t>E : Modulus of Elasticity (Young’s Modulus)</a:t>
                </a:r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dirty="0"/>
                  <a:t>E is a measure of material’s resistance to elastic deformation </a:t>
                </a:r>
                <a:endParaRPr lang="en-US" sz="2000" b="1" i="1" dirty="0"/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dirty="0"/>
                  <a:t>Stiffness is proportional to it’s Young’s modulus</a:t>
                </a:r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:r>
                  <a:rPr lang="en-US" sz="2000" b="1" dirty="0"/>
                  <a:t>G : Shear Modulus </a:t>
                </a:r>
                <a:endParaRPr lang="en-US" sz="2400" i="1" dirty="0"/>
              </a:p>
              <a:p>
                <a:pPr marL="342900" indent="-342900" algn="just">
                  <a:lnSpc>
                    <a:spcPts val="36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</a:rPr>
                      <m:t>𝜏</m:t>
                    </m:r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i="1">
                        <a:latin typeface="Cambria Math" charset="0"/>
                      </a:rPr>
                      <m:t>𝐺</m:t>
                    </m:r>
                    <m:r>
                      <a:rPr lang="en-US" sz="2400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sz="2400" dirty="0">
                    <a:effectLst/>
                  </a:rPr>
                  <a:t> </a:t>
                </a:r>
                <a:r>
                  <a:rPr lang="en-US" sz="2000" dirty="0">
                    <a:effectLst/>
                  </a:rPr>
                  <a:t>Shear stress and shear rate are proportional</a:t>
                </a:r>
                <a:endParaRPr lang="en-US" sz="2400" b="1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520" y="4480466"/>
                <a:ext cx="8104501" cy="2400657"/>
              </a:xfrm>
              <a:prstGeom prst="rect">
                <a:avLst/>
              </a:prstGeom>
              <a:blipFill rotWithShape="0">
                <a:blip r:embed="rId4"/>
                <a:stretch>
                  <a:fillRect l="-977" b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82520" y="767610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Hooke’s Law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660041" y="1572981"/>
            <a:ext cx="3438224" cy="2643424"/>
            <a:chOff x="1406046" y="1691512"/>
            <a:chExt cx="3438224" cy="2643424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1964267" y="1794934"/>
              <a:ext cx="0" cy="252000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964270" y="4331870"/>
              <a:ext cx="2880000" cy="306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964267" y="2181202"/>
              <a:ext cx="1761066" cy="215066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arrow"/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1406046" y="1691512"/>
                  <a:ext cx="4566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046" y="1691512"/>
                  <a:ext cx="456663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" name="Straight Connector 5"/>
            <p:cNvCxnSpPr/>
            <p:nvPr/>
          </p:nvCxnSpPr>
          <p:spPr>
            <a:xfrm flipH="1">
              <a:off x="3166533" y="2827867"/>
              <a:ext cx="0" cy="626533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09333" y="3454400"/>
              <a:ext cx="457200" cy="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304111" y="2956467"/>
              <a:ext cx="359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/>
                <a:t>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660397" y="1235206"/>
                <a:ext cx="1354217" cy="800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charset="0"/>
                      </a:rPr>
                      <m:t>𝜎</m:t>
                    </m:r>
                  </m:oMath>
                </a14:m>
                <a:r>
                  <a:rPr lang="en-US" sz="2800" dirty="0"/>
                  <a:t> = 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charset="0"/>
                      </a:rPr>
                      <m:t>𝜀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397" y="1235206"/>
                <a:ext cx="1354217" cy="800219"/>
              </a:xfrm>
              <a:prstGeom prst="rect">
                <a:avLst/>
              </a:prstGeom>
              <a:blipFill rotWithShape="0">
                <a:blip r:embed="rId6"/>
                <a:stretch>
                  <a:fillRect t="-8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096000" y="1339110"/>
            <a:ext cx="931333" cy="814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265334" y="1136942"/>
            <a:ext cx="558800" cy="12167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9" idx="0"/>
          </p:cNvCxnSpPr>
          <p:nvPr/>
        </p:nvCxnSpPr>
        <p:spPr>
          <a:xfrm flipH="1" flipV="1">
            <a:off x="6536267" y="767610"/>
            <a:ext cx="0" cy="3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</p:cNvCxnSpPr>
          <p:nvPr/>
        </p:nvCxnSpPr>
        <p:spPr>
          <a:xfrm flipH="1">
            <a:off x="6536267" y="2353733"/>
            <a:ext cx="0" cy="36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587067" y="68402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37924" y="250820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20351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7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Linear Elastic </a:t>
            </a:r>
            <a:r>
              <a:rPr lang="en-US" sz="2400"/>
              <a:t>Deformation Properties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82520" y="2734170"/>
            <a:ext cx="81045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/>
              <a:t>v </a:t>
            </a:r>
            <a:r>
              <a:rPr lang="en-US" sz="2000" dirty="0"/>
              <a:t>relates the lateral and </a:t>
            </a:r>
            <a:r>
              <a:rPr lang="en-US" sz="2000"/>
              <a:t>axial strains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282520" y="767610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Poison’s Ratio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618499" y="1339109"/>
                <a:ext cx="2461501" cy="8385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𝑣</m:t>
                      </m:r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499" y="1339109"/>
                <a:ext cx="2461501" cy="8385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66603"/>
              </p:ext>
            </p:extLst>
          </p:nvPr>
        </p:nvGraphicFramePr>
        <p:xfrm>
          <a:off x="1349320" y="3937000"/>
          <a:ext cx="466201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/>
                        <a:t>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Isotropic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Metals and alloys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0.25-0.35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384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79553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10739</TotalTime>
  <Words>396</Words>
  <Application>Microsoft Macintosh PowerPoint</Application>
  <PresentationFormat>On-screen Show (4:3)</PresentationFormat>
  <Paragraphs>106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181</cp:revision>
  <dcterms:created xsi:type="dcterms:W3CDTF">2014-01-14T11:21:41Z</dcterms:created>
  <dcterms:modified xsi:type="dcterms:W3CDTF">2020-05-09T13:04:48Z</dcterms:modified>
</cp:coreProperties>
</file>