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14" r:id="rId2"/>
    <p:sldId id="257" r:id="rId3"/>
    <p:sldId id="256" r:id="rId4"/>
    <p:sldId id="263" r:id="rId5"/>
    <p:sldId id="262" r:id="rId6"/>
    <p:sldId id="258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5" r:id="rId19"/>
    <p:sldId id="310" r:id="rId20"/>
    <p:sldId id="277" r:id="rId21"/>
    <p:sldId id="279" r:id="rId22"/>
    <p:sldId id="281" r:id="rId23"/>
    <p:sldId id="284" r:id="rId24"/>
    <p:sldId id="285" r:id="rId25"/>
    <p:sldId id="287" r:id="rId26"/>
    <p:sldId id="289" r:id="rId27"/>
    <p:sldId id="290" r:id="rId28"/>
    <p:sldId id="288" r:id="rId29"/>
    <p:sldId id="291" r:id="rId30"/>
    <p:sldId id="292" r:id="rId31"/>
    <p:sldId id="293" r:id="rId32"/>
    <p:sldId id="294" r:id="rId33"/>
    <p:sldId id="295" r:id="rId34"/>
    <p:sldId id="296" r:id="rId35"/>
    <p:sldId id="298" r:id="rId36"/>
    <p:sldId id="297" r:id="rId37"/>
    <p:sldId id="301" r:id="rId38"/>
    <p:sldId id="299" r:id="rId39"/>
    <p:sldId id="302" r:id="rId40"/>
    <p:sldId id="300" r:id="rId41"/>
    <p:sldId id="311" r:id="rId42"/>
    <p:sldId id="304" r:id="rId43"/>
    <p:sldId id="305" r:id="rId44"/>
    <p:sldId id="306" r:id="rId45"/>
    <p:sldId id="307" r:id="rId46"/>
    <p:sldId id="308" r:id="rId4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rdar kurt" initials="sk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89" autoAdjust="0"/>
    <p:restoredTop sz="94660"/>
  </p:normalViewPr>
  <p:slideViewPr>
    <p:cSldViewPr snapToGrid="0">
      <p:cViewPr varScale="1">
        <p:scale>
          <a:sx n="92" d="100"/>
          <a:sy n="92" d="100"/>
        </p:scale>
        <p:origin x="176" y="6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.xlsx"/><Relationship Id="rId4" Type="http://schemas.openxmlformats.org/officeDocument/2006/relationships/chartUserShapes" Target="../drawings/drawing1.xml"/><Relationship Id="rId1" Type="http://schemas.microsoft.com/office/2011/relationships/chartStyle" Target="style1.xml"/><Relationship Id="rId2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baseline="0"/>
              <a:t> </a:t>
            </a:r>
            <a:r>
              <a:rPr lang="tr-TR" sz="2000"/>
              <a:t>ABD'deki holstein ineklerin günlük süt                     üretim</a:t>
            </a:r>
            <a:r>
              <a:rPr lang="tr-TR" sz="2000" baseline="0"/>
              <a:t> kapesitelerinin</a:t>
            </a:r>
            <a:r>
              <a:rPr lang="tr-TR" sz="2000"/>
              <a:t> yıllara göre değişimi</a:t>
            </a:r>
            <a:endParaRPr lang="en-US"/>
          </a:p>
        </c:rich>
      </c:tx>
      <c:layout>
        <c:manualLayout>
          <c:xMode val="edge"/>
          <c:yMode val="edge"/>
          <c:x val="0.116575170371745"/>
          <c:y val="0.01391442711562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0.101031830332728"/>
          <c:y val="0.164689406526436"/>
          <c:w val="0.892740216863479"/>
          <c:h val="0.695228429195913"/>
        </c:manualLayout>
      </c:layout>
      <c:lineChart>
        <c:grouping val="stack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süt üretimi kg/gün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fld id="{106E3D45-129C-4564-9859-FFDA8C570ED3}" type="VALUE">
                      <a:rPr lang="is-IS" sz="2400"/>
                      <a:pPr/>
                      <a:t>[DEĞER]</a:t>
                    </a:fld>
                    <a:endParaRPr lang="tr-TR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AAA-475C-BD24-5B8A6C39583F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34FB0BBA-DF0E-4732-A298-2333A02785BF}" type="VALUE">
                      <a:rPr lang="fi-FI" sz="2400"/>
                      <a:pPr/>
                      <a:t>[DEĞER]</a:t>
                    </a:fld>
                    <a:endParaRPr lang="tr-TR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AAA-475C-BD24-5B8A6C39583F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2646720C-C759-4857-BC39-574A2247A708}" type="VALUE">
                      <a:rPr lang="fi-FI" sz="2400"/>
                      <a:pPr/>
                      <a:t>[DEĞER]</a:t>
                    </a:fld>
                    <a:endParaRPr lang="tr-TR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AAA-475C-BD24-5B8A6C39583F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80439690-12EB-45C0-BB14-3194A34946E1}" type="VALUE">
                      <a:rPr lang="cs-CZ" sz="2800"/>
                      <a:pPr/>
                      <a:t>[DEĞER]</a:t>
                    </a:fld>
                    <a:endParaRPr lang="tr-TR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AAA-475C-BD24-5B8A6C39583F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Sayfa1!$A$2:$A$6</c:f>
              <c:strCache>
                <c:ptCount val="4"/>
                <c:pt idx="0">
                  <c:v>1960</c:v>
                </c:pt>
                <c:pt idx="1">
                  <c:v>1970</c:v>
                </c:pt>
                <c:pt idx="2">
                  <c:v>1980</c:v>
                </c:pt>
                <c:pt idx="3">
                  <c:v>2000-2015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37.0</c:v>
                </c:pt>
                <c:pt idx="1">
                  <c:v>79.0</c:v>
                </c:pt>
                <c:pt idx="2">
                  <c:v>102.0</c:v>
                </c:pt>
                <c:pt idx="3">
                  <c:v>111.0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DAAA-475C-BD24-5B8A6C39583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54198080"/>
        <c:axId val="1705845488"/>
      </c:lineChart>
      <c:catAx>
        <c:axId val="165419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705845488"/>
        <c:crosses val="autoZero"/>
        <c:auto val="1"/>
        <c:lblAlgn val="ctr"/>
        <c:lblOffset val="100"/>
        <c:noMultiLvlLbl val="0"/>
      </c:catAx>
      <c:valAx>
        <c:axId val="1705845488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accent4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r-TR" sz="2800"/>
                  <a:t>süt</a:t>
                </a:r>
                <a:r>
                  <a:rPr lang="tr-TR" sz="2800" baseline="0"/>
                  <a:t> verimi/gün/kg</a:t>
                </a:r>
                <a:endParaRPr lang="tr-TR" sz="2800"/>
              </a:p>
            </c:rich>
          </c:tx>
          <c:layout>
            <c:manualLayout>
              <c:xMode val="edge"/>
              <c:yMode val="edge"/>
              <c:x val="0.0"/>
              <c:y val="0.1547987368479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654198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2573287682217"/>
          <c:y val="0.907013313027688"/>
          <c:w val="0.279578475552064"/>
          <c:h val="0.07173270185010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0.89566</cdr:x>
      <cdr:y>0.87755</cdr:y>
    </cdr:from>
    <cdr:to>
      <cdr:x>1</cdr:x>
      <cdr:y>1</cdr:y>
    </cdr:to>
    <cdr:sp macro="" textlink="">
      <cdr:nvSpPr>
        <cdr:cNvPr id="3" name="Metin Kutusu 1"/>
        <cdr:cNvSpPr txBox="1"/>
      </cdr:nvSpPr>
      <cdr:spPr>
        <a:xfrm xmlns:a="http://schemas.openxmlformats.org/drawingml/2006/main">
          <a:off x="4077911" y="2006071"/>
          <a:ext cx="475039" cy="2799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sz="1200" b="0">
              <a:latin typeface="Times New Roman" panose="02020603050405020304" pitchFamily="18" charset="0"/>
              <a:cs typeface="Times New Roman" panose="02020603050405020304" pitchFamily="18" charset="0"/>
            </a:rPr>
            <a:t>yılla</a:t>
          </a:r>
          <a:r>
            <a:rPr lang="tr-TR" sz="1200" b="0"/>
            <a:t>r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52EEE-BD0F-4A5A-9749-1DBB3DD1478F}" type="datetimeFigureOut">
              <a:rPr lang="tr-TR" smtClean="0"/>
              <a:pPr/>
              <a:t>16.01.2018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213A7-A4C7-4B74-9475-E7FD79D6BE4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2633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59D8-5B83-49B5-BF24-A6E8E4A87EA6}" type="datetime1">
              <a:rPr lang="tr-TR" smtClean="0"/>
              <a:pPr/>
              <a:t>16.01.2018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16AC-B935-45CE-9149-D3CE88EB5C3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5146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EE73-4ABF-4502-9D09-C9406A86E220}" type="datetime1">
              <a:rPr lang="tr-TR" smtClean="0"/>
              <a:pPr/>
              <a:t>16.01.2018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16AC-B935-45CE-9149-D3CE88EB5C3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3774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175E-D4C0-4238-8494-9AB4C7E887A0}" type="datetime1">
              <a:rPr lang="tr-TR" smtClean="0"/>
              <a:pPr/>
              <a:t>16.01.2018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16AC-B935-45CE-9149-D3CE88EB5C3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5174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E7B4-0716-49EF-9561-D32E8CCA34B4}" type="datetime1">
              <a:rPr lang="tr-TR" smtClean="0"/>
              <a:pPr/>
              <a:t>16.01.2018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16AC-B935-45CE-9149-D3CE88EB5C3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240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FACE-9149-4E62-9688-DD69A5B56566}" type="datetime1">
              <a:rPr lang="tr-TR" smtClean="0"/>
              <a:pPr/>
              <a:t>16.01.2018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16AC-B935-45CE-9149-D3CE88EB5C3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8462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15B4-5722-4DA7-9D4F-C697FA3E5766}" type="datetime1">
              <a:rPr lang="tr-TR" smtClean="0"/>
              <a:pPr/>
              <a:t>16.01.2018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16AC-B935-45CE-9149-D3CE88EB5C3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6244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C2FF-2E33-4C8C-B6A2-518A86D1F3D4}" type="datetime1">
              <a:rPr lang="tr-TR" smtClean="0"/>
              <a:pPr/>
              <a:t>16.01.2018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16AC-B935-45CE-9149-D3CE88EB5C3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8495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71CA-899E-43AB-BD54-096065B92539}" type="datetime1">
              <a:rPr lang="tr-TR" smtClean="0"/>
              <a:pPr/>
              <a:t>16.01.2018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16AC-B935-45CE-9149-D3CE88EB5C3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0454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F00F-9F81-4EA8-A8F1-691555D9E534}" type="datetime1">
              <a:rPr lang="tr-TR" smtClean="0"/>
              <a:pPr/>
              <a:t>16.01.2018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16AC-B935-45CE-9149-D3CE88EB5C3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2701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2553-8C0E-497C-B335-56689038E814}" type="datetime1">
              <a:rPr lang="tr-TR" smtClean="0"/>
              <a:pPr/>
              <a:t>16.01.2018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16AC-B935-45CE-9149-D3CE88EB5C3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8277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F5D1-2843-4584-8212-44818BC7F2BB}" type="datetime1">
              <a:rPr lang="tr-TR" smtClean="0"/>
              <a:pPr/>
              <a:t>16.01.2018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16AC-B935-45CE-9149-D3CE88EB5C3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772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1D28E-B80F-4944-82B4-24C01EB658E3}" type="datetime1">
              <a:rPr lang="tr-TR" smtClean="0"/>
              <a:pPr/>
              <a:t>16.01.2018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B16AC-B935-45CE-9149-D3CE88EB5C3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150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jpeg"/><Relationship Id="rId3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738304" y="1998246"/>
            <a:ext cx="63056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b="1" dirty="0" smtClean="0"/>
              <a:t>REPRODÜKTİF SÜRÜ SAĞLIĞI</a:t>
            </a:r>
            <a:endParaRPr lang="tr-TR" sz="4000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4214348" y="4202136"/>
            <a:ext cx="3353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 smtClean="0"/>
              <a:t>Prof.Dr</a:t>
            </a:r>
            <a:r>
              <a:rPr lang="tr-TR" sz="2800" dirty="0" smtClean="0"/>
              <a:t>. Şükrü </a:t>
            </a:r>
            <a:r>
              <a:rPr lang="tr-TR" sz="2800" dirty="0" err="1" smtClean="0"/>
              <a:t>Küplülü</a:t>
            </a:r>
            <a:endParaRPr lang="tr-TR" sz="2800" dirty="0"/>
          </a:p>
        </p:txBody>
      </p:sp>
      <p:pic>
        <p:nvPicPr>
          <p:cNvPr id="6" name="Picture 4" descr="au_amble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60" y="160722"/>
            <a:ext cx="1763687" cy="1768936"/>
          </a:xfrm>
          <a:prstGeom prst="rect">
            <a:avLst/>
          </a:prstGeom>
        </p:spPr>
      </p:pic>
      <p:pic>
        <p:nvPicPr>
          <p:cNvPr id="7" name="Picture 5" descr="1067241575veteriner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573" y="182606"/>
            <a:ext cx="1743456" cy="172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55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16AC-B935-45CE-9149-D3CE88EB5C3E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0" y="122878"/>
            <a:ext cx="12192000" cy="706930"/>
          </a:xfrm>
        </p:spPr>
        <p:txBody>
          <a:bodyPr>
            <a:normAutofit/>
          </a:bodyPr>
          <a:lstStyle/>
          <a:p>
            <a:pPr algn="ctr"/>
            <a:r>
              <a:rPr lang="tr-TR" sz="4000" b="1">
                <a:solidFill>
                  <a:srgbClr val="FF0000"/>
                </a:solidFill>
              </a:rPr>
              <a:t>SÜTÇÜ İNEKLERDE MASTİTİS SORUNU VE DAĞILIMI</a:t>
            </a:r>
            <a:endParaRPr lang="tr-TR" sz="4000">
              <a:solidFill>
                <a:srgbClr val="FF000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 cstate="print"/>
          <a:srcRect l="16784" t="27192" r="44300" b="21875"/>
          <a:stretch/>
        </p:blipFill>
        <p:spPr>
          <a:xfrm>
            <a:off x="230876" y="829808"/>
            <a:ext cx="8379725" cy="55477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8610601" y="2226820"/>
            <a:ext cx="34756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/>
              <a:t>M</a:t>
            </a:r>
            <a:r>
              <a:rPr lang="tr-TR" sz="2800" smtClean="0"/>
              <a:t>eme </a:t>
            </a:r>
            <a:r>
              <a:rPr lang="tr-TR" sz="2800"/>
              <a:t>enfeksiyonları süt kalitesini ve</a:t>
            </a:r>
          </a:p>
          <a:p>
            <a:r>
              <a:rPr lang="tr-TR" sz="2800"/>
              <a:t>miktarını azalttığından üreticilere ağır yük olmaktadır (Mihklepp ve ark., 2017</a:t>
            </a:r>
            <a:r>
              <a:rPr lang="tr-TR" sz="2800" smtClean="0"/>
              <a:t>)</a:t>
            </a:r>
            <a:endParaRPr lang="tr-TR" sz="2800"/>
          </a:p>
        </p:txBody>
      </p:sp>
      <p:sp>
        <p:nvSpPr>
          <p:cNvPr id="7" name="Metin kutusu 6"/>
          <p:cNvSpPr txBox="1"/>
          <p:nvPr/>
        </p:nvSpPr>
        <p:spPr>
          <a:xfrm>
            <a:off x="6079630" y="6328919"/>
            <a:ext cx="2982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/>
              <a:t>(Oltenacu ve Broom, 2010</a:t>
            </a:r>
            <a:r>
              <a:rPr lang="tr-TR" sz="2000" smtClean="0"/>
              <a:t>)</a:t>
            </a:r>
            <a:endParaRPr lang="tr-TR" sz="2000"/>
          </a:p>
        </p:txBody>
      </p:sp>
    </p:spTree>
    <p:extLst>
      <p:ext uri="{BB962C8B-B14F-4D97-AF65-F5344CB8AC3E}">
        <p14:creationId xmlns:p14="http://schemas.microsoft.com/office/powerpoint/2010/main" val="155891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/>
          <a:srcRect l="18777" t="28871" r="39790" b="26539"/>
          <a:stretch/>
        </p:blipFill>
        <p:spPr>
          <a:xfrm>
            <a:off x="368489" y="1160060"/>
            <a:ext cx="8093123" cy="5404513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16AC-B935-45CE-9149-D3CE88EB5C3E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8179561" y="2007265"/>
            <a:ext cx="401244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smtClean="0"/>
              <a:t>Meme</a:t>
            </a:r>
            <a:r>
              <a:rPr lang="tr-TR" sz="2800"/>
              <a:t> </a:t>
            </a:r>
            <a:r>
              <a:rPr lang="tr-TR" sz="2800" smtClean="0"/>
              <a:t>içi enfeksiyonlarının insidensi, kuru dönemin ilk 15 günü </a:t>
            </a:r>
            <a:r>
              <a:rPr lang="tr-TR" sz="2800"/>
              <a:t>ve </a:t>
            </a:r>
            <a:r>
              <a:rPr lang="tr-TR" sz="2800" smtClean="0"/>
              <a:t>geçiş döneminde en </a:t>
            </a:r>
            <a:r>
              <a:rPr lang="tr-TR" sz="2800"/>
              <a:t>üst </a:t>
            </a:r>
            <a:r>
              <a:rPr lang="tr-TR" sz="2800" smtClean="0"/>
              <a:t>seviyedir </a:t>
            </a:r>
            <a:r>
              <a:rPr lang="tr-TR" sz="2000" smtClean="0"/>
              <a:t>(</a:t>
            </a:r>
            <a:r>
              <a:rPr lang="tr-TR" sz="2000" dirty="0" err="1" smtClean="0"/>
              <a:t>Leelahapongsathon</a:t>
            </a:r>
            <a:r>
              <a:rPr lang="tr-TR" sz="2000" dirty="0" smtClean="0"/>
              <a:t> </a:t>
            </a:r>
            <a:r>
              <a:rPr lang="tr-TR" sz="2000" dirty="0"/>
              <a:t>ve ark., 2016).</a:t>
            </a: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0" y="94579"/>
            <a:ext cx="12192000" cy="706930"/>
          </a:xfrm>
        </p:spPr>
        <p:txBody>
          <a:bodyPr>
            <a:normAutofit/>
          </a:bodyPr>
          <a:lstStyle/>
          <a:p>
            <a:pPr algn="ctr"/>
            <a:r>
              <a:rPr lang="tr-TR" sz="4000" b="1">
                <a:solidFill>
                  <a:srgbClr val="FF0000"/>
                </a:solidFill>
              </a:rPr>
              <a:t>SÜTÇÜ İNEKLERDE MASTİTİS SORUNU VE DAĞILIMI</a:t>
            </a:r>
            <a:endParaRPr lang="tr-TR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5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/>
          <a:srcRect l="18881" t="34469" r="44092" b="24859"/>
          <a:stretch/>
        </p:blipFill>
        <p:spPr>
          <a:xfrm>
            <a:off x="464024" y="1288912"/>
            <a:ext cx="6798685" cy="4831307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16AC-B935-45CE-9149-D3CE88EB5C3E}" type="slidenum">
              <a:rPr lang="tr-TR" smtClean="0"/>
              <a:pPr/>
              <a:t>12</a:t>
            </a:fld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7450322" y="1930424"/>
            <a:ext cx="45187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/>
              <a:t>Kuru dönemde </a:t>
            </a:r>
            <a:r>
              <a:rPr lang="tr-TR" sz="2800" smtClean="0"/>
              <a:t>oluşan meme </a:t>
            </a:r>
            <a:r>
              <a:rPr lang="tr-TR" sz="2800"/>
              <a:t>içi </a:t>
            </a:r>
            <a:r>
              <a:rPr lang="tr-TR" sz="2800" smtClean="0"/>
              <a:t>enfeksiyonları çoğunlukla </a:t>
            </a:r>
            <a:r>
              <a:rPr lang="tr-TR" sz="2800"/>
              <a:t>çevresel </a:t>
            </a:r>
            <a:r>
              <a:rPr lang="tr-TR" sz="2800" smtClean="0"/>
              <a:t>patojenler kaynaklıdır </a:t>
            </a:r>
            <a:r>
              <a:rPr lang="tr-TR" sz="2000"/>
              <a:t>(Arnold, </a:t>
            </a:r>
            <a:r>
              <a:rPr lang="tr-TR" sz="2000" smtClean="0"/>
              <a:t>2016).</a:t>
            </a:r>
            <a:endParaRPr lang="tr-TR" sz="2000"/>
          </a:p>
        </p:txBody>
      </p:sp>
      <p:sp>
        <p:nvSpPr>
          <p:cNvPr id="9" name="Unvan 1"/>
          <p:cNvSpPr>
            <a:spLocks noGrp="1"/>
          </p:cNvSpPr>
          <p:nvPr>
            <p:ph type="title"/>
          </p:nvPr>
        </p:nvSpPr>
        <p:spPr>
          <a:xfrm>
            <a:off x="0" y="94579"/>
            <a:ext cx="12192000" cy="706930"/>
          </a:xfrm>
        </p:spPr>
        <p:txBody>
          <a:bodyPr>
            <a:normAutofit/>
          </a:bodyPr>
          <a:lstStyle/>
          <a:p>
            <a:pPr algn="ctr"/>
            <a:r>
              <a:rPr lang="tr-TR" sz="4000" b="1">
                <a:solidFill>
                  <a:srgbClr val="FF0000"/>
                </a:solidFill>
              </a:rPr>
              <a:t>SÜTÇÜ İNEKLERDE MASTİTİS SORUNU VE DAĞILIMI</a:t>
            </a:r>
            <a:endParaRPr lang="tr-TR" sz="4000">
              <a:solidFill>
                <a:srgbClr val="FF0000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64025" y="6321365"/>
            <a:ext cx="1552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/>
              <a:t>(Salfer, 2008</a:t>
            </a:r>
            <a:r>
              <a:rPr lang="tr-TR" sz="2000" smtClean="0"/>
              <a:t>)</a:t>
            </a:r>
            <a:endParaRPr lang="tr-TR" sz="2000"/>
          </a:p>
        </p:txBody>
      </p:sp>
    </p:spTree>
    <p:extLst>
      <p:ext uri="{BB962C8B-B14F-4D97-AF65-F5344CB8AC3E}">
        <p14:creationId xmlns:p14="http://schemas.microsoft.com/office/powerpoint/2010/main" val="120238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69097" y="2407764"/>
            <a:ext cx="2857500" cy="28575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4869" y="2"/>
            <a:ext cx="11785979" cy="1085745"/>
          </a:xfrm>
        </p:spPr>
        <p:txBody>
          <a:bodyPr>
            <a:normAutofit/>
          </a:bodyPr>
          <a:lstStyle/>
          <a:p>
            <a:pPr algn="ctr"/>
            <a:r>
              <a:rPr lang="tr-TR" sz="3600" b="1" smtClean="0">
                <a:solidFill>
                  <a:srgbClr val="FF0000"/>
                </a:solidFill>
              </a:rPr>
              <a:t>MASTİTİS </a:t>
            </a:r>
            <a:r>
              <a:rPr lang="tr-TR" sz="3600" b="1">
                <a:solidFill>
                  <a:srgbClr val="FF0000"/>
                </a:solidFill>
              </a:rPr>
              <a:t>KAYNAKLI EKONOMİK KAYIPLAR</a:t>
            </a:r>
            <a:endParaRPr lang="tr-TR" sz="3600">
              <a:solidFill>
                <a:srgbClr val="FF00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8506235" y="6149369"/>
            <a:ext cx="2743200" cy="365125"/>
          </a:xfrm>
        </p:spPr>
        <p:txBody>
          <a:bodyPr/>
          <a:lstStyle/>
          <a:p>
            <a:fld id="{8B8B16AC-B935-45CE-9149-D3CE88EB5C3E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512547" y="1457161"/>
            <a:ext cx="64003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smtClean="0"/>
              <a:t>Mastitis, süt </a:t>
            </a:r>
            <a:r>
              <a:rPr lang="tr-TR" sz="2800"/>
              <a:t>kalitesinin bozulmasına ve ekonomik </a:t>
            </a:r>
            <a:r>
              <a:rPr lang="tr-TR" sz="2800" smtClean="0"/>
              <a:t>kayıplara neden </a:t>
            </a:r>
            <a:r>
              <a:rPr lang="tr-TR" sz="2800"/>
              <a:t>olan en önemli problemlerden </a:t>
            </a:r>
            <a:r>
              <a:rPr lang="tr-TR" sz="2800" smtClean="0"/>
              <a:t>biridir.</a:t>
            </a:r>
            <a:endParaRPr lang="tr-TR" sz="2800"/>
          </a:p>
        </p:txBody>
      </p:sp>
      <p:sp>
        <p:nvSpPr>
          <p:cNvPr id="6" name="Metin kutusu 5"/>
          <p:cNvSpPr txBox="1"/>
          <p:nvPr/>
        </p:nvSpPr>
        <p:spPr>
          <a:xfrm>
            <a:off x="512547" y="3497217"/>
            <a:ext cx="72333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smtClean="0"/>
              <a:t>Mastitis kaynaklı yıllık kayıplar tahmini olarak;</a:t>
            </a:r>
          </a:p>
          <a:p>
            <a:r>
              <a:rPr lang="tr-TR" sz="2800" smtClean="0"/>
              <a:t> </a:t>
            </a:r>
            <a:r>
              <a:rPr lang="tr-TR" sz="2800" u="sng" smtClean="0"/>
              <a:t>UK: 68 milyon € </a:t>
            </a:r>
          </a:p>
          <a:p>
            <a:r>
              <a:rPr lang="tr-TR" sz="2800" u="sng" smtClean="0"/>
              <a:t> ABD: 800 milyon $</a:t>
            </a:r>
            <a:endParaRPr lang="tr-TR" sz="2800" smtClean="0"/>
          </a:p>
        </p:txBody>
      </p:sp>
      <p:sp>
        <p:nvSpPr>
          <p:cNvPr id="7" name="Metin kutusu 6"/>
          <p:cNvSpPr txBox="1"/>
          <p:nvPr/>
        </p:nvSpPr>
        <p:spPr>
          <a:xfrm>
            <a:off x="7524637" y="6165649"/>
            <a:ext cx="29397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/>
              <a:t>(Henderson ve ark., 2016).</a:t>
            </a:r>
          </a:p>
          <a:p>
            <a:endParaRPr lang="tr-TR" sz="2000"/>
          </a:p>
        </p:txBody>
      </p:sp>
      <p:sp>
        <p:nvSpPr>
          <p:cNvPr id="11" name="Metin kutusu 10"/>
          <p:cNvSpPr txBox="1"/>
          <p:nvPr/>
        </p:nvSpPr>
        <p:spPr>
          <a:xfrm>
            <a:off x="7637788" y="1457162"/>
            <a:ext cx="45992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Üretim problemleri kaynaklı</a:t>
            </a:r>
          </a:p>
          <a:p>
            <a:r>
              <a:rPr lang="tr-TR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ekonomik kayıplar</a:t>
            </a:r>
            <a:endParaRPr lang="tr-TR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9571170" y="2599963"/>
            <a:ext cx="1555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>
                <a:solidFill>
                  <a:srgbClr val="FF0000"/>
                </a:solidFill>
              </a:rPr>
              <a:t>M</a:t>
            </a:r>
            <a:r>
              <a:rPr lang="tr-TR" sz="3200" b="1" smtClean="0">
                <a:solidFill>
                  <a:srgbClr val="FF0000"/>
                </a:solidFill>
              </a:rPr>
              <a:t>astitis</a:t>
            </a:r>
            <a:endParaRPr lang="tr-TR" sz="3200" b="1">
              <a:solidFill>
                <a:srgbClr val="FF0000"/>
              </a:solidFill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10227154" y="3032931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smtClean="0">
                <a:solidFill>
                  <a:srgbClr val="FF0000"/>
                </a:solidFill>
              </a:rPr>
              <a:t>%40</a:t>
            </a:r>
            <a:endParaRPr lang="tr-TR" sz="2800" b="1">
              <a:solidFill>
                <a:srgbClr val="FF0000"/>
              </a:solidFill>
            </a:endParaRPr>
          </a:p>
        </p:txBody>
      </p:sp>
      <p:sp>
        <p:nvSpPr>
          <p:cNvPr id="3" name="AutoShape 2" descr="mastitis ineklerde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AutoShape 4" descr="mastitis ineklerde ile ilgili görsel sonucu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390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16AC-B935-45CE-9149-D3CE88EB5C3E}" type="slidenum">
              <a:rPr lang="tr-TR" smtClean="0"/>
              <a:pPr/>
              <a:t>14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/>
          <a:srcRect l="14372" t="23834" r="35070" b="23741"/>
          <a:stretch/>
        </p:blipFill>
        <p:spPr>
          <a:xfrm>
            <a:off x="1228299" y="1219224"/>
            <a:ext cx="9660095" cy="5137125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7233314" y="6356350"/>
            <a:ext cx="2540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/>
              <a:t>(Holland ve ark., 2015</a:t>
            </a:r>
            <a:r>
              <a:rPr lang="tr-TR" sz="2000" smtClean="0"/>
              <a:t>)</a:t>
            </a:r>
            <a:endParaRPr lang="tr-TR" sz="2000"/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>
            <a:normAutofit/>
          </a:bodyPr>
          <a:lstStyle/>
          <a:p>
            <a:pPr algn="ctr"/>
            <a:r>
              <a:rPr lang="tr-TR" b="1" smtClean="0">
                <a:solidFill>
                  <a:srgbClr val="FF0000"/>
                </a:solidFill>
              </a:rPr>
              <a:t>MASTİTİS </a:t>
            </a:r>
            <a:r>
              <a:rPr lang="tr-TR" b="1">
                <a:solidFill>
                  <a:srgbClr val="FF0000"/>
                </a:solidFill>
              </a:rPr>
              <a:t>KAYNAKLI EKONOMİK KAYIPLAR</a:t>
            </a:r>
          </a:p>
        </p:txBody>
      </p:sp>
    </p:spTree>
    <p:extLst>
      <p:ext uri="{BB962C8B-B14F-4D97-AF65-F5344CB8AC3E}">
        <p14:creationId xmlns:p14="http://schemas.microsoft.com/office/powerpoint/2010/main" val="92427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6602" y="201352"/>
            <a:ext cx="11696131" cy="713048"/>
          </a:xfrm>
        </p:spPr>
        <p:txBody>
          <a:bodyPr/>
          <a:lstStyle/>
          <a:p>
            <a:pPr algn="ctr"/>
            <a:r>
              <a:rPr lang="tr-TR" b="1">
                <a:solidFill>
                  <a:srgbClr val="FF0000"/>
                </a:solidFill>
              </a:rPr>
              <a:t>MASTİTİS KAYNAKLI EKONOMİK KAYIPLAR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16AC-B935-45CE-9149-D3CE88EB5C3E}" type="slidenum">
              <a:rPr lang="tr-TR" smtClean="0"/>
              <a:pPr/>
              <a:t>15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286602" y="1086959"/>
            <a:ext cx="9307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Ekonomik bir süt inekçiliği için, meme içi enfeksiyonları yönünden artan</a:t>
            </a:r>
          </a:p>
          <a:p>
            <a:r>
              <a:rPr 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problemlerle mücadele edilmelidir</a:t>
            </a:r>
            <a:r>
              <a:rPr lang="tr-T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/>
          <a:srcRect l="3323" t="16" r="3281" b="2439"/>
          <a:stretch/>
        </p:blipFill>
        <p:spPr>
          <a:xfrm>
            <a:off x="286604" y="2171628"/>
            <a:ext cx="8052179" cy="4367284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6100550" y="6250675"/>
            <a:ext cx="153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/>
              <a:t>(Arnold, 2016</a:t>
            </a:r>
            <a:r>
              <a:rPr lang="tr-TR" smtClean="0"/>
              <a:t>)</a:t>
            </a:r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8610600" y="2209303"/>
            <a:ext cx="37406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Süt veriminin en fazla olduğu döneminde, meydana gelen mastitislerin %60’nın kuru dönemden Kaynaklandığı tespit edilmiştir </a:t>
            </a:r>
            <a:r>
              <a:rPr 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(Hogan ve Smith, 2012).</a:t>
            </a:r>
          </a:p>
        </p:txBody>
      </p:sp>
    </p:spTree>
    <p:extLst>
      <p:ext uri="{BB962C8B-B14F-4D97-AF65-F5344CB8AC3E}">
        <p14:creationId xmlns:p14="http://schemas.microsoft.com/office/powerpoint/2010/main" val="383186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198697"/>
            <a:ext cx="12192000" cy="583715"/>
          </a:xfrm>
        </p:spPr>
        <p:txBody>
          <a:bodyPr>
            <a:normAutofit/>
          </a:bodyPr>
          <a:lstStyle/>
          <a:p>
            <a:pPr algn="ctr"/>
            <a:r>
              <a:rPr lang="tr-TR" sz="3200" b="1">
                <a:solidFill>
                  <a:srgbClr val="FF0000"/>
                </a:solidFill>
              </a:rPr>
              <a:t>KURU DÖNEM VE GEÇİŞ DÖNEMİ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16AC-B935-45CE-9149-D3CE88EB5C3E}" type="slidenum">
              <a:rPr lang="tr-TR" smtClean="0"/>
              <a:pPr/>
              <a:t>16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159049" y="1154908"/>
            <a:ext cx="64386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Kuru </a:t>
            </a:r>
            <a:r>
              <a:rPr lang="tr-TR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dönem; </a:t>
            </a:r>
            <a:r>
              <a:rPr lang="tr-T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prepartum </a:t>
            </a:r>
            <a:r>
              <a:rPr lang="tr-TR" sz="2800">
                <a:latin typeface="Times New Roman" panose="02020603050405020304" pitchFamily="18" charset="0"/>
                <a:cs typeface="Times New Roman" panose="02020603050405020304" pitchFamily="18" charset="0"/>
              </a:rPr>
              <a:t>dönemde sağımın ve süt </a:t>
            </a:r>
            <a:r>
              <a:rPr lang="tr-T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üretimin durması </a:t>
            </a:r>
            <a:r>
              <a:rPr lang="tr-TR" sz="2800">
                <a:latin typeface="Times New Roman" panose="02020603050405020304" pitchFamily="18" charset="0"/>
                <a:cs typeface="Times New Roman" panose="02020603050405020304" pitchFamily="18" charset="0"/>
              </a:rPr>
              <a:t>ile doğum arasında geçen süreyi ifade eder.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/>
          <a:srcRect l="2099" t="13216" r="5989"/>
          <a:stretch/>
        </p:blipFill>
        <p:spPr>
          <a:xfrm>
            <a:off x="1605712" y="2726712"/>
            <a:ext cx="8598091" cy="2401152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7173053" y="1154909"/>
            <a:ext cx="4685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/>
              <a:t>Geçiş </a:t>
            </a:r>
            <a:r>
              <a:rPr lang="tr-TR" sz="2800" b="1" smtClean="0"/>
              <a:t>dönemi; </a:t>
            </a:r>
            <a:r>
              <a:rPr lang="tr-TR" sz="2800" smtClean="0"/>
              <a:t>prepartum 3 hafta ile pospartum </a:t>
            </a:r>
            <a:r>
              <a:rPr lang="tr-TR" sz="2800"/>
              <a:t>ilk </a:t>
            </a:r>
            <a:r>
              <a:rPr lang="tr-TR" sz="2800" smtClean="0"/>
              <a:t>3 hafta.</a:t>
            </a:r>
            <a:endParaRPr lang="tr-TR" sz="2800"/>
          </a:p>
        </p:txBody>
      </p:sp>
      <p:sp>
        <p:nvSpPr>
          <p:cNvPr id="8" name="Metin kutusu 7"/>
          <p:cNvSpPr txBox="1"/>
          <p:nvPr/>
        </p:nvSpPr>
        <p:spPr>
          <a:xfrm>
            <a:off x="1176079" y="5598092"/>
            <a:ext cx="8535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>
                <a:latin typeface="Times New Roman" panose="02020603050405020304" pitchFamily="18" charset="0"/>
                <a:cs typeface="Times New Roman" panose="02020603050405020304" pitchFamily="18" charset="0"/>
              </a:rPr>
              <a:t>Bu dönemin sonunda karlılık ve sürdürülebilir üretim </a:t>
            </a:r>
            <a:r>
              <a:rPr lang="tr-T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için, </a:t>
            </a:r>
            <a:r>
              <a:rPr lang="tr-TR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bir yavru </a:t>
            </a:r>
            <a:r>
              <a:rPr lang="tr-T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sağlıklı </a:t>
            </a:r>
            <a:r>
              <a:rPr lang="tr-TR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bir anne </a:t>
            </a:r>
            <a:r>
              <a:rPr lang="tr-T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şarttır</a:t>
            </a:r>
            <a:r>
              <a:rPr lang="tr-T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8871046" y="6356352"/>
            <a:ext cx="1622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/>
              <a:t>(Leblanc, 2010</a:t>
            </a:r>
            <a:r>
              <a:rPr lang="tr-TR" smtClean="0"/>
              <a:t>)</a:t>
            </a:r>
            <a:endParaRPr lang="tr-TR"/>
          </a:p>
          <a:p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4479877" y="2557436"/>
            <a:ext cx="777923" cy="5035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/>
          <p:cNvSpPr txBox="1"/>
          <p:nvPr/>
        </p:nvSpPr>
        <p:spPr>
          <a:xfrm>
            <a:off x="2415653" y="2630926"/>
            <a:ext cx="167867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800" b="1" smtClean="0">
                <a:solidFill>
                  <a:schemeClr val="accent4">
                    <a:lumMod val="75000"/>
                  </a:schemeClr>
                </a:solidFill>
              </a:rPr>
              <a:t>Laktasyon</a:t>
            </a:r>
            <a:endParaRPr lang="tr-TR" sz="2800" b="1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6053937" y="2630926"/>
            <a:ext cx="223823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800" b="1" smtClean="0">
                <a:solidFill>
                  <a:schemeClr val="accent4">
                    <a:lumMod val="75000"/>
                  </a:schemeClr>
                </a:solidFill>
              </a:rPr>
              <a:t>Kuru dönem</a:t>
            </a:r>
            <a:endParaRPr lang="tr-TR" sz="2800" b="1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8307411" y="2630925"/>
            <a:ext cx="29365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800" b="1" smtClean="0">
                <a:solidFill>
                  <a:schemeClr val="accent4">
                    <a:lumMod val="75000"/>
                  </a:schemeClr>
                </a:solidFill>
              </a:rPr>
              <a:t>Geçiş dönemi</a:t>
            </a:r>
            <a:endParaRPr lang="tr-TR" sz="2800" b="1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30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47959" y="2883799"/>
            <a:ext cx="3684896" cy="30964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8351103" y="6418137"/>
            <a:ext cx="2743200" cy="365125"/>
          </a:xfrm>
        </p:spPr>
        <p:txBody>
          <a:bodyPr/>
          <a:lstStyle/>
          <a:p>
            <a:fld id="{8B8B16AC-B935-45CE-9149-D3CE88EB5C3E}" type="slidenum">
              <a:rPr lang="tr-TR" smtClean="0"/>
              <a:pPr/>
              <a:t>17</a:t>
            </a:fld>
            <a:endParaRPr lang="tr-TR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0" y="54592"/>
            <a:ext cx="12192000" cy="838205"/>
          </a:xfrm>
        </p:spPr>
        <p:txBody>
          <a:bodyPr>
            <a:normAutofit/>
          </a:bodyPr>
          <a:lstStyle/>
          <a:p>
            <a:pPr algn="ctr"/>
            <a:r>
              <a:rPr lang="tr-TR" sz="3200" b="1">
                <a:solidFill>
                  <a:srgbClr val="FF0000"/>
                </a:solidFill>
              </a:rPr>
              <a:t>KURU DÖNEM VE GEÇİŞ DÖNEMİ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930642" y="2906001"/>
            <a:ext cx="7183377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Memenin rejenerasyonu ve laktasyona hazırlık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tr-T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astitislerin eliminasyonu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Olası mastitislere karşı aşılama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Kolostrum üretilmesi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Doğum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Süt salgı ve sentezinin yeniden başlaması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930642" y="1575809"/>
            <a:ext cx="6437981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tr-TR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Metabolik ve fizyolojik olarak karmaşık </a:t>
            </a:r>
          </a:p>
          <a:p>
            <a:r>
              <a:rPr lang="tr-TR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değişimlerin yaşandığı bu evrelerde:</a:t>
            </a:r>
            <a:endParaRPr lang="tr-TR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6408940" y="6356350"/>
            <a:ext cx="4385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mtClean="0"/>
              <a:t>(Nickerson, 2010; Simenew </a:t>
            </a:r>
            <a:r>
              <a:rPr lang="tr-TR"/>
              <a:t>ve Wondu, 2013)</a:t>
            </a:r>
            <a:endParaRPr lang="tr-TR" sz="2000"/>
          </a:p>
        </p:txBody>
      </p:sp>
      <p:pic>
        <p:nvPicPr>
          <p:cNvPr id="7" name="Picture 2" descr="http://www.tarimkutuphanesi.com/veri_dosyasi.asp?id=14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716" y="184602"/>
            <a:ext cx="2688665" cy="20927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09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16AC-B935-45CE-9149-D3CE88EB5C3E}" type="slidenum">
              <a:rPr lang="tr-TR" smtClean="0"/>
              <a:pPr/>
              <a:t>18</a:t>
            </a:fld>
            <a:endParaRPr lang="tr-TR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109181" y="95085"/>
            <a:ext cx="12082819" cy="792021"/>
          </a:xfrm>
        </p:spPr>
        <p:txBody>
          <a:bodyPr>
            <a:normAutofit/>
          </a:bodyPr>
          <a:lstStyle/>
          <a:p>
            <a:pPr algn="ctr"/>
            <a:r>
              <a:rPr lang="tr-TR" sz="3200" b="1">
                <a:solidFill>
                  <a:srgbClr val="FF0000"/>
                </a:solidFill>
              </a:rPr>
              <a:t>KURU DÖNEM VE GEÇİŞ DÖNEMİ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5096880" y="1327861"/>
            <a:ext cx="20254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İdeal süre </a:t>
            </a:r>
          </a:p>
          <a:p>
            <a:r>
              <a:rPr lang="tr-TR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60 gün</a:t>
            </a:r>
            <a:endParaRPr lang="tr-TR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ağ Ok 7"/>
          <p:cNvSpPr/>
          <p:nvPr/>
        </p:nvSpPr>
        <p:spPr>
          <a:xfrm>
            <a:off x="7055333" y="1706309"/>
            <a:ext cx="2006220" cy="62779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Sol Ok 8"/>
          <p:cNvSpPr/>
          <p:nvPr/>
        </p:nvSpPr>
        <p:spPr>
          <a:xfrm>
            <a:off x="3157695" y="1706309"/>
            <a:ext cx="2006220" cy="627797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/>
          <p:cNvSpPr txBox="1"/>
          <p:nvPr/>
        </p:nvSpPr>
        <p:spPr>
          <a:xfrm>
            <a:off x="9007752" y="2461115"/>
            <a:ext cx="2674130" cy="181588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Aşırı yağlanma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Ölüm riski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Süt kaybı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İşçilik giderleri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362641" y="2428881"/>
            <a:ext cx="7634948" cy="181588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Enerji dengesi (+) yağ mobilizasyonunda azalma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günden kısa olanlarda mastitis </a:t>
            </a:r>
          </a:p>
          <a:p>
            <a:r>
              <a:rPr lang="tr-T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İnsidensini (-)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Süt kaybı (%30), ikinci laktasyonda (%50)</a:t>
            </a:r>
            <a:endParaRPr lang="tr-TR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6753117" y="6356350"/>
            <a:ext cx="4233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smtClean="0"/>
              <a:t>(</a:t>
            </a:r>
            <a:r>
              <a:rPr lang="tr-TR" sz="2000"/>
              <a:t>Nickerson, </a:t>
            </a:r>
            <a:r>
              <a:rPr lang="tr-TR" sz="2000" smtClean="0"/>
              <a:t>2010; Shahid </a:t>
            </a:r>
            <a:r>
              <a:rPr lang="tr-TR" sz="2000"/>
              <a:t>ve ark., 2015</a:t>
            </a:r>
            <a:r>
              <a:rPr lang="tr-TR" sz="2000" smtClean="0"/>
              <a:t>)</a:t>
            </a:r>
            <a:endParaRPr lang="tr-TR" sz="2000"/>
          </a:p>
        </p:txBody>
      </p:sp>
      <p:sp>
        <p:nvSpPr>
          <p:cNvPr id="7" name="Dikdörtgen 6"/>
          <p:cNvSpPr/>
          <p:nvPr/>
        </p:nvSpPr>
        <p:spPr>
          <a:xfrm>
            <a:off x="895619" y="4902763"/>
            <a:ext cx="21515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Kuru dönem</a:t>
            </a:r>
            <a:endParaRPr lang="tr-TR" sz="2800" u="sng"/>
          </a:p>
        </p:txBody>
      </p:sp>
      <p:sp>
        <p:nvSpPr>
          <p:cNvPr id="10" name="Metin kutusu 9"/>
          <p:cNvSpPr txBox="1"/>
          <p:nvPr/>
        </p:nvSpPr>
        <p:spPr>
          <a:xfrm>
            <a:off x="3283459" y="4733488"/>
            <a:ext cx="5096267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Meme bezinin invole olması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Salgı hücrelerinin poliferasyonu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Süt üretimindeki karlılık</a:t>
            </a:r>
            <a:endParaRPr lang="tr-TR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12 Eksi"/>
          <p:cNvSpPr/>
          <p:nvPr/>
        </p:nvSpPr>
        <p:spPr>
          <a:xfrm>
            <a:off x="3966513" y="1433384"/>
            <a:ext cx="518983" cy="35834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Artı"/>
          <p:cNvSpPr/>
          <p:nvPr/>
        </p:nvSpPr>
        <p:spPr>
          <a:xfrm>
            <a:off x="7624112" y="1297459"/>
            <a:ext cx="605481" cy="56841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874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9229039" y="6369466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(Biggs, 2009</a:t>
            </a:r>
            <a:r>
              <a:rPr lang="tr-TR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tr-TR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325" y="103128"/>
            <a:ext cx="10515600" cy="1005740"/>
          </a:xfrm>
        </p:spPr>
        <p:txBody>
          <a:bodyPr>
            <a:noAutofit/>
          </a:bodyPr>
          <a:lstStyle/>
          <a:p>
            <a:pPr algn="ctr"/>
            <a:r>
              <a:rPr lang="tr-TR" sz="3600" b="1">
                <a:solidFill>
                  <a:srgbClr val="FF0000"/>
                </a:solidFill>
              </a:rPr>
              <a:t>KURU DÖNEM VE GEÇİŞ DÖNEMİNDE MEMENİN FONKSİYONEL DEĞİŞİMİ</a:t>
            </a:r>
            <a:endParaRPr lang="tr-TR" sz="3600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419387" y="1414173"/>
            <a:ext cx="11495315" cy="10364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Aşağı Ok 7"/>
          <p:cNvSpPr/>
          <p:nvPr/>
        </p:nvSpPr>
        <p:spPr>
          <a:xfrm>
            <a:off x="7799899" y="1567546"/>
            <a:ext cx="469804" cy="983151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Metin kutusu 14"/>
          <p:cNvSpPr txBox="1"/>
          <p:nvPr/>
        </p:nvSpPr>
        <p:spPr>
          <a:xfrm>
            <a:off x="103541" y="2281687"/>
            <a:ext cx="489236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tr-TR" dirty="0" smtClean="0"/>
              <a:t>-60</a:t>
            </a:r>
            <a:endParaRPr lang="tr-TR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1018899" y="1664774"/>
            <a:ext cx="1679114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tr-TR" dirty="0" smtClean="0"/>
              <a:t>Aktif </a:t>
            </a:r>
            <a:r>
              <a:rPr lang="tr-TR" dirty="0" err="1" smtClean="0"/>
              <a:t>İnvolüsyon</a:t>
            </a:r>
            <a:endParaRPr lang="tr-TR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3672641" y="1637278"/>
            <a:ext cx="2030299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tr-TR" smtClean="0"/>
              <a:t>Durağan İnvolüsyon</a:t>
            </a:r>
            <a:endParaRPr lang="tr-TR" dirty="0"/>
          </a:p>
        </p:txBody>
      </p:sp>
      <p:sp>
        <p:nvSpPr>
          <p:cNvPr id="18" name="Metin kutusu 17"/>
          <p:cNvSpPr txBox="1"/>
          <p:nvPr/>
        </p:nvSpPr>
        <p:spPr>
          <a:xfrm>
            <a:off x="6018716" y="1607251"/>
            <a:ext cx="1651221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tr-TR" dirty="0" err="1" smtClean="0"/>
              <a:t>Laktagenezis</a:t>
            </a:r>
            <a:endParaRPr lang="tr-TR" dirty="0" smtClean="0"/>
          </a:p>
          <a:p>
            <a:pPr algn="ctr"/>
            <a:r>
              <a:rPr lang="tr-TR" dirty="0" err="1" smtClean="0"/>
              <a:t>Kolostrogenezis</a:t>
            </a:r>
            <a:endParaRPr lang="tr-TR" dirty="0"/>
          </a:p>
        </p:txBody>
      </p:sp>
      <p:sp>
        <p:nvSpPr>
          <p:cNvPr id="19" name="Metin kutusu 18"/>
          <p:cNvSpPr txBox="1"/>
          <p:nvPr/>
        </p:nvSpPr>
        <p:spPr>
          <a:xfrm>
            <a:off x="7549733" y="2638026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DOĞUM</a:t>
            </a:r>
            <a:endParaRPr lang="tr-TR" dirty="0"/>
          </a:p>
        </p:txBody>
      </p:sp>
      <p:cxnSp>
        <p:nvCxnSpPr>
          <p:cNvPr id="25" name="Düz Bağlayıcı 24"/>
          <p:cNvCxnSpPr/>
          <p:nvPr/>
        </p:nvCxnSpPr>
        <p:spPr>
          <a:xfrm>
            <a:off x="419387" y="1510250"/>
            <a:ext cx="0" cy="6015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Düz Bağlayıcı 25"/>
          <p:cNvCxnSpPr/>
          <p:nvPr/>
        </p:nvCxnSpPr>
        <p:spPr>
          <a:xfrm>
            <a:off x="3431865" y="1540496"/>
            <a:ext cx="0" cy="6015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Düz Bağlayıcı 26"/>
          <p:cNvCxnSpPr/>
          <p:nvPr/>
        </p:nvCxnSpPr>
        <p:spPr>
          <a:xfrm>
            <a:off x="11914700" y="1517817"/>
            <a:ext cx="0" cy="6015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Düz Bağlayıcı 27"/>
          <p:cNvCxnSpPr/>
          <p:nvPr/>
        </p:nvCxnSpPr>
        <p:spPr>
          <a:xfrm>
            <a:off x="5863915" y="1540496"/>
            <a:ext cx="0" cy="6015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Metin kutusu 28"/>
          <p:cNvSpPr txBox="1"/>
          <p:nvPr/>
        </p:nvSpPr>
        <p:spPr>
          <a:xfrm>
            <a:off x="9484931" y="1656620"/>
            <a:ext cx="1455142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tr-TR" dirty="0" err="1" smtClean="0"/>
              <a:t>Fresh</a:t>
            </a:r>
            <a:r>
              <a:rPr lang="tr-TR" dirty="0" smtClean="0"/>
              <a:t> Periyod</a:t>
            </a:r>
            <a:endParaRPr lang="tr-TR" dirty="0"/>
          </a:p>
        </p:txBody>
      </p:sp>
      <p:sp>
        <p:nvSpPr>
          <p:cNvPr id="30" name="Metin kutusu 29"/>
          <p:cNvSpPr txBox="1"/>
          <p:nvPr/>
        </p:nvSpPr>
        <p:spPr>
          <a:xfrm>
            <a:off x="5619296" y="2302797"/>
            <a:ext cx="489236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tr-TR" dirty="0" smtClean="0"/>
              <a:t>-15</a:t>
            </a:r>
            <a:endParaRPr lang="tr-TR" dirty="0"/>
          </a:p>
        </p:txBody>
      </p:sp>
      <p:sp>
        <p:nvSpPr>
          <p:cNvPr id="31" name="Metin kutusu 30"/>
          <p:cNvSpPr txBox="1"/>
          <p:nvPr/>
        </p:nvSpPr>
        <p:spPr>
          <a:xfrm>
            <a:off x="3290177" y="2267586"/>
            <a:ext cx="489236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tr-TR" dirty="0" smtClean="0"/>
              <a:t>-30</a:t>
            </a:r>
            <a:endParaRPr lang="tr-TR" dirty="0"/>
          </a:p>
        </p:txBody>
      </p:sp>
      <p:sp>
        <p:nvSpPr>
          <p:cNvPr id="32" name="Metin kutusu 31"/>
          <p:cNvSpPr txBox="1"/>
          <p:nvPr/>
        </p:nvSpPr>
        <p:spPr>
          <a:xfrm>
            <a:off x="11565012" y="2253580"/>
            <a:ext cx="534121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tr-TR" dirty="0" smtClean="0"/>
              <a:t>+21</a:t>
            </a:r>
            <a:endParaRPr lang="tr-TR" dirty="0"/>
          </a:p>
        </p:txBody>
      </p:sp>
      <p:sp>
        <p:nvSpPr>
          <p:cNvPr id="33" name="Sağ Ayraç 32"/>
          <p:cNvSpPr/>
          <p:nvPr/>
        </p:nvSpPr>
        <p:spPr>
          <a:xfrm rot="5400000">
            <a:off x="2155134" y="1251570"/>
            <a:ext cx="694893" cy="4221367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Metin kutusu 33"/>
          <p:cNvSpPr txBox="1"/>
          <p:nvPr/>
        </p:nvSpPr>
        <p:spPr>
          <a:xfrm>
            <a:off x="4368645" y="2287232"/>
            <a:ext cx="489236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tr-TR" dirty="0" smtClean="0"/>
              <a:t>-21</a:t>
            </a:r>
            <a:endParaRPr lang="tr-TR" dirty="0"/>
          </a:p>
        </p:txBody>
      </p:sp>
      <p:sp>
        <p:nvSpPr>
          <p:cNvPr id="35" name="Metin kutusu 34"/>
          <p:cNvSpPr txBox="1"/>
          <p:nvPr/>
        </p:nvSpPr>
        <p:spPr>
          <a:xfrm>
            <a:off x="1646904" y="3883274"/>
            <a:ext cx="154516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tr-TR" smtClean="0"/>
              <a:t>Far-off Dönem</a:t>
            </a:r>
            <a:endParaRPr lang="tr-TR" dirty="0"/>
          </a:p>
        </p:txBody>
      </p:sp>
      <p:sp>
        <p:nvSpPr>
          <p:cNvPr id="36" name="Metin kutusu 35"/>
          <p:cNvSpPr txBox="1"/>
          <p:nvPr/>
        </p:nvSpPr>
        <p:spPr>
          <a:xfrm>
            <a:off x="5400895" y="3883274"/>
            <a:ext cx="179408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tr-TR" smtClean="0"/>
              <a:t>Close- up Dönem</a:t>
            </a:r>
            <a:endParaRPr lang="tr-TR" dirty="0"/>
          </a:p>
        </p:txBody>
      </p:sp>
      <p:sp>
        <p:nvSpPr>
          <p:cNvPr id="37" name="Sağ Ayraç 36"/>
          <p:cNvSpPr/>
          <p:nvPr/>
        </p:nvSpPr>
        <p:spPr>
          <a:xfrm rot="5400000">
            <a:off x="6001817" y="1680130"/>
            <a:ext cx="701755" cy="3371107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Sağ Ayraç 37"/>
          <p:cNvSpPr/>
          <p:nvPr/>
        </p:nvSpPr>
        <p:spPr>
          <a:xfrm rot="5400000">
            <a:off x="7771060" y="1057701"/>
            <a:ext cx="1079765" cy="7246307"/>
          </a:xfrm>
          <a:prstGeom prst="rightBrace">
            <a:avLst>
              <a:gd name="adj1" fmla="val 8333"/>
              <a:gd name="adj2" fmla="val 50190"/>
            </a:avLst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9" name="Metin kutusu 38"/>
          <p:cNvSpPr txBox="1"/>
          <p:nvPr/>
        </p:nvSpPr>
        <p:spPr>
          <a:xfrm>
            <a:off x="7173889" y="5343747"/>
            <a:ext cx="2191626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Geçiş Dönemi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40" name="Metin kutusu 39"/>
          <p:cNvSpPr txBox="1"/>
          <p:nvPr/>
        </p:nvSpPr>
        <p:spPr>
          <a:xfrm>
            <a:off x="553238" y="2666409"/>
            <a:ext cx="2824948" cy="52322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</a:rPr>
              <a:t>!!MASTİTİS RİSKİ!!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42" name="Metin kutusu 41"/>
          <p:cNvSpPr txBox="1"/>
          <p:nvPr/>
        </p:nvSpPr>
        <p:spPr>
          <a:xfrm>
            <a:off x="8467962" y="2635220"/>
            <a:ext cx="3203559" cy="52322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</a:rPr>
              <a:t>!!MASTİTİS RİSKİ!!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1626912" y="6542529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smtClean="0"/>
              <a:t>18</a:t>
            </a:r>
            <a:endParaRPr lang="tr-TR" sz="1100"/>
          </a:p>
        </p:txBody>
      </p:sp>
    </p:spTree>
    <p:extLst>
      <p:ext uri="{BB962C8B-B14F-4D97-AF65-F5344CB8AC3E}">
        <p14:creationId xmlns:p14="http://schemas.microsoft.com/office/powerpoint/2010/main" val="295300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71763" y="1085259"/>
            <a:ext cx="10031076" cy="2828179"/>
          </a:xfrm>
          <a:sp3d>
            <a:bevelT prst="convex"/>
            <a:bevelB prst="angle"/>
          </a:sp3d>
        </p:spPr>
        <p:txBody>
          <a:bodyPr>
            <a:no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İNEKLERDE KURU – GEÇİŞ DÖNEMİNDE MEME FİZYOLOJİSİ VE MEME 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SAĞLIĞI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1640351" y="6477840"/>
            <a:ext cx="317939" cy="242977"/>
          </a:xfrm>
        </p:spPr>
        <p:txBody>
          <a:bodyPr/>
          <a:lstStyle/>
          <a:p>
            <a:fld id="{8B8B16AC-B935-45CE-9149-D3CE88EB5C3E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697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57244"/>
            <a:ext cx="12192000" cy="1127924"/>
          </a:xfrm>
        </p:spPr>
        <p:txBody>
          <a:bodyPr>
            <a:normAutofit/>
          </a:bodyPr>
          <a:lstStyle/>
          <a:p>
            <a:pPr algn="ctr"/>
            <a:r>
              <a:rPr lang="tr-TR" sz="3600" b="1">
                <a:solidFill>
                  <a:srgbClr val="FF0000"/>
                </a:solidFill>
              </a:rPr>
              <a:t>KURU DÖNEM VE GEÇİŞ DÖNEMİNDE MEMENİN FONKSİYONEL DEĞİŞİMİ</a:t>
            </a:r>
            <a:endParaRPr lang="tr-TR" sz="360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16AC-B935-45CE-9149-D3CE88EB5C3E}" type="slidenum">
              <a:rPr lang="tr-TR" smtClean="0"/>
              <a:pPr/>
              <a:t>20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/>
          <a:srcRect l="18462" t="28498" r="39581" b="24114"/>
          <a:stretch/>
        </p:blipFill>
        <p:spPr>
          <a:xfrm>
            <a:off x="300251" y="1924334"/>
            <a:ext cx="8202304" cy="4614579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300252" y="1063953"/>
            <a:ext cx="3829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Aktif İnvolüsyon </a:t>
            </a:r>
            <a:r>
              <a:rPr lang="tr-TR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Evresi</a:t>
            </a:r>
            <a:endParaRPr lang="tr-TR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9088505" y="1578694"/>
            <a:ext cx="250177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smtClean="0"/>
              <a:t>Alveol içi basınç</a:t>
            </a:r>
          </a:p>
          <a:p>
            <a:r>
              <a:rPr lang="tr-TR" sz="2800" smtClean="0"/>
              <a:t>ACTH-Adrenalin</a:t>
            </a:r>
          </a:p>
          <a:p>
            <a:endParaRPr lang="tr-TR" sz="2800"/>
          </a:p>
        </p:txBody>
      </p:sp>
      <p:sp>
        <p:nvSpPr>
          <p:cNvPr id="8" name="Metin kutusu 7"/>
          <p:cNvSpPr txBox="1"/>
          <p:nvPr/>
        </p:nvSpPr>
        <p:spPr>
          <a:xfrm>
            <a:off x="8564503" y="3114365"/>
            <a:ext cx="37748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smtClean="0"/>
              <a:t>Salgı epitel hücrelerinde </a:t>
            </a:r>
          </a:p>
          <a:p>
            <a:pPr algn="ctr"/>
            <a:r>
              <a:rPr lang="tr-TR" sz="2800" smtClean="0"/>
              <a:t>lizozomların oluşması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8790046" y="4905534"/>
            <a:ext cx="33237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smtClean="0"/>
              <a:t>Sekrotorik hücrelerin </a:t>
            </a:r>
          </a:p>
          <a:p>
            <a:pPr algn="ctr"/>
            <a:r>
              <a:rPr lang="tr-TR" sz="2800" smtClean="0"/>
              <a:t>otofagositozu</a:t>
            </a:r>
            <a:endParaRPr lang="tr-TR" sz="2800"/>
          </a:p>
        </p:txBody>
      </p:sp>
      <p:sp>
        <p:nvSpPr>
          <p:cNvPr id="10" name="Aşağı Ok 9"/>
          <p:cNvSpPr/>
          <p:nvPr/>
        </p:nvSpPr>
        <p:spPr>
          <a:xfrm>
            <a:off x="10102913" y="2590630"/>
            <a:ext cx="348999" cy="432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Aşağı Ok 10"/>
          <p:cNvSpPr/>
          <p:nvPr/>
        </p:nvSpPr>
        <p:spPr>
          <a:xfrm>
            <a:off x="10164893" y="4237050"/>
            <a:ext cx="348999" cy="434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/>
          <p:cNvSpPr txBox="1"/>
          <p:nvPr/>
        </p:nvSpPr>
        <p:spPr>
          <a:xfrm>
            <a:off x="6935881" y="6453851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(Nickerson 2010; </a:t>
            </a:r>
            <a:r>
              <a:rPr lang="tr-TR">
                <a:latin typeface="Times New Roman" panose="02020603050405020304" pitchFamily="18" charset="0"/>
                <a:cs typeface="Times New Roman" panose="02020603050405020304" pitchFamily="18" charset="0"/>
              </a:rPr>
              <a:t>Pezeshki ve ark, 2010</a:t>
            </a:r>
            <a:r>
              <a:rPr lang="tr-T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7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16AC-B935-45CE-9149-D3CE88EB5C3E}" type="slidenum">
              <a:rPr lang="tr-TR" smtClean="0"/>
              <a:pPr/>
              <a:t>21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/>
          <a:srcRect l="13742" t="18983" r="38531" b="24860"/>
          <a:stretch/>
        </p:blipFill>
        <p:spPr>
          <a:xfrm>
            <a:off x="482221" y="1771386"/>
            <a:ext cx="7733732" cy="4554846"/>
          </a:xfrm>
          <a:prstGeom prst="rect">
            <a:avLst/>
          </a:prstGeom>
        </p:spPr>
      </p:pic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183106" y="133115"/>
            <a:ext cx="11895163" cy="1325563"/>
          </a:xfrm>
        </p:spPr>
        <p:txBody>
          <a:bodyPr>
            <a:normAutofit/>
          </a:bodyPr>
          <a:lstStyle/>
          <a:p>
            <a:pPr algn="ctr"/>
            <a:r>
              <a:rPr lang="tr-TR" sz="3600" b="1">
                <a:solidFill>
                  <a:srgbClr val="FF0000"/>
                </a:solidFill>
              </a:rPr>
              <a:t>KURU DÖNEM VE GEÇİŞ DÖNEMİNDE MEMENİN FONKSİYONEL DEĞİŞİMİ</a:t>
            </a:r>
            <a:endParaRPr lang="tr-TR" sz="3600"/>
          </a:p>
        </p:txBody>
      </p:sp>
      <p:sp>
        <p:nvSpPr>
          <p:cNvPr id="7" name="Metin kutusu 6"/>
          <p:cNvSpPr txBox="1"/>
          <p:nvPr/>
        </p:nvSpPr>
        <p:spPr>
          <a:xfrm>
            <a:off x="305938" y="1197066"/>
            <a:ext cx="3829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Aktif İnvolüsyon Evresi</a:t>
            </a:r>
            <a:endParaRPr lang="tr-TR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7424381" y="6488668"/>
            <a:ext cx="3222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/>
              <a:t>(Nickerson, 2010; Sordillo, 2016)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8193891" y="2632450"/>
            <a:ext cx="357662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İlk iki hafta süt bileşenleri</a:t>
            </a:r>
          </a:p>
          <a:p>
            <a:endParaRPr lang="tr-TR" sz="200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Serum albumin konsantrasyonu</a:t>
            </a:r>
          </a:p>
          <a:p>
            <a:r>
              <a:rPr lang="tr-TR" sz="20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Laktoferrin konsantrasyonu</a:t>
            </a:r>
          </a:p>
          <a:p>
            <a:r>
              <a:rPr lang="tr-TR" sz="20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İmmunoglobulin konsantrasyonu</a:t>
            </a:r>
            <a:endParaRPr lang="tr-TR" sz="20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şağı Ok 9"/>
          <p:cNvSpPr/>
          <p:nvPr/>
        </p:nvSpPr>
        <p:spPr>
          <a:xfrm>
            <a:off x="11617657" y="2532279"/>
            <a:ext cx="305707" cy="479019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Yukarı Ok 10"/>
          <p:cNvSpPr/>
          <p:nvPr/>
        </p:nvSpPr>
        <p:spPr>
          <a:xfrm>
            <a:off x="11617658" y="3358673"/>
            <a:ext cx="358671" cy="815262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302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16AC-B935-45CE-9149-D3CE88EB5C3E}" type="slidenum">
              <a:rPr lang="tr-TR" smtClean="0"/>
              <a:pPr/>
              <a:t>22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/>
          <a:srcRect l="15001" t="30177" r="42832" b="25420"/>
          <a:stretch/>
        </p:blipFill>
        <p:spPr>
          <a:xfrm>
            <a:off x="40944" y="1402452"/>
            <a:ext cx="8911987" cy="4665662"/>
          </a:xfrm>
          <a:prstGeom prst="rect">
            <a:avLst/>
          </a:prstGeom>
        </p:spPr>
      </p:pic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150125" y="76890"/>
            <a:ext cx="12041875" cy="1151410"/>
          </a:xfrm>
        </p:spPr>
        <p:txBody>
          <a:bodyPr>
            <a:normAutofit/>
          </a:bodyPr>
          <a:lstStyle/>
          <a:p>
            <a:pPr algn="ctr"/>
            <a:r>
              <a:rPr lang="tr-TR" sz="3600" b="1">
                <a:solidFill>
                  <a:srgbClr val="FF0000"/>
                </a:solidFill>
              </a:rPr>
              <a:t>KURU DÖNEM VE GEÇİŞ </a:t>
            </a:r>
            <a:r>
              <a:rPr lang="tr-TR" sz="3600" b="1" smtClean="0">
                <a:solidFill>
                  <a:srgbClr val="FF0000"/>
                </a:solidFill>
              </a:rPr>
              <a:t>DÖNEMİNDE MEMENİN </a:t>
            </a:r>
            <a:r>
              <a:rPr lang="tr-TR" sz="3600" b="1">
                <a:solidFill>
                  <a:srgbClr val="FF0000"/>
                </a:solidFill>
              </a:rPr>
              <a:t>FONKSİYONEL DEĞİŞİMİ</a:t>
            </a:r>
            <a:endParaRPr lang="tr-TR" sz="3600"/>
          </a:p>
        </p:txBody>
      </p:sp>
      <p:sp>
        <p:nvSpPr>
          <p:cNvPr id="7" name="Metin kutusu 6"/>
          <p:cNvSpPr txBox="1"/>
          <p:nvPr/>
        </p:nvSpPr>
        <p:spPr>
          <a:xfrm>
            <a:off x="9213283" y="2363329"/>
            <a:ext cx="27558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İnvolüsyon esnasında </a:t>
            </a:r>
            <a:r>
              <a:rPr 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meme </a:t>
            </a:r>
            <a:r>
              <a:rPr lang="tr-T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bezi </a:t>
            </a:r>
            <a:r>
              <a:rPr 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salgısında başlıca hücre </a:t>
            </a:r>
            <a:r>
              <a:rPr lang="tr-T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tipleri; makrofaj, lenfosit ve </a:t>
            </a:r>
            <a:r>
              <a:rPr 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(PMN) </a:t>
            </a:r>
            <a:r>
              <a:rPr lang="tr-T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dir.</a:t>
            </a:r>
            <a:endParaRPr lang="tr-T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6782939" y="6403275"/>
            <a:ext cx="2372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/>
              <a:t>(Smith ve Hogan, 2016</a:t>
            </a:r>
            <a:r>
              <a:rPr lang="tr-TR" smtClean="0"/>
              <a:t>)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064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Çarpma 14"/>
          <p:cNvSpPr/>
          <p:nvPr/>
        </p:nvSpPr>
        <p:spPr>
          <a:xfrm>
            <a:off x="4482614" y="2878096"/>
            <a:ext cx="887105" cy="1730184"/>
          </a:xfrm>
          <a:prstGeom prst="mathMultiply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16AC-B935-45CE-9149-D3CE88EB5C3E}" type="slidenum">
              <a:rPr lang="tr-TR" smtClean="0"/>
              <a:pPr/>
              <a:t>23</a:t>
            </a:fld>
            <a:endParaRPr lang="tr-TR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27370" y="171431"/>
            <a:ext cx="11825324" cy="998513"/>
          </a:xfrm>
        </p:spPr>
        <p:txBody>
          <a:bodyPr>
            <a:normAutofit/>
          </a:bodyPr>
          <a:lstStyle/>
          <a:p>
            <a:pPr algn="ctr"/>
            <a:r>
              <a:rPr lang="tr-TR" sz="3200" b="1">
                <a:solidFill>
                  <a:srgbClr val="FF0000"/>
                </a:solidFill>
              </a:rPr>
              <a:t>KURU DÖNEM VE GEÇİŞ DÖNEMİNDE MEMENİN FONKSİYONEL </a:t>
            </a:r>
            <a:r>
              <a:rPr lang="tr-TR" sz="3200" b="1" smtClean="0">
                <a:solidFill>
                  <a:srgbClr val="FF0000"/>
                </a:solidFill>
              </a:rPr>
              <a:t/>
            </a:r>
            <a:br>
              <a:rPr lang="tr-TR" sz="3200" b="1" smtClean="0">
                <a:solidFill>
                  <a:srgbClr val="FF0000"/>
                </a:solidFill>
              </a:rPr>
            </a:br>
            <a:r>
              <a:rPr lang="tr-TR" sz="3200" b="1" smtClean="0">
                <a:solidFill>
                  <a:srgbClr val="FF0000"/>
                </a:solidFill>
              </a:rPr>
              <a:t>DEĞİŞİMİ</a:t>
            </a:r>
            <a:endParaRPr lang="tr-TR" sz="3200"/>
          </a:p>
        </p:txBody>
      </p:sp>
      <p:sp>
        <p:nvSpPr>
          <p:cNvPr id="7" name="Dikdörtgen 6"/>
          <p:cNvSpPr/>
          <p:nvPr/>
        </p:nvSpPr>
        <p:spPr>
          <a:xfrm>
            <a:off x="871015" y="1496255"/>
            <a:ext cx="4780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>
                <a:latin typeface="TimesNewRomanPS-BoldMT"/>
              </a:rPr>
              <a:t>Durağan involüsyon evresi</a:t>
            </a:r>
            <a:endParaRPr lang="tr-TR" sz="2800"/>
          </a:p>
        </p:txBody>
      </p:sp>
      <p:sp>
        <p:nvSpPr>
          <p:cNvPr id="8" name="Metin kutusu 7"/>
          <p:cNvSpPr txBox="1"/>
          <p:nvPr/>
        </p:nvSpPr>
        <p:spPr>
          <a:xfrm>
            <a:off x="2244381" y="4826378"/>
            <a:ext cx="54606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smtClean="0"/>
              <a:t>Laktasyon döneminde süt </a:t>
            </a:r>
            <a:r>
              <a:rPr lang="tr-TR" sz="2800"/>
              <a:t>veriminde</a:t>
            </a:r>
          </a:p>
          <a:p>
            <a:r>
              <a:rPr lang="tr-TR" sz="2800" smtClean="0"/>
              <a:t>düşüş yaşanır</a:t>
            </a:r>
            <a:r>
              <a:rPr lang="tr-TR" sz="2400" smtClean="0"/>
              <a:t>.</a:t>
            </a:r>
            <a:endParaRPr lang="tr-TR" sz="2400"/>
          </a:p>
        </p:txBody>
      </p:sp>
      <p:sp>
        <p:nvSpPr>
          <p:cNvPr id="9" name="Metin kutusu 8"/>
          <p:cNvSpPr txBox="1"/>
          <p:nvPr/>
        </p:nvSpPr>
        <p:spPr>
          <a:xfrm>
            <a:off x="1898391" y="2660000"/>
            <a:ext cx="6482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Kuru dönem uzunluğu 40 günden az olursa;</a:t>
            </a:r>
            <a:endParaRPr lang="tr-TR" sz="2800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364853" y="3448489"/>
            <a:ext cx="2627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Aktif involüsyon</a:t>
            </a:r>
            <a:endParaRPr lang="tr-TR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7142252" y="3448489"/>
            <a:ext cx="3381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>
                <a:latin typeface="Times New Roman" panose="02020603050405020304" pitchFamily="18" charset="0"/>
                <a:cs typeface="Times New Roman" panose="02020603050405020304" pitchFamily="18" charset="0"/>
              </a:rPr>
              <a:t>kolostrogenezis </a:t>
            </a:r>
            <a:r>
              <a:rPr lang="tr-T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evresi</a:t>
            </a:r>
            <a:endParaRPr lang="tr-TR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3405525" y="3448489"/>
            <a:ext cx="3105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Durağan involüsyon</a:t>
            </a:r>
            <a:endParaRPr lang="tr-TR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ağ Ok 12"/>
          <p:cNvSpPr/>
          <p:nvPr/>
        </p:nvSpPr>
        <p:spPr>
          <a:xfrm>
            <a:off x="2992497" y="3614654"/>
            <a:ext cx="413027" cy="209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Sağ Ok 13"/>
          <p:cNvSpPr/>
          <p:nvPr/>
        </p:nvSpPr>
        <p:spPr>
          <a:xfrm>
            <a:off x="6487159" y="3653618"/>
            <a:ext cx="436728" cy="1708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Yukarı Bükülü Ok 20"/>
          <p:cNvSpPr/>
          <p:nvPr/>
        </p:nvSpPr>
        <p:spPr>
          <a:xfrm>
            <a:off x="2306472" y="3971709"/>
            <a:ext cx="6086901" cy="859598"/>
          </a:xfrm>
          <a:prstGeom prst="curvedUp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7755360" y="1371740"/>
            <a:ext cx="3950989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tr-TR" sz="2000">
                <a:solidFill>
                  <a:schemeClr val="bg2">
                    <a:lumMod val="25000"/>
                  </a:schemeClr>
                </a:solidFill>
              </a:rPr>
              <a:t>Laktoz </a:t>
            </a:r>
            <a:r>
              <a:rPr lang="tr-TR" sz="2000" smtClean="0">
                <a:solidFill>
                  <a:schemeClr val="bg2">
                    <a:lumMod val="25000"/>
                  </a:schemeClr>
                </a:solidFill>
              </a:rPr>
              <a:t>ve sitrat düşer</a:t>
            </a:r>
            <a:endParaRPr lang="tr-TR" sz="200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tr-TR" sz="2000">
                <a:solidFill>
                  <a:schemeClr val="bg2">
                    <a:lumMod val="25000"/>
                  </a:schemeClr>
                </a:solidFill>
              </a:rPr>
              <a:t>  Sitrat-LF hacimsel oranı </a:t>
            </a:r>
            <a:r>
              <a:rPr lang="tr-TR" sz="2000" smtClean="0">
                <a:solidFill>
                  <a:schemeClr val="bg2">
                    <a:lumMod val="25000"/>
                  </a:schemeClr>
                </a:solidFill>
              </a:rPr>
              <a:t>100 kat       düşüktür</a:t>
            </a:r>
            <a:r>
              <a:rPr lang="tr-TR" sz="200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tr-TR" sz="2000">
                <a:solidFill>
                  <a:schemeClr val="bg2">
                    <a:lumMod val="25000"/>
                  </a:schemeClr>
                </a:solidFill>
              </a:rPr>
              <a:t>Dominant hücre </a:t>
            </a:r>
            <a:r>
              <a:rPr lang="tr-TR" sz="2000" smtClean="0">
                <a:solidFill>
                  <a:schemeClr val="bg2">
                    <a:lumMod val="25000"/>
                  </a:schemeClr>
                </a:solidFill>
              </a:rPr>
              <a:t>lenfositlerdir</a:t>
            </a:r>
            <a:endParaRPr lang="tr-TR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7304409" y="6321365"/>
            <a:ext cx="26123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/>
              <a:t>(Smith ve Hogan, 2016)</a:t>
            </a:r>
          </a:p>
        </p:txBody>
      </p:sp>
    </p:spTree>
    <p:extLst>
      <p:ext uri="{BB962C8B-B14F-4D97-AF65-F5344CB8AC3E}">
        <p14:creationId xmlns:p14="http://schemas.microsoft.com/office/powerpoint/2010/main" val="73057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16AC-B935-45CE-9149-D3CE88EB5C3E}" type="slidenum">
              <a:rPr lang="tr-TR" smtClean="0"/>
              <a:pPr/>
              <a:t>24</a:t>
            </a:fld>
            <a:endParaRPr lang="tr-TR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142164" y="1"/>
            <a:ext cx="11867867" cy="1325563"/>
          </a:xfrm>
        </p:spPr>
        <p:txBody>
          <a:bodyPr>
            <a:normAutofit/>
          </a:bodyPr>
          <a:lstStyle/>
          <a:p>
            <a:pPr algn="ctr"/>
            <a:r>
              <a:rPr lang="tr-TR" sz="3600" b="1">
                <a:solidFill>
                  <a:srgbClr val="FF0000"/>
                </a:solidFill>
              </a:rPr>
              <a:t>KURU DÖNEM VE GEÇİŞ DÖNEMİNDE MEMENİN FONKSİYONEL DEĞİŞİMİ</a:t>
            </a:r>
            <a:endParaRPr lang="tr-TR" sz="3600"/>
          </a:p>
        </p:txBody>
      </p:sp>
      <p:sp>
        <p:nvSpPr>
          <p:cNvPr id="6" name="Dikdörtgen 5"/>
          <p:cNvSpPr/>
          <p:nvPr/>
        </p:nvSpPr>
        <p:spPr>
          <a:xfrm>
            <a:off x="142164" y="1325565"/>
            <a:ext cx="4940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smtClean="0">
                <a:latin typeface="Times New Roman" panose="02020603050405020304" pitchFamily="18" charset="0"/>
              </a:rPr>
              <a:t>Laktogenezis- kolostrogenezis evresi</a:t>
            </a:r>
            <a:endParaRPr lang="tr-TR" sz="2400"/>
          </a:p>
        </p:txBody>
      </p:sp>
      <p:sp>
        <p:nvSpPr>
          <p:cNvPr id="7" name="Metin kutusu 6"/>
          <p:cNvSpPr txBox="1"/>
          <p:nvPr/>
        </p:nvSpPr>
        <p:spPr>
          <a:xfrm>
            <a:off x="179259" y="2018555"/>
            <a:ext cx="11387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Memenin </a:t>
            </a:r>
            <a:r>
              <a:rPr 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süt üretme fonksiyonuna </a:t>
            </a:r>
            <a:r>
              <a:rPr lang="tr-T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sahip olmadığı </a:t>
            </a:r>
            <a:r>
              <a:rPr 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kuru dönemden, </a:t>
            </a:r>
            <a:r>
              <a:rPr lang="tr-T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süt </a:t>
            </a:r>
            <a:r>
              <a:rPr 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yapım ve sentezinin yeniden başladığı </a:t>
            </a:r>
            <a:r>
              <a:rPr lang="tr-T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laktasyon evresine geçiş dönemidir (Sordillo</a:t>
            </a:r>
            <a:r>
              <a:rPr 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2016).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1924335" y="45856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pic>
        <p:nvPicPr>
          <p:cNvPr id="9" name="Picture 2" descr="meme involusy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76" y="3128126"/>
            <a:ext cx="8764719" cy="3253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9225886" y="3322965"/>
            <a:ext cx="27841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Sitrat</a:t>
            </a:r>
            <a:r>
              <a:rPr lang="tr-T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Laktoferrin </a:t>
            </a:r>
            <a:r>
              <a:rPr 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oranı 100 kat </a:t>
            </a:r>
            <a:r>
              <a:rPr lang="tr-T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artar</a:t>
            </a:r>
            <a:r>
              <a:rPr 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9225885" y="4718286"/>
            <a:ext cx="2270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</a:t>
            </a:r>
            <a:r>
              <a:rPr 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tr-T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tr-T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ranı </a:t>
            </a:r>
            <a:r>
              <a:rPr 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artmaya </a:t>
            </a:r>
            <a:r>
              <a:rPr lang="tr-T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başlar.</a:t>
            </a:r>
            <a:endParaRPr lang="tr-T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6319683" y="6338857"/>
            <a:ext cx="5136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Nickerson,</a:t>
            </a:r>
            <a:r>
              <a:rPr lang="es-E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2010</a:t>
            </a:r>
            <a:r>
              <a:rPr lang="es-ES" sz="2000">
                <a:latin typeface="Times New Roman" panose="02020603050405020304" pitchFamily="18" charset="0"/>
                <a:cs typeface="Times New Roman" panose="02020603050405020304" pitchFamily="18" charset="0"/>
              </a:rPr>
              <a:t>; Smith ve </a:t>
            </a:r>
            <a:r>
              <a:rPr lang="es-E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Hogan,</a:t>
            </a:r>
            <a:r>
              <a:rPr lang="tr-TR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s-E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016</a:t>
            </a:r>
            <a:r>
              <a:rPr lang="es-ES" sz="20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tr-T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15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16AC-B935-45CE-9149-D3CE88EB5C3E}" type="slidenum">
              <a:rPr lang="tr-TR" smtClean="0"/>
              <a:pPr/>
              <a:t>25</a:t>
            </a:fld>
            <a:endParaRPr lang="tr-TR"/>
          </a:p>
        </p:txBody>
      </p:sp>
      <p:sp>
        <p:nvSpPr>
          <p:cNvPr id="9" name="Unvan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tr-TR" sz="3600" b="1">
                <a:solidFill>
                  <a:srgbClr val="FF0000"/>
                </a:solidFill>
              </a:rPr>
              <a:t>KURU DÖNEM VE GEÇİŞ DÖNEMİNDE MEMENİN FONKSİYONEL DEĞİŞİMİ</a:t>
            </a:r>
            <a:endParaRPr lang="tr-TR" sz="3600"/>
          </a:p>
        </p:txBody>
      </p:sp>
      <p:sp>
        <p:nvSpPr>
          <p:cNvPr id="10" name="Dikdörtgen 9"/>
          <p:cNvSpPr/>
          <p:nvPr/>
        </p:nvSpPr>
        <p:spPr>
          <a:xfrm>
            <a:off x="365072" y="1153323"/>
            <a:ext cx="57309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>
                <a:latin typeface="Times New Roman" panose="02020603050405020304" pitchFamily="18" charset="0"/>
              </a:rPr>
              <a:t>Laktogenezis- kolostrogenezis evresi</a:t>
            </a:r>
            <a:endParaRPr lang="tr-TR" sz="280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2" cstate="print"/>
          <a:srcRect l="16155" t="27006" r="44720" b="24674"/>
          <a:stretch/>
        </p:blipFill>
        <p:spPr>
          <a:xfrm>
            <a:off x="1780934" y="2027525"/>
            <a:ext cx="8447964" cy="4661199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8368834" y="6321365"/>
            <a:ext cx="2048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(Nickerson, 2010)</a:t>
            </a:r>
          </a:p>
        </p:txBody>
      </p:sp>
    </p:spTree>
    <p:extLst>
      <p:ext uri="{BB962C8B-B14F-4D97-AF65-F5344CB8AC3E}">
        <p14:creationId xmlns:p14="http://schemas.microsoft.com/office/powerpoint/2010/main" val="300854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" y="0"/>
            <a:ext cx="12091916" cy="832513"/>
          </a:xfrm>
        </p:spPr>
        <p:txBody>
          <a:bodyPr>
            <a:normAutofit/>
          </a:bodyPr>
          <a:lstStyle/>
          <a:p>
            <a:pPr algn="ctr"/>
            <a:r>
              <a:rPr lang="tr-TR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MEME BEZİNİN </a:t>
            </a:r>
            <a:r>
              <a:rPr lang="tr-TR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İMMÜNOLOJİSİ</a:t>
            </a:r>
            <a:endParaRPr lang="tr-TR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16AC-B935-45CE-9149-D3CE88EB5C3E}" type="slidenum">
              <a:rPr lang="tr-TR" smtClean="0"/>
              <a:pPr/>
              <a:t>26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112543" y="1093502"/>
            <a:ext cx="1156278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>
                <a:latin typeface="Times New Roman" panose="02020603050405020304" pitchFamily="18" charset="0"/>
                <a:cs typeface="Times New Roman" panose="02020603050405020304" pitchFamily="18" charset="0"/>
              </a:rPr>
              <a:t>İneklerde meme </a:t>
            </a:r>
            <a:r>
              <a:rPr lang="tr-T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savunma mekanizmasını </a:t>
            </a:r>
            <a:r>
              <a:rPr lang="tr-TR" sz="2800">
                <a:latin typeface="Times New Roman" panose="02020603050405020304" pitchFamily="18" charset="0"/>
                <a:cs typeface="Times New Roman" panose="02020603050405020304" pitchFamily="18" charset="0"/>
              </a:rPr>
              <a:t>baskılayan ve meme </a:t>
            </a:r>
            <a:r>
              <a:rPr lang="tr-T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enfeksiyonlarını</a:t>
            </a:r>
            <a:endParaRPr lang="tr-TR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artıran </a:t>
            </a:r>
            <a:r>
              <a:rPr lang="tr-TR" sz="2800">
                <a:latin typeface="Times New Roman" panose="02020603050405020304" pitchFamily="18" charset="0"/>
                <a:cs typeface="Times New Roman" panose="02020603050405020304" pitchFamily="18" charset="0"/>
              </a:rPr>
              <a:t>genetik, fizyolojik ve çevresel birçok etmen </a:t>
            </a:r>
            <a:r>
              <a:rPr lang="tr-T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mevcuttur. </a:t>
            </a:r>
          </a:p>
          <a:p>
            <a:r>
              <a:rPr lang="tr-T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tr-TR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Meme enfeksiyonlara karşı;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Anatomik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Hücresel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tr-T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umoral savunma sistemlerine sahiptir..</a:t>
            </a:r>
            <a:endParaRPr lang="tr-TR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nongae.gsnu.ac.kr/~cspark/teaching/images/fig_10_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505" y="2468399"/>
            <a:ext cx="4893819" cy="324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5383459" y="6356350"/>
            <a:ext cx="27318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(Sandholm ve ark, 1995)</a:t>
            </a:r>
            <a:endParaRPr lang="tr-TR" sz="2000"/>
          </a:p>
        </p:txBody>
      </p:sp>
    </p:spTree>
    <p:extLst>
      <p:ext uri="{BB962C8B-B14F-4D97-AF65-F5344CB8AC3E}">
        <p14:creationId xmlns:p14="http://schemas.microsoft.com/office/powerpoint/2010/main" val="90181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16AC-B935-45CE-9149-D3CE88EB5C3E}" type="slidenum">
              <a:rPr lang="tr-TR" smtClean="0"/>
              <a:pPr/>
              <a:t>27</a:t>
            </a:fld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283680" y="721749"/>
            <a:ext cx="4529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smtClean="0">
                <a:latin typeface="Times New Roman" panose="02020603050405020304" pitchFamily="18" charset="0"/>
              </a:rPr>
              <a:t> Anatomik </a:t>
            </a:r>
            <a:r>
              <a:rPr lang="tr-TR" sz="2800" b="1">
                <a:latin typeface="Times New Roman" panose="02020603050405020304" pitchFamily="18" charset="0"/>
              </a:rPr>
              <a:t>Savunma Sistemi</a:t>
            </a:r>
            <a:endParaRPr lang="tr-TR" sz="2800"/>
          </a:p>
        </p:txBody>
      </p:sp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114869" y="201352"/>
            <a:ext cx="11936105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MEME BEZİNİN </a:t>
            </a:r>
            <a:r>
              <a:rPr lang="tr-TR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İMMÜNOLOJİSİ</a:t>
            </a:r>
            <a:endParaRPr lang="tr-TR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283681" y="1305202"/>
            <a:ext cx="9915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>
                <a:latin typeface="Times New Roman" panose="02020603050405020304" pitchFamily="18" charset="0"/>
                <a:cs typeface="Times New Roman" panose="02020603050405020304" pitchFamily="18" charset="0"/>
              </a:rPr>
              <a:t>Meme </a:t>
            </a:r>
            <a:r>
              <a:rPr lang="tr-T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başı, patojenlere </a:t>
            </a:r>
            <a:r>
              <a:rPr lang="tr-TR" sz="2800">
                <a:latin typeface="Times New Roman" panose="02020603050405020304" pitchFamily="18" charset="0"/>
                <a:cs typeface="Times New Roman" panose="02020603050405020304" pitchFamily="18" charset="0"/>
              </a:rPr>
              <a:t>karşı </a:t>
            </a:r>
            <a:r>
              <a:rPr lang="tr-T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memenin ilk </a:t>
            </a:r>
            <a:r>
              <a:rPr lang="tr-TR" sz="2800">
                <a:latin typeface="Times New Roman" panose="02020603050405020304" pitchFamily="18" charset="0"/>
                <a:cs typeface="Times New Roman" panose="02020603050405020304" pitchFamily="18" charset="0"/>
              </a:rPr>
              <a:t>savunma sistemidir</a:t>
            </a:r>
            <a:r>
              <a:rPr lang="tr-T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 cstate="print"/>
          <a:srcRect l="19511" t="54618" r="52168" b="25979"/>
          <a:stretch/>
        </p:blipFill>
        <p:spPr>
          <a:xfrm>
            <a:off x="1913207" y="1817494"/>
            <a:ext cx="7539271" cy="4220479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6983371" y="1697028"/>
            <a:ext cx="2469107" cy="2389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/>
          <p:cNvSpPr txBox="1"/>
          <p:nvPr/>
        </p:nvSpPr>
        <p:spPr>
          <a:xfrm>
            <a:off x="7156786" y="4720247"/>
            <a:ext cx="2717603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sz="2400" b="1" smtClean="0">
                <a:solidFill>
                  <a:srgbClr val="FF0000"/>
                </a:solidFill>
              </a:rPr>
              <a:t>Meme başı sfinkteri</a:t>
            </a:r>
          </a:p>
          <a:p>
            <a:r>
              <a:rPr lang="tr-TR" sz="2400" smtClean="0"/>
              <a:t>Kas yapısında</a:t>
            </a:r>
            <a:endParaRPr lang="tr-TR" sz="2400"/>
          </a:p>
        </p:txBody>
      </p:sp>
      <p:sp>
        <p:nvSpPr>
          <p:cNvPr id="11" name="Metin kutusu 10"/>
          <p:cNvSpPr txBox="1"/>
          <p:nvPr/>
        </p:nvSpPr>
        <p:spPr>
          <a:xfrm>
            <a:off x="3818217" y="5381967"/>
            <a:ext cx="261740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400" b="1" smtClean="0">
                <a:solidFill>
                  <a:srgbClr val="FF0000"/>
                </a:solidFill>
              </a:rPr>
              <a:t>Fürsternberg rozeti</a:t>
            </a:r>
          </a:p>
          <a:p>
            <a:endParaRPr lang="tr-TR" sz="2000" b="1"/>
          </a:p>
        </p:txBody>
      </p:sp>
      <p:sp>
        <p:nvSpPr>
          <p:cNvPr id="12" name="Metin kutusu 11"/>
          <p:cNvSpPr txBox="1"/>
          <p:nvPr/>
        </p:nvSpPr>
        <p:spPr>
          <a:xfrm>
            <a:off x="1166819" y="4350913"/>
            <a:ext cx="2384692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sz="2400" b="1" smtClean="0">
                <a:solidFill>
                  <a:srgbClr val="FF0000"/>
                </a:solidFill>
              </a:rPr>
              <a:t>Keratinize epitel</a:t>
            </a:r>
          </a:p>
          <a:p>
            <a:r>
              <a:rPr lang="tr-TR" sz="2400"/>
              <a:t>L</a:t>
            </a:r>
            <a:r>
              <a:rPr lang="tr-TR" sz="2400" smtClean="0"/>
              <a:t>ipit yapısında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/>
              <a:t>B</a:t>
            </a:r>
            <a:r>
              <a:rPr lang="tr-TR" sz="2400" smtClean="0"/>
              <a:t>akterisit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smtClean="0"/>
              <a:t>Bakteriyostatik</a:t>
            </a:r>
            <a:endParaRPr lang="tr-TR" sz="2400"/>
          </a:p>
        </p:txBody>
      </p:sp>
      <p:sp>
        <p:nvSpPr>
          <p:cNvPr id="13" name="Metin kutusu 12"/>
          <p:cNvSpPr txBox="1"/>
          <p:nvPr/>
        </p:nvSpPr>
        <p:spPr>
          <a:xfrm>
            <a:off x="7156785" y="6385305"/>
            <a:ext cx="3845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/>
              <a:t>(Anonim </a:t>
            </a:r>
            <a:r>
              <a:rPr lang="tr-TR" sz="2000" smtClean="0"/>
              <a:t>4, </a:t>
            </a:r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Sandholm ve ark, 1995</a:t>
            </a:r>
            <a:r>
              <a:rPr lang="tr-TR" sz="2000" smtClean="0"/>
              <a:t>)</a:t>
            </a:r>
            <a:endParaRPr lang="tr-TR" sz="2000"/>
          </a:p>
        </p:txBody>
      </p:sp>
      <p:pic>
        <p:nvPicPr>
          <p:cNvPr id="6146" name="Picture 2" descr="İlgili res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509" y="2004664"/>
            <a:ext cx="4067033" cy="239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96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16AC-B935-45CE-9149-D3CE88EB5C3E}" type="slidenum">
              <a:rPr lang="tr-TR" smtClean="0"/>
              <a:pPr/>
              <a:t>28</a:t>
            </a:fld>
            <a:endParaRPr lang="tr-TR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0" y="189248"/>
            <a:ext cx="12192000" cy="916223"/>
          </a:xfrm>
        </p:spPr>
        <p:txBody>
          <a:bodyPr>
            <a:normAutofit/>
          </a:bodyPr>
          <a:lstStyle/>
          <a:p>
            <a:pPr algn="ctr"/>
            <a:r>
              <a:rPr lang="tr-TR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MEME BEZİNİN </a:t>
            </a:r>
            <a:r>
              <a:rPr lang="tr-TR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İMMÜNOLOJİSİ</a:t>
            </a:r>
            <a:endParaRPr lang="tr-TR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86603" y="1540428"/>
            <a:ext cx="48499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Hücresel Savunma Sistemi</a:t>
            </a:r>
            <a:endParaRPr lang="tr-TR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286602" y="2255642"/>
            <a:ext cx="101825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>
                <a:latin typeface="Times New Roman" panose="02020603050405020304" pitchFamily="18" charset="0"/>
                <a:cs typeface="Times New Roman" panose="02020603050405020304" pitchFamily="18" charset="0"/>
              </a:rPr>
              <a:t>Memenin anatomik savunmasından kurtulup memeye giren bakteriler</a:t>
            </a:r>
          </a:p>
          <a:p>
            <a:r>
              <a:rPr lang="tr-TR" sz="280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tr-T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ücresel savunma sistemi ile karşılaşırlar.</a:t>
            </a:r>
            <a:endParaRPr lang="tr-TR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286603" y="5164542"/>
            <a:ext cx="10561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Enfeksiyon </a:t>
            </a:r>
            <a:r>
              <a:rPr lang="tr-TR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(-)</a:t>
            </a:r>
            <a:r>
              <a:rPr lang="tr-TR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tr-T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dominant </a:t>
            </a:r>
            <a:r>
              <a:rPr lang="tr-TR" sz="2800">
                <a:latin typeface="Times New Roman" panose="02020603050405020304" pitchFamily="18" charset="0"/>
                <a:cs typeface="Times New Roman" panose="02020603050405020304" pitchFamily="18" charset="0"/>
              </a:rPr>
              <a:t>hücre </a:t>
            </a:r>
            <a:r>
              <a:rPr lang="tr-T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tipi </a:t>
            </a:r>
            <a:r>
              <a:rPr lang="tr-TR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makrofajlardır</a:t>
            </a:r>
            <a:r>
              <a:rPr lang="tr-T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100.000 </a:t>
            </a:r>
            <a:r>
              <a:rPr lang="tr-TR" sz="2800">
                <a:latin typeface="Times New Roman" panose="02020603050405020304" pitchFamily="18" charset="0"/>
                <a:cs typeface="Times New Roman" panose="02020603050405020304" pitchFamily="18" charset="0"/>
              </a:rPr>
              <a:t>adet/ml dir.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7507055" y="6321365"/>
            <a:ext cx="25811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(Sordillo ve ark., 1997</a:t>
            </a:r>
            <a:r>
              <a:rPr lang="tr-TR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tr-T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2" cstate="print"/>
          <a:srcRect l="48567" t="63533" r="3388" b="12510"/>
          <a:stretch/>
        </p:blipFill>
        <p:spPr>
          <a:xfrm>
            <a:off x="7563621" y="3244732"/>
            <a:ext cx="3790179" cy="1654515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7738281" y="914402"/>
            <a:ext cx="1705971" cy="1910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286603" y="3740877"/>
            <a:ext cx="1790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/>
              <a:t>E</a:t>
            </a:r>
            <a:r>
              <a:rPr lang="tr-TR" sz="2800" b="1" smtClean="0"/>
              <a:t>nfeksiyon</a:t>
            </a:r>
            <a:endParaRPr lang="tr-TR" sz="2800" b="1"/>
          </a:p>
        </p:txBody>
      </p:sp>
      <p:sp>
        <p:nvSpPr>
          <p:cNvPr id="7" name="Sağ Ok 6"/>
          <p:cNvSpPr/>
          <p:nvPr/>
        </p:nvSpPr>
        <p:spPr>
          <a:xfrm>
            <a:off x="2165685" y="3755884"/>
            <a:ext cx="545911" cy="5082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/>
          <p:cNvSpPr txBox="1"/>
          <p:nvPr/>
        </p:nvSpPr>
        <p:spPr>
          <a:xfrm>
            <a:off x="3089489" y="3647411"/>
            <a:ext cx="45507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smtClean="0"/>
              <a:t>İlk aktive edilen hücre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smtClean="0">
                <a:solidFill>
                  <a:srgbClr val="FF0000"/>
                </a:solidFill>
              </a:rPr>
              <a:t>nötrofiller</a:t>
            </a:r>
            <a:r>
              <a:rPr lang="tr-TR" sz="2400" b="1" smtClean="0"/>
              <a:t> (yangı başlangıcında </a:t>
            </a:r>
          </a:p>
          <a:p>
            <a:r>
              <a:rPr lang="tr-TR" sz="2400" b="1" smtClean="0"/>
              <a:t>total lökositlerin % 90)</a:t>
            </a:r>
            <a:endParaRPr lang="tr-TR" sz="2400" b="1"/>
          </a:p>
        </p:txBody>
      </p:sp>
    </p:spTree>
    <p:extLst>
      <p:ext uri="{BB962C8B-B14F-4D97-AF65-F5344CB8AC3E}">
        <p14:creationId xmlns:p14="http://schemas.microsoft.com/office/powerpoint/2010/main" val="32898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16AC-B935-45CE-9149-D3CE88EB5C3E}" type="slidenum">
              <a:rPr lang="tr-TR" smtClean="0"/>
              <a:pPr/>
              <a:t>29</a:t>
            </a:fld>
            <a:endParaRPr lang="tr-TR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237699" y="242295"/>
            <a:ext cx="11758683" cy="849526"/>
          </a:xfrm>
        </p:spPr>
        <p:txBody>
          <a:bodyPr>
            <a:normAutofit/>
          </a:bodyPr>
          <a:lstStyle/>
          <a:p>
            <a:pPr algn="ctr"/>
            <a:r>
              <a:rPr lang="tr-TR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MEME BEZİNİN </a:t>
            </a:r>
            <a:r>
              <a:rPr lang="tr-TR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İMMÜNOLOJİSİ</a:t>
            </a:r>
            <a:endParaRPr lang="tr-TR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472705" y="1424638"/>
            <a:ext cx="48499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Hücresel Savunma Sistemi</a:t>
            </a:r>
            <a:endParaRPr lang="tr-TR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opsonin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269" y="4331913"/>
            <a:ext cx="3651543" cy="203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1" y="2770497"/>
            <a:ext cx="37763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u="sng" smtClean="0"/>
              <a:t>Doğumun son iki haftası</a:t>
            </a:r>
          </a:p>
          <a:p>
            <a:r>
              <a:rPr lang="tr-TR" sz="2800" b="1" u="sng"/>
              <a:t>m</a:t>
            </a:r>
            <a:r>
              <a:rPr lang="tr-TR" sz="2800" b="1" u="sng" smtClean="0"/>
              <a:t>eme salgısında</a:t>
            </a:r>
            <a:endParaRPr lang="tr-TR" sz="2800" b="1" u="sng"/>
          </a:p>
        </p:txBody>
      </p:sp>
      <p:sp>
        <p:nvSpPr>
          <p:cNvPr id="13" name="Metin kutusu 12"/>
          <p:cNvSpPr txBox="1"/>
          <p:nvPr/>
        </p:nvSpPr>
        <p:spPr>
          <a:xfrm>
            <a:off x="3698802" y="2703504"/>
            <a:ext cx="4291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Makrofaj artışına rağmen</a:t>
            </a:r>
            <a:endParaRPr lang="tr-TR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3698801" y="3180892"/>
            <a:ext cx="6181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Opsonizasyon aktivitesinde yetersizlik</a:t>
            </a:r>
            <a:endParaRPr lang="tr-TR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3776357" y="3642248"/>
            <a:ext cx="45448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IgM </a:t>
            </a:r>
            <a:r>
              <a:rPr lang="tr-TR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düzeyindeki azalma</a:t>
            </a:r>
            <a:endParaRPr lang="tr-TR" sz="2800">
              <a:solidFill>
                <a:srgbClr val="FF0000"/>
              </a:solidFill>
            </a:endParaRPr>
          </a:p>
        </p:txBody>
      </p:sp>
      <p:sp>
        <p:nvSpPr>
          <p:cNvPr id="16" name="Sağ Ayraç 15"/>
          <p:cNvSpPr/>
          <p:nvPr/>
        </p:nvSpPr>
        <p:spPr>
          <a:xfrm>
            <a:off x="9382137" y="2390874"/>
            <a:ext cx="818867" cy="212992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Metin kutusu 22"/>
          <p:cNvSpPr txBox="1"/>
          <p:nvPr/>
        </p:nvSpPr>
        <p:spPr>
          <a:xfrm>
            <a:off x="10264945" y="2770497"/>
            <a:ext cx="20681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fagositik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kapasiteleri </a:t>
            </a:r>
          </a:p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düşüktür</a:t>
            </a:r>
            <a:endParaRPr lang="tr-TR" sz="2800" b="1" dirty="0"/>
          </a:p>
        </p:txBody>
      </p:sp>
      <p:sp>
        <p:nvSpPr>
          <p:cNvPr id="24" name="Dikdörtgen 23"/>
          <p:cNvSpPr/>
          <p:nvPr/>
        </p:nvSpPr>
        <p:spPr>
          <a:xfrm>
            <a:off x="6106464" y="6350171"/>
            <a:ext cx="442941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(Sordillo </a:t>
            </a:r>
            <a:r>
              <a:rPr lang="tr-TR">
                <a:latin typeface="Times New Roman" panose="02020603050405020304" pitchFamily="18" charset="0"/>
                <a:cs typeface="Times New Roman" panose="02020603050405020304" pitchFamily="18" charset="0"/>
              </a:rPr>
              <a:t>ve ark.,</a:t>
            </a:r>
            <a:r>
              <a:rPr lang="tr-T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1997; Smith </a:t>
            </a:r>
            <a:r>
              <a:rPr lang="tr-TR">
                <a:latin typeface="Times New Roman" panose="02020603050405020304" pitchFamily="18" charset="0"/>
                <a:cs typeface="Times New Roman" panose="02020603050405020304" pitchFamily="18" charset="0"/>
              </a:rPr>
              <a:t>ve Hogan 2016</a:t>
            </a:r>
            <a:r>
              <a:rPr lang="tr-T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6165985" y="4293993"/>
            <a:ext cx="129875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400" smtClean="0"/>
              <a:t>reseptör</a:t>
            </a:r>
            <a:endParaRPr lang="tr-TR" sz="2400"/>
          </a:p>
        </p:txBody>
      </p:sp>
      <p:sp>
        <p:nvSpPr>
          <p:cNvPr id="27" name="Metin kutusu 26"/>
          <p:cNvSpPr txBox="1"/>
          <p:nvPr/>
        </p:nvSpPr>
        <p:spPr>
          <a:xfrm>
            <a:off x="6648873" y="4717735"/>
            <a:ext cx="134148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400" smtClean="0"/>
              <a:t>antikor</a:t>
            </a:r>
            <a:endParaRPr lang="tr-TR" sz="2400"/>
          </a:p>
        </p:txBody>
      </p:sp>
      <p:sp>
        <p:nvSpPr>
          <p:cNvPr id="28" name="Metin kutusu 27"/>
          <p:cNvSpPr txBox="1"/>
          <p:nvPr/>
        </p:nvSpPr>
        <p:spPr>
          <a:xfrm>
            <a:off x="6886972" y="5082450"/>
            <a:ext cx="134840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smtClean="0"/>
              <a:t>antijen</a:t>
            </a:r>
            <a:endParaRPr lang="tr-TR" sz="2000"/>
          </a:p>
        </p:txBody>
      </p:sp>
      <p:sp>
        <p:nvSpPr>
          <p:cNvPr id="29" name="Metin kutusu 28"/>
          <p:cNvSpPr txBox="1"/>
          <p:nvPr/>
        </p:nvSpPr>
        <p:spPr>
          <a:xfrm>
            <a:off x="6273269" y="5804433"/>
            <a:ext cx="15468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400" smtClean="0"/>
              <a:t>bakteri</a:t>
            </a:r>
            <a:endParaRPr lang="tr-TR" sz="2400"/>
          </a:p>
        </p:txBody>
      </p:sp>
      <p:pic>
        <p:nvPicPr>
          <p:cNvPr id="32" name="Picture 2" descr="http://webders.net/img/biyoloji/makrofaj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8"/>
          <a:stretch/>
        </p:blipFill>
        <p:spPr bwMode="auto">
          <a:xfrm>
            <a:off x="293264" y="4538391"/>
            <a:ext cx="3082477" cy="20005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75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14" y="2110923"/>
            <a:ext cx="3599543" cy="3064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58" y="4340589"/>
            <a:ext cx="3793673" cy="2376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58" y="1162167"/>
            <a:ext cx="3793673" cy="2822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9" y="1203109"/>
            <a:ext cx="3773715" cy="2822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9" y="4273588"/>
            <a:ext cx="3859896" cy="242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Metin kutusu 8"/>
          <p:cNvSpPr txBox="1"/>
          <p:nvPr/>
        </p:nvSpPr>
        <p:spPr>
          <a:xfrm>
            <a:off x="2762594" y="341197"/>
            <a:ext cx="6745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smtClean="0">
                <a:solidFill>
                  <a:srgbClr val="FF0000"/>
                </a:solidFill>
              </a:rPr>
              <a:t>İNEKLERİN HAYATIMIZDAKİ YERİ</a:t>
            </a:r>
            <a:endParaRPr lang="tr-TR" sz="4000">
              <a:solidFill>
                <a:srgbClr val="FF0000"/>
              </a:solidFill>
            </a:endParaRPr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16AC-B935-45CE-9149-D3CE88EB5C3E}" type="slidenum">
              <a:rPr lang="tr-TR" sz="2400" smtClean="0"/>
              <a:pPr/>
              <a:t>3</a:t>
            </a:fld>
            <a:endParaRPr lang="tr-TR" sz="2400" dirty="0"/>
          </a:p>
        </p:txBody>
      </p:sp>
      <p:sp>
        <p:nvSpPr>
          <p:cNvPr id="2" name="Metin kutusu 1"/>
          <p:cNvSpPr txBox="1"/>
          <p:nvPr/>
        </p:nvSpPr>
        <p:spPr>
          <a:xfrm>
            <a:off x="9508543" y="6538914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(Anonim, 2016)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7012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16AC-B935-45CE-9149-D3CE88EB5C3E}" type="slidenum">
              <a:rPr lang="tr-TR" smtClean="0"/>
              <a:pPr/>
              <a:t>30</a:t>
            </a:fld>
            <a:endParaRPr lang="tr-TR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142165" y="103516"/>
            <a:ext cx="11895161" cy="992652"/>
          </a:xfrm>
        </p:spPr>
        <p:txBody>
          <a:bodyPr>
            <a:normAutofit/>
          </a:bodyPr>
          <a:lstStyle/>
          <a:p>
            <a:pPr algn="ctr"/>
            <a:r>
              <a:rPr lang="tr-TR" sz="3600" b="1">
                <a:solidFill>
                  <a:srgbClr val="FF0000"/>
                </a:solidFill>
                <a:cs typeface="Times New Roman" panose="02020603050405020304" pitchFamily="18" charset="0"/>
              </a:rPr>
              <a:t>MEME BEZİNİN </a:t>
            </a:r>
            <a:r>
              <a:rPr lang="tr-TR" sz="36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İMMÜNOLOJİSİ</a:t>
            </a:r>
            <a:endParaRPr lang="tr-TR" sz="36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42163" y="1306250"/>
            <a:ext cx="4900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Humoral Savunma Sistemi</a:t>
            </a:r>
            <a:endParaRPr lang="tr-TR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32129" y="1768639"/>
            <a:ext cx="11451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tr-T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üt </a:t>
            </a:r>
            <a:r>
              <a:rPr lang="tr-TR" sz="2800">
                <a:latin typeface="Times New Roman" panose="02020603050405020304" pitchFamily="18" charset="0"/>
                <a:cs typeface="Times New Roman" panose="02020603050405020304" pitchFamily="18" charset="0"/>
              </a:rPr>
              <a:t>ve meme bezinde hücresel savunma ile </a:t>
            </a:r>
            <a:r>
              <a:rPr lang="tr-T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ilişkili faktörlerdir. 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7907741" y="6367532"/>
            <a:ext cx="2887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Kehrli ve </a:t>
            </a:r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Harp, 2001</a:t>
            </a:r>
            <a:r>
              <a:rPr lang="tr-TR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tr-T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063618" y="4888344"/>
            <a:ext cx="24355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laktoferrin</a:t>
            </a:r>
            <a:endParaRPr lang="tr-TR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komplement</a:t>
            </a:r>
            <a:endParaRPr lang="tr-TR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lizozim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sitokinler</a:t>
            </a:r>
            <a:endParaRPr lang="tr-TR" sz="2400" b="1"/>
          </a:p>
        </p:txBody>
      </p:sp>
      <p:sp>
        <p:nvSpPr>
          <p:cNvPr id="3" name="Dikdörtgen 2"/>
          <p:cNvSpPr/>
          <p:nvPr/>
        </p:nvSpPr>
        <p:spPr>
          <a:xfrm>
            <a:off x="0" y="3936339"/>
            <a:ext cx="79077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>
                <a:latin typeface="Times New Roman" panose="02020603050405020304" pitchFamily="18" charset="0"/>
                <a:cs typeface="Times New Roman" panose="02020603050405020304" pitchFamily="18" charset="0"/>
              </a:rPr>
              <a:t>Ig’ler ve meme bezini korumaya yönelik diğer hücresel faktörler uyum içinde çalışır. Bakteriostatik tabiatındaki </a:t>
            </a:r>
            <a:r>
              <a:rPr lang="tr-TR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bu faktörler;</a:t>
            </a:r>
            <a:r>
              <a:rPr lang="tr-TR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2209642" y="2795058"/>
            <a:ext cx="3488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smtClean="0"/>
              <a:t>Sağlıklı memede: </a:t>
            </a:r>
            <a:r>
              <a:rPr lang="tr-TR" sz="2800" b="1" smtClean="0">
                <a:solidFill>
                  <a:srgbClr val="FF0000"/>
                </a:solidFill>
              </a:rPr>
              <a:t>IgG1</a:t>
            </a:r>
            <a:endParaRPr lang="tr-TR" sz="2800" b="1">
              <a:solidFill>
                <a:srgbClr val="FF0000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2209641" y="3273893"/>
            <a:ext cx="3648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smtClean="0"/>
              <a:t>Mastitis sırasında: </a:t>
            </a:r>
            <a:r>
              <a:rPr lang="tr-TR" sz="2800" b="1" smtClean="0">
                <a:solidFill>
                  <a:srgbClr val="FF0000"/>
                </a:solidFill>
              </a:rPr>
              <a:t>IgG2</a:t>
            </a:r>
            <a:endParaRPr lang="tr-TR" sz="2800" b="1">
              <a:solidFill>
                <a:srgbClr val="FF0000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4769667" y="2350783"/>
            <a:ext cx="1633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u="sng" smtClean="0">
                <a:solidFill>
                  <a:srgbClr val="FF0000"/>
                </a:solidFill>
              </a:rPr>
              <a:t>dominant</a:t>
            </a:r>
            <a:endParaRPr lang="tr-TR" sz="2800" b="1" u="sng">
              <a:solidFill>
                <a:srgbClr val="FF0000"/>
              </a:solidFill>
            </a:endParaRPr>
          </a:p>
        </p:txBody>
      </p:sp>
      <p:pic>
        <p:nvPicPr>
          <p:cNvPr id="8194" name="Picture 2" descr="inek memesi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901" y="2215602"/>
            <a:ext cx="3351900" cy="24736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91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16AC-B935-45CE-9149-D3CE88EB5C3E}" type="slidenum">
              <a:rPr lang="tr-TR" smtClean="0"/>
              <a:pPr/>
              <a:t>31</a:t>
            </a:fld>
            <a:endParaRPr lang="tr-TR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104891" y="165899"/>
            <a:ext cx="11918788" cy="767639"/>
          </a:xfrm>
        </p:spPr>
        <p:txBody>
          <a:bodyPr>
            <a:normAutofit/>
          </a:bodyPr>
          <a:lstStyle/>
          <a:p>
            <a:pPr algn="ctr"/>
            <a:r>
              <a:rPr lang="tr-TR" sz="3600" b="1">
                <a:solidFill>
                  <a:srgbClr val="FF0000"/>
                </a:solidFill>
                <a:cs typeface="Times New Roman" panose="02020603050405020304" pitchFamily="18" charset="0"/>
              </a:rPr>
              <a:t>MEME BEZİNİN </a:t>
            </a:r>
            <a:r>
              <a:rPr lang="tr-TR" sz="36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İMMÜNOLOJİSİ</a:t>
            </a:r>
            <a:endParaRPr lang="tr-TR" sz="36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08541" y="1141370"/>
            <a:ext cx="4900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Humoral Savunma Sistemi</a:t>
            </a:r>
            <a:endParaRPr lang="tr-TR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308541" y="2518750"/>
            <a:ext cx="788651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tr-TR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aktoferrin: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Epitel hücreleri ve lökositler tarafından üretilirler.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Meme salgısındaki demiri bağlarlar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8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Bakteriostatik: </a:t>
            </a:r>
            <a:r>
              <a:rPr lang="tr-T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Stafilokok </a:t>
            </a:r>
            <a:r>
              <a:rPr lang="tr-TR" sz="2800">
                <a:latin typeface="Times New Roman" panose="02020603050405020304" pitchFamily="18" charset="0"/>
                <a:cs typeface="Times New Roman" panose="02020603050405020304" pitchFamily="18" charset="0"/>
              </a:rPr>
              <a:t>ve koliform (E.coli</a:t>
            </a:r>
            <a:r>
              <a:rPr lang="tr-T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tr-T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356842" y="4534851"/>
            <a:ext cx="114148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Komplementler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akterilerin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lizisine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yol açan süt ve serumda bulunan proteinlerin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bütünüdür (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 kaynağı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makrofaj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monositlerdir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coli</a:t>
            </a:r>
            <a:r>
              <a:rPr lang="tr-T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gibi gram negatif bakterilere öldürücü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etki gösterirler. 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7975215" y="6356350"/>
            <a:ext cx="25811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(Sordillo ve ark., 1997</a:t>
            </a:r>
            <a:r>
              <a:rPr lang="tr-TR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tr-T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2" cstate="print"/>
          <a:srcRect l="46893" t="22636" r="6257" b="61523"/>
          <a:stretch/>
        </p:blipFill>
        <p:spPr>
          <a:xfrm>
            <a:off x="3219483" y="1853267"/>
            <a:ext cx="3331441" cy="113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0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16AC-B935-45CE-9149-D3CE88EB5C3E}" type="slidenum">
              <a:rPr lang="tr-TR" smtClean="0"/>
              <a:pPr/>
              <a:t>32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238536" y="1452644"/>
            <a:ext cx="9402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Lizozim:</a:t>
            </a:r>
            <a:r>
              <a:rPr lang="tr-TR" sz="280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tr-T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 </a:t>
            </a:r>
            <a:r>
              <a:rPr lang="tr-TR" sz="2800">
                <a:latin typeface="Times New Roman" panose="02020603050405020304" pitchFamily="18" charset="0"/>
                <a:cs typeface="Times New Roman" panose="02020603050405020304" pitchFamily="18" charset="0"/>
              </a:rPr>
              <a:t>epitelinden salgılanan </a:t>
            </a:r>
            <a:r>
              <a:rPr lang="tr-T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antimikrobiyal enzimdir.</a:t>
            </a:r>
          </a:p>
        </p:txBody>
      </p:sp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0" y="-33663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tr-TR" sz="3600" b="1">
                <a:solidFill>
                  <a:srgbClr val="FF0000"/>
                </a:solidFill>
                <a:cs typeface="Times New Roman" panose="02020603050405020304" pitchFamily="18" charset="0"/>
              </a:rPr>
              <a:t>MEME BEZİNİN </a:t>
            </a:r>
            <a:r>
              <a:rPr lang="tr-TR" sz="36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İMMÜNOLOJİSİ</a:t>
            </a:r>
            <a:endParaRPr lang="tr-TR" sz="36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238537" y="600440"/>
            <a:ext cx="4900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Humoral Savunma Sistemi</a:t>
            </a:r>
            <a:endParaRPr lang="tr-TR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238536" y="2784753"/>
            <a:ext cx="1135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Sitokinler:</a:t>
            </a:r>
            <a:r>
              <a:rPr lang="nb-NO" sz="2800">
                <a:latin typeface="Times New Roman" panose="02020603050405020304" pitchFamily="18" charset="0"/>
                <a:cs typeface="Times New Roman" panose="02020603050405020304" pitchFamily="18" charset="0"/>
              </a:rPr>
              <a:t>Önemli hücresel sinyallere sahip olan küçük </a:t>
            </a:r>
            <a:r>
              <a:rPr lang="nb-NO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proteinler</a:t>
            </a:r>
            <a:r>
              <a:rPr lang="tr-T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5354472" y="635635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000">
                <a:latin typeface="+mj-lt"/>
              </a:rPr>
              <a:t>Sandholm ve ark., </a:t>
            </a:r>
            <a:r>
              <a:rPr lang="tr-TR" sz="2000" smtClean="0">
                <a:latin typeface="+mj-lt"/>
              </a:rPr>
              <a:t>1995; Gomes </a:t>
            </a:r>
            <a:r>
              <a:rPr lang="tr-TR" sz="2000">
                <a:latin typeface="+mj-lt"/>
              </a:rPr>
              <a:t>ve </a:t>
            </a:r>
            <a:r>
              <a:rPr lang="tr-TR" sz="2000" smtClean="0">
                <a:latin typeface="+mj-lt"/>
              </a:rPr>
              <a:t>Henriques, 2016). </a:t>
            </a:r>
            <a:endParaRPr lang="tr-TR" sz="2000">
              <a:latin typeface="+mj-lt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678675" y="2042810"/>
            <a:ext cx="4617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u="sng" smtClean="0"/>
              <a:t>Bakteriyostatik:</a:t>
            </a:r>
            <a:r>
              <a:rPr lang="tr-TR" sz="2800" smtClean="0"/>
              <a:t> </a:t>
            </a:r>
            <a:r>
              <a:rPr lang="tr-TR" sz="2800" smtClean="0">
                <a:solidFill>
                  <a:srgbClr val="FF0000"/>
                </a:solidFill>
              </a:rPr>
              <a:t>Gr (-) ve Gr (+)</a:t>
            </a:r>
            <a:endParaRPr lang="tr-TR" sz="2800">
              <a:solidFill>
                <a:srgbClr val="FF00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38537" y="5103797"/>
            <a:ext cx="96867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Meme </a:t>
            </a:r>
            <a:r>
              <a:rPr lang="tr-TR" sz="2800">
                <a:latin typeface="Times New Roman" panose="02020603050405020304" pitchFamily="18" charset="0"/>
                <a:cs typeface="Times New Roman" panose="02020603050405020304" pitchFamily="18" charset="0"/>
              </a:rPr>
              <a:t>bezinde bulunan IL2 patojenlerine karşı öldürücü etkiye sahip olan doğal öldürücü hücrelerin bakterisidal etkisini artırır.</a:t>
            </a:r>
          </a:p>
          <a:p>
            <a:r>
              <a:rPr lang="tr-T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678676" y="3352046"/>
            <a:ext cx="2199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u="sng"/>
              <a:t>E</a:t>
            </a:r>
            <a:r>
              <a:rPr lang="tr-TR" sz="2800" u="sng" smtClean="0"/>
              <a:t>n önemlileri: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3931227" y="3374918"/>
            <a:ext cx="121860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>
                <a:solidFill>
                  <a:srgbClr val="FF0000"/>
                </a:solidFill>
              </a:rPr>
              <a:t>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>
                <a:solidFill>
                  <a:srgbClr val="FF0000"/>
                </a:solidFill>
              </a:rPr>
              <a:t>CSF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>
                <a:solidFill>
                  <a:srgbClr val="FF0000"/>
                </a:solidFill>
              </a:rPr>
              <a:t>TNF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smtClean="0">
                <a:solidFill>
                  <a:srgbClr val="FF0000"/>
                </a:solidFill>
              </a:rPr>
              <a:t>IFN</a:t>
            </a:r>
            <a:endParaRPr lang="tr-TR" sz="2800">
              <a:solidFill>
                <a:srgbClr val="FF0000"/>
              </a:solidFill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6096002" y="3769152"/>
            <a:ext cx="315971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ve T lenfositlerini </a:t>
            </a:r>
            <a:endParaRPr lang="tr-TR" sz="28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aktive </a:t>
            </a:r>
            <a:r>
              <a:rPr lang="tr-TR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ederler.</a:t>
            </a:r>
          </a:p>
        </p:txBody>
      </p:sp>
      <p:sp>
        <p:nvSpPr>
          <p:cNvPr id="14" name="Sağ Ayraç 13"/>
          <p:cNvSpPr/>
          <p:nvPr/>
        </p:nvSpPr>
        <p:spPr>
          <a:xfrm>
            <a:off x="5116692" y="3525331"/>
            <a:ext cx="675325" cy="1468229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977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Belirtme Çizgisi 7"/>
          <p:cNvSpPr/>
          <p:nvPr/>
        </p:nvSpPr>
        <p:spPr>
          <a:xfrm rot="4259254">
            <a:off x="8100596" y="2302999"/>
            <a:ext cx="3098041" cy="5043055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4815" y="1"/>
            <a:ext cx="11902511" cy="1325563"/>
          </a:xfrm>
        </p:spPr>
        <p:txBody>
          <a:bodyPr>
            <a:normAutofit/>
          </a:bodyPr>
          <a:lstStyle/>
          <a:p>
            <a:pPr algn="ctr"/>
            <a:r>
              <a:rPr lang="tr-TR" sz="3600" dirty="0">
                <a:solidFill>
                  <a:srgbClr val="FF0000"/>
                </a:solidFill>
                <a:cs typeface="Times New Roman" panose="02020603050405020304" pitchFamily="18" charset="0"/>
              </a:rPr>
              <a:t>KURU DÖNEM VE GEÇİŞ DÖNEMİNİN MEME İÇİ</a:t>
            </a:r>
            <a:br>
              <a:rPr lang="tr-TR" sz="3600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tr-TR" sz="3600" dirty="0">
                <a:solidFill>
                  <a:srgbClr val="FF0000"/>
                </a:solidFill>
                <a:cs typeface="Times New Roman" panose="02020603050405020304" pitchFamily="18" charset="0"/>
              </a:rPr>
              <a:t>ENFEKSİYONLARI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8610600" y="6342704"/>
            <a:ext cx="2743200" cy="365125"/>
          </a:xfrm>
        </p:spPr>
        <p:txBody>
          <a:bodyPr/>
          <a:lstStyle/>
          <a:p>
            <a:fld id="{8B8B16AC-B935-45CE-9149-D3CE88EB5C3E}" type="slidenum">
              <a:rPr lang="tr-TR" smtClean="0"/>
              <a:pPr/>
              <a:t>33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184701" y="2075157"/>
            <a:ext cx="116701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/>
              <a:t>Kuru dönem ve geçiş </a:t>
            </a:r>
            <a:r>
              <a:rPr lang="tr-TR" sz="2800" b="1" smtClean="0"/>
              <a:t>döneminde</a:t>
            </a:r>
            <a:r>
              <a:rPr lang="tr-TR" sz="2800" smtClean="0"/>
              <a:t> </a:t>
            </a:r>
            <a:r>
              <a:rPr lang="tr-TR" sz="2800"/>
              <a:t>mastitise neden olan etkenlerin, türlerinin ve</a:t>
            </a:r>
          </a:p>
          <a:p>
            <a:r>
              <a:rPr lang="tr-TR" sz="2800"/>
              <a:t>insidenslerinin değişebildiği </a:t>
            </a:r>
            <a:r>
              <a:rPr lang="tr-TR" sz="2800" smtClean="0"/>
              <a:t>belirtilmiştir.</a:t>
            </a:r>
            <a:endParaRPr lang="tr-TR" sz="2800"/>
          </a:p>
        </p:txBody>
      </p:sp>
      <p:sp>
        <p:nvSpPr>
          <p:cNvPr id="6" name="Metin kutusu 5"/>
          <p:cNvSpPr txBox="1"/>
          <p:nvPr/>
        </p:nvSpPr>
        <p:spPr>
          <a:xfrm>
            <a:off x="7804987" y="4042689"/>
            <a:ext cx="255140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it-IT" sz="2800" i="1"/>
              <a:t>E. </a:t>
            </a:r>
            <a:r>
              <a:rPr lang="it-IT" sz="2800" i="1" smtClean="0"/>
              <a:t>coli </a:t>
            </a:r>
            <a:endParaRPr lang="tr-TR" sz="2800" i="1" smtClean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it-IT" sz="2800" smtClean="0"/>
              <a:t>Streptococci </a:t>
            </a:r>
            <a:endParaRPr lang="tr-TR" sz="2800" smtClean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it-IT" sz="2800" smtClean="0"/>
              <a:t>Klebsiella</a:t>
            </a:r>
            <a:r>
              <a:rPr lang="tr-TR" sz="2800" smtClean="0"/>
              <a:t>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tr-TR" sz="2800" smtClean="0"/>
              <a:t>Enterobakter</a:t>
            </a:r>
            <a:endParaRPr lang="tr-TR" sz="2800"/>
          </a:p>
        </p:txBody>
      </p:sp>
      <p:pic>
        <p:nvPicPr>
          <p:cNvPr id="4098" name="Picture 2" descr="Result:&#10;Decreased milk quality &amp; yield&#10;Adversely affects animal health&#10;Mastitis Definition:&#10;IMI&#10;Mastitis (intramammary inf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1" t="37443" r="150" b="1534"/>
          <a:stretch/>
        </p:blipFill>
        <p:spPr bwMode="auto">
          <a:xfrm>
            <a:off x="968160" y="3558558"/>
            <a:ext cx="5117911" cy="278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ikdörtgen 8"/>
          <p:cNvSpPr/>
          <p:nvPr/>
        </p:nvSpPr>
        <p:spPr>
          <a:xfrm>
            <a:off x="7303409" y="6475020"/>
            <a:ext cx="3554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/>
              <a:t>(Hogan ve Smith, 2012; Biggs, 2009)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2701269" y="3445929"/>
            <a:ext cx="3315575" cy="596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Yuvarlatılmış Dikdörtgen 10"/>
          <p:cNvSpPr/>
          <p:nvPr/>
        </p:nvSpPr>
        <p:spPr>
          <a:xfrm>
            <a:off x="3780432" y="3744311"/>
            <a:ext cx="1310185" cy="60932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968162" y="5568286"/>
            <a:ext cx="1379255" cy="774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2277199" y="6052419"/>
            <a:ext cx="477672" cy="269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>
            <a:off x="2183641" y="5718414"/>
            <a:ext cx="517627" cy="1401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100" name="Picture 4" descr="https://upload.wikimedia.org/wikipedia/commons/thumb/b/bc/E_coli_at_10000x%2C_original.jpg/220px-E_coli_at_10000x%2C_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894" y="3280688"/>
            <a:ext cx="2095500" cy="15240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7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187704"/>
            <a:ext cx="10515600" cy="876821"/>
          </a:xfrm>
        </p:spPr>
        <p:txBody>
          <a:bodyPr>
            <a:normAutofit fontScale="90000"/>
          </a:bodyPr>
          <a:lstStyle/>
          <a:p>
            <a:pPr algn="ctr"/>
            <a:r>
              <a:rPr lang="tr-TR" smtClean="0">
                <a:solidFill>
                  <a:srgbClr val="FF0000"/>
                </a:solidFill>
                <a:cs typeface="Times New Roman" panose="02020603050405020304" pitchFamily="18" charset="0"/>
              </a:rPr>
              <a:t>KURU </a:t>
            </a:r>
            <a:r>
              <a:rPr lang="tr-TR">
                <a:solidFill>
                  <a:srgbClr val="FF0000"/>
                </a:solidFill>
                <a:cs typeface="Times New Roman" panose="02020603050405020304" pitchFamily="18" charset="0"/>
              </a:rPr>
              <a:t>DÖNEM VE GEÇİŞ DÖNEMİNİN MEME İÇİ</a:t>
            </a:r>
            <a:br>
              <a:rPr lang="tr-TR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tr-TR">
                <a:solidFill>
                  <a:srgbClr val="FF0000"/>
                </a:solidFill>
                <a:cs typeface="Times New Roman" panose="02020603050405020304" pitchFamily="18" charset="0"/>
              </a:rPr>
              <a:t>ENFEKSİYONLARI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16AC-B935-45CE-9149-D3CE88EB5C3E}" type="slidenum">
              <a:rPr lang="tr-TR" smtClean="0"/>
              <a:pPr/>
              <a:t>34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997916"/>
              </p:ext>
            </p:extLst>
          </p:nvPr>
        </p:nvGraphicFramePr>
        <p:xfrm>
          <a:off x="952308" y="1180484"/>
          <a:ext cx="10566402" cy="5513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1">
                  <a:extLst>
                    <a:ext uri="{9D8B030D-6E8A-4147-A177-3AD203B41FA5}">
                      <a16:colId xmlns:a16="http://schemas.microsoft.com/office/drawing/2014/main" xmlns="" val="140796868"/>
                    </a:ext>
                  </a:extLst>
                </a:gridCol>
                <a:gridCol w="2641601">
                  <a:extLst>
                    <a:ext uri="{9D8B030D-6E8A-4147-A177-3AD203B41FA5}">
                      <a16:colId xmlns:a16="http://schemas.microsoft.com/office/drawing/2014/main" xmlns="" val="3630443714"/>
                    </a:ext>
                  </a:extLst>
                </a:gridCol>
                <a:gridCol w="2641601">
                  <a:extLst>
                    <a:ext uri="{9D8B030D-6E8A-4147-A177-3AD203B41FA5}">
                      <a16:colId xmlns:a16="http://schemas.microsoft.com/office/drawing/2014/main" xmlns="" val="1522910247"/>
                    </a:ext>
                  </a:extLst>
                </a:gridCol>
                <a:gridCol w="2641599">
                  <a:extLst>
                    <a:ext uri="{9D8B030D-6E8A-4147-A177-3AD203B41FA5}">
                      <a16:colId xmlns:a16="http://schemas.microsoft.com/office/drawing/2014/main" xmlns="" val="2676945095"/>
                    </a:ext>
                  </a:extLst>
                </a:gridCol>
              </a:tblGrid>
              <a:tr h="751868">
                <a:tc>
                  <a:txBody>
                    <a:bodyPr/>
                    <a:lstStyle/>
                    <a:p>
                      <a:pPr algn="ctr"/>
                      <a:r>
                        <a:rPr lang="tr-TR" sz="2000" smtClean="0"/>
                        <a:t>Aktif involüsyon</a:t>
                      </a:r>
                      <a:endParaRPr lang="tr-TR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smtClean="0"/>
                        <a:t>Durağan involüsyon</a:t>
                      </a:r>
                      <a:endParaRPr lang="tr-TR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smtClean="0"/>
                        <a:t>Laktogenezis- kolostrogenezis</a:t>
                      </a:r>
                      <a:endParaRPr lang="tr-TR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574806"/>
                  </a:ext>
                </a:extLst>
              </a:tr>
              <a:tr h="1086031">
                <a:tc>
                  <a:txBody>
                    <a:bodyPr/>
                    <a:lstStyle/>
                    <a:p>
                      <a:r>
                        <a:rPr lang="tr-TR" sz="2000" smtClean="0"/>
                        <a:t>Koliform</a:t>
                      </a:r>
                      <a:r>
                        <a:rPr lang="tr-TR" sz="2000" baseline="0" smtClean="0"/>
                        <a:t> (-)</a:t>
                      </a:r>
                      <a:endParaRPr lang="tr-T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smtClean="0"/>
                        <a:t>Koliform (-)</a:t>
                      </a:r>
                      <a:endParaRPr lang="tr-T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smtClean="0"/>
                        <a:t>Koliform (-)</a:t>
                      </a:r>
                      <a:endParaRPr lang="tr-T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(Sandholm ve ark., 1995; Sordillo, 2016)</a:t>
                      </a:r>
                      <a:endParaRPr lang="tr-TR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9167421"/>
                  </a:ext>
                </a:extLst>
              </a:tr>
              <a:tr h="751868">
                <a:tc>
                  <a:txBody>
                    <a:bodyPr/>
                    <a:lstStyle/>
                    <a:p>
                      <a:r>
                        <a:rPr lang="tr-TR" sz="2000" smtClean="0"/>
                        <a:t>Koliform (+)</a:t>
                      </a:r>
                      <a:endParaRPr lang="tr-T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smtClean="0"/>
                        <a:t>Koliform (-)</a:t>
                      </a:r>
                      <a:endParaRPr lang="tr-T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smtClean="0"/>
                        <a:t>Koliform (+)</a:t>
                      </a:r>
                      <a:endParaRPr lang="tr-T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(Smith ve Hogan, 2003)</a:t>
                      </a:r>
                      <a:endParaRPr lang="tr-TR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198299"/>
                  </a:ext>
                </a:extLst>
              </a:tr>
              <a:tr h="751868">
                <a:tc>
                  <a:txBody>
                    <a:bodyPr/>
                    <a:lstStyle/>
                    <a:p>
                      <a:r>
                        <a:rPr lang="tr-TR" sz="2000" smtClean="0"/>
                        <a:t>Koliform (+)</a:t>
                      </a:r>
                      <a:endParaRPr lang="tr-T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0" i="1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Streptococcus uberis (+)</a:t>
                      </a:r>
                      <a:endParaRPr lang="tr-T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smtClean="0"/>
                        <a:t>(Biggs, 2009)</a:t>
                      </a:r>
                      <a:endParaRPr lang="tr-TR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1509671"/>
                  </a:ext>
                </a:extLst>
              </a:tr>
              <a:tr h="1086031">
                <a:tc>
                  <a:txBody>
                    <a:bodyPr/>
                    <a:lstStyle/>
                    <a:p>
                      <a:r>
                        <a:rPr lang="tr-TR" sz="2000" smtClean="0"/>
                        <a:t>Koliform (+)</a:t>
                      </a:r>
                      <a:endParaRPr lang="tr-T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smtClean="0"/>
                        <a:t>Koliform (+)</a:t>
                      </a:r>
                    </a:p>
                    <a:p>
                      <a:r>
                        <a:rPr lang="tr-TR" sz="20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çevresel streptekok</a:t>
                      </a:r>
                      <a:endParaRPr lang="tr-T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(Smith ve Hogan, 1999)</a:t>
                      </a:r>
                      <a:endParaRPr lang="tr-TR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9623643"/>
                  </a:ext>
                </a:extLst>
              </a:tr>
              <a:tr h="1086031">
                <a:tc>
                  <a:txBody>
                    <a:bodyPr/>
                    <a:lstStyle/>
                    <a:p>
                      <a:endParaRPr lang="tr-T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0" i="1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Str.</a:t>
                      </a:r>
                    </a:p>
                    <a:p>
                      <a:r>
                        <a:rPr lang="tr-TR" sz="2000" b="0" i="1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uberis </a:t>
                      </a:r>
                      <a:r>
                        <a:rPr lang="tr-TR" sz="20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 </a:t>
                      </a:r>
                      <a:r>
                        <a:rPr lang="tr-TR" sz="2000" b="0" i="1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Str. agalactiae</a:t>
                      </a:r>
                      <a:endParaRPr lang="tr-T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(Smith ve Hogan;</a:t>
                      </a:r>
                    </a:p>
                    <a:p>
                      <a:r>
                        <a:rPr lang="tr-TR" sz="20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Nickerson, 2010)</a:t>
                      </a:r>
                      <a:endParaRPr lang="tr-TR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1805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561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1221" y="174058"/>
            <a:ext cx="11922457" cy="590218"/>
          </a:xfrm>
        </p:spPr>
        <p:txBody>
          <a:bodyPr>
            <a:normAutofit/>
          </a:bodyPr>
          <a:lstStyle/>
          <a:p>
            <a:pPr algn="ctr"/>
            <a:r>
              <a:rPr lang="tr-TR" sz="3600" b="1">
                <a:solidFill>
                  <a:srgbClr val="FF0000"/>
                </a:solidFill>
              </a:rPr>
              <a:t>PERİPARTURİENT MASTİTİSLERİN EPİDEMİYOLOJİSİ</a:t>
            </a:r>
            <a:endParaRPr lang="tr-TR" sz="3600">
              <a:solidFill>
                <a:srgbClr val="FF00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16AC-B935-45CE-9149-D3CE88EB5C3E}" type="slidenum">
              <a:rPr lang="tr-TR" smtClean="0"/>
              <a:pPr/>
              <a:t>35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286487"/>
              </p:ext>
            </p:extLst>
          </p:nvPr>
        </p:nvGraphicFramePr>
        <p:xfrm>
          <a:off x="741907" y="955343"/>
          <a:ext cx="11036112" cy="5609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8704">
                  <a:extLst>
                    <a:ext uri="{9D8B030D-6E8A-4147-A177-3AD203B41FA5}">
                      <a16:colId xmlns:a16="http://schemas.microsoft.com/office/drawing/2014/main" xmlns="" val="919795175"/>
                    </a:ext>
                  </a:extLst>
                </a:gridCol>
                <a:gridCol w="3440499">
                  <a:extLst>
                    <a:ext uri="{9D8B030D-6E8A-4147-A177-3AD203B41FA5}">
                      <a16:colId xmlns:a16="http://schemas.microsoft.com/office/drawing/2014/main" xmlns="" val="3820214304"/>
                    </a:ext>
                  </a:extLst>
                </a:gridCol>
                <a:gridCol w="3916909">
                  <a:extLst>
                    <a:ext uri="{9D8B030D-6E8A-4147-A177-3AD203B41FA5}">
                      <a16:colId xmlns:a16="http://schemas.microsoft.com/office/drawing/2014/main" xmlns="" val="3217292987"/>
                    </a:ext>
                  </a:extLst>
                </a:gridCol>
              </a:tblGrid>
              <a:tr h="665968">
                <a:tc>
                  <a:txBody>
                    <a:bodyPr/>
                    <a:lstStyle/>
                    <a:p>
                      <a:r>
                        <a:rPr lang="tr-TR" sz="2800" b="1" i="0" u="none" strike="noStrike" kern="1200" baseline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Çevresel Patojenler</a:t>
                      </a:r>
                      <a:endParaRPr lang="tr-TR" sz="28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b="1" i="0" u="none" strike="noStrike" kern="1200" baseline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Kontagiyöz Patojenler</a:t>
                      </a:r>
                      <a:endParaRPr lang="tr-TR" sz="28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b="1" i="0" u="none" strike="noStrike" kern="1200" baseline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Koagulaz Negatif Stafilokoklar</a:t>
                      </a:r>
                      <a:endParaRPr lang="tr-TR" sz="28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157813"/>
                  </a:ext>
                </a:extLst>
              </a:tr>
              <a:tr h="1618846">
                <a:tc>
                  <a:txBody>
                    <a:bodyPr/>
                    <a:lstStyle/>
                    <a:p>
                      <a:r>
                        <a:rPr lang="tr-TR" sz="24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Koliformlar ve çevresel</a:t>
                      </a:r>
                    </a:p>
                    <a:p>
                      <a:r>
                        <a:rPr lang="tr-TR" sz="24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streptekoklar</a:t>
                      </a:r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0" i="1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S. aureus, S. agalactia</a:t>
                      </a:r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Klinik mastitislerin oranı %1,7</a:t>
                      </a:r>
                    </a:p>
                    <a:p>
                      <a:r>
                        <a:rPr lang="tr-TR" sz="24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çoğunluğu;  </a:t>
                      </a:r>
                      <a:r>
                        <a:rPr lang="tr-TR" sz="2400" b="0" i="1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S. Epidermidis</a:t>
                      </a:r>
                      <a:endParaRPr lang="tr-TR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9999120"/>
                  </a:ext>
                </a:extLst>
              </a:tr>
              <a:tr h="1164724">
                <a:tc>
                  <a:txBody>
                    <a:bodyPr/>
                    <a:lstStyle/>
                    <a:p>
                      <a:r>
                        <a:rPr lang="tr-TR" sz="24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Somatik hücre</a:t>
                      </a:r>
                    </a:p>
                    <a:p>
                      <a:r>
                        <a:rPr lang="tr-TR" sz="24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sayısında kısa süreli artış</a:t>
                      </a:r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İnekler arasında bulaşma,</a:t>
                      </a:r>
                    </a:p>
                    <a:p>
                      <a:r>
                        <a:rPr lang="tr-TR" sz="24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çoğunlukla subklinik</a:t>
                      </a:r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Minör nedenler olarak</a:t>
                      </a:r>
                    </a:p>
                    <a:p>
                      <a:r>
                        <a:rPr lang="tr-TR" sz="24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değerlendirilirler</a:t>
                      </a:r>
                      <a:endParaRPr lang="tr-TR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7684216"/>
                  </a:ext>
                </a:extLst>
              </a:tr>
              <a:tr h="1881478">
                <a:tc>
                  <a:txBody>
                    <a:bodyPr/>
                    <a:lstStyle/>
                    <a:p>
                      <a:r>
                        <a:rPr lang="tr-TR" sz="24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kat daha fazla risk</a:t>
                      </a:r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SHS &gt; Memede 1.000.000 hücre/ml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Çoğunlukla kendiliğinden iyileşir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smtClean="0"/>
                        <a:t>Shs;</a:t>
                      </a:r>
                      <a:r>
                        <a:rPr lang="tr-TR" sz="24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300.000 hücre/Ml</a:t>
                      </a:r>
                      <a:endParaRPr lang="tr-TR" sz="2400" smtClean="0"/>
                    </a:p>
                    <a:p>
                      <a:endParaRPr lang="tr-TR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909551"/>
                  </a:ext>
                </a:extLst>
              </a:tr>
            </a:tbl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3883742" y="6497730"/>
            <a:ext cx="7470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mtClean="0"/>
              <a:t>(Sandholm </a:t>
            </a:r>
            <a:r>
              <a:rPr lang="tr-TR"/>
              <a:t>ve ark., </a:t>
            </a:r>
            <a:r>
              <a:rPr lang="tr-TR" smtClean="0"/>
              <a:t>1995;Biggs</a:t>
            </a:r>
            <a:r>
              <a:rPr lang="tr-TR"/>
              <a:t>, 2009; Hogan ve Smith, </a:t>
            </a:r>
            <a:r>
              <a:rPr lang="tr-TR" smtClean="0"/>
              <a:t>2012; </a:t>
            </a:r>
            <a:r>
              <a:rPr lang="tr-TR"/>
              <a:t>Henriques, </a:t>
            </a:r>
            <a:r>
              <a:rPr lang="tr-TR" smtClean="0"/>
              <a:t>2016)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294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460" y="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3600" b="1" smtClean="0">
                <a:solidFill>
                  <a:srgbClr val="FF0000"/>
                </a:solidFill>
              </a:rPr>
              <a:t>KURU VE GEÇİŞ DÖNEMİNDE MEME SAĞLIĞINA ETKİ</a:t>
            </a:r>
            <a:br>
              <a:rPr lang="tr-TR" sz="3600" b="1" smtClean="0">
                <a:solidFill>
                  <a:srgbClr val="FF0000"/>
                </a:solidFill>
              </a:rPr>
            </a:br>
            <a:r>
              <a:rPr lang="tr-TR" sz="3600" b="1" smtClean="0">
                <a:solidFill>
                  <a:srgbClr val="FF0000"/>
                </a:solidFill>
              </a:rPr>
              <a:t>EDEN FAKTÖRLER</a:t>
            </a:r>
            <a:endParaRPr lang="tr-TR" sz="3600">
              <a:solidFill>
                <a:srgbClr val="FF00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16AC-B935-45CE-9149-D3CE88EB5C3E}" type="slidenum">
              <a:rPr lang="tr-TR" smtClean="0"/>
              <a:pPr/>
              <a:t>36</a:t>
            </a:fld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169462" y="1146174"/>
            <a:ext cx="9680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/>
              <a:t>Kuru Dönem Uzunluğunun Meme Sağlığı Ve Süt Üretimine Etkisi</a:t>
            </a:r>
            <a:endParaRPr lang="tr-TR" sz="2800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740711"/>
              </p:ext>
            </p:extLst>
          </p:nvPr>
        </p:nvGraphicFramePr>
        <p:xfrm>
          <a:off x="0" y="1669394"/>
          <a:ext cx="11600599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5135">
                  <a:extLst>
                    <a:ext uri="{9D8B030D-6E8A-4147-A177-3AD203B41FA5}">
                      <a16:colId xmlns:a16="http://schemas.microsoft.com/office/drawing/2014/main" xmlns="" val="215148623"/>
                    </a:ext>
                  </a:extLst>
                </a:gridCol>
                <a:gridCol w="3051069">
                  <a:extLst>
                    <a:ext uri="{9D8B030D-6E8A-4147-A177-3AD203B41FA5}">
                      <a16:colId xmlns:a16="http://schemas.microsoft.com/office/drawing/2014/main" xmlns="" val="1303771256"/>
                    </a:ext>
                  </a:extLst>
                </a:gridCol>
                <a:gridCol w="3084395">
                  <a:extLst>
                    <a:ext uri="{9D8B030D-6E8A-4147-A177-3AD203B41FA5}">
                      <a16:colId xmlns:a16="http://schemas.microsoft.com/office/drawing/2014/main" xmlns="" val="23999067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smtClean="0"/>
                        <a:t>Kuru dönem</a:t>
                      </a:r>
                      <a:endParaRPr lang="tr-TR" sz="24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546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tr-TR" sz="2800" smtClean="0"/>
                        <a:t>Epitel hücrelerin </a:t>
                      </a:r>
                    </a:p>
                    <a:p>
                      <a:r>
                        <a:rPr lang="tr-TR" sz="2800" smtClean="0"/>
                        <a:t>      poliferasyonu ve</a:t>
                      </a:r>
                      <a:r>
                        <a:rPr lang="tr-TR" sz="2800" baseline="0" smtClean="0"/>
                        <a:t> </a:t>
                      </a:r>
                      <a:r>
                        <a:rPr lang="tr-TR" sz="2800" smtClean="0"/>
                        <a:t>rejenerasyonu </a:t>
                      </a:r>
                    </a:p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 </a:t>
                      </a:r>
                    </a:p>
                    <a:p>
                      <a:r>
                        <a:rPr lang="tr-TR" b="1" dirty="0" smtClean="0"/>
                        <a:t>&gt;</a:t>
                      </a:r>
                      <a:r>
                        <a:rPr lang="tr-TR" sz="2800" b="1" dirty="0" smtClean="0"/>
                        <a:t>35 gün</a:t>
                      </a:r>
                      <a:endParaRPr lang="tr-T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(Van Hoeij ve ark.,</a:t>
                      </a:r>
                      <a:r>
                        <a:rPr lang="tr-TR" sz="24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4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2016)</a:t>
                      </a:r>
                      <a:endParaRPr lang="tr-TR" sz="36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947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tr-TR" sz="2800" smtClean="0"/>
                        <a:t>Optimum</a:t>
                      </a:r>
                      <a:r>
                        <a:rPr lang="tr-TR" sz="2800" baseline="0" smtClean="0"/>
                        <a:t> süt verimi</a:t>
                      </a:r>
                      <a:endParaRPr lang="tr-TR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b="1" smtClean="0"/>
                        <a:t>60</a:t>
                      </a:r>
                      <a:r>
                        <a:rPr lang="tr-TR" sz="2800" b="1" baseline="0" smtClean="0"/>
                        <a:t> gün</a:t>
                      </a:r>
                      <a:endParaRPr lang="tr-TR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(Sawa ve ark.,2012)</a:t>
                      </a:r>
                      <a:endParaRPr lang="tr-TR" sz="3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5599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tr-TR" sz="2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DNA içeriği iki katına çıktığı görülmüştür</a:t>
                      </a:r>
                      <a:endParaRPr lang="tr-TR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r>
                        <a:rPr lang="de-DE" sz="2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ebeliğin</a:t>
                      </a:r>
                      <a:r>
                        <a:rPr lang="de-DE" sz="2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son</a:t>
                      </a:r>
                      <a:r>
                        <a:rPr lang="de-DE" sz="2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2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 gününde</a:t>
                      </a:r>
                      <a:endParaRPr lang="tr-T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(Collier ve ark., 2012)</a:t>
                      </a:r>
                      <a:endParaRPr lang="tr-TR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9548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tr-TR" sz="2800" smtClean="0"/>
                        <a:t>Kalitesiz kolostrum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tr-TR" sz="2800" smtClean="0"/>
                        <a:t>Laktoferrin oranı (-)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tr-TR" sz="2800" smtClean="0"/>
                        <a:t>Laktoferrin-sitrat oranı (-) </a:t>
                      </a:r>
                    </a:p>
                    <a:p>
                      <a:endParaRPr lang="tr-TR" sz="28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2800" b="1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(Collier ve ark., 2012)</a:t>
                      </a:r>
                      <a:endParaRPr lang="tr-TR" sz="32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2421448"/>
                  </a:ext>
                </a:extLst>
              </a:tr>
            </a:tbl>
          </a:graphicData>
        </a:graphic>
      </p:graphicFrame>
      <p:cxnSp>
        <p:nvCxnSpPr>
          <p:cNvPr id="12" name="Düz Bağlayıcı 11"/>
          <p:cNvCxnSpPr/>
          <p:nvPr/>
        </p:nvCxnSpPr>
        <p:spPr>
          <a:xfrm>
            <a:off x="6028328" y="5827595"/>
            <a:ext cx="7642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65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-481084"/>
            <a:ext cx="12192000" cy="1641560"/>
          </a:xfrm>
        </p:spPr>
        <p:txBody>
          <a:bodyPr>
            <a:normAutofit/>
          </a:bodyPr>
          <a:lstStyle/>
          <a:p>
            <a:pPr algn="ctr"/>
            <a:r>
              <a:rPr lang="tr-TR" sz="2800" b="1">
                <a:solidFill>
                  <a:srgbClr val="FF0000"/>
                </a:solidFill>
              </a:rPr>
              <a:t>KURU VE GEÇİŞ DÖNEMİNDE MEME SAĞLIĞINA </a:t>
            </a:r>
            <a:r>
              <a:rPr lang="tr-TR" sz="2800" b="1" smtClean="0">
                <a:solidFill>
                  <a:srgbClr val="FF0000"/>
                </a:solidFill>
              </a:rPr>
              <a:t>ETKİ EDEN </a:t>
            </a:r>
            <a:r>
              <a:rPr lang="tr-TR" sz="2800" b="1">
                <a:solidFill>
                  <a:srgbClr val="FF0000"/>
                </a:solidFill>
              </a:rPr>
              <a:t>FAKTÖRLER</a:t>
            </a:r>
            <a:endParaRPr lang="tr-TR" sz="280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16AC-B935-45CE-9149-D3CE88EB5C3E}" type="slidenum">
              <a:rPr lang="tr-TR" smtClean="0"/>
              <a:pPr/>
              <a:t>37</a:t>
            </a:fld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238837" y="924204"/>
            <a:ext cx="108533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/>
              <a:t>Kuru Dönem Uzunluğunun Meme Sağlığı Ve Süt Üretimine Etkisi</a:t>
            </a:r>
            <a:endParaRPr lang="tr-TR" sz="280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 cstate="print"/>
          <a:srcRect l="17413" t="32976" r="33602" b="20569"/>
          <a:stretch/>
        </p:blipFill>
        <p:spPr>
          <a:xfrm>
            <a:off x="1609177" y="1722101"/>
            <a:ext cx="8879859" cy="4649941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5665527" y="6372040"/>
            <a:ext cx="5977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>
                <a:latin typeface="Times New Roman" panose="02020603050405020304" pitchFamily="18" charset="0"/>
              </a:rPr>
              <a:t>(Heinrichs ve ark., </a:t>
            </a:r>
            <a:r>
              <a:rPr lang="tr-TR" sz="2000" smtClean="0">
                <a:latin typeface="Times New Roman" panose="02020603050405020304" pitchFamily="18" charset="0"/>
              </a:rPr>
              <a:t>1996; Steeneveld </a:t>
            </a:r>
            <a:r>
              <a:rPr lang="tr-TR" sz="2000">
                <a:latin typeface="Times New Roman" panose="02020603050405020304" pitchFamily="18" charset="0"/>
              </a:rPr>
              <a:t>ve ark., 2014 )</a:t>
            </a:r>
            <a:endParaRPr lang="tr-TR" sz="2000"/>
          </a:p>
        </p:txBody>
      </p:sp>
    </p:spTree>
    <p:extLst>
      <p:ext uri="{BB962C8B-B14F-4D97-AF65-F5344CB8AC3E}">
        <p14:creationId xmlns:p14="http://schemas.microsoft.com/office/powerpoint/2010/main" val="32293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16AC-B935-45CE-9149-D3CE88EB5C3E}" type="slidenum">
              <a:rPr lang="tr-TR" smtClean="0"/>
              <a:pPr/>
              <a:t>38</a:t>
            </a:fld>
            <a:endParaRPr lang="tr-TR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0" y="-151760"/>
            <a:ext cx="12192000" cy="1134399"/>
          </a:xfrm>
        </p:spPr>
        <p:txBody>
          <a:bodyPr>
            <a:normAutofit/>
          </a:bodyPr>
          <a:lstStyle/>
          <a:p>
            <a:pPr algn="ctr"/>
            <a:r>
              <a:rPr lang="tr-TR" sz="2800" b="1">
                <a:solidFill>
                  <a:srgbClr val="FF0000"/>
                </a:solidFill>
              </a:rPr>
              <a:t>KURU VE GEÇİŞ DÖNEMİNDE MEME SAĞLIĞINA </a:t>
            </a:r>
            <a:r>
              <a:rPr lang="tr-TR" sz="2800" b="1" smtClean="0">
                <a:solidFill>
                  <a:srgbClr val="FF0000"/>
                </a:solidFill>
              </a:rPr>
              <a:t>ETKİ EDEN </a:t>
            </a:r>
            <a:r>
              <a:rPr lang="tr-TR" sz="2800" b="1">
                <a:solidFill>
                  <a:srgbClr val="FF0000"/>
                </a:solidFill>
              </a:rPr>
              <a:t>FAKTÖRLER</a:t>
            </a:r>
            <a:endParaRPr lang="tr-TR" sz="2800">
              <a:solidFill>
                <a:srgbClr val="FF0000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46121" y="1117972"/>
            <a:ext cx="63139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>
                <a:latin typeface="Times New Roman" panose="02020603050405020304" pitchFamily="18" charset="0"/>
              </a:rPr>
              <a:t>Kuru </a:t>
            </a:r>
            <a:r>
              <a:rPr lang="tr-TR" sz="2800" b="1">
                <a:latin typeface="TimesNewRomanPS-BoldMT"/>
              </a:rPr>
              <a:t>Dönemde Isı Stresinin Etkileri</a:t>
            </a:r>
            <a:endParaRPr lang="tr-TR" sz="2800"/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545445"/>
              </p:ext>
            </p:extLst>
          </p:nvPr>
        </p:nvGraphicFramePr>
        <p:xfrm>
          <a:off x="1374543" y="2022392"/>
          <a:ext cx="9330144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827">
                  <a:extLst>
                    <a:ext uri="{9D8B030D-6E8A-4147-A177-3AD203B41FA5}">
                      <a16:colId xmlns:a16="http://schemas.microsoft.com/office/drawing/2014/main" xmlns="" val="296306072"/>
                    </a:ext>
                  </a:extLst>
                </a:gridCol>
                <a:gridCol w="2084027">
                  <a:extLst>
                    <a:ext uri="{9D8B030D-6E8A-4147-A177-3AD203B41FA5}">
                      <a16:colId xmlns:a16="http://schemas.microsoft.com/office/drawing/2014/main" xmlns="" val="392117839"/>
                    </a:ext>
                  </a:extLst>
                </a:gridCol>
                <a:gridCol w="3754103">
                  <a:extLst>
                    <a:ext uri="{9D8B030D-6E8A-4147-A177-3AD203B41FA5}">
                      <a16:colId xmlns:a16="http://schemas.microsoft.com/office/drawing/2014/main" xmlns="" val="503694202"/>
                    </a:ext>
                  </a:extLst>
                </a:gridCol>
                <a:gridCol w="1884187">
                  <a:extLst>
                    <a:ext uri="{9D8B030D-6E8A-4147-A177-3AD203B41FA5}">
                      <a16:colId xmlns:a16="http://schemas.microsoft.com/office/drawing/2014/main" xmlns="" val="2573295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smtClean="0"/>
                        <a:t>Süt kaybı</a:t>
                      </a:r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926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800" smtClean="0"/>
                        <a:t>Çevre</a:t>
                      </a:r>
                      <a:r>
                        <a:rPr lang="tr-TR" sz="2800" baseline="0" smtClean="0"/>
                        <a:t> ısısı</a:t>
                      </a:r>
                      <a:endParaRPr lang="tr-TR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&lt;5°C </a:t>
                      </a:r>
                    </a:p>
                    <a:p>
                      <a:r>
                        <a:rPr lang="tr-TR" sz="24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&gt;25°C</a:t>
                      </a:r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smtClean="0"/>
                        <a:t>%30 lara kadar süt</a:t>
                      </a:r>
                      <a:r>
                        <a:rPr lang="tr-TR" sz="2800" baseline="0" smtClean="0"/>
                        <a:t> </a:t>
                      </a:r>
                      <a:r>
                        <a:rPr lang="tr-TR" sz="2800" smtClean="0"/>
                        <a:t>kaybı</a:t>
                      </a:r>
                      <a:endParaRPr lang="tr-TR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(Vermunt ve</a:t>
                      </a:r>
                    </a:p>
                    <a:p>
                      <a:r>
                        <a:rPr lang="tr-TR" sz="20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Tanter, 2011)</a:t>
                      </a:r>
                      <a:endParaRPr lang="tr-TR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5812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800" smtClean="0"/>
                        <a:t>SNI &gt;</a:t>
                      </a:r>
                      <a:endParaRPr lang="tr-TR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smtClean="0"/>
                        <a:t>65</a:t>
                      </a:r>
                      <a:endParaRPr lang="tr-T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smtClean="0"/>
                        <a:t>SNI</a:t>
                      </a:r>
                      <a:r>
                        <a:rPr lang="tr-TR" sz="2800" baseline="0" smtClean="0"/>
                        <a:t>’de 1 birimlik artış; 0,41kg  süt kaybı</a:t>
                      </a:r>
                      <a:endParaRPr lang="tr-TR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(Wheelock ve ark., 2010)</a:t>
                      </a:r>
                      <a:endParaRPr lang="tr-TR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3611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sz="200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smtClean="0"/>
                        <a:t>Kuru dönemde ısı stresi</a:t>
                      </a:r>
                      <a:endParaRPr lang="tr-TR" sz="200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%13,6 daha az süt</a:t>
                      </a:r>
                      <a:endParaRPr lang="tr-TR" sz="2000" smtClean="0"/>
                    </a:p>
                    <a:p>
                      <a:endParaRPr lang="tr-TR" sz="200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(Adin ve ark., 2009)</a:t>
                      </a:r>
                      <a:endParaRPr lang="tr-TR" sz="20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7240067"/>
                  </a:ext>
                </a:extLst>
              </a:tr>
            </a:tbl>
          </a:graphicData>
        </a:graphic>
      </p:graphicFrame>
      <p:sp>
        <p:nvSpPr>
          <p:cNvPr id="9" name="Metin kutusu 8"/>
          <p:cNvSpPr txBox="1"/>
          <p:nvPr/>
        </p:nvSpPr>
        <p:spPr>
          <a:xfrm>
            <a:off x="744336" y="5144154"/>
            <a:ext cx="10774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Stres; </a:t>
            </a:r>
            <a:r>
              <a:rPr lang="tr-TR" sz="2400" dirty="0" smtClean="0"/>
              <a:t>memeye kan akımını ve </a:t>
            </a:r>
            <a:r>
              <a:rPr lang="tr-TR" sz="2400" dirty="0" err="1" smtClean="0"/>
              <a:t>oksitosin</a:t>
            </a:r>
            <a:r>
              <a:rPr lang="tr-TR" sz="2400" dirty="0" smtClean="0"/>
              <a:t> salınımını </a:t>
            </a:r>
            <a:r>
              <a:rPr lang="tr-TR" sz="2400" smtClean="0"/>
              <a:t>engelleyerek miyoepitel </a:t>
            </a:r>
            <a:r>
              <a:rPr lang="tr-TR" sz="2400" dirty="0" smtClean="0"/>
              <a:t>hücrelere </a:t>
            </a:r>
            <a:r>
              <a:rPr lang="tr-TR" sz="2400" dirty="0" err="1" smtClean="0"/>
              <a:t>oksitosin</a:t>
            </a:r>
            <a:r>
              <a:rPr lang="tr-TR" sz="2400" dirty="0" smtClean="0"/>
              <a:t> bağlanmasını sekteye uğratır</a:t>
            </a:r>
            <a:endParaRPr lang="tr-TR" sz="2400" dirty="0"/>
          </a:p>
        </p:txBody>
      </p:sp>
      <p:sp>
        <p:nvSpPr>
          <p:cNvPr id="10" name="Dikdörtgen 9"/>
          <p:cNvSpPr/>
          <p:nvPr/>
        </p:nvSpPr>
        <p:spPr>
          <a:xfrm>
            <a:off x="8610600" y="6352143"/>
            <a:ext cx="2343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>
                <a:latin typeface="Times New Roman" panose="02020603050405020304" pitchFamily="18" charset="0"/>
              </a:rPr>
              <a:t>(Rhoads ve ark., 2011).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958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16AC-B935-45CE-9149-D3CE88EB5C3E}" type="slidenum">
              <a:rPr lang="tr-TR" smtClean="0"/>
              <a:pPr/>
              <a:t>39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/>
          <a:srcRect l="18253" t="20662" r="39790" b="34002"/>
          <a:stretch/>
        </p:blipFill>
        <p:spPr>
          <a:xfrm>
            <a:off x="1347969" y="1937982"/>
            <a:ext cx="8980227" cy="4600930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313898" y="1132214"/>
            <a:ext cx="6183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>
                <a:latin typeface="Times New Roman" panose="02020603050405020304" pitchFamily="18" charset="0"/>
              </a:rPr>
              <a:t>Kuru </a:t>
            </a:r>
            <a:r>
              <a:rPr lang="tr-TR" sz="2800" b="1">
                <a:latin typeface="TimesNewRomanPS-BoldMT"/>
              </a:rPr>
              <a:t>Dönemde Isı Stresinin Etkileri</a:t>
            </a:r>
            <a:endParaRPr lang="tr-TR" sz="2800"/>
          </a:p>
        </p:txBody>
      </p:sp>
      <p:sp>
        <p:nvSpPr>
          <p:cNvPr id="8" name="Metin kutusu 7"/>
          <p:cNvSpPr txBox="1"/>
          <p:nvPr/>
        </p:nvSpPr>
        <p:spPr>
          <a:xfrm>
            <a:off x="4488553" y="6457890"/>
            <a:ext cx="220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smtClean="0"/>
              <a:t>Laktasyon haftaları</a:t>
            </a:r>
            <a:endParaRPr lang="tr-TR" sz="2000" b="1"/>
          </a:p>
        </p:txBody>
      </p:sp>
      <p:sp>
        <p:nvSpPr>
          <p:cNvPr id="2" name="Dikdörtgen 1"/>
          <p:cNvSpPr/>
          <p:nvPr/>
        </p:nvSpPr>
        <p:spPr>
          <a:xfrm>
            <a:off x="313897" y="182162"/>
            <a:ext cx="117234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 VE GEÇİŞ DÖNEMİNDE MEME SAĞLIĞINA ETKİ EDEN FAKTÖRLER</a:t>
            </a:r>
            <a:endParaRPr lang="tr-TR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75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00712" y="1300715"/>
            <a:ext cx="120763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Avrupa ve Amerika</a:t>
            </a:r>
            <a:r>
              <a:rPr lang="tr-T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Süt üretimi</a:t>
            </a:r>
          </a:p>
          <a:p>
            <a:r>
              <a:rPr lang="tr-TR" sz="2800" b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Türkiye</a:t>
            </a:r>
            <a:r>
              <a:rPr lang="tr-T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Süt ve et üretimi</a:t>
            </a:r>
          </a:p>
          <a:p>
            <a:r>
              <a:rPr lang="tr-T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Buda ülkemiz açısından sığır yetiştiriciliğinin önemini artırmaktadır</a:t>
            </a:r>
            <a:r>
              <a:rPr lang="tr-TR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467695"/>
              </p:ext>
            </p:extLst>
          </p:nvPr>
        </p:nvGraphicFramePr>
        <p:xfrm>
          <a:off x="1679137" y="2960612"/>
          <a:ext cx="7947573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9191">
                  <a:extLst>
                    <a:ext uri="{9D8B030D-6E8A-4147-A177-3AD203B41FA5}">
                      <a16:colId xmlns:a16="http://schemas.microsoft.com/office/drawing/2014/main" xmlns="" val="2001736862"/>
                    </a:ext>
                  </a:extLst>
                </a:gridCol>
                <a:gridCol w="2649191">
                  <a:extLst>
                    <a:ext uri="{9D8B030D-6E8A-4147-A177-3AD203B41FA5}">
                      <a16:colId xmlns:a16="http://schemas.microsoft.com/office/drawing/2014/main" xmlns="" val="3695154329"/>
                    </a:ext>
                  </a:extLst>
                </a:gridCol>
                <a:gridCol w="2649191">
                  <a:extLst>
                    <a:ext uri="{9D8B030D-6E8A-4147-A177-3AD203B41FA5}">
                      <a16:colId xmlns:a16="http://schemas.microsoft.com/office/drawing/2014/main" xmlns="" val="1095462872"/>
                    </a:ext>
                  </a:extLst>
                </a:gridCol>
              </a:tblGrid>
              <a:tr h="1534804">
                <a:tc>
                  <a:txBody>
                    <a:bodyPr/>
                    <a:lstStyle/>
                    <a:p>
                      <a:endParaRPr lang="tr-TR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3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Kırmızı Et Üretiminin </a:t>
                      </a:r>
                    </a:p>
                    <a:p>
                      <a:r>
                        <a:rPr lang="tr-TR" sz="3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</a:t>
                      </a:r>
                      <a:r>
                        <a:rPr lang="tr-TR" sz="32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Kaynağı</a:t>
                      </a:r>
                      <a:endParaRPr lang="tr-TR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3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Süt Üretiminin </a:t>
                      </a:r>
                    </a:p>
                    <a:p>
                      <a:r>
                        <a:rPr lang="tr-TR" sz="3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 Kaynağı</a:t>
                      </a:r>
                      <a:endParaRPr lang="tr-TR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2587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3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Dünya geneli</a:t>
                      </a:r>
                      <a:endParaRPr lang="tr-TR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32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Domuz</a:t>
                      </a:r>
                      <a:endParaRPr lang="tr-TR"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3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Sığır</a:t>
                      </a:r>
                      <a:endParaRPr lang="tr-TR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3710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3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Türkiye</a:t>
                      </a:r>
                      <a:endParaRPr lang="tr-TR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32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Sığır</a:t>
                      </a:r>
                      <a:endParaRPr lang="tr-TR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3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Sığır</a:t>
                      </a:r>
                      <a:endParaRPr lang="tr-TR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6231524"/>
                  </a:ext>
                </a:extLst>
              </a:tr>
            </a:tbl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1679137" y="379480"/>
            <a:ext cx="8344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SIĞIR YETİŞTİRİCİLİĞİNİN AMACI</a:t>
            </a:r>
            <a:endParaRPr lang="tr-TR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931631" y="6308081"/>
            <a:ext cx="3746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smtClean="0"/>
              <a:t>(Anonim; Sansoucy R., 2016)</a:t>
            </a:r>
            <a:endParaRPr lang="tr-TR" sz="2400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16AC-B935-45CE-9149-D3CE88EB5C3E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274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16AC-B935-45CE-9149-D3CE88EB5C3E}" type="slidenum">
              <a:rPr lang="tr-TR" smtClean="0"/>
              <a:pPr/>
              <a:t>40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367713" y="1337171"/>
            <a:ext cx="11601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Kuru Dönemde Fotoperiyodun Sonraki Laktasyonda Süt </a:t>
            </a:r>
            <a:r>
              <a:rPr lang="tr-TR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Üretimine Etkisi</a:t>
            </a:r>
            <a:endParaRPr lang="tr-TR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135700" y="1"/>
            <a:ext cx="1183338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 VE GEÇİŞ DÖNEMİNDE MEME SAĞLIĞINA ETKİ</a:t>
            </a:r>
            <a:br>
              <a:rPr lang="tr-TR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EDEN FAKTÖRLER</a:t>
            </a:r>
            <a:endParaRPr lang="tr-TR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/>
          <a:srcRect l="18672" t="33908" r="37798" b="28032"/>
          <a:stretch/>
        </p:blipFill>
        <p:spPr>
          <a:xfrm>
            <a:off x="1694957" y="1860390"/>
            <a:ext cx="8022249" cy="4847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Dikdörtgen 2"/>
          <p:cNvSpPr/>
          <p:nvPr/>
        </p:nvSpPr>
        <p:spPr>
          <a:xfrm>
            <a:off x="8059785" y="6457890"/>
            <a:ext cx="25683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>
                <a:latin typeface="Times New Roman" panose="02020603050405020304" pitchFamily="18" charset="0"/>
              </a:rPr>
              <a:t>(Lacasse ve ark., 2014</a:t>
            </a:r>
            <a:r>
              <a:rPr lang="tr-TR" sz="2000" smtClean="0">
                <a:latin typeface="Times New Roman" panose="02020603050405020304" pitchFamily="18" charset="0"/>
              </a:rPr>
              <a:t>)</a:t>
            </a:r>
            <a:endParaRPr lang="tr-TR" sz="2000"/>
          </a:p>
        </p:txBody>
      </p:sp>
    </p:spTree>
    <p:extLst>
      <p:ext uri="{BB962C8B-B14F-4D97-AF65-F5344CB8AC3E}">
        <p14:creationId xmlns:p14="http://schemas.microsoft.com/office/powerpoint/2010/main" val="136174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3277846" y="1785217"/>
            <a:ext cx="3945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Kuru madde tüketimi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şağı Ok 6"/>
          <p:cNvSpPr/>
          <p:nvPr/>
        </p:nvSpPr>
        <p:spPr>
          <a:xfrm>
            <a:off x="4865346" y="2362202"/>
            <a:ext cx="389467" cy="6265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3823947" y="2862061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Prenatal 3.hafta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şağı Ok 8"/>
          <p:cNvSpPr/>
          <p:nvPr/>
        </p:nvSpPr>
        <p:spPr>
          <a:xfrm>
            <a:off x="4865346" y="3387172"/>
            <a:ext cx="389467" cy="6265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/>
          <p:cNvSpPr txBox="1"/>
          <p:nvPr/>
        </p:nvSpPr>
        <p:spPr>
          <a:xfrm>
            <a:off x="3277846" y="3996292"/>
            <a:ext cx="3953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Doğumdan hemen önce 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237632" y="2764368"/>
            <a:ext cx="1955799" cy="718607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mtClean="0"/>
              <a:t>%</a:t>
            </a:r>
            <a:r>
              <a:rPr lang="tr-TR" smtClean="0">
                <a:solidFill>
                  <a:srgbClr val="FF0000"/>
                </a:solidFill>
              </a:rPr>
              <a:t>%30 </a:t>
            </a:r>
            <a:r>
              <a:rPr lang="tr-TR" dirty="0" smtClean="0">
                <a:solidFill>
                  <a:srgbClr val="FF0000"/>
                </a:solidFill>
              </a:rPr>
              <a:t>düşer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309348" y="3959311"/>
            <a:ext cx="1884080" cy="609273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%87 düşer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4" name="Sol Ayraç 13"/>
          <p:cNvSpPr/>
          <p:nvPr/>
        </p:nvSpPr>
        <p:spPr>
          <a:xfrm rot="16200000">
            <a:off x="5074019" y="2411786"/>
            <a:ext cx="780746" cy="526626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Metin kutusu 15"/>
          <p:cNvSpPr txBox="1"/>
          <p:nvPr/>
        </p:nvSpPr>
        <p:spPr>
          <a:xfrm>
            <a:off x="1674425" y="5421627"/>
            <a:ext cx="9480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tr-TR" sz="2800">
                <a:latin typeface="Times New Roman" panose="02020603050405020304" pitchFamily="18" charset="0"/>
                <a:cs typeface="Times New Roman" panose="02020603050405020304" pitchFamily="18" charset="0"/>
              </a:rPr>
              <a:t>Yağ </a:t>
            </a:r>
            <a:r>
              <a:rPr lang="tr-T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mobilizasyonuna ve mononükleer </a:t>
            </a:r>
            <a:r>
              <a:rPr lang="tr-TR" sz="2800">
                <a:latin typeface="Times New Roman" panose="02020603050405020304" pitchFamily="18" charset="0"/>
                <a:cs typeface="Times New Roman" panose="02020603050405020304" pitchFamily="18" charset="0"/>
              </a:rPr>
              <a:t>hücrelerin </a:t>
            </a:r>
            <a:r>
              <a:rPr lang="tr-T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proliferasyonunun azalmasına bağlı </a:t>
            </a:r>
            <a:r>
              <a:rPr lang="tr-TR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mastitis </a:t>
            </a:r>
            <a:r>
              <a:rPr 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riski </a:t>
            </a:r>
            <a:r>
              <a:rPr lang="tr-TR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artar</a:t>
            </a:r>
            <a:r>
              <a:rPr lang="tr-TR" sz="3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3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8379896" y="2084890"/>
            <a:ext cx="32540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smtClean="0">
                <a:latin typeface="TimesNewRomanPSMT"/>
              </a:rPr>
              <a:t>NED, bağışıklık </a:t>
            </a:r>
            <a:r>
              <a:rPr lang="tr-TR" sz="2400">
                <a:latin typeface="TimesNewRomanPSMT"/>
              </a:rPr>
              <a:t>hücrelerinde fonksiyonel </a:t>
            </a:r>
            <a:r>
              <a:rPr lang="tr-TR" sz="2400" smtClean="0">
                <a:latin typeface="TimesNewRomanPSMT"/>
              </a:rPr>
              <a:t>bo</a:t>
            </a:r>
            <a:r>
              <a:rPr lang="tr-TR" sz="2400" smtClean="0">
                <a:latin typeface="Times New Roman" panose="02020603050405020304" pitchFamily="18" charset="0"/>
              </a:rPr>
              <a:t>zukluğa yol açar.</a:t>
            </a:r>
            <a:endParaRPr lang="tr-TR"/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228599" y="233680"/>
            <a:ext cx="11781431" cy="6766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 VE GEÇİŞ DÖNEMİNDE MEME SAĞLIĞINA ETKİ EDEN FAKTÖRLER</a:t>
            </a:r>
            <a:endParaRPr lang="tr-TR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Dikdörtgen 16"/>
          <p:cNvSpPr/>
          <p:nvPr/>
        </p:nvSpPr>
        <p:spPr>
          <a:xfrm>
            <a:off x="228599" y="1018136"/>
            <a:ext cx="8751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>
                <a:latin typeface="TimesNewRomanPS-BoldMT"/>
              </a:rPr>
              <a:t>Kuru Dönemde Beslemenin Meme Sağlığına Etkisi</a:t>
            </a:r>
            <a:endParaRPr lang="tr-TR" sz="2800"/>
          </a:p>
        </p:txBody>
      </p:sp>
      <p:pic>
        <p:nvPicPr>
          <p:cNvPr id="5122" name="Picture 2" descr="mononükleer hücre ile ilgili görsel sonuc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" t="13243" r="67959" b="29114"/>
          <a:stretch/>
        </p:blipFill>
        <p:spPr bwMode="auto">
          <a:xfrm>
            <a:off x="8164632" y="3959310"/>
            <a:ext cx="1495439" cy="14330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 cstate="print"/>
          <a:srcRect l="59670"/>
          <a:stretch/>
        </p:blipFill>
        <p:spPr>
          <a:xfrm>
            <a:off x="10006934" y="3959642"/>
            <a:ext cx="1271152" cy="14326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Dikdörtgen 2"/>
          <p:cNvSpPr/>
          <p:nvPr/>
        </p:nvSpPr>
        <p:spPr>
          <a:xfrm>
            <a:off x="8608325" y="6503078"/>
            <a:ext cx="2287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>
                <a:latin typeface="TimesNewRomanPSMT"/>
              </a:rPr>
              <a:t>(Moyes ve ark.2009</a:t>
            </a:r>
            <a:r>
              <a:rPr lang="tr-TR" smtClean="0">
                <a:latin typeface="TimesNewRomanPSMT"/>
              </a:rPr>
              <a:t>)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55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-23446" y="-161132"/>
            <a:ext cx="12501489" cy="1325563"/>
          </a:xfrm>
        </p:spPr>
        <p:txBody>
          <a:bodyPr>
            <a:normAutofit/>
          </a:bodyPr>
          <a:lstStyle/>
          <a:p>
            <a:pPr algn="ctr"/>
            <a:r>
              <a:rPr lang="tr-TR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MEME SAĞLIĞI YÖNÜNDEN KURU VE GEÇİŞ </a:t>
            </a:r>
            <a:r>
              <a:rPr lang="tr-TR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DÖNEMİ YÖNETİMİ</a:t>
            </a:r>
            <a:endParaRPr lang="tr-TR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16AC-B935-45CE-9149-D3CE88EB5C3E}" type="slidenum">
              <a:rPr lang="tr-TR" smtClean="0"/>
              <a:pPr/>
              <a:t>42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500537" y="1042569"/>
            <a:ext cx="5761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Sütçü İneklerin Kuruya Çıkarılması</a:t>
            </a:r>
            <a:endParaRPr lang="tr-TR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6552417" y="1856797"/>
            <a:ext cx="5344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u="sng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Sağımın birden durdurulması ile:</a:t>
            </a:r>
            <a:endParaRPr lang="tr-TR" sz="2800" b="1" u="sng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500536" y="1773957"/>
            <a:ext cx="3966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u="sng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Sütün aralıklı sağımı </a:t>
            </a:r>
            <a:r>
              <a:rPr lang="tr-TR" sz="2800" b="1" u="sng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ile:</a:t>
            </a:r>
            <a:endParaRPr lang="tr-TR" sz="2800" b="1" u="sng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500538" y="2380017"/>
            <a:ext cx="3095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tr-TR" sz="2800" smtClean="0"/>
              <a:t>25 kg süt üretimi</a:t>
            </a:r>
            <a:endParaRPr lang="tr-TR" sz="2800"/>
          </a:p>
        </p:txBody>
      </p:sp>
      <p:sp>
        <p:nvSpPr>
          <p:cNvPr id="11" name="Metin kutusu 10"/>
          <p:cNvSpPr txBox="1"/>
          <p:nvPr/>
        </p:nvSpPr>
        <p:spPr>
          <a:xfrm>
            <a:off x="6581363" y="2459200"/>
            <a:ext cx="4979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tr-T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Süt üretimi az olanlarda</a:t>
            </a:r>
            <a:endParaRPr lang="tr-TR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4364186" y="6321365"/>
            <a:ext cx="4960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Zobel ve ark., </a:t>
            </a:r>
            <a:r>
              <a:rPr lang="tr-TR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2013; Boutinaud </a:t>
            </a:r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ve ark., 2016</a:t>
            </a:r>
            <a:r>
              <a:rPr lang="tr-TR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tr-T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6581365" y="3010021"/>
            <a:ext cx="5620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tr-TR" sz="280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tr-T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üksek süt veriminde mastitis (+) </a:t>
            </a:r>
            <a:endParaRPr lang="tr-TR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2019246" y="4163245"/>
            <a:ext cx="68957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 Dönem Başlangıcında </a:t>
            </a:r>
            <a:r>
              <a:rPr lang="tr-TR" sz="2800" b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Anti-Prolaktin:</a:t>
            </a:r>
            <a:endParaRPr lang="tr-TR" sz="280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2001677" y="4798231"/>
            <a:ext cx="85207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Dopamin agonisti </a:t>
            </a:r>
            <a:r>
              <a:rPr lang="tr-TR" sz="3200">
                <a:latin typeface="Times New Roman" panose="02020603050405020304" pitchFamily="18" charset="0"/>
                <a:cs typeface="Times New Roman" panose="02020603050405020304" pitchFamily="18" charset="0"/>
              </a:rPr>
              <a:t>olan kinagolidler ve kabergolin</a:t>
            </a:r>
          </a:p>
        </p:txBody>
      </p:sp>
    </p:spTree>
    <p:extLst>
      <p:ext uri="{BB962C8B-B14F-4D97-AF65-F5344CB8AC3E}">
        <p14:creationId xmlns:p14="http://schemas.microsoft.com/office/powerpoint/2010/main" val="423521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146762"/>
            <a:ext cx="12192000" cy="385502"/>
          </a:xfrm>
        </p:spPr>
        <p:txBody>
          <a:bodyPr>
            <a:noAutofit/>
          </a:bodyPr>
          <a:lstStyle/>
          <a:p>
            <a:pPr algn="ctr"/>
            <a:r>
              <a:rPr lang="tr-TR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MEME SAĞLIĞI YÖNÜNDEN KURU VE GEÇİŞ DÖNEMİ YÖNETİMİ</a:t>
            </a:r>
            <a:endParaRPr lang="tr-TR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16AC-B935-45CE-9149-D3CE88EB5C3E}" type="slidenum">
              <a:rPr lang="tr-TR" smtClean="0"/>
              <a:pPr/>
              <a:t>43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/>
          <a:srcRect l="15840" t="33162" r="36643" b="19450"/>
          <a:stretch/>
        </p:blipFill>
        <p:spPr>
          <a:xfrm>
            <a:off x="518611" y="1622138"/>
            <a:ext cx="8243248" cy="4794551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374440" y="989732"/>
            <a:ext cx="68957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Kuru Dönem Başlangıcında Anti-Prolaktin:</a:t>
            </a:r>
            <a:endParaRPr lang="tr-TR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9149685" y="2667397"/>
            <a:ext cx="24304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INRA</a:t>
            </a:r>
          </a:p>
          <a:p>
            <a:r>
              <a:rPr lang="tr-T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inek</a:t>
            </a:r>
          </a:p>
          <a:p>
            <a:r>
              <a:rPr lang="tr-T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5,6 mg kaberkolin</a:t>
            </a:r>
            <a:endParaRPr lang="tr-T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8700439" y="6472912"/>
            <a:ext cx="2563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>
                <a:latin typeface="Times New Roman" panose="02020603050405020304" pitchFamily="18" charset="0"/>
              </a:rPr>
              <a:t>(Boutinaud ve ark., 2016</a:t>
            </a:r>
            <a:r>
              <a:rPr lang="tr-TR" smtClean="0">
                <a:latin typeface="Times New Roman" panose="02020603050405020304" pitchFamily="18" charset="0"/>
              </a:rPr>
              <a:t>)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618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16AC-B935-45CE-9149-D3CE88EB5C3E}" type="slidenum">
              <a:rPr lang="tr-TR" smtClean="0"/>
              <a:pPr/>
              <a:t>44</a:t>
            </a:fld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481468" y="719198"/>
            <a:ext cx="3852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u="sng">
                <a:latin typeface="TimesNewRomanPS-BoldMT"/>
              </a:rPr>
              <a:t>Kuru Dönem Tedavisi</a:t>
            </a:r>
            <a:endParaRPr lang="tr-TR" sz="2800" u="sng"/>
          </a:p>
        </p:txBody>
      </p:sp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0" y="251241"/>
            <a:ext cx="12192000" cy="440093"/>
          </a:xfrm>
        </p:spPr>
        <p:txBody>
          <a:bodyPr>
            <a:noAutofit/>
          </a:bodyPr>
          <a:lstStyle/>
          <a:p>
            <a:pPr algn="ctr"/>
            <a:r>
              <a:rPr lang="tr-TR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MEME SAĞLIĞI YÖNÜNDEN KURU VE GEÇİŞ DÖNEMİ YÖNETİMİ</a:t>
            </a:r>
            <a:endParaRPr lang="tr-TR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20990"/>
              </p:ext>
            </p:extLst>
          </p:nvPr>
        </p:nvGraphicFramePr>
        <p:xfrm>
          <a:off x="481469" y="1269244"/>
          <a:ext cx="11199886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16879">
                  <a:extLst>
                    <a:ext uri="{9D8B030D-6E8A-4147-A177-3AD203B41FA5}">
                      <a16:colId xmlns:a16="http://schemas.microsoft.com/office/drawing/2014/main" xmlns="" val="2026241099"/>
                    </a:ext>
                  </a:extLst>
                </a:gridCol>
                <a:gridCol w="2783007">
                  <a:extLst>
                    <a:ext uri="{9D8B030D-6E8A-4147-A177-3AD203B41FA5}">
                      <a16:colId xmlns:a16="http://schemas.microsoft.com/office/drawing/2014/main" xmlns="" val="3460160763"/>
                    </a:ext>
                  </a:extLst>
                </a:gridCol>
              </a:tblGrid>
              <a:tr h="579156">
                <a:tc>
                  <a:txBody>
                    <a:bodyPr/>
                    <a:lstStyle/>
                    <a:p>
                      <a:r>
                        <a:rPr lang="tr-TR" sz="2400" u="none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Laktasyon</a:t>
                      </a:r>
                      <a:r>
                        <a:rPr lang="tr-TR" sz="240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sonunda meme içi antibiyotik uygulamaları</a:t>
                      </a:r>
                      <a:endParaRPr lang="tr-TR" sz="24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(Sandholm ve ark., 1995)</a:t>
                      </a:r>
                      <a:endParaRPr lang="tr-TR" sz="18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tr-TR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6548072"/>
                  </a:ext>
                </a:extLst>
              </a:tr>
              <a:tr h="8273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Olası klinik </a:t>
                      </a:r>
                      <a:r>
                        <a:rPr lang="tr-TR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mastitis</a:t>
                      </a:r>
                      <a:r>
                        <a:rPr lang="tr-T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oranını %50 azalır</a:t>
                      </a:r>
                    </a:p>
                    <a:p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(Golder ve ark., 2016; Johnson ve ark., 2016)</a:t>
                      </a:r>
                      <a:endParaRPr lang="tr-TR" sz="18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tr-TR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8503613"/>
                  </a:ext>
                </a:extLst>
              </a:tr>
              <a:tr h="7170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 olan enfeksiyonların %98 eliminasyonu</a:t>
                      </a:r>
                    </a:p>
                    <a:p>
                      <a:endParaRPr lang="tr-TR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(Eberhart, 1986)</a:t>
                      </a:r>
                      <a:endParaRPr lang="tr-TR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9094413"/>
                  </a:ext>
                </a:extLst>
              </a:tr>
            </a:tbl>
          </a:graphicData>
        </a:graphic>
      </p:graphicFrame>
      <p:graphicFrame>
        <p:nvGraphicFramePr>
          <p:cNvPr id="13" name="Tabl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815030"/>
              </p:ext>
            </p:extLst>
          </p:nvPr>
        </p:nvGraphicFramePr>
        <p:xfrm>
          <a:off x="467821" y="4329636"/>
          <a:ext cx="1116766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9245">
                  <a:extLst>
                    <a:ext uri="{9D8B030D-6E8A-4147-A177-3AD203B41FA5}">
                      <a16:colId xmlns:a16="http://schemas.microsoft.com/office/drawing/2014/main" xmlns="" val="2222906608"/>
                    </a:ext>
                  </a:extLst>
                </a:gridCol>
                <a:gridCol w="2728415">
                  <a:extLst>
                    <a:ext uri="{9D8B030D-6E8A-4147-A177-3AD203B41FA5}">
                      <a16:colId xmlns:a16="http://schemas.microsoft.com/office/drawing/2014/main" xmlns="" val="2749268798"/>
                    </a:ext>
                  </a:extLst>
                </a:gridCol>
              </a:tblGrid>
              <a:tr h="917409">
                <a:tc>
                  <a:txBody>
                    <a:bodyPr/>
                    <a:lstStyle/>
                    <a:p>
                      <a:r>
                        <a:rPr lang="tr-TR" sz="2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Meme içi enfeksiyonların riskinin düşük olduğu işletmelerde </a:t>
                      </a:r>
                      <a:endParaRPr lang="tr-TR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(Robert</a:t>
                      </a:r>
                    </a:p>
                    <a:p>
                      <a:r>
                        <a:rPr lang="tr-TR" sz="20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 ark., 2006)</a:t>
                      </a:r>
                    </a:p>
                    <a:p>
                      <a:endParaRPr lang="tr-TR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3604690"/>
                  </a:ext>
                </a:extLst>
              </a:tr>
              <a:tr h="659388">
                <a:tc>
                  <a:txBody>
                    <a:bodyPr/>
                    <a:lstStyle/>
                    <a:p>
                      <a:r>
                        <a:rPr lang="tr-TR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Antibiyotiklerin</a:t>
                      </a:r>
                      <a:r>
                        <a:rPr lang="tr-TR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olumsuz etkilerinden kaçmak </a:t>
                      </a:r>
                      <a:endParaRPr lang="tr-TR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0" i="0" u="none" strike="noStrike" kern="1200" baseline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(Sandholm ve ark.,</a:t>
                      </a:r>
                    </a:p>
                    <a:p>
                      <a:r>
                        <a:rPr lang="tr-TR" sz="2000" b="0" i="0" u="none" strike="noStrike" kern="1200" baseline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1995)</a:t>
                      </a:r>
                      <a:endParaRPr lang="tr-TR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217506"/>
                  </a:ext>
                </a:extLst>
              </a:tr>
              <a:tr h="451660">
                <a:tc>
                  <a:txBody>
                    <a:bodyPr/>
                    <a:lstStyle/>
                    <a:p>
                      <a:r>
                        <a:rPr lang="tr-TR" sz="2400" b="0" i="0" u="none" strike="noStrike" kern="1200" baseline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SHS, mastitis geçmişi , laktasyon süresince </a:t>
                      </a:r>
                      <a:r>
                        <a:rPr lang="tr-TR" sz="2400" b="0" i="1" u="none" strike="noStrike" kern="1200" baseline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staph.aureus geçmişi</a:t>
                      </a:r>
                      <a:endParaRPr lang="tr-TR" sz="32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0" i="0" u="none" strike="noStrike" kern="1200" baseline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(Cockcroft, 2015)</a:t>
                      </a:r>
                      <a:endParaRPr lang="tr-TR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396007"/>
                  </a:ext>
                </a:extLst>
              </a:tr>
            </a:tbl>
          </a:graphicData>
        </a:graphic>
      </p:graphicFrame>
      <p:sp>
        <p:nvSpPr>
          <p:cNvPr id="14" name="Dikdörtgen 13"/>
          <p:cNvSpPr/>
          <p:nvPr/>
        </p:nvSpPr>
        <p:spPr>
          <a:xfrm>
            <a:off x="481468" y="3778551"/>
            <a:ext cx="4991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tr-TR" sz="2800" b="1" u="sng" smtClean="0">
                <a:latin typeface="TimesNewRomanPS-BoldMT"/>
              </a:rPr>
              <a:t>Seçici </a:t>
            </a:r>
            <a:r>
              <a:rPr lang="tr-TR" sz="2800" b="1" u="sng">
                <a:latin typeface="TimesNewRomanPS-BoldMT"/>
              </a:rPr>
              <a:t>Kuru Dönem Tedavisi</a:t>
            </a:r>
            <a:endParaRPr lang="tr-TR" sz="2800" u="sng"/>
          </a:p>
        </p:txBody>
      </p:sp>
    </p:spTree>
    <p:extLst>
      <p:ext uri="{BB962C8B-B14F-4D97-AF65-F5344CB8AC3E}">
        <p14:creationId xmlns:p14="http://schemas.microsoft.com/office/powerpoint/2010/main" val="7940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16AC-B935-45CE-9149-D3CE88EB5C3E}" type="slidenum">
              <a:rPr lang="tr-TR" smtClean="0"/>
              <a:pPr/>
              <a:t>45</a:t>
            </a:fld>
            <a:endParaRPr lang="tr-TR"/>
          </a:p>
        </p:txBody>
      </p:sp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0" y="320671"/>
            <a:ext cx="12192000" cy="385502"/>
          </a:xfrm>
        </p:spPr>
        <p:txBody>
          <a:bodyPr>
            <a:noAutofit/>
          </a:bodyPr>
          <a:lstStyle/>
          <a:p>
            <a:pPr algn="ctr"/>
            <a:r>
              <a:rPr lang="tr-TR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MEME SAĞLIĞI YÖNÜNDEN KURU VE GEÇİŞ DÖNEMİ YÖNETİMİ</a:t>
            </a:r>
            <a:endParaRPr lang="tr-TR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91070" y="1148164"/>
            <a:ext cx="7297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Teat </a:t>
            </a:r>
            <a:r>
              <a:rPr lang="tr-TR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Dipping </a:t>
            </a:r>
            <a:r>
              <a:rPr lang="tr-TR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 Teat </a:t>
            </a:r>
            <a:r>
              <a:rPr lang="tr-TR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Sealing Uygulaması</a:t>
            </a:r>
            <a:endParaRPr lang="tr-TR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218365" y="1778857"/>
            <a:ext cx="720146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Klorheksidin </a:t>
            </a:r>
            <a:r>
              <a:rPr 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%0,55 ile </a:t>
            </a:r>
            <a:r>
              <a:rPr lang="tr-T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iyot %1 preparatları </a:t>
            </a:r>
            <a:r>
              <a:rPr 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kombine</a:t>
            </a:r>
          </a:p>
          <a:p>
            <a:pPr>
              <a:lnSpc>
                <a:spcPct val="150000"/>
              </a:lnSpc>
            </a:pPr>
            <a:r>
              <a:rPr 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olarakta </a:t>
            </a:r>
            <a:r>
              <a:rPr lang="tr-T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kullanılabilmektedir. Özellikle </a:t>
            </a:r>
            <a:r>
              <a:rPr lang="tr-TR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tr-TR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coli </a:t>
            </a:r>
            <a:r>
              <a:rPr lang="tr-T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enfeksiyonlarının insidensini azaltmakta </a:t>
            </a:r>
            <a:r>
              <a:rPr lang="tr-TR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(Foret </a:t>
            </a:r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ve ark., 2006).</a:t>
            </a:r>
          </a:p>
        </p:txBody>
      </p:sp>
      <p:sp>
        <p:nvSpPr>
          <p:cNvPr id="9" name="Dikdörtgen 8"/>
          <p:cNvSpPr/>
          <p:nvPr/>
        </p:nvSpPr>
        <p:spPr>
          <a:xfrm>
            <a:off x="4445760" y="5030051"/>
            <a:ext cx="74050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Kuru dönem başlarken meme başının kaplanması mastitis </a:t>
            </a:r>
            <a:r>
              <a:rPr lang="tr-T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kontrolünde etkindir </a:t>
            </a:r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(Golder </a:t>
            </a:r>
            <a:r>
              <a:rPr lang="tr-TR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 ark</a:t>
            </a:r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., 2016)</a:t>
            </a:r>
            <a:endParaRPr lang="tr-TR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teat dipping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523" y="3501387"/>
            <a:ext cx="4609683" cy="1528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eat sealing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337" y="1285875"/>
            <a:ext cx="2838735" cy="2571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roper teat seal infusion:&#10;1. Compress area at base&#10;of teat with hand.&#10;2. Insert cannula using the&#10;partial insertion metho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96" b="15594"/>
          <a:stretch/>
        </p:blipFill>
        <p:spPr bwMode="auto">
          <a:xfrm>
            <a:off x="175451" y="3832520"/>
            <a:ext cx="2655864" cy="30254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25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16AC-B935-45CE-9149-D3CE88EB5C3E}" type="slidenum">
              <a:rPr lang="tr-TR" smtClean="0"/>
              <a:pPr/>
              <a:t>46</a:t>
            </a:fld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251893" y="1038215"/>
            <a:ext cx="3542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>
                <a:latin typeface="TimesNewRomanPS-BoldMT"/>
              </a:rPr>
              <a:t>Kuru Dönem Aşılaması</a:t>
            </a:r>
            <a:endParaRPr lang="tr-TR" sz="2400"/>
          </a:p>
        </p:txBody>
      </p:sp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0" y="242298"/>
            <a:ext cx="12192000" cy="440093"/>
          </a:xfrm>
        </p:spPr>
        <p:txBody>
          <a:bodyPr>
            <a:noAutofit/>
          </a:bodyPr>
          <a:lstStyle/>
          <a:p>
            <a:pPr algn="ctr"/>
            <a:r>
              <a:rPr lang="tr-TR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MEME SAĞLIĞI YÖNÜNDEN KURU VE GEÇİŞ DÖNEMİ YÖNETİMİ</a:t>
            </a:r>
            <a:endParaRPr lang="tr-TR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676794"/>
              </p:ext>
            </p:extLst>
          </p:nvPr>
        </p:nvGraphicFramePr>
        <p:xfrm>
          <a:off x="709685" y="2291279"/>
          <a:ext cx="10726003" cy="3202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4512">
                  <a:extLst>
                    <a:ext uri="{9D8B030D-6E8A-4147-A177-3AD203B41FA5}">
                      <a16:colId xmlns:a16="http://schemas.microsoft.com/office/drawing/2014/main" xmlns="" val="2241865155"/>
                    </a:ext>
                  </a:extLst>
                </a:gridCol>
                <a:gridCol w="2661315">
                  <a:extLst>
                    <a:ext uri="{9D8B030D-6E8A-4147-A177-3AD203B41FA5}">
                      <a16:colId xmlns:a16="http://schemas.microsoft.com/office/drawing/2014/main" xmlns="" val="616481547"/>
                    </a:ext>
                  </a:extLst>
                </a:gridCol>
                <a:gridCol w="2660176">
                  <a:extLst>
                    <a:ext uri="{9D8B030D-6E8A-4147-A177-3AD203B41FA5}">
                      <a16:colId xmlns:a16="http://schemas.microsoft.com/office/drawing/2014/main" xmlns="" val="2752526888"/>
                    </a:ext>
                  </a:extLst>
                </a:gridCol>
              </a:tblGrid>
              <a:tr h="9260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b="0" i="1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E.</a:t>
                      </a:r>
                      <a:r>
                        <a:rPr lang="tr-TR" sz="2800" b="0" i="1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coli</a:t>
                      </a:r>
                      <a:r>
                        <a:rPr lang="tr-TR" sz="2800" b="0" i="1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J5</a:t>
                      </a:r>
                      <a:endParaRPr lang="tr-TR" sz="2800" i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b="0" i="0" u="none" strike="noStrike" kern="1200" baseline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%80 başarı</a:t>
                      </a:r>
                      <a:endParaRPr lang="tr-TR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(Gomes ve Henriques, 2016).</a:t>
                      </a:r>
                      <a:endParaRPr lang="tr-TR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5667450"/>
                  </a:ext>
                </a:extLst>
              </a:tr>
              <a:tr h="1389026">
                <a:tc>
                  <a:txBody>
                    <a:bodyPr/>
                    <a:lstStyle/>
                    <a:p>
                      <a:r>
                        <a:rPr lang="tr-TR" sz="2400" b="0" i="1" u="none" strike="noStrike" kern="1200" baseline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Streptococci </a:t>
                      </a:r>
                      <a:r>
                        <a:rPr lang="tr-TR" sz="2400" b="0" i="0" u="none" strike="noStrike" kern="1200" baseline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başta olmak üzere çevresel patojenlerin tamamına karşı etkili aşı yoktur</a:t>
                      </a:r>
                      <a:endParaRPr lang="tr-TR" sz="2400" i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0" i="0" u="none" strike="noStrike" kern="1200" baseline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(Smith ve Hogan, 1999;</a:t>
                      </a:r>
                      <a:r>
                        <a:rPr lang="tr-TR" sz="1800" b="0" i="0" u="none" strike="noStrike" kern="1200" baseline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b="0" i="0" u="none" strike="noStrike" kern="1200" baseline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Gomes ve Henriques, 2016)</a:t>
                      </a:r>
                      <a:endParaRPr lang="tr-TR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3246666"/>
                  </a:ext>
                </a:extLst>
              </a:tr>
              <a:tr h="887642">
                <a:tc>
                  <a:txBody>
                    <a:bodyPr/>
                    <a:lstStyle/>
                    <a:p>
                      <a:r>
                        <a:rPr lang="tr-TR" sz="2400" b="0" i="0" u="none" strike="noStrike" kern="1200" baseline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tr-TR" sz="2400" b="0" i="1" u="none" strike="noStrike" kern="1200" baseline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.Aureus’</a:t>
                      </a:r>
                      <a:r>
                        <a:rPr lang="tr-TR" sz="2400" b="0" i="0" u="none" strike="noStrike" kern="1200" baseline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 karşı </a:t>
                      </a:r>
                      <a:r>
                        <a:rPr lang="nn-NO" sz="2400" b="0" i="0" u="none" strike="noStrike" kern="1200" baseline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DNA ve rekombinant protein aşıları</a:t>
                      </a:r>
                      <a:endParaRPr lang="tr-TR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0" i="0" u="none" strike="noStrike" kern="1200" baseline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Başarı değişken</a:t>
                      </a:r>
                      <a:endParaRPr lang="tr-TR" sz="2400" i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Hogan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ve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Smith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2003).</a:t>
                      </a:r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2287869"/>
                  </a:ext>
                </a:extLst>
              </a:tr>
            </a:tbl>
          </a:graphicData>
        </a:graphic>
      </p:graphicFrame>
      <p:sp>
        <p:nvSpPr>
          <p:cNvPr id="8" name="Metin kutusu 7"/>
          <p:cNvSpPr txBox="1"/>
          <p:nvPr/>
        </p:nvSpPr>
        <p:spPr>
          <a:xfrm>
            <a:off x="251893" y="1659662"/>
            <a:ext cx="11785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tr-T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astitis </a:t>
            </a:r>
            <a:r>
              <a:rPr lang="tr-TR" sz="2800">
                <a:latin typeface="Times New Roman" panose="02020603050405020304" pitchFamily="18" charset="0"/>
                <a:cs typeface="Times New Roman" panose="02020603050405020304" pitchFamily="18" charset="0"/>
              </a:rPr>
              <a:t>ile </a:t>
            </a:r>
            <a:r>
              <a:rPr lang="tr-T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mücadelede en önemli stratejilerdendir (Gomes </a:t>
            </a:r>
            <a:r>
              <a:rPr lang="tr-TR" sz="2800">
                <a:latin typeface="Times New Roman" panose="02020603050405020304" pitchFamily="18" charset="0"/>
                <a:cs typeface="Times New Roman" panose="02020603050405020304" pitchFamily="18" charset="0"/>
              </a:rPr>
              <a:t>ve Henriques, 2016).</a:t>
            </a:r>
          </a:p>
        </p:txBody>
      </p:sp>
    </p:spTree>
    <p:extLst>
      <p:ext uri="{BB962C8B-B14F-4D97-AF65-F5344CB8AC3E}">
        <p14:creationId xmlns:p14="http://schemas.microsoft.com/office/powerpoint/2010/main" val="417469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 rot="10800000" flipV="1">
            <a:off x="1091821" y="1378098"/>
            <a:ext cx="100741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>
                <a:latin typeface="Times New Roman" panose="02020603050405020304" pitchFamily="18" charset="0"/>
                <a:cs typeface="Times New Roman" panose="02020603050405020304" pitchFamily="18" charset="0"/>
              </a:rPr>
              <a:t>Dünya nüfusunun </a:t>
            </a:r>
            <a:r>
              <a:rPr lang="tr-TR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2050 yılında 9 milyara </a:t>
            </a:r>
            <a:r>
              <a:rPr lang="tr-TR" sz="2800">
                <a:latin typeface="Times New Roman" panose="02020603050405020304" pitchFamily="18" charset="0"/>
                <a:cs typeface="Times New Roman" panose="02020603050405020304" pitchFamily="18" charset="0"/>
              </a:rPr>
              <a:t>ulaşacağı ve şuan ki üretilen besinlerden daha fazlasına ihtiyaç duyulacağı tahmin edilmektedir (Zadoks ve Fitzpatrick, 2009). 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16AC-B935-45CE-9149-D3CE88EB5C3E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2934730" y="39732"/>
            <a:ext cx="68442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000" smtClean="0">
                <a:solidFill>
                  <a:srgbClr val="FF0000"/>
                </a:solidFill>
              </a:rPr>
              <a:t>SIĞIR YETİŞTİRİCİLİĞİNİN AMACI</a:t>
            </a:r>
            <a:endParaRPr lang="tr-TR" sz="4000">
              <a:solidFill>
                <a:srgbClr val="FF000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6558162" y="3661893"/>
            <a:ext cx="3498180" cy="138499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Genetik </a:t>
            </a: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seleksiyon ve gereklilikleri ön plana çıkarılmıştır 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3" name="Sağ Ok Belirtme Çizgisi 2"/>
          <p:cNvSpPr/>
          <p:nvPr/>
        </p:nvSpPr>
        <p:spPr>
          <a:xfrm>
            <a:off x="3122385" y="3189753"/>
            <a:ext cx="3466531" cy="2332997"/>
          </a:xfrm>
          <a:prstGeom prst="rightArrow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tr-TR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aliyet </a:t>
            </a:r>
            <a:r>
              <a:rPr 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artışları ve sera gazı gibi  çevre sorunlar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7280845" y="6308081"/>
            <a:ext cx="2194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/>
              <a:t>(Cockroft, 2015</a:t>
            </a:r>
            <a:r>
              <a:rPr lang="tr-TR" sz="2400" smtClean="0"/>
              <a:t>)</a:t>
            </a:r>
            <a:endParaRPr lang="tr-TR" sz="2400"/>
          </a:p>
        </p:txBody>
      </p:sp>
    </p:spTree>
    <p:extLst>
      <p:ext uri="{BB962C8B-B14F-4D97-AF65-F5344CB8AC3E}">
        <p14:creationId xmlns:p14="http://schemas.microsoft.com/office/powerpoint/2010/main" val="174670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46515" y="62450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743200" y="1350850"/>
            <a:ext cx="161123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8" name="Grafik 7"/>
          <p:cNvGraphicFramePr/>
          <p:nvPr>
            <p:extLst>
              <p:ext uri="{D42A27DB-BD31-4B8C-83A1-F6EECF244321}">
                <p14:modId xmlns:p14="http://schemas.microsoft.com/office/powerpoint/2010/main" val="2653685868"/>
              </p:ext>
            </p:extLst>
          </p:nvPr>
        </p:nvGraphicFramePr>
        <p:xfrm flipV="1">
          <a:off x="2743202" y="1338404"/>
          <a:ext cx="8547103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3" cstate="print"/>
          <a:srcRect l="24959" t="30065" r="39539" b="31789"/>
          <a:stretch/>
        </p:blipFill>
        <p:spPr>
          <a:xfrm>
            <a:off x="1371601" y="580572"/>
            <a:ext cx="9427779" cy="5391807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6936829" y="6356257"/>
            <a:ext cx="3430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/>
              <a:t>(Hansen, 2000; Anonim </a:t>
            </a:r>
            <a:r>
              <a:rPr lang="tr-TR" sz="2400" smtClean="0"/>
              <a:t>5)</a:t>
            </a:r>
            <a:endParaRPr lang="tr-TR" sz="2400" i="1"/>
          </a:p>
        </p:txBody>
      </p:sp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16AC-B935-45CE-9149-D3CE88EB5C3E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984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/>
          <a:srcRect l="25322" t="39117" r="40387" b="26616"/>
          <a:stretch/>
        </p:blipFill>
        <p:spPr>
          <a:xfrm>
            <a:off x="1359244" y="596108"/>
            <a:ext cx="9238593" cy="5407572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7976881" y="6188066"/>
            <a:ext cx="2194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/>
              <a:t>(</a:t>
            </a:r>
            <a:r>
              <a:rPr lang="tr-TR" sz="2400" dirty="0" err="1"/>
              <a:t>Cockroft</a:t>
            </a:r>
            <a:r>
              <a:rPr lang="tr-TR" sz="2400" dirty="0"/>
              <a:t>, 2015</a:t>
            </a:r>
            <a:r>
              <a:rPr lang="tr-TR" sz="2400" dirty="0" smtClean="0"/>
              <a:t>)</a:t>
            </a:r>
            <a:endParaRPr lang="tr-TR" sz="240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16AC-B935-45CE-9149-D3CE88EB5C3E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131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İkizkenar Üçgen 14"/>
          <p:cNvSpPr/>
          <p:nvPr/>
        </p:nvSpPr>
        <p:spPr>
          <a:xfrm>
            <a:off x="5386391" y="3978854"/>
            <a:ext cx="910459" cy="910458"/>
          </a:xfrm>
          <a:prstGeom prst="triangle">
            <a:avLst/>
          </a:prstGeom>
          <a:solidFill>
            <a:schemeClr val="accent1">
              <a:lumMod val="50000"/>
              <a:alpha val="90000"/>
            </a:schemeClr>
          </a:solidFill>
          <a:ln>
            <a:solidFill>
              <a:schemeClr val="accent1">
                <a:lumMod val="50000"/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9191379" y="6356352"/>
            <a:ext cx="2743200" cy="365125"/>
          </a:xfrm>
        </p:spPr>
        <p:txBody>
          <a:bodyPr/>
          <a:lstStyle/>
          <a:p>
            <a:fld id="{8B8B16AC-B935-45CE-9149-D3CE88EB5C3E}" type="slidenum">
              <a:rPr lang="tr-TR" smtClean="0"/>
              <a:pPr/>
              <a:t>8</a:t>
            </a:fld>
            <a:endParaRPr lang="tr-TR"/>
          </a:p>
        </p:txBody>
      </p:sp>
      <p:grpSp>
        <p:nvGrpSpPr>
          <p:cNvPr id="6" name="Grup 5"/>
          <p:cNvGrpSpPr/>
          <p:nvPr/>
        </p:nvGrpSpPr>
        <p:grpSpPr>
          <a:xfrm>
            <a:off x="6707819" y="2968199"/>
            <a:ext cx="2187387" cy="956225"/>
            <a:chOff x="2780896" y="2778865"/>
            <a:chExt cx="2187387" cy="121623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" name="Yuvarlatılmış Dikdörtgen 6"/>
            <p:cNvSpPr/>
            <p:nvPr/>
          </p:nvSpPr>
          <p:spPr>
            <a:xfrm rot="228887">
              <a:off x="2780896" y="2778865"/>
              <a:ext cx="2185100" cy="1213944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Yuvarlatılmış Dikdörtgen 4"/>
            <p:cNvSpPr txBox="1"/>
            <p:nvPr/>
          </p:nvSpPr>
          <p:spPr>
            <a:xfrm rot="228887">
              <a:off x="2854293" y="2852262"/>
              <a:ext cx="2113990" cy="1142834"/>
            </a:xfrm>
            <a:prstGeom prst="rect">
              <a:avLst/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smtClean="0"/>
                <a:t>Meme sağlığı</a:t>
              </a:r>
              <a:endParaRPr lang="tr-TR" sz="3200" kern="1200" dirty="0"/>
            </a:p>
          </p:txBody>
        </p:sp>
      </p:grpSp>
      <p:sp>
        <p:nvSpPr>
          <p:cNvPr id="10" name="Metin kutusu 9"/>
          <p:cNvSpPr txBox="1"/>
          <p:nvPr/>
        </p:nvSpPr>
        <p:spPr>
          <a:xfrm>
            <a:off x="573207" y="5099143"/>
            <a:ext cx="11204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>
                <a:latin typeface="Times New Roman" panose="02020603050405020304" pitchFamily="18" charset="0"/>
                <a:cs typeface="Times New Roman" panose="02020603050405020304" pitchFamily="18" charset="0"/>
              </a:rPr>
              <a:t>Meme içi enfeksiyonların çoğunun </a:t>
            </a:r>
            <a:r>
              <a:rPr lang="tr-TR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kuru dönem, geçiş dönemi ve bu dönemlerin yönetimi </a:t>
            </a:r>
            <a:r>
              <a:rPr lang="tr-TR" sz="2800">
                <a:latin typeface="Times New Roman" panose="02020603050405020304" pitchFamily="18" charset="0"/>
                <a:cs typeface="Times New Roman" panose="02020603050405020304" pitchFamily="18" charset="0"/>
              </a:rPr>
              <a:t>ile ilgili olduğu ortaya </a:t>
            </a:r>
            <a:r>
              <a:rPr lang="tr-T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konulmuştur.</a:t>
            </a:r>
            <a:endParaRPr lang="tr-TR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ikdörtgen 10"/>
          <p:cNvSpPr/>
          <p:nvPr/>
        </p:nvSpPr>
        <p:spPr>
          <a:xfrm rot="246548">
            <a:off x="3390713" y="3795544"/>
            <a:ext cx="5462751" cy="314595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solidFill>
              <a:schemeClr val="accent1">
                <a:lumMod val="20000"/>
                <a:lumOff val="80000"/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Grup 11"/>
          <p:cNvGrpSpPr/>
          <p:nvPr/>
        </p:nvGrpSpPr>
        <p:grpSpPr>
          <a:xfrm>
            <a:off x="3422017" y="2790711"/>
            <a:ext cx="2187407" cy="896938"/>
            <a:chOff x="5527493" y="3077196"/>
            <a:chExt cx="2187407" cy="128229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3" name="Yuvarlatılmış Dikdörtgen 12"/>
            <p:cNvSpPr/>
            <p:nvPr/>
          </p:nvSpPr>
          <p:spPr>
            <a:xfrm rot="227219">
              <a:off x="5529800" y="3145550"/>
              <a:ext cx="2185100" cy="1213944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Yuvarlatılmış Dikdörtgen 4"/>
            <p:cNvSpPr txBox="1"/>
            <p:nvPr/>
          </p:nvSpPr>
          <p:spPr>
            <a:xfrm rot="227219">
              <a:off x="5527493" y="3077196"/>
              <a:ext cx="2113990" cy="1142834"/>
            </a:xfrm>
            <a:prstGeom prst="rect">
              <a:avLst/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kern="1200" dirty="0" smtClean="0"/>
                <a:t>Süt verimi </a:t>
              </a:r>
              <a:endParaRPr lang="tr-TR" sz="3200" kern="1200" dirty="0"/>
            </a:p>
          </p:txBody>
        </p:sp>
      </p:grpSp>
      <p:sp>
        <p:nvSpPr>
          <p:cNvPr id="17" name="Metin kutusu 16"/>
          <p:cNvSpPr txBox="1"/>
          <p:nvPr/>
        </p:nvSpPr>
        <p:spPr>
          <a:xfrm>
            <a:off x="304266" y="187763"/>
            <a:ext cx="11592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smtClean="0">
                <a:solidFill>
                  <a:srgbClr val="FF0000"/>
                </a:solidFill>
              </a:rPr>
              <a:t>SÜT VERİMİ VE MEME SAĞLIĞI</a:t>
            </a:r>
            <a:endParaRPr lang="tr-TR" sz="3200">
              <a:solidFill>
                <a:srgbClr val="FF0000"/>
              </a:solidFill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573207" y="1072316"/>
            <a:ext cx="112048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tr-TR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slah çalışmaları</a:t>
            </a:r>
            <a:r>
              <a:rPr lang="tr-T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mastitisleri  </a:t>
            </a:r>
            <a:r>
              <a:rPr lang="tr-TR" sz="2800">
                <a:latin typeface="Times New Roman" panose="02020603050405020304" pitchFamily="18" charset="0"/>
                <a:cs typeface="Times New Roman" panose="02020603050405020304" pitchFamily="18" charset="0"/>
              </a:rPr>
              <a:t>artmasında önemli bir etkiye  </a:t>
            </a:r>
            <a:r>
              <a:rPr lang="tr-T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sahiptir. </a:t>
            </a:r>
            <a:endParaRPr lang="tr-TR" sz="2800"/>
          </a:p>
        </p:txBody>
      </p:sp>
      <p:sp>
        <p:nvSpPr>
          <p:cNvPr id="19" name="Dikdörtgen 18"/>
          <p:cNvSpPr/>
          <p:nvPr/>
        </p:nvSpPr>
        <p:spPr>
          <a:xfrm>
            <a:off x="5470633" y="6339802"/>
            <a:ext cx="6368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>
                <a:latin typeface="Times New Roman" panose="02020603050405020304" pitchFamily="18" charset="0"/>
                <a:cs typeface="Times New Roman" panose="02020603050405020304" pitchFamily="18" charset="0"/>
              </a:rPr>
              <a:t>(Duffield, </a:t>
            </a:r>
            <a:r>
              <a:rPr lang="tr-T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2006; </a:t>
            </a:r>
            <a:r>
              <a:rPr lang="tr-TR">
                <a:latin typeface="Times New Roman" panose="02020603050405020304" pitchFamily="18" charset="0"/>
                <a:cs typeface="Times New Roman" panose="02020603050405020304" pitchFamily="18" charset="0"/>
              </a:rPr>
              <a:t>Grimard ve ark., 2006</a:t>
            </a:r>
            <a:r>
              <a:rPr lang="tr-T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tr-TR">
                <a:latin typeface="Times New Roman" panose="02020603050405020304" pitchFamily="18" charset="0"/>
                <a:cs typeface="Times New Roman" panose="02020603050405020304" pitchFamily="18" charset="0"/>
              </a:rPr>
              <a:t>Oltenacu ve Broom, 2010</a:t>
            </a:r>
            <a:r>
              <a:rPr lang="tr-T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53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136526"/>
            <a:ext cx="12192000" cy="706930"/>
          </a:xfrm>
        </p:spPr>
        <p:txBody>
          <a:bodyPr>
            <a:normAutofit/>
          </a:bodyPr>
          <a:lstStyle/>
          <a:p>
            <a:pPr algn="ctr"/>
            <a:r>
              <a:rPr lang="tr-TR" sz="4000" b="1">
                <a:solidFill>
                  <a:srgbClr val="FF0000"/>
                </a:solidFill>
              </a:rPr>
              <a:t>SÜTÇÜ İNEKLERDE MASTİTİS SORUNU VE DAĞILIMI</a:t>
            </a:r>
            <a:endParaRPr lang="tr-TR" sz="4000">
              <a:solidFill>
                <a:srgbClr val="FF00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7919544" y="6253875"/>
            <a:ext cx="2743200" cy="365125"/>
          </a:xfrm>
        </p:spPr>
        <p:txBody>
          <a:bodyPr/>
          <a:lstStyle/>
          <a:p>
            <a:r>
              <a:rPr lang="tr-TR" sz="1800">
                <a:solidFill>
                  <a:schemeClr val="tx1"/>
                </a:solidFill>
              </a:rPr>
              <a:t>(Oltenacu ve Broom, 2010</a:t>
            </a:r>
            <a:r>
              <a:rPr lang="tr-TR" sz="1800" smtClean="0">
                <a:solidFill>
                  <a:schemeClr val="tx1"/>
                </a:solidFill>
              </a:rPr>
              <a:t>)</a:t>
            </a:r>
            <a:endParaRPr lang="tr-TR" sz="1800">
              <a:solidFill>
                <a:schemeClr val="tx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/>
          <a:srcRect l="19990" t="31789" r="41477" b="28557"/>
          <a:stretch/>
        </p:blipFill>
        <p:spPr>
          <a:xfrm>
            <a:off x="1102735" y="1044788"/>
            <a:ext cx="9966435" cy="520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5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5427</TotalTime>
  <Words>2088</Words>
  <Application>Microsoft Macintosh PowerPoint</Application>
  <PresentationFormat>Geniş Ekran</PresentationFormat>
  <Paragraphs>442</Paragraphs>
  <Slides>46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46</vt:i4>
      </vt:variant>
    </vt:vector>
  </HeadingPairs>
  <TitlesOfParts>
    <vt:vector size="55" baseType="lpstr">
      <vt:lpstr>Calibri</vt:lpstr>
      <vt:lpstr>Calibri Light</vt:lpstr>
      <vt:lpstr>Courier New</vt:lpstr>
      <vt:lpstr>Times New Roman</vt:lpstr>
      <vt:lpstr>TimesNewRomanPS-BoldMT</vt:lpstr>
      <vt:lpstr>TimesNewRomanPSMT</vt:lpstr>
      <vt:lpstr>Wingdings</vt:lpstr>
      <vt:lpstr>Arial</vt:lpstr>
      <vt:lpstr>Office Teması</vt:lpstr>
      <vt:lpstr>PowerPoint Sunusu</vt:lpstr>
      <vt:lpstr>İNEKLERDE KURU – GEÇİŞ DÖNEMİNDE MEME FİZYOLOJİSİ VE MEME SAĞLIĞI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SÜTÇÜ İNEKLERDE MASTİTİS SORUNU VE DAĞILIMI</vt:lpstr>
      <vt:lpstr>SÜTÇÜ İNEKLERDE MASTİTİS SORUNU VE DAĞILIMI</vt:lpstr>
      <vt:lpstr>SÜTÇÜ İNEKLERDE MASTİTİS SORUNU VE DAĞILIMI</vt:lpstr>
      <vt:lpstr>SÜTÇÜ İNEKLERDE MASTİTİS SORUNU VE DAĞILIMI</vt:lpstr>
      <vt:lpstr>MASTİTİS KAYNAKLI EKONOMİK KAYIPLAR</vt:lpstr>
      <vt:lpstr>MASTİTİS KAYNAKLI EKONOMİK KAYIPLAR</vt:lpstr>
      <vt:lpstr>MASTİTİS KAYNAKLI EKONOMİK KAYIPLAR</vt:lpstr>
      <vt:lpstr>KURU DÖNEM VE GEÇİŞ DÖNEMİ</vt:lpstr>
      <vt:lpstr>KURU DÖNEM VE GEÇİŞ DÖNEMİ</vt:lpstr>
      <vt:lpstr>KURU DÖNEM VE GEÇİŞ DÖNEMİ</vt:lpstr>
      <vt:lpstr>KURU DÖNEM VE GEÇİŞ DÖNEMİNDE MEMENİN FONKSİYONEL DEĞİŞİMİ</vt:lpstr>
      <vt:lpstr>KURU DÖNEM VE GEÇİŞ DÖNEMİNDE MEMENİN FONKSİYONEL DEĞİŞİMİ</vt:lpstr>
      <vt:lpstr>KURU DÖNEM VE GEÇİŞ DÖNEMİNDE MEMENİN FONKSİYONEL DEĞİŞİMİ</vt:lpstr>
      <vt:lpstr>KURU DÖNEM VE GEÇİŞ DÖNEMİNDE MEMENİN FONKSİYONEL DEĞİŞİMİ</vt:lpstr>
      <vt:lpstr>KURU DÖNEM VE GEÇİŞ DÖNEMİNDE MEMENİN FONKSİYONEL  DEĞİŞİMİ</vt:lpstr>
      <vt:lpstr>KURU DÖNEM VE GEÇİŞ DÖNEMİNDE MEMENİN FONKSİYONEL DEĞİŞİMİ</vt:lpstr>
      <vt:lpstr>KURU DÖNEM VE GEÇİŞ DÖNEMİNDE MEMENİN FONKSİYONEL DEĞİŞİMİ</vt:lpstr>
      <vt:lpstr>MEME BEZİNİN İMMÜNOLOJİSİ</vt:lpstr>
      <vt:lpstr>MEME BEZİNİN İMMÜNOLOJİSİ</vt:lpstr>
      <vt:lpstr>MEME BEZİNİN İMMÜNOLOJİSİ</vt:lpstr>
      <vt:lpstr>MEME BEZİNİN İMMÜNOLOJİSİ</vt:lpstr>
      <vt:lpstr>MEME BEZİNİN İMMÜNOLOJİSİ</vt:lpstr>
      <vt:lpstr>MEME BEZİNİN İMMÜNOLOJİSİ</vt:lpstr>
      <vt:lpstr>MEME BEZİNİN İMMÜNOLOJİSİ</vt:lpstr>
      <vt:lpstr>KURU DÖNEM VE GEÇİŞ DÖNEMİNİN MEME İÇİ ENFEKSİYONLARI</vt:lpstr>
      <vt:lpstr>KURU DÖNEM VE GEÇİŞ DÖNEMİNİN MEME İÇİ ENFEKSİYONLARI</vt:lpstr>
      <vt:lpstr>PERİPARTURİENT MASTİTİSLERİN EPİDEMİYOLOJİSİ</vt:lpstr>
      <vt:lpstr>KURU VE GEÇİŞ DÖNEMİNDE MEME SAĞLIĞINA ETKİ EDEN FAKTÖRLER</vt:lpstr>
      <vt:lpstr>KURU VE GEÇİŞ DÖNEMİNDE MEME SAĞLIĞINA ETKİ EDEN FAKTÖRLER</vt:lpstr>
      <vt:lpstr>KURU VE GEÇİŞ DÖNEMİNDE MEME SAĞLIĞINA ETKİ EDEN FAKTÖRLER</vt:lpstr>
      <vt:lpstr>PowerPoint Sunusu</vt:lpstr>
      <vt:lpstr>KURU VE GEÇİŞ DÖNEMİNDE MEME SAĞLIĞINA ETKİ EDEN FAKTÖRLER</vt:lpstr>
      <vt:lpstr>PowerPoint Sunusu</vt:lpstr>
      <vt:lpstr>MEME SAĞLIĞI YÖNÜNDEN KURU VE GEÇİŞ DÖNEMİ YÖNETİMİ</vt:lpstr>
      <vt:lpstr>MEME SAĞLIĞI YÖNÜNDEN KURU VE GEÇİŞ DÖNEMİ YÖNETİMİ</vt:lpstr>
      <vt:lpstr>MEME SAĞLIĞI YÖNÜNDEN KURU VE GEÇİŞ DÖNEMİ YÖNETİMİ</vt:lpstr>
      <vt:lpstr>MEME SAĞLIĞI YÖNÜNDEN KURU VE GEÇİŞ DÖNEMİ YÖNETİMİ</vt:lpstr>
      <vt:lpstr>MEME SAĞLIĞI YÖNÜNDEN KURU VE GEÇİŞ DÖNEMİ YÖNETİMİ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serdar kurt</dc:creator>
  <cp:lastModifiedBy>Microsoft Office Kullanıcısı</cp:lastModifiedBy>
  <cp:revision>212</cp:revision>
  <dcterms:created xsi:type="dcterms:W3CDTF">2017-01-12T06:10:02Z</dcterms:created>
  <dcterms:modified xsi:type="dcterms:W3CDTF">2018-01-18T11:34:15Z</dcterms:modified>
</cp:coreProperties>
</file>