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12" r:id="rId1"/>
  </p:sldMasterIdLst>
  <p:sldIdLst>
    <p:sldId id="256" r:id="rId2"/>
    <p:sldId id="259" r:id="rId3"/>
    <p:sldId id="260" r:id="rId4"/>
    <p:sldId id="261" r:id="rId5"/>
    <p:sldId id="262" r:id="rId6"/>
    <p:sldId id="257" r:id="rId7"/>
    <p:sldId id="263" r:id="rId8"/>
    <p:sldId id="264" r:id="rId9"/>
    <p:sldId id="265" r:id="rId10"/>
    <p:sldId id="266" r:id="rId11"/>
    <p:sldId id="267" r:id="rId12"/>
    <p:sldId id="268" r:id="rId13"/>
    <p:sldId id="270" r:id="rId14"/>
    <p:sldId id="271" r:id="rId15"/>
    <p:sldId id="272" r:id="rId16"/>
    <p:sldId id="273" r:id="rId17"/>
    <p:sldId id="274" r:id="rId18"/>
    <p:sldId id="275" r:id="rId19"/>
    <p:sldId id="276" r:id="rId20"/>
    <p:sldId id="277" r:id="rId21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94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13 Başlık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22" name="21 Alt Başlık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21.11.2017</a:t>
            </a:fld>
            <a:endParaRPr lang="tr-TR"/>
          </a:p>
        </p:txBody>
      </p:sp>
      <p:sp>
        <p:nvSpPr>
          <p:cNvPr id="20" name="19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10" name="9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Oval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Oval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21.11.2017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21.11.2017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21.11.2017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Dikdörtgen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21.11.2017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0" name="9 Dikdörtgen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Oval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Oval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21.11.2017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21.11.2017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21.11.2017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Dikdörtgen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21.11.2017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6" name="5 Dikdörtgen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21.11.2017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21.11.2017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Dikdörtgen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9" name="8 Akış Çizelgesi: İşlem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9 Akış Çizelgesi: İşlem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Pasta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Oval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Halka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11 Dikdörtgen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4 Başlık Yer Tutucusu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8 Metin Yer Tutucusu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24" name="23 Veri Yer Tutucusu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D9F75050-0E15-4C5B-92B0-66D068882F1F}" type="datetimeFigureOut">
              <a:rPr lang="tr-TR" smtClean="0"/>
              <a:pPr/>
              <a:t>21.11.2017</a:t>
            </a:fld>
            <a:endParaRPr lang="tr-TR"/>
          </a:p>
        </p:txBody>
      </p:sp>
      <p:sp>
        <p:nvSpPr>
          <p:cNvPr id="10" name="9 Altbilgi Yer Tutucusu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tr-TR"/>
          </a:p>
        </p:txBody>
      </p:sp>
      <p:sp>
        <p:nvSpPr>
          <p:cNvPr id="22" name="21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5" name="14 Dikdörtgen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13" r:id="rId1"/>
    <p:sldLayoutId id="2147483914" r:id="rId2"/>
    <p:sldLayoutId id="2147483915" r:id="rId3"/>
    <p:sldLayoutId id="2147483916" r:id="rId4"/>
    <p:sldLayoutId id="2147483917" r:id="rId5"/>
    <p:sldLayoutId id="2147483918" r:id="rId6"/>
    <p:sldLayoutId id="2147483919" r:id="rId7"/>
    <p:sldLayoutId id="2147483920" r:id="rId8"/>
    <p:sldLayoutId id="2147483921" r:id="rId9"/>
    <p:sldLayoutId id="2147483922" r:id="rId10"/>
    <p:sldLayoutId id="2147483923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1403648" y="2348880"/>
            <a:ext cx="7406640" cy="1472184"/>
          </a:xfrm>
        </p:spPr>
        <p:txBody>
          <a:bodyPr/>
          <a:lstStyle/>
          <a:p>
            <a:r>
              <a:rPr lang="tr-TR" dirty="0" smtClean="0"/>
              <a:t>Sistemin Yönetimi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432560" y="2214554"/>
            <a:ext cx="7406640" cy="3214710"/>
          </a:xfrm>
        </p:spPr>
        <p:txBody>
          <a:bodyPr/>
          <a:lstStyle/>
          <a:p>
            <a:endParaRPr lang="tr-TR" sz="3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Devlet Personel Başkanlığı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071538" y="2214554"/>
            <a:ext cx="7767662" cy="3571900"/>
          </a:xfrm>
        </p:spPr>
        <p:txBody>
          <a:bodyPr>
            <a:normAutofit/>
          </a:bodyPr>
          <a:lstStyle/>
          <a:p>
            <a:pPr algn="just"/>
            <a:r>
              <a:rPr lang="tr-TR" sz="3600" dirty="0" smtClean="0"/>
              <a:t>DPD de 1984 yılında yürürlüğe konulan 217 sayılı KHK ile yeniden düzenlenmiş ve “Devlet Personel Başkanlığı” adını almıştır.</a:t>
            </a:r>
          </a:p>
          <a:p>
            <a:pPr algn="just"/>
            <a:endParaRPr lang="tr-TR" sz="36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Devlet Personel Başkanlığı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071538" y="2214554"/>
            <a:ext cx="7767662" cy="3571900"/>
          </a:xfrm>
        </p:spPr>
        <p:txBody>
          <a:bodyPr>
            <a:normAutofit/>
          </a:bodyPr>
          <a:lstStyle/>
          <a:p>
            <a:pPr algn="just"/>
            <a:r>
              <a:rPr lang="tr-TR" sz="3600" dirty="0" smtClean="0"/>
              <a:t>1984 düzenlemesiyle karar organı olarak çalışan “Heyet” kaldırılmış, hiyerarşik biçimde örgütlenen “Başkanlık” tipi örgütlenmeye geçilmiştir.</a:t>
            </a:r>
          </a:p>
          <a:p>
            <a:pPr algn="just"/>
            <a:endParaRPr lang="tr-TR" sz="36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Devlet Personel Başkanlığı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071538" y="2214554"/>
            <a:ext cx="7767662" cy="3571900"/>
          </a:xfrm>
        </p:spPr>
        <p:txBody>
          <a:bodyPr>
            <a:normAutofit/>
          </a:bodyPr>
          <a:lstStyle/>
          <a:p>
            <a:pPr algn="just"/>
            <a:r>
              <a:rPr lang="tr-TR" sz="3600" dirty="0" smtClean="0"/>
              <a:t>2011 yılında yapılan yeni düzenlemeden sonra bugünkü örgüt yapısına kavuşmuştur.</a:t>
            </a:r>
          </a:p>
          <a:p>
            <a:pPr algn="just"/>
            <a:endParaRPr lang="tr-TR" sz="36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997400"/>
          </a:xfrm>
        </p:spPr>
        <p:txBody>
          <a:bodyPr/>
          <a:lstStyle/>
          <a:p>
            <a:r>
              <a:rPr lang="tr-TR" dirty="0" smtClean="0"/>
              <a:t>Devlet Personel Başkanlığı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071538" y="1785926"/>
            <a:ext cx="7767662" cy="4000528"/>
          </a:xfrm>
        </p:spPr>
        <p:txBody>
          <a:bodyPr>
            <a:normAutofit fontScale="92500"/>
          </a:bodyPr>
          <a:lstStyle/>
          <a:p>
            <a:pPr algn="just"/>
            <a:r>
              <a:rPr lang="tr-TR" sz="3600" dirty="0" smtClean="0"/>
              <a:t>Genel faaliyetleri:</a:t>
            </a:r>
          </a:p>
          <a:p>
            <a:pPr algn="just"/>
            <a:r>
              <a:rPr lang="tr-TR" sz="3600" dirty="0" smtClean="0"/>
              <a:t>1) Kamu personel rejiminin işleyişine rehberlik etmek, tereddütleri gidermek.</a:t>
            </a:r>
          </a:p>
          <a:p>
            <a:pPr algn="just"/>
            <a:r>
              <a:rPr lang="tr-TR" sz="3600" dirty="0" smtClean="0"/>
              <a:t>2) Kamu kurumlarına yapılacak atamalar için izin vermek.</a:t>
            </a:r>
          </a:p>
          <a:p>
            <a:pPr algn="just"/>
            <a:r>
              <a:rPr lang="tr-TR" sz="3600" dirty="0" smtClean="0"/>
              <a:t>3) Kurumların sözleşmeli personel pozisyon taleplerini değerlendirmek, uygun görmek.</a:t>
            </a:r>
            <a:endParaRPr lang="tr-TR" sz="36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997400"/>
          </a:xfrm>
        </p:spPr>
        <p:txBody>
          <a:bodyPr/>
          <a:lstStyle/>
          <a:p>
            <a:r>
              <a:rPr lang="tr-TR" dirty="0" smtClean="0"/>
              <a:t>Devlet Personel Başkanlığı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071538" y="1785926"/>
            <a:ext cx="7767662" cy="4000528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tr-TR" sz="3600" dirty="0" smtClean="0"/>
              <a:t>Genel faaliyetleri:</a:t>
            </a:r>
          </a:p>
          <a:p>
            <a:pPr algn="just"/>
            <a:r>
              <a:rPr lang="tr-TR" sz="3600" dirty="0" smtClean="0"/>
              <a:t>4) Özelleştirilen kamu kurumlarındaki istihdam fazlası personeli diğer kamu kurumlarına nakletmek.</a:t>
            </a:r>
          </a:p>
          <a:p>
            <a:pPr algn="just"/>
            <a:r>
              <a:rPr lang="tr-TR" sz="3600" dirty="0" smtClean="0"/>
              <a:t>5) Engellilerin kamu hizmetlerine alınması sürecini yönetmek</a:t>
            </a:r>
          </a:p>
          <a:p>
            <a:pPr algn="just"/>
            <a:r>
              <a:rPr lang="tr-TR" sz="3600" dirty="0" smtClean="0"/>
              <a:t>6) Terörle mücadele kapsamında hak sahiplerinin kamu hizmetlerine alınması sürecini yönetmek</a:t>
            </a:r>
            <a:endParaRPr lang="tr-TR" sz="36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997400"/>
          </a:xfrm>
        </p:spPr>
        <p:txBody>
          <a:bodyPr/>
          <a:lstStyle/>
          <a:p>
            <a:r>
              <a:rPr lang="tr-TR" dirty="0" smtClean="0"/>
              <a:t>Devlet Personel Başkanlığı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071538" y="1785926"/>
            <a:ext cx="7767662" cy="4000528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tr-TR" sz="3600" dirty="0" smtClean="0"/>
              <a:t>Genel faaliyetleri:</a:t>
            </a:r>
          </a:p>
          <a:p>
            <a:pPr algn="just"/>
            <a:r>
              <a:rPr lang="tr-TR" sz="3600" dirty="0" smtClean="0"/>
              <a:t>7) KPSS mevzuatının hazırlanması ve kamu hizmetine giriş sürecini yönetmek,</a:t>
            </a:r>
          </a:p>
          <a:p>
            <a:pPr algn="just"/>
            <a:r>
              <a:rPr lang="tr-TR" sz="3600" dirty="0" smtClean="0"/>
              <a:t>8) Kamu kurumlarının görevde yükselme ve unvan değişikliği çalışmalarına rehberlik etmek, uygulamanın genel çerçevesini belirlemek,</a:t>
            </a:r>
          </a:p>
          <a:p>
            <a:pPr algn="just"/>
            <a:r>
              <a:rPr lang="tr-TR" sz="3600" dirty="0" smtClean="0"/>
              <a:t>9) Sözleşmeli personel ile geçici personelin tabi olacağı mevzuatı hazırlamak, uygulamaya yön vermek</a:t>
            </a:r>
            <a:endParaRPr lang="tr-TR" sz="36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997400"/>
          </a:xfrm>
        </p:spPr>
        <p:txBody>
          <a:bodyPr/>
          <a:lstStyle/>
          <a:p>
            <a:r>
              <a:rPr lang="tr-TR" dirty="0" smtClean="0"/>
              <a:t>Devlet Personel Başkanlığı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071538" y="1785926"/>
            <a:ext cx="7767662" cy="4000528"/>
          </a:xfrm>
        </p:spPr>
        <p:txBody>
          <a:bodyPr>
            <a:normAutofit/>
          </a:bodyPr>
          <a:lstStyle/>
          <a:p>
            <a:pPr algn="just"/>
            <a:r>
              <a:rPr lang="tr-TR" sz="3600" dirty="0" smtClean="0"/>
              <a:t>Genel faaliyetleri:</a:t>
            </a:r>
          </a:p>
          <a:p>
            <a:pPr algn="just"/>
            <a:r>
              <a:rPr lang="tr-TR" sz="3600" dirty="0" smtClean="0"/>
              <a:t>10) Aile ve Sosyal Politikalar Bakanlığı tarafından yetiştirilen çocuklardan 18 yaşına gelmiş ve hak sahibi olanların kamu kurumlarına yerleştirilmesi sürecini yönetmek.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997400"/>
          </a:xfrm>
        </p:spPr>
        <p:txBody>
          <a:bodyPr/>
          <a:lstStyle/>
          <a:p>
            <a:r>
              <a:rPr lang="tr-TR" dirty="0" smtClean="0"/>
              <a:t>Maliye Bakanlığı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071538" y="1785926"/>
            <a:ext cx="7767662" cy="4000528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tr-TR" sz="3600" dirty="0" smtClean="0"/>
              <a:t>	Maliye Bakanlığının personel rejimi üzerindeki etkisi özellikle mali konularla ilgilidir. </a:t>
            </a:r>
          </a:p>
          <a:p>
            <a:pPr algn="just"/>
            <a:r>
              <a:rPr lang="tr-TR" sz="3600" dirty="0" smtClean="0"/>
              <a:t>	Kamu personel rejimine ilişkin düzenlemelerde ister kadro rejimine ister maaş rejimine ilişkin olsun eğer yapılan düzenleme ek yük getirecekse bütçe disiplininin sağlanması maksadıyla Maliye Bakanlığının görüşü büyük önem kazanır. 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997400"/>
          </a:xfrm>
        </p:spPr>
        <p:txBody>
          <a:bodyPr/>
          <a:lstStyle/>
          <a:p>
            <a:r>
              <a:rPr lang="tr-TR" dirty="0" smtClean="0"/>
              <a:t>Maliye Bakanlığı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071538" y="1785926"/>
            <a:ext cx="7767662" cy="4000528"/>
          </a:xfrm>
        </p:spPr>
        <p:txBody>
          <a:bodyPr>
            <a:normAutofit/>
          </a:bodyPr>
          <a:lstStyle/>
          <a:p>
            <a:pPr algn="just"/>
            <a:r>
              <a:rPr lang="tr-TR" sz="3600" dirty="0" smtClean="0"/>
              <a:t>	</a:t>
            </a:r>
            <a:r>
              <a:rPr lang="tr-TR" sz="3200" dirty="0" smtClean="0"/>
              <a:t>Bakanlık, personel rejiminin kadro ve maaş süreçlerini </a:t>
            </a:r>
            <a:r>
              <a:rPr lang="tr-TR" sz="3200" u="sng" dirty="0" smtClean="0"/>
              <a:t>Bütçe ve Mali Kontrol Genel Müdürlüğü (BÜMKO) </a:t>
            </a:r>
            <a:r>
              <a:rPr lang="tr-TR" sz="3200" dirty="0" smtClean="0"/>
              <a:t>eliyle yönetir. </a:t>
            </a:r>
          </a:p>
          <a:p>
            <a:pPr algn="just"/>
            <a:r>
              <a:rPr lang="tr-TR" sz="3200" dirty="0" smtClean="0"/>
              <a:t>	Bakanlık, kadro ve sözleşmeli personel pozisyon işlemlerinde (kadro ve pozisyonların ihdas, iptal, değişiklik süreçlerinde) Devlet Personel Başkanlığı ile birlikte yetkilidir.</a:t>
            </a:r>
            <a:endParaRPr lang="tr-TR" sz="3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997400"/>
          </a:xfrm>
        </p:spPr>
        <p:txBody>
          <a:bodyPr/>
          <a:lstStyle/>
          <a:p>
            <a:r>
              <a:rPr lang="tr-TR" dirty="0" smtClean="0"/>
              <a:t>Maliye Bakanlığı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071538" y="1785926"/>
            <a:ext cx="7767662" cy="4000528"/>
          </a:xfrm>
        </p:spPr>
        <p:txBody>
          <a:bodyPr>
            <a:normAutofit/>
          </a:bodyPr>
          <a:lstStyle/>
          <a:p>
            <a:pPr algn="just"/>
            <a:r>
              <a:rPr lang="tr-TR" sz="3600" dirty="0" smtClean="0"/>
              <a:t>	</a:t>
            </a:r>
            <a:r>
              <a:rPr lang="tr-TR" sz="3200" dirty="0" smtClean="0"/>
              <a:t> O zamanki adı Bütçe ve Mali Kontrol Umum Müdürlüğü olan Bütçe ve Mali Kontrol Genel Müdürlüğü </a:t>
            </a:r>
            <a:r>
              <a:rPr lang="tr-TR" sz="3200" u="sng" dirty="0" smtClean="0"/>
              <a:t>(BÜMKO) 5.6.1936 tarihli ve 2996 sayılı “Maliye Vekaleti Teşkilat ve Vazifeleri Hakkında Kanun”la kurulmuştur</a:t>
            </a:r>
            <a:r>
              <a:rPr lang="tr-TR" sz="3200" dirty="0" smtClean="0"/>
              <a:t>.</a:t>
            </a:r>
            <a:endParaRPr lang="tr-TR" sz="3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Devlet Personel Başkanlığı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071538" y="2214554"/>
            <a:ext cx="7767662" cy="3571900"/>
          </a:xfrm>
        </p:spPr>
        <p:txBody>
          <a:bodyPr>
            <a:normAutofit/>
          </a:bodyPr>
          <a:lstStyle/>
          <a:p>
            <a:pPr algn="just"/>
            <a:r>
              <a:rPr lang="tr-TR" sz="3600" dirty="0" smtClean="0"/>
              <a:t>1950’li yıllarda kurulması yabancı uzman raporlarıyla önerilmiş kurumlardan birisidir.</a:t>
            </a:r>
            <a:endParaRPr lang="tr-TR" sz="36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997400"/>
          </a:xfrm>
        </p:spPr>
        <p:txBody>
          <a:bodyPr/>
          <a:lstStyle/>
          <a:p>
            <a:r>
              <a:rPr lang="tr-TR" dirty="0" smtClean="0"/>
              <a:t>Maliye Bakanlığı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071538" y="1785926"/>
            <a:ext cx="7767662" cy="4000528"/>
          </a:xfrm>
        </p:spPr>
        <p:txBody>
          <a:bodyPr>
            <a:normAutofit fontScale="92500" lnSpcReduction="10000"/>
          </a:bodyPr>
          <a:lstStyle/>
          <a:p>
            <a:r>
              <a:rPr lang="tr-TR" sz="3600" dirty="0" smtClean="0"/>
              <a:t>	</a:t>
            </a:r>
            <a:r>
              <a:rPr lang="tr-TR" sz="3200" dirty="0" smtClean="0"/>
              <a:t> 03.04.1950 tarihli ve 5655 sayılı Kanunun ikinci maddesi ile </a:t>
            </a:r>
            <a:r>
              <a:rPr lang="tr-TR" sz="3200" dirty="0" err="1" smtClean="0"/>
              <a:t>BÜMKO’nun</a:t>
            </a:r>
            <a:r>
              <a:rPr lang="tr-TR" sz="3200" dirty="0" smtClean="0"/>
              <a:t> görevleri yeniden düzenlenmiş olmakla beraber esaslı bir değişiklik yapılmamıştır.</a:t>
            </a:r>
          </a:p>
          <a:p>
            <a:r>
              <a:rPr lang="tr-TR" sz="3200" dirty="0" smtClean="0"/>
              <a:t>	14.02.1983 tarihli ve 178 sayılı “Maliye ve Gümrük Bakanlığının Teşkilat ve Görevleri Hakkında Kanun Hükmünde Kararname”yle Maliye Bakanlığının Teşkilat ve Görevleri yeniden düzenlenmiştir. </a:t>
            </a:r>
            <a:endParaRPr lang="tr-TR" sz="3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Devlet Personel Başkanlığı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071538" y="2214554"/>
            <a:ext cx="7767662" cy="3571900"/>
          </a:xfrm>
        </p:spPr>
        <p:txBody>
          <a:bodyPr>
            <a:normAutofit/>
          </a:bodyPr>
          <a:lstStyle/>
          <a:p>
            <a:pPr algn="just"/>
            <a:r>
              <a:rPr lang="tr-TR" sz="3600" dirty="0" smtClean="0"/>
              <a:t>1951 tarihli </a:t>
            </a:r>
            <a:r>
              <a:rPr lang="tr-TR" sz="3600" dirty="0" err="1" smtClean="0"/>
              <a:t>Barker</a:t>
            </a:r>
            <a:r>
              <a:rPr lang="tr-TR" sz="3600" dirty="0" smtClean="0"/>
              <a:t> raporu,</a:t>
            </a:r>
          </a:p>
          <a:p>
            <a:pPr algn="just"/>
            <a:r>
              <a:rPr lang="tr-TR" sz="3600" dirty="0" smtClean="0"/>
              <a:t>James Martin ve Frank </a:t>
            </a:r>
            <a:r>
              <a:rPr lang="tr-TR" sz="3600" dirty="0" err="1" smtClean="0"/>
              <a:t>Cush</a:t>
            </a:r>
            <a:r>
              <a:rPr lang="tr-TR" sz="3600" dirty="0" smtClean="0"/>
              <a:t> Raporu,</a:t>
            </a:r>
          </a:p>
          <a:p>
            <a:pPr algn="just"/>
            <a:r>
              <a:rPr lang="tr-TR" sz="3600" dirty="0" smtClean="0"/>
              <a:t>1952 tarihli </a:t>
            </a:r>
            <a:r>
              <a:rPr lang="tr-TR" sz="3600" dirty="0" err="1" smtClean="0"/>
              <a:t>Leimgruber</a:t>
            </a:r>
            <a:r>
              <a:rPr lang="tr-TR" sz="3600" dirty="0" smtClean="0"/>
              <a:t> raporu</a:t>
            </a:r>
          </a:p>
          <a:p>
            <a:pPr algn="just"/>
            <a:r>
              <a:rPr lang="tr-TR" sz="3600" dirty="0" smtClean="0"/>
              <a:t>Merkezi personel örgütü kurulmasını ısrarlı biçimde dile getirmiştir.</a:t>
            </a:r>
            <a:endParaRPr lang="tr-TR" sz="36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Devlet Personel Başkanlığı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071538" y="2214554"/>
            <a:ext cx="7767662" cy="3571900"/>
          </a:xfrm>
        </p:spPr>
        <p:txBody>
          <a:bodyPr>
            <a:normAutofit/>
          </a:bodyPr>
          <a:lstStyle/>
          <a:p>
            <a:pPr algn="just"/>
            <a:r>
              <a:rPr lang="tr-TR" sz="3600" dirty="0" smtClean="0"/>
              <a:t>Yabancı uzman raporlarının temel önerisi Amerikan tarzı sınıflandırma sistemi üzerine inşa edilecek yeni personel rejimi.</a:t>
            </a:r>
          </a:p>
          <a:p>
            <a:pPr algn="just"/>
            <a:r>
              <a:rPr lang="tr-TR" sz="3600" dirty="0" err="1" smtClean="0"/>
              <a:t>DPB’nin</a:t>
            </a:r>
            <a:r>
              <a:rPr lang="tr-TR" sz="3600" dirty="0" smtClean="0"/>
              <a:t> temel işlevi personel reformu sürecini yürütmek</a:t>
            </a:r>
            <a:endParaRPr lang="tr-TR" sz="36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Devlet Personel Başkanlığı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071538" y="2214554"/>
            <a:ext cx="7767662" cy="3929090"/>
          </a:xfrm>
        </p:spPr>
        <p:txBody>
          <a:bodyPr>
            <a:normAutofit/>
          </a:bodyPr>
          <a:lstStyle/>
          <a:p>
            <a:pPr algn="just"/>
            <a:r>
              <a:rPr lang="tr-TR" sz="3600" dirty="0" smtClean="0"/>
              <a:t>DPT ve </a:t>
            </a:r>
            <a:r>
              <a:rPr lang="tr-TR" sz="3600" dirty="0" err="1" smtClean="0"/>
              <a:t>DPD’den</a:t>
            </a:r>
            <a:r>
              <a:rPr lang="tr-TR" sz="3600" dirty="0" smtClean="0"/>
              <a:t> üç  ay büyüktür. 1960 darbesinin hemen sonrasında kurulmuşlardır.</a:t>
            </a:r>
          </a:p>
          <a:p>
            <a:pPr algn="just"/>
            <a:r>
              <a:rPr lang="tr-TR" sz="3600" dirty="0" smtClean="0"/>
              <a:t>DPT planlı kalkınma sürecini; DPB ise personel reformu sürecini yürütecek merkezi kurumlar olarak tasarlanmıştır.</a:t>
            </a:r>
            <a:endParaRPr lang="tr-TR" sz="36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Devlet Personel Başkanlığı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071538" y="2214554"/>
            <a:ext cx="7767662" cy="3571900"/>
          </a:xfrm>
        </p:spPr>
        <p:txBody>
          <a:bodyPr>
            <a:normAutofit/>
          </a:bodyPr>
          <a:lstStyle/>
          <a:p>
            <a:pPr algn="just"/>
            <a:r>
              <a:rPr lang="tr-TR" sz="3600" dirty="0" smtClean="0"/>
              <a:t>13/12/1960 tarihli ve 160 sayılı “Devlet Personel Dairesi Kurulması Hakkında Kanun”la kurulmuştur. </a:t>
            </a:r>
            <a:endParaRPr lang="tr-TR" sz="36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Devlet Personel Başkanlığı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071538" y="2214554"/>
            <a:ext cx="7767662" cy="3571900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tr-TR" sz="3600" dirty="0" smtClean="0"/>
              <a:t>160 sayılı Kanun Kanununun birinci maddesinde “Bu Kanunun şümulüne dahil kurumların personel rejimini memleketin iktisadi, mali ve sosyal şartlarına ve hukuki esaslara uygun bir şekilde düzenlemek; bu düzeni değişen şartlara göre ayarlamak ve idame ettirmek maksadıyla Başbakanlığa bağlı Devlet Personel Dairesi kurulmuştur.”</a:t>
            </a:r>
            <a:endParaRPr lang="tr-TR" sz="36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Devlet Personel Başkanlığı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071538" y="2214554"/>
            <a:ext cx="7767662" cy="3571900"/>
          </a:xfrm>
        </p:spPr>
        <p:txBody>
          <a:bodyPr>
            <a:normAutofit/>
          </a:bodyPr>
          <a:lstStyle/>
          <a:p>
            <a:pPr algn="just"/>
            <a:r>
              <a:rPr lang="tr-TR" sz="3600" dirty="0" smtClean="0"/>
              <a:t>DPD, kuruluşunda bir “heyet” ve bu kurulun kararlarını yaşama geçirecek bürokratik gövdeden oluşmaktadır. Genel yapısı kurul-kurum modeline oturmaktadır.</a:t>
            </a:r>
            <a:endParaRPr lang="tr-TR" sz="36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Devlet Personel Başkanlığı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071538" y="2214554"/>
            <a:ext cx="7767662" cy="3571900"/>
          </a:xfrm>
        </p:spPr>
        <p:txBody>
          <a:bodyPr>
            <a:normAutofit/>
          </a:bodyPr>
          <a:lstStyle/>
          <a:p>
            <a:pPr algn="just"/>
            <a:r>
              <a:rPr lang="tr-TR" sz="3600" dirty="0" smtClean="0"/>
              <a:t>1980 yılında gerçekleşen 12 Eylül darbesinden sonra oluşturulan kamu yönetimini yeniden düzenleme çalışmaları sonrasında çıkarılan yetki yasasına dayanılarak tüm kamu kurumları yeniden düzenlenmiştir.</a:t>
            </a:r>
            <a:endParaRPr lang="tr-TR" sz="3600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Gündönümü">
  <a:themeElements>
    <a:clrScheme name="Gündönümü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Gündönümü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Gündönümü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145</TotalTime>
  <Words>449</Words>
  <Application>Microsoft Office PowerPoint</Application>
  <PresentationFormat>Ekran Gösterisi (4:3)</PresentationFormat>
  <Paragraphs>57</Paragraphs>
  <Slides>20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20</vt:i4>
      </vt:variant>
    </vt:vector>
  </HeadingPairs>
  <TitlesOfParts>
    <vt:vector size="21" baseType="lpstr">
      <vt:lpstr>Gündönümü</vt:lpstr>
      <vt:lpstr>Sistemin Yönetimi</vt:lpstr>
      <vt:lpstr>Devlet Personel Başkanlığı</vt:lpstr>
      <vt:lpstr>Devlet Personel Başkanlığı</vt:lpstr>
      <vt:lpstr>Devlet Personel Başkanlığı</vt:lpstr>
      <vt:lpstr>Devlet Personel Başkanlığı</vt:lpstr>
      <vt:lpstr>Devlet Personel Başkanlığı</vt:lpstr>
      <vt:lpstr>Devlet Personel Başkanlığı</vt:lpstr>
      <vt:lpstr>Devlet Personel Başkanlığı</vt:lpstr>
      <vt:lpstr>Devlet Personel Başkanlığı</vt:lpstr>
      <vt:lpstr>Devlet Personel Başkanlığı</vt:lpstr>
      <vt:lpstr>Devlet Personel Başkanlığı</vt:lpstr>
      <vt:lpstr>Devlet Personel Başkanlığı</vt:lpstr>
      <vt:lpstr>Devlet Personel Başkanlığı</vt:lpstr>
      <vt:lpstr>Devlet Personel Başkanlığı</vt:lpstr>
      <vt:lpstr>Devlet Personel Başkanlığı</vt:lpstr>
      <vt:lpstr>Devlet Personel Başkanlığı</vt:lpstr>
      <vt:lpstr>Maliye Bakanlığı</vt:lpstr>
      <vt:lpstr>Maliye Bakanlığı</vt:lpstr>
      <vt:lpstr>Maliye Bakanlığı</vt:lpstr>
      <vt:lpstr>Maliye Bakanlığı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Sistemin Yönetimi</dc:title>
  <dc:creator>aa</dc:creator>
  <cp:lastModifiedBy>Ipek Ozkal Sayan</cp:lastModifiedBy>
  <cp:revision>15</cp:revision>
  <dcterms:created xsi:type="dcterms:W3CDTF">2014-11-06T19:23:08Z</dcterms:created>
  <dcterms:modified xsi:type="dcterms:W3CDTF">2017-11-21T08:24:05Z</dcterms:modified>
</cp:coreProperties>
</file>