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6" r:id="rId3"/>
    <p:sldId id="284" r:id="rId4"/>
    <p:sldId id="269" r:id="rId5"/>
    <p:sldId id="270" r:id="rId6"/>
    <p:sldId id="271" r:id="rId7"/>
    <p:sldId id="273" r:id="rId8"/>
    <p:sldId id="274" r:id="rId9"/>
    <p:sldId id="275" r:id="rId10"/>
    <p:sldId id="276" r:id="rId11"/>
    <p:sldId id="277" r:id="rId12"/>
    <p:sldId id="278" r:id="rId13"/>
    <p:sldId id="279" r:id="rId14"/>
    <p:sldId id="280" r:id="rId15"/>
    <p:sldId id="281" r:id="rId16"/>
    <p:sldId id="282" r:id="rId17"/>
    <p:sldId id="283" r:id="rId18"/>
    <p:sldId id="257"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F0B0C99-26D0-4746-B07C-B1ADD1E26405}"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77DA42-4399-4BAC-BB59-DB983C2EF4D0}" type="slidenum">
              <a:rPr lang="tr-TR" smtClean="0"/>
              <a:t>‹#›</a:t>
            </a:fld>
            <a:endParaRPr lang="tr-TR"/>
          </a:p>
        </p:txBody>
      </p:sp>
    </p:spTree>
    <p:extLst>
      <p:ext uri="{BB962C8B-B14F-4D97-AF65-F5344CB8AC3E}">
        <p14:creationId xmlns:p14="http://schemas.microsoft.com/office/powerpoint/2010/main" val="1912956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0B0C99-26D0-4746-B07C-B1ADD1E26405}"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77DA42-4399-4BAC-BB59-DB983C2EF4D0}" type="slidenum">
              <a:rPr lang="tr-TR" smtClean="0"/>
              <a:t>‹#›</a:t>
            </a:fld>
            <a:endParaRPr lang="tr-TR"/>
          </a:p>
        </p:txBody>
      </p:sp>
    </p:spTree>
    <p:extLst>
      <p:ext uri="{BB962C8B-B14F-4D97-AF65-F5344CB8AC3E}">
        <p14:creationId xmlns:p14="http://schemas.microsoft.com/office/powerpoint/2010/main" val="4026153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0B0C99-26D0-4746-B07C-B1ADD1E26405}"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77DA42-4399-4BAC-BB59-DB983C2EF4D0}" type="slidenum">
              <a:rPr lang="tr-TR" smtClean="0"/>
              <a:t>‹#›</a:t>
            </a:fld>
            <a:endParaRPr lang="tr-TR"/>
          </a:p>
        </p:txBody>
      </p:sp>
    </p:spTree>
    <p:extLst>
      <p:ext uri="{BB962C8B-B14F-4D97-AF65-F5344CB8AC3E}">
        <p14:creationId xmlns:p14="http://schemas.microsoft.com/office/powerpoint/2010/main" val="1927207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0B0C99-26D0-4746-B07C-B1ADD1E26405}"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77DA42-4399-4BAC-BB59-DB983C2EF4D0}" type="slidenum">
              <a:rPr lang="tr-TR" smtClean="0"/>
              <a:t>‹#›</a:t>
            </a:fld>
            <a:endParaRPr lang="tr-TR"/>
          </a:p>
        </p:txBody>
      </p:sp>
    </p:spTree>
    <p:extLst>
      <p:ext uri="{BB962C8B-B14F-4D97-AF65-F5344CB8AC3E}">
        <p14:creationId xmlns:p14="http://schemas.microsoft.com/office/powerpoint/2010/main" val="3703729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F0B0C99-26D0-4746-B07C-B1ADD1E26405}"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77DA42-4399-4BAC-BB59-DB983C2EF4D0}" type="slidenum">
              <a:rPr lang="tr-TR" smtClean="0"/>
              <a:t>‹#›</a:t>
            </a:fld>
            <a:endParaRPr lang="tr-TR"/>
          </a:p>
        </p:txBody>
      </p:sp>
    </p:spTree>
    <p:extLst>
      <p:ext uri="{BB962C8B-B14F-4D97-AF65-F5344CB8AC3E}">
        <p14:creationId xmlns:p14="http://schemas.microsoft.com/office/powerpoint/2010/main" val="1832806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F0B0C99-26D0-4746-B07C-B1ADD1E26405}"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77DA42-4399-4BAC-BB59-DB983C2EF4D0}" type="slidenum">
              <a:rPr lang="tr-TR" smtClean="0"/>
              <a:t>‹#›</a:t>
            </a:fld>
            <a:endParaRPr lang="tr-TR"/>
          </a:p>
        </p:txBody>
      </p:sp>
    </p:spTree>
    <p:extLst>
      <p:ext uri="{BB962C8B-B14F-4D97-AF65-F5344CB8AC3E}">
        <p14:creationId xmlns:p14="http://schemas.microsoft.com/office/powerpoint/2010/main" val="408880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F0B0C99-26D0-4746-B07C-B1ADD1E26405}"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477DA42-4399-4BAC-BB59-DB983C2EF4D0}" type="slidenum">
              <a:rPr lang="tr-TR" smtClean="0"/>
              <a:t>‹#›</a:t>
            </a:fld>
            <a:endParaRPr lang="tr-TR"/>
          </a:p>
        </p:txBody>
      </p:sp>
    </p:spTree>
    <p:extLst>
      <p:ext uri="{BB962C8B-B14F-4D97-AF65-F5344CB8AC3E}">
        <p14:creationId xmlns:p14="http://schemas.microsoft.com/office/powerpoint/2010/main" val="3882825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F0B0C99-26D0-4746-B07C-B1ADD1E26405}"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477DA42-4399-4BAC-BB59-DB983C2EF4D0}" type="slidenum">
              <a:rPr lang="tr-TR" smtClean="0"/>
              <a:t>‹#›</a:t>
            </a:fld>
            <a:endParaRPr lang="tr-TR"/>
          </a:p>
        </p:txBody>
      </p:sp>
    </p:spTree>
    <p:extLst>
      <p:ext uri="{BB962C8B-B14F-4D97-AF65-F5344CB8AC3E}">
        <p14:creationId xmlns:p14="http://schemas.microsoft.com/office/powerpoint/2010/main" val="1215097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F0B0C99-26D0-4746-B07C-B1ADD1E26405}"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477DA42-4399-4BAC-BB59-DB983C2EF4D0}" type="slidenum">
              <a:rPr lang="tr-TR" smtClean="0"/>
              <a:t>‹#›</a:t>
            </a:fld>
            <a:endParaRPr lang="tr-TR"/>
          </a:p>
        </p:txBody>
      </p:sp>
    </p:spTree>
    <p:extLst>
      <p:ext uri="{BB962C8B-B14F-4D97-AF65-F5344CB8AC3E}">
        <p14:creationId xmlns:p14="http://schemas.microsoft.com/office/powerpoint/2010/main" val="175113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F0B0C99-26D0-4746-B07C-B1ADD1E26405}"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77DA42-4399-4BAC-BB59-DB983C2EF4D0}" type="slidenum">
              <a:rPr lang="tr-TR" smtClean="0"/>
              <a:t>‹#›</a:t>
            </a:fld>
            <a:endParaRPr lang="tr-TR"/>
          </a:p>
        </p:txBody>
      </p:sp>
    </p:spTree>
    <p:extLst>
      <p:ext uri="{BB962C8B-B14F-4D97-AF65-F5344CB8AC3E}">
        <p14:creationId xmlns:p14="http://schemas.microsoft.com/office/powerpoint/2010/main" val="3847947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F0B0C99-26D0-4746-B07C-B1ADD1E26405}"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77DA42-4399-4BAC-BB59-DB983C2EF4D0}" type="slidenum">
              <a:rPr lang="tr-TR" smtClean="0"/>
              <a:t>‹#›</a:t>
            </a:fld>
            <a:endParaRPr lang="tr-TR"/>
          </a:p>
        </p:txBody>
      </p:sp>
    </p:spTree>
    <p:extLst>
      <p:ext uri="{BB962C8B-B14F-4D97-AF65-F5344CB8AC3E}">
        <p14:creationId xmlns:p14="http://schemas.microsoft.com/office/powerpoint/2010/main" val="1390492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B0C99-26D0-4746-B07C-B1ADD1E26405}"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77DA42-4399-4BAC-BB59-DB983C2EF4D0}" type="slidenum">
              <a:rPr lang="tr-TR" smtClean="0"/>
              <a:t>‹#›</a:t>
            </a:fld>
            <a:endParaRPr lang="tr-TR"/>
          </a:p>
        </p:txBody>
      </p:sp>
    </p:spTree>
    <p:extLst>
      <p:ext uri="{BB962C8B-B14F-4D97-AF65-F5344CB8AC3E}">
        <p14:creationId xmlns:p14="http://schemas.microsoft.com/office/powerpoint/2010/main" val="2192619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b="1" dirty="0" smtClean="0"/>
              <a:t>EĞİTİM, KÜLTÜR VE DEMOKRASİ</a:t>
            </a:r>
            <a:endParaRPr lang="tr-TR" sz="3600" b="1" dirty="0"/>
          </a:p>
        </p:txBody>
      </p:sp>
      <p:sp>
        <p:nvSpPr>
          <p:cNvPr id="3" name="Alt Başlık 2"/>
          <p:cNvSpPr>
            <a:spLocks noGrp="1"/>
          </p:cNvSpPr>
          <p:nvPr>
            <p:ph type="subTitle" idx="1"/>
          </p:nvPr>
        </p:nvSpPr>
        <p:spPr/>
        <p:txBody>
          <a:bodyPr/>
          <a:lstStyle/>
          <a:p>
            <a:r>
              <a:rPr lang="tr-TR" b="1" dirty="0" smtClean="0"/>
              <a:t>ÇAĞDAŞ ELEŞTİREL YAKLAŞIMLARIN IŞIĞINDA KÜLTÜR</a:t>
            </a:r>
          </a:p>
          <a:p>
            <a:endParaRPr lang="tr-TR" b="1" dirty="0"/>
          </a:p>
          <a:p>
            <a:endParaRPr lang="tr-TR" b="1" dirty="0"/>
          </a:p>
        </p:txBody>
      </p:sp>
    </p:spTree>
    <p:extLst>
      <p:ext uri="{BB962C8B-B14F-4D97-AF65-F5344CB8AC3E}">
        <p14:creationId xmlns:p14="http://schemas.microsoft.com/office/powerpoint/2010/main" val="1244623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pPr>
            <a:r>
              <a:rPr lang="tr-TR" sz="2400" dirty="0"/>
              <a:t>Okul düşünürleri, </a:t>
            </a:r>
            <a:r>
              <a:rPr lang="tr-TR" sz="2400" dirty="0" err="1"/>
              <a:t>Nasyonel</a:t>
            </a:r>
            <a:r>
              <a:rPr lang="tr-TR" sz="2400" dirty="0"/>
              <a:t> </a:t>
            </a:r>
            <a:r>
              <a:rPr lang="tr-TR" sz="2400" dirty="0" err="1"/>
              <a:t>Sosyalizm’in</a:t>
            </a:r>
            <a:r>
              <a:rPr lang="tr-TR" sz="2400" dirty="0"/>
              <a:t> Almanya’da iktidarı ele geçirmesiyle birlikte sürgüne gitmek zorunda kalmışlar ve çoğu ABD’deki gözlemlerinden yola çıkarak, </a:t>
            </a:r>
            <a:r>
              <a:rPr lang="tr-TR" sz="2400" b="1" i="1" dirty="0"/>
              <a:t>kitle kültürü, kültür endüstrisi, propaganda, otoriter kişilik</a:t>
            </a:r>
            <a:r>
              <a:rPr lang="tr-TR" sz="2400" dirty="0"/>
              <a:t> gibi olgular üzerinde kültür temelli araştırmalar yapmışlardır. Kitle kültürü eleştirisi yapan okul, </a:t>
            </a:r>
            <a:r>
              <a:rPr lang="tr-TR" sz="2400" b="1" i="1" dirty="0"/>
              <a:t>kültür endüstrisi </a:t>
            </a:r>
            <a:r>
              <a:rPr lang="tr-TR" sz="2400" dirty="0"/>
              <a:t>kavramını geliştirmiştir. Buna göre, kültür endüstrisi standartlaşmış ürünler sunarak, izleyicilerin algısında gerilemeye neden olur ve toplumsal eşitsizlikleri yeniden üretir. Eğlence ürünü üretimi ve dağıtımı yapan medya ve eğlence şirketleri kültür endüstrilerine girmektedir (</a:t>
            </a:r>
            <a:r>
              <a:rPr lang="tr-TR" sz="2400" dirty="0" err="1"/>
              <a:t>Adorno</a:t>
            </a:r>
            <a:r>
              <a:rPr lang="tr-TR" sz="2400" dirty="0"/>
              <a:t>, 2006:28-106</a:t>
            </a:r>
            <a:r>
              <a:rPr lang="tr-TR" sz="2400" dirty="0" smtClean="0"/>
              <a:t>).</a:t>
            </a:r>
            <a:endParaRPr lang="tr-TR" sz="2400" dirty="0"/>
          </a:p>
        </p:txBody>
      </p:sp>
      <p:sp>
        <p:nvSpPr>
          <p:cNvPr id="4" name="Veri Yer Tutucusu 3"/>
          <p:cNvSpPr>
            <a:spLocks noGrp="1"/>
          </p:cNvSpPr>
          <p:nvPr>
            <p:ph type="dt" sz="half" idx="10"/>
          </p:nvPr>
        </p:nvSpPr>
        <p:spPr/>
        <p:txBody>
          <a:bodyPr/>
          <a:lstStyle/>
          <a:p>
            <a:fld id="{E703C255-9A16-411D-B37B-09FC0B7C5FC9}"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10</a:t>
            </a:fld>
            <a:endParaRPr lang="tr-TR"/>
          </a:p>
        </p:txBody>
      </p:sp>
    </p:spTree>
    <p:extLst>
      <p:ext uri="{BB962C8B-B14F-4D97-AF65-F5344CB8AC3E}">
        <p14:creationId xmlns:p14="http://schemas.microsoft.com/office/powerpoint/2010/main" val="5181702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lnSpc>
                <a:spcPct val="150000"/>
              </a:lnSpc>
            </a:pPr>
            <a:r>
              <a:rPr lang="tr-TR" sz="2400" i="1" dirty="0" err="1"/>
              <a:t>Frankurt</a:t>
            </a:r>
            <a:r>
              <a:rPr lang="tr-TR" sz="2400" i="1" dirty="0"/>
              <a:t> Okulu’na benzer bir bakış açısıyla </a:t>
            </a:r>
            <a:r>
              <a:rPr lang="tr-TR" sz="2400" b="1" dirty="0"/>
              <a:t>Birmingham Kültürel Çalışmalar Okulu, </a:t>
            </a:r>
            <a:r>
              <a:rPr lang="tr-TR" sz="2400" dirty="0"/>
              <a:t>kültürü iktidarın ve direnişin işlediği bir alan olarak ele alır. Okul, kitle iletişim araçları ve medyayla sarmalanan kültürü, kültürel ürünlerin tüketilmesi yoluyla çatışmayı yeniden üreten bir endüstri olarak ele alır. </a:t>
            </a:r>
          </a:p>
          <a:p>
            <a:pPr algn="just">
              <a:lnSpc>
                <a:spcPct val="150000"/>
              </a:lnSpc>
            </a:pPr>
            <a:r>
              <a:rPr lang="tr-TR" sz="2400" dirty="0"/>
              <a:t>Birmingham Üniversite’sinde 1964 yılında Çağdaş Kültürel Çalışmalar Merkezi (ÇKÇM) olarak kurulduğu için Birmingham Okulu ya da Britanya kültürel çalışmaları okulu olarak da anılan okul, çağdaş kültürel kuram içindeki önemli okullardan biridir. Genişletilmiş bir kültür kavramını yaşama geçiren Birmingham Okulu hem yüksek kültür – aşağı kültür ayrımına hem de herhangi bir kültürel </a:t>
            </a:r>
            <a:r>
              <a:rPr lang="tr-TR" sz="2400" dirty="0" err="1"/>
              <a:t>tabakalaşmaya</a:t>
            </a:r>
            <a:r>
              <a:rPr lang="tr-TR" sz="2400" dirty="0"/>
              <a:t> karşı gelerek böylesi yaklaşımlardan önemli bir kopuş gerçekleştirmiştir. Birmingham Okulu ayrıca kültürü birleştirici bir sistem ya da paylaşılan değerler bütünü olarak değil, aksine bir mücadele ve çatışma alanı olarak tarif etmiştir.   </a:t>
            </a:r>
          </a:p>
        </p:txBody>
      </p:sp>
      <p:sp>
        <p:nvSpPr>
          <p:cNvPr id="4" name="Veri Yer Tutucusu 3"/>
          <p:cNvSpPr>
            <a:spLocks noGrp="1"/>
          </p:cNvSpPr>
          <p:nvPr>
            <p:ph type="dt" sz="half" idx="10"/>
          </p:nvPr>
        </p:nvSpPr>
        <p:spPr/>
        <p:txBody>
          <a:bodyPr/>
          <a:lstStyle/>
          <a:p>
            <a:fld id="{B9836043-B8DD-4CFA-BC63-1217DA6256D2}"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11</a:t>
            </a:fld>
            <a:endParaRPr lang="tr-TR"/>
          </a:p>
        </p:txBody>
      </p:sp>
    </p:spTree>
    <p:extLst>
      <p:ext uri="{BB962C8B-B14F-4D97-AF65-F5344CB8AC3E}">
        <p14:creationId xmlns:p14="http://schemas.microsoft.com/office/powerpoint/2010/main" val="29780645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pPr>
            <a:r>
              <a:rPr lang="tr-TR" sz="2400" dirty="0"/>
              <a:t>Toplumsal </a:t>
            </a:r>
            <a:r>
              <a:rPr lang="tr-TR" sz="2400" dirty="0" err="1"/>
              <a:t>tabakalaşma</a:t>
            </a:r>
            <a:r>
              <a:rPr lang="tr-TR" sz="2400" dirty="0"/>
              <a:t> ve sınıf çatışmasının dinamiklerinden olan yüksek kültür ve popüler kültür ayrımı, kültürel etkinliklerin toplumsal kimlikler üzerindeki yansımasından, ana akım kültürün dışında kalarak alt kültürlerin ortaya çıkmasına kadar bir çatışma ortamı yaratmaktadır. Yüksek kültür, bir dizi entelektüel ve sanatsal faaliyetle bunların ürünlerini tanımlamada kullanılırken, popüler kültür ise çok geniş kitleleri hedef alarak pazara sunulan kültür ürünlerini ve bu ürünleri üreten grupları ifade etmektedir.  </a:t>
            </a:r>
          </a:p>
        </p:txBody>
      </p:sp>
      <p:sp>
        <p:nvSpPr>
          <p:cNvPr id="4" name="Veri Yer Tutucusu 3"/>
          <p:cNvSpPr>
            <a:spLocks noGrp="1"/>
          </p:cNvSpPr>
          <p:nvPr>
            <p:ph type="dt" sz="half" idx="10"/>
          </p:nvPr>
        </p:nvSpPr>
        <p:spPr/>
        <p:txBody>
          <a:bodyPr/>
          <a:lstStyle/>
          <a:p>
            <a:fld id="{BC328859-C2A5-45C4-8058-EBD312CAA2E2}"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12</a:t>
            </a:fld>
            <a:endParaRPr lang="tr-TR"/>
          </a:p>
        </p:txBody>
      </p:sp>
    </p:spTree>
    <p:extLst>
      <p:ext uri="{BB962C8B-B14F-4D97-AF65-F5344CB8AC3E}">
        <p14:creationId xmlns:p14="http://schemas.microsoft.com/office/powerpoint/2010/main" val="42635310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t>KÜLTÜR VE İDEOLOJİ</a:t>
            </a:r>
          </a:p>
        </p:txBody>
      </p:sp>
      <p:sp>
        <p:nvSpPr>
          <p:cNvPr id="3" name="İçerik Yer Tutucusu 2"/>
          <p:cNvSpPr>
            <a:spLocks noGrp="1"/>
          </p:cNvSpPr>
          <p:nvPr>
            <p:ph idx="1"/>
          </p:nvPr>
        </p:nvSpPr>
        <p:spPr/>
        <p:txBody>
          <a:bodyPr>
            <a:normAutofit/>
          </a:bodyPr>
          <a:lstStyle/>
          <a:p>
            <a:pPr algn="just">
              <a:lnSpc>
                <a:spcPct val="150000"/>
              </a:lnSpc>
            </a:pPr>
            <a:r>
              <a:rPr lang="tr-TR" sz="2400" dirty="0"/>
              <a:t>İdeoloji ve kültür kavramları, ideal olanla gerçek olan arasındaki ilişkiyi sorgulaması bakımından karşılıklı ilişki içerisindedir. Marksist perspektife göre ideoloji, içinde sınıf mücadelesinin verildiği bir alandır. Kültür ise bu alanın en etkin unsurlarındandır. İktidar, yalnız ekonomik alana dayanmamakta, kültürel unsurlar da önemli rol oynamaktadır. </a:t>
            </a:r>
          </a:p>
        </p:txBody>
      </p:sp>
      <p:sp>
        <p:nvSpPr>
          <p:cNvPr id="4" name="Veri Yer Tutucusu 3"/>
          <p:cNvSpPr>
            <a:spLocks noGrp="1"/>
          </p:cNvSpPr>
          <p:nvPr>
            <p:ph type="dt" sz="half" idx="10"/>
          </p:nvPr>
        </p:nvSpPr>
        <p:spPr/>
        <p:txBody>
          <a:bodyPr/>
          <a:lstStyle/>
          <a:p>
            <a:fld id="{1D3D88E0-6512-410A-83EC-9428FB067CFF}"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17402256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pPr>
            <a:r>
              <a:rPr lang="tr-TR" sz="2400" dirty="0"/>
              <a:t>Marksist bakış açısına göre, kültür kavramının ideolojik kullanımının en net görüldüğü örneklerden biri Louis </a:t>
            </a:r>
            <a:r>
              <a:rPr lang="tr-TR" sz="2400" dirty="0" err="1"/>
              <a:t>Althusser’in</a:t>
            </a:r>
            <a:r>
              <a:rPr lang="tr-TR" sz="2400" dirty="0"/>
              <a:t> Devletin İdeolojik Aygıtları (DİA) kavramsallaştırmasıdır. Buna göre devletin kapitalizmin yeniden üretimini sağlamada iki tür sistemi vardır: İlki, Devletin Baskı Aygıtları; hükümet, ordu, polis, hapishane. İkincisi, Devletin İdeolojik Aygıtları; eğitim, din, siyaset, sendika, basın-yayın. Bunlar ideolojik yeniden üretimi devletin işleyişine bağlayan kültürel aygıtlardır (</a:t>
            </a:r>
            <a:r>
              <a:rPr lang="tr-TR" sz="2400" dirty="0" err="1"/>
              <a:t>Althusser</a:t>
            </a:r>
            <a:r>
              <a:rPr lang="tr-TR" sz="2400"/>
              <a:t>, 2006:128). </a:t>
            </a:r>
            <a:endParaRPr lang="tr-TR" sz="2400" dirty="0"/>
          </a:p>
        </p:txBody>
      </p:sp>
      <p:sp>
        <p:nvSpPr>
          <p:cNvPr id="4" name="Veri Yer Tutucusu 3"/>
          <p:cNvSpPr>
            <a:spLocks noGrp="1"/>
          </p:cNvSpPr>
          <p:nvPr>
            <p:ph type="dt" sz="half" idx="10"/>
          </p:nvPr>
        </p:nvSpPr>
        <p:spPr/>
        <p:txBody>
          <a:bodyPr/>
          <a:lstStyle/>
          <a:p>
            <a:fld id="{72F04944-14C6-4A43-8397-033DA51059C2}"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14</a:t>
            </a:fld>
            <a:endParaRPr lang="tr-TR"/>
          </a:p>
        </p:txBody>
      </p:sp>
    </p:spTree>
    <p:extLst>
      <p:ext uri="{BB962C8B-B14F-4D97-AF65-F5344CB8AC3E}">
        <p14:creationId xmlns:p14="http://schemas.microsoft.com/office/powerpoint/2010/main" val="37142619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400" dirty="0"/>
              <a:t>Kültürü oluşturan bilgi ve ürünler soyutlamalar yoluyla (resim, dil, müzik, yazı) insanlık belleğine aktarılırlar. Kültür bir toplumda bütünleşmeyi sağlayan en temel unsur olarak kabul edilebilir. </a:t>
            </a:r>
          </a:p>
          <a:p>
            <a:pPr algn="just">
              <a:lnSpc>
                <a:spcPct val="150000"/>
              </a:lnSpc>
            </a:pPr>
            <a:endParaRPr lang="tr-TR" sz="2400" dirty="0"/>
          </a:p>
          <a:p>
            <a:pPr algn="just">
              <a:lnSpc>
                <a:spcPct val="150000"/>
              </a:lnSpc>
            </a:pPr>
            <a:r>
              <a:rPr lang="tr-TR" sz="2400" dirty="0"/>
              <a:t>Kültürün oluşumunda insanın kendi varlığının farkında olması ve kendisini </a:t>
            </a:r>
            <a:r>
              <a:rPr lang="tr-TR" sz="2400" b="1" dirty="0"/>
              <a:t>‘düşünen bir varlık’</a:t>
            </a:r>
            <a:r>
              <a:rPr lang="tr-TR" sz="2400" dirty="0"/>
              <a:t> olarak tasavvur etmesi etkilidir. </a:t>
            </a:r>
          </a:p>
        </p:txBody>
      </p:sp>
      <p:sp>
        <p:nvSpPr>
          <p:cNvPr id="4" name="Veri Yer Tutucusu 3"/>
          <p:cNvSpPr>
            <a:spLocks noGrp="1"/>
          </p:cNvSpPr>
          <p:nvPr>
            <p:ph type="dt" sz="half" idx="10"/>
          </p:nvPr>
        </p:nvSpPr>
        <p:spPr/>
        <p:txBody>
          <a:bodyPr/>
          <a:lstStyle/>
          <a:p>
            <a:fld id="{74F5A74E-E047-435C-9797-712E8F6ADC78}"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15</a:t>
            </a:fld>
            <a:endParaRPr lang="tr-TR"/>
          </a:p>
        </p:txBody>
      </p:sp>
    </p:spTree>
    <p:extLst>
      <p:ext uri="{BB962C8B-B14F-4D97-AF65-F5344CB8AC3E}">
        <p14:creationId xmlns:p14="http://schemas.microsoft.com/office/powerpoint/2010/main" val="40495409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sz="2400" dirty="0"/>
              <a:t>Her insan içerisine doğduğu evreni, ve kendi varoluşunu açıklayabilmek ister, her toplum kendi örgütlenme biçimi cinsinden bir inanç sistemi geliştirir. Bu inanç sistemi insanın temel varoluş sorunlarına tatmin edici yanıtlar vermek zorundadır. İnsanın bu sorunlarına tatmin edici yanıtları en başarılı şekilde vermeyi başaran inanç sistemi kurumsallaşır. Doğayı dönüştürme ve oradan anlamlar biriktirme etkinliği olan kültür, bu bakımdan önce inançlar üstüne kuruludur. </a:t>
            </a:r>
          </a:p>
          <a:p>
            <a:endParaRPr lang="tr-TR" dirty="0"/>
          </a:p>
        </p:txBody>
      </p:sp>
      <p:sp>
        <p:nvSpPr>
          <p:cNvPr id="4" name="Veri Yer Tutucusu 3"/>
          <p:cNvSpPr>
            <a:spLocks noGrp="1"/>
          </p:cNvSpPr>
          <p:nvPr>
            <p:ph type="dt" sz="half" idx="10"/>
          </p:nvPr>
        </p:nvSpPr>
        <p:spPr/>
        <p:txBody>
          <a:bodyPr/>
          <a:lstStyle/>
          <a:p>
            <a:fld id="{F41F0F9E-2172-44FE-ACED-8E3BB45D1CDD}"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16</a:t>
            </a:fld>
            <a:endParaRPr lang="tr-TR"/>
          </a:p>
        </p:txBody>
      </p:sp>
    </p:spTree>
    <p:extLst>
      <p:ext uri="{BB962C8B-B14F-4D97-AF65-F5344CB8AC3E}">
        <p14:creationId xmlns:p14="http://schemas.microsoft.com/office/powerpoint/2010/main" val="2087136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pPr>
            <a:r>
              <a:rPr lang="tr-TR" sz="2400" dirty="0"/>
              <a:t>Simgeler de kültürün bir diğer bileşenidir. Kültür sonucunda ortaya çıkan üretimler, onlara dair söylem, fikir, değer ve yargıların soyut temsillere dönüşerek her bir somut üretimin kendisi yerine onun yerine geçen daha evrensel ve dolaylı göndermeleri haline gelirler. Bu soyut temsillere simge denir.</a:t>
            </a:r>
          </a:p>
          <a:p>
            <a:pPr marL="0" indent="0" algn="just">
              <a:lnSpc>
                <a:spcPct val="150000"/>
              </a:lnSpc>
              <a:buNone/>
            </a:pPr>
            <a:endParaRPr lang="tr-TR" sz="2400" dirty="0"/>
          </a:p>
          <a:p>
            <a:pPr algn="just">
              <a:lnSpc>
                <a:spcPct val="150000"/>
              </a:lnSpc>
            </a:pPr>
            <a:r>
              <a:rPr lang="tr-TR" sz="2400" dirty="0"/>
              <a:t>Sonuç olarak kültür, insan etkinlikleri içinde kendine özgü dinamikleri olan ayrıcalıklı bir alandır. </a:t>
            </a:r>
          </a:p>
        </p:txBody>
      </p:sp>
      <p:sp>
        <p:nvSpPr>
          <p:cNvPr id="4" name="Veri Yer Tutucusu 3"/>
          <p:cNvSpPr>
            <a:spLocks noGrp="1"/>
          </p:cNvSpPr>
          <p:nvPr>
            <p:ph type="dt" sz="half" idx="10"/>
          </p:nvPr>
        </p:nvSpPr>
        <p:spPr/>
        <p:txBody>
          <a:bodyPr/>
          <a:lstStyle/>
          <a:p>
            <a:fld id="{A31D5C0B-AB13-44BF-9017-F0687146C5F9}"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17</a:t>
            </a:fld>
            <a:endParaRPr lang="tr-TR"/>
          </a:p>
        </p:txBody>
      </p:sp>
    </p:spTree>
    <p:extLst>
      <p:ext uri="{BB962C8B-B14F-4D97-AF65-F5344CB8AC3E}">
        <p14:creationId xmlns:p14="http://schemas.microsoft.com/office/powerpoint/2010/main" val="3820132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smtClean="0"/>
              <a:t>Kaynaklar</a:t>
            </a:r>
            <a:endParaRPr lang="tr-TR" sz="2800" dirty="0"/>
          </a:p>
        </p:txBody>
      </p:sp>
      <p:sp>
        <p:nvSpPr>
          <p:cNvPr id="3" name="İçerik Yer Tutucusu 2"/>
          <p:cNvSpPr>
            <a:spLocks noGrp="1"/>
          </p:cNvSpPr>
          <p:nvPr>
            <p:ph idx="1"/>
          </p:nvPr>
        </p:nvSpPr>
        <p:spPr/>
        <p:txBody>
          <a:bodyPr>
            <a:normAutofit/>
          </a:bodyPr>
          <a:lstStyle/>
          <a:p>
            <a:pPr marL="0" indent="0">
              <a:buNone/>
            </a:pPr>
            <a:r>
              <a:rPr lang="tr-TR" sz="1400" dirty="0" err="1" smtClean="0"/>
              <a:t>Ergur</a:t>
            </a:r>
            <a:r>
              <a:rPr lang="tr-TR" sz="1400" dirty="0" smtClean="0"/>
              <a:t>, A. (2013). Kültür. (İçinde: Sosyal Bilimlerde Temel Kavramlar). Eskişehir, Anadolu Üniversitesi Yayınları. </a:t>
            </a:r>
            <a:endParaRPr lang="tr-TR" sz="1400" dirty="0"/>
          </a:p>
        </p:txBody>
      </p:sp>
    </p:spTree>
    <p:extLst>
      <p:ext uri="{BB962C8B-B14F-4D97-AF65-F5344CB8AC3E}">
        <p14:creationId xmlns:p14="http://schemas.microsoft.com/office/powerpoint/2010/main" val="2254677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91544" y="692696"/>
            <a:ext cx="8229600" cy="1143000"/>
          </a:xfrm>
        </p:spPr>
        <p:txBody>
          <a:bodyPr>
            <a:normAutofit/>
          </a:bodyPr>
          <a:lstStyle/>
          <a:p>
            <a:pPr algn="l"/>
            <a:r>
              <a:rPr lang="tr-TR" sz="2400" b="1" dirty="0"/>
              <a:t>Kültür olgusunun üç anlam katmanı;  </a:t>
            </a:r>
            <a:br>
              <a:rPr lang="tr-TR" sz="2400" b="1" dirty="0"/>
            </a:br>
            <a:endParaRPr lang="tr-TR" sz="2400" b="1" dirty="0"/>
          </a:p>
        </p:txBody>
      </p:sp>
      <p:sp>
        <p:nvSpPr>
          <p:cNvPr id="3" name="İçerik Yer Tutucusu 2"/>
          <p:cNvSpPr>
            <a:spLocks noGrp="1"/>
          </p:cNvSpPr>
          <p:nvPr>
            <p:ph idx="1"/>
          </p:nvPr>
        </p:nvSpPr>
        <p:spPr/>
        <p:txBody>
          <a:bodyPr>
            <a:normAutofit/>
          </a:bodyPr>
          <a:lstStyle/>
          <a:p>
            <a:pPr marL="0" indent="0">
              <a:buNone/>
            </a:pPr>
            <a:r>
              <a:rPr lang="tr-TR" sz="2400" dirty="0"/>
              <a:t>	</a:t>
            </a:r>
          </a:p>
          <a:p>
            <a:pPr>
              <a:lnSpc>
                <a:spcPct val="150000"/>
              </a:lnSpc>
            </a:pPr>
            <a:r>
              <a:rPr lang="tr-TR" sz="2400" dirty="0"/>
              <a:t>Genel bir entelektüel, tinsel ve estetik gelişim süreci (uygarlık, medeniyet anlamında)</a:t>
            </a:r>
          </a:p>
          <a:p>
            <a:pPr>
              <a:lnSpc>
                <a:spcPct val="150000"/>
              </a:lnSpc>
            </a:pPr>
            <a:endParaRPr lang="tr-TR" sz="2400" dirty="0"/>
          </a:p>
          <a:p>
            <a:pPr>
              <a:lnSpc>
                <a:spcPct val="150000"/>
              </a:lnSpc>
            </a:pPr>
            <a:r>
              <a:rPr lang="tr-TR" sz="2400" dirty="0"/>
              <a:t>Entelektüel ve sanatsal ve etkinlik pratikleri (yüksek kültür anlamında)</a:t>
            </a:r>
          </a:p>
          <a:p>
            <a:pPr>
              <a:lnSpc>
                <a:spcPct val="150000"/>
              </a:lnSpc>
            </a:pPr>
            <a:endParaRPr lang="tr-TR" sz="2400" dirty="0"/>
          </a:p>
          <a:p>
            <a:pPr>
              <a:lnSpc>
                <a:spcPct val="150000"/>
              </a:lnSpc>
            </a:pPr>
            <a:r>
              <a:rPr lang="tr-TR" sz="2400" dirty="0"/>
              <a:t>Bir grubun ya da bir dönemin yaşam biçimi olarak </a:t>
            </a:r>
            <a:r>
              <a:rPr lang="tr-TR" sz="2400" dirty="0" smtClean="0"/>
              <a:t>kültür (</a:t>
            </a:r>
            <a:r>
              <a:rPr lang="tr-TR" sz="2400" dirty="0" err="1" smtClean="0"/>
              <a:t>Ergur</a:t>
            </a:r>
            <a:r>
              <a:rPr lang="tr-TR" sz="2400" dirty="0" smtClean="0"/>
              <a:t>, 2013) </a:t>
            </a:r>
            <a:endParaRPr lang="tr-TR" sz="2400" dirty="0"/>
          </a:p>
        </p:txBody>
      </p:sp>
      <p:sp>
        <p:nvSpPr>
          <p:cNvPr id="4" name="Veri Yer Tutucusu 3"/>
          <p:cNvSpPr>
            <a:spLocks noGrp="1"/>
          </p:cNvSpPr>
          <p:nvPr>
            <p:ph type="dt" sz="half" idx="10"/>
          </p:nvPr>
        </p:nvSpPr>
        <p:spPr/>
        <p:txBody>
          <a:bodyPr/>
          <a:lstStyle/>
          <a:p>
            <a:fld id="{666E8E37-E7CD-4A9A-83A7-A4526C7EA5C2}"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a:t>
            </a:fld>
            <a:endParaRPr lang="tr-TR"/>
          </a:p>
        </p:txBody>
      </p:sp>
    </p:spTree>
    <p:extLst>
      <p:ext uri="{BB962C8B-B14F-4D97-AF65-F5344CB8AC3E}">
        <p14:creationId xmlns:p14="http://schemas.microsoft.com/office/powerpoint/2010/main" val="1606694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endParaRPr lang="tr-TR" dirty="0" smtClean="0"/>
          </a:p>
          <a:p>
            <a:pPr marL="0" indent="0">
              <a:buNone/>
            </a:pPr>
            <a:r>
              <a:rPr lang="tr-TR" dirty="0" smtClean="0"/>
              <a:t>Antropolojik yaklaşımlar</a:t>
            </a:r>
          </a:p>
          <a:p>
            <a:pPr marL="0" indent="0">
              <a:buNone/>
            </a:pPr>
            <a:endParaRPr lang="tr-TR" dirty="0" smtClean="0"/>
          </a:p>
          <a:p>
            <a:pPr marL="0" indent="0">
              <a:buNone/>
            </a:pPr>
            <a:r>
              <a:rPr lang="tr-TR" dirty="0" err="1" smtClean="0"/>
              <a:t>Evrimselci</a:t>
            </a:r>
            <a:r>
              <a:rPr lang="tr-TR" dirty="0" smtClean="0"/>
              <a:t> ve </a:t>
            </a:r>
            <a:r>
              <a:rPr lang="tr-TR" dirty="0" err="1" smtClean="0"/>
              <a:t>Tarihselci</a:t>
            </a:r>
            <a:r>
              <a:rPr lang="tr-TR" dirty="0" smtClean="0"/>
              <a:t> Yaklaşımlar</a:t>
            </a:r>
            <a:endParaRPr lang="tr-TR" dirty="0"/>
          </a:p>
        </p:txBody>
      </p:sp>
    </p:spTree>
    <p:extLst>
      <p:ext uri="{BB962C8B-B14F-4D97-AF65-F5344CB8AC3E}">
        <p14:creationId xmlns:p14="http://schemas.microsoft.com/office/powerpoint/2010/main" val="803642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t>KÜLTÜR ve UYGARLIK</a:t>
            </a:r>
          </a:p>
        </p:txBody>
      </p:sp>
      <p:sp>
        <p:nvSpPr>
          <p:cNvPr id="3" name="İçerik Yer Tutucusu 2"/>
          <p:cNvSpPr>
            <a:spLocks noGrp="1"/>
          </p:cNvSpPr>
          <p:nvPr>
            <p:ph idx="1"/>
          </p:nvPr>
        </p:nvSpPr>
        <p:spPr/>
        <p:txBody>
          <a:bodyPr>
            <a:normAutofit fontScale="92500"/>
          </a:bodyPr>
          <a:lstStyle/>
          <a:p>
            <a:pPr algn="just">
              <a:lnSpc>
                <a:spcPct val="150000"/>
              </a:lnSpc>
            </a:pPr>
            <a:r>
              <a:rPr lang="tr-TR" sz="2400" dirty="0"/>
              <a:t>İnsanın yegane bir kültür üreticisi olduğu söylenebilir, çünkü insan kendi varlığı üzerine düşünebilme yetisine sahiptir. Kültür, bu şekilde bir düşünme yetisinin sonucunda ortaya çıkan bir </a:t>
            </a:r>
            <a:r>
              <a:rPr lang="tr-TR" sz="2400" i="1" dirty="0"/>
              <a:t>simge üretme etkinliğidir. </a:t>
            </a:r>
          </a:p>
          <a:p>
            <a:pPr algn="just">
              <a:lnSpc>
                <a:spcPct val="150000"/>
              </a:lnSpc>
            </a:pPr>
            <a:endParaRPr lang="tr-TR" sz="2400" dirty="0"/>
          </a:p>
          <a:p>
            <a:pPr algn="just">
              <a:lnSpc>
                <a:spcPct val="150000"/>
              </a:lnSpc>
            </a:pPr>
            <a:r>
              <a:rPr lang="tr-TR" sz="2400" dirty="0"/>
              <a:t>Uygarlık da insanın kültür üretme becerisinin sonucunda ortaya çıkan bir durumdur. Türkçe’ de uygarlık sözcüğü Avrupa dillerinin birçoğunda </a:t>
            </a:r>
            <a:r>
              <a:rPr lang="tr-TR" sz="2400" b="1" i="1" dirty="0" err="1"/>
              <a:t>civilisation</a:t>
            </a:r>
            <a:r>
              <a:rPr lang="tr-TR" sz="2400" dirty="0"/>
              <a:t> sözcüğü ile karşılanır.  Bu sözcük ise Latince’ de kent anlamına gelen </a:t>
            </a:r>
            <a:r>
              <a:rPr lang="tr-TR" sz="2400" b="1" i="1" dirty="0" err="1"/>
              <a:t>civitas</a:t>
            </a:r>
            <a:r>
              <a:rPr lang="tr-TR" sz="2400" dirty="0"/>
              <a:t> sözcüğünden türemiştir. </a:t>
            </a:r>
          </a:p>
        </p:txBody>
      </p:sp>
      <p:sp>
        <p:nvSpPr>
          <p:cNvPr id="4" name="Veri Yer Tutucusu 3"/>
          <p:cNvSpPr>
            <a:spLocks noGrp="1"/>
          </p:cNvSpPr>
          <p:nvPr>
            <p:ph type="dt" sz="half" idx="10"/>
          </p:nvPr>
        </p:nvSpPr>
        <p:spPr/>
        <p:txBody>
          <a:bodyPr/>
          <a:lstStyle/>
          <a:p>
            <a:fld id="{A518D25C-B77E-44DC-8CF3-88FE356B0347}"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a:t>
            </a:fld>
            <a:endParaRPr lang="tr-TR"/>
          </a:p>
        </p:txBody>
      </p:sp>
    </p:spTree>
    <p:extLst>
      <p:ext uri="{BB962C8B-B14F-4D97-AF65-F5344CB8AC3E}">
        <p14:creationId xmlns:p14="http://schemas.microsoft.com/office/powerpoint/2010/main" val="2050428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sz="2400" dirty="0"/>
              <a:t>Aynı anlam benzerliği, Arapça medeniyet ve Medine (kent) sözcükleri arasında da vardır. Öyleyse insanın yaşam biçiminin bir süreklilik, örgütlülük ve karmaşıklık arz ettiği durum olan uygarlığın öncelikle ve belirleyici olarak kent tipi bir yerleşmenin ortaya çıkışıyla yakından ilişkisi olduğu söylenebilir. </a:t>
            </a:r>
          </a:p>
          <a:p>
            <a:pPr algn="just">
              <a:lnSpc>
                <a:spcPct val="150000"/>
              </a:lnSpc>
            </a:pPr>
            <a:endParaRPr lang="tr-TR" sz="2400" dirty="0"/>
          </a:p>
          <a:p>
            <a:pPr algn="just">
              <a:lnSpc>
                <a:spcPct val="150000"/>
              </a:lnSpc>
            </a:pPr>
            <a:r>
              <a:rPr lang="tr-TR" sz="2400" i="1" dirty="0"/>
              <a:t>Kent yalnızca ortak bir yaşam alanı olmanın ötesinde, ortak bir ruh halinin de temsilcisidir çünkü kent yaşamı, belirli bir yerde sabit kalmayı gerektiren üretim ilişkilerine bağlıdır. Düzenli tarım, istikrarlı ticaret, sanayi kentin varlık nedeni olmuştur. </a:t>
            </a:r>
          </a:p>
        </p:txBody>
      </p:sp>
      <p:sp>
        <p:nvSpPr>
          <p:cNvPr id="4" name="Veri Yer Tutucusu 3"/>
          <p:cNvSpPr>
            <a:spLocks noGrp="1"/>
          </p:cNvSpPr>
          <p:nvPr>
            <p:ph type="dt" sz="half" idx="10"/>
          </p:nvPr>
        </p:nvSpPr>
        <p:spPr/>
        <p:txBody>
          <a:bodyPr/>
          <a:lstStyle/>
          <a:p>
            <a:fld id="{BD96B303-F98C-4E03-8D4F-DF5BBF01BB70}"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5</a:t>
            </a:fld>
            <a:endParaRPr lang="tr-TR"/>
          </a:p>
        </p:txBody>
      </p:sp>
    </p:spTree>
    <p:extLst>
      <p:ext uri="{BB962C8B-B14F-4D97-AF65-F5344CB8AC3E}">
        <p14:creationId xmlns:p14="http://schemas.microsoft.com/office/powerpoint/2010/main" val="3148014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t>KÜLTÜR</a:t>
            </a:r>
          </a:p>
        </p:txBody>
      </p:sp>
      <p:sp>
        <p:nvSpPr>
          <p:cNvPr id="3" name="İçerik Yer Tutucusu 2"/>
          <p:cNvSpPr>
            <a:spLocks noGrp="1"/>
          </p:cNvSpPr>
          <p:nvPr>
            <p:ph idx="1"/>
          </p:nvPr>
        </p:nvSpPr>
        <p:spPr/>
        <p:txBody>
          <a:bodyPr>
            <a:normAutofit/>
          </a:bodyPr>
          <a:lstStyle/>
          <a:p>
            <a:pPr algn="just">
              <a:lnSpc>
                <a:spcPct val="150000"/>
              </a:lnSpc>
            </a:pPr>
            <a:r>
              <a:rPr lang="tr-TR" sz="2400" dirty="0"/>
              <a:t>Latince </a:t>
            </a:r>
            <a:r>
              <a:rPr lang="tr-TR" sz="2400" b="1" i="1" dirty="0" err="1"/>
              <a:t>Colere</a:t>
            </a:r>
            <a:r>
              <a:rPr lang="tr-TR" sz="2400" dirty="0"/>
              <a:t> fiilinden türemiş olan kültür terimi, 18. yy’ a kadar genellikle tarımsal etkinliklerde toprağı ıslah etme ve ürün yetiştirme gibi anlamlarda kullanılmıştır. Fakat 18. yy’ dan itibaren Aydınlanma düşüncesiyle birlikte kültür terimi </a:t>
            </a:r>
            <a:r>
              <a:rPr lang="tr-TR" sz="2400" b="1" dirty="0"/>
              <a:t>toplumsal bir değer ve davranış biçimleri</a:t>
            </a:r>
            <a:r>
              <a:rPr lang="tr-TR" sz="2400" dirty="0"/>
              <a:t>ni ifade eden toplumsal bir anlam kazanmıştır. Aydınlanma’ dan itibaren kültür terimi </a:t>
            </a:r>
            <a:r>
              <a:rPr lang="tr-TR" sz="2400" b="1" dirty="0"/>
              <a:t>‘insan zihninin etkin olarak geliştirilmesi’ </a:t>
            </a:r>
            <a:r>
              <a:rPr lang="tr-TR" sz="2400" dirty="0"/>
              <a:t>anlamını da kazanmıştır. </a:t>
            </a:r>
          </a:p>
        </p:txBody>
      </p:sp>
      <p:sp>
        <p:nvSpPr>
          <p:cNvPr id="4" name="Veri Yer Tutucusu 3"/>
          <p:cNvSpPr>
            <a:spLocks noGrp="1"/>
          </p:cNvSpPr>
          <p:nvPr>
            <p:ph type="dt" sz="half" idx="10"/>
          </p:nvPr>
        </p:nvSpPr>
        <p:spPr/>
        <p:txBody>
          <a:bodyPr/>
          <a:lstStyle/>
          <a:p>
            <a:fld id="{EB40E368-5293-4030-996F-1D516C02DA9D}"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6</a:t>
            </a:fld>
            <a:endParaRPr lang="tr-TR"/>
          </a:p>
        </p:txBody>
      </p:sp>
    </p:spTree>
    <p:extLst>
      <p:ext uri="{BB962C8B-B14F-4D97-AF65-F5344CB8AC3E}">
        <p14:creationId xmlns:p14="http://schemas.microsoft.com/office/powerpoint/2010/main" val="3147434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sz="2400" b="1" i="1" dirty="0"/>
              <a:t>Sosyolojik düşünce tarihinde kültür</a:t>
            </a:r>
          </a:p>
        </p:txBody>
      </p:sp>
      <p:sp>
        <p:nvSpPr>
          <p:cNvPr id="3" name="İçerik Yer Tutucusu 2"/>
          <p:cNvSpPr>
            <a:spLocks noGrp="1"/>
          </p:cNvSpPr>
          <p:nvPr>
            <p:ph idx="1"/>
          </p:nvPr>
        </p:nvSpPr>
        <p:spPr>
          <a:xfrm>
            <a:off x="1919536" y="1600201"/>
            <a:ext cx="8291264" cy="3340968"/>
          </a:xfrm>
        </p:spPr>
        <p:txBody>
          <a:bodyPr>
            <a:normAutofit/>
          </a:bodyPr>
          <a:lstStyle/>
          <a:p>
            <a:pPr algn="just">
              <a:lnSpc>
                <a:spcPct val="150000"/>
              </a:lnSpc>
            </a:pPr>
            <a:endParaRPr lang="tr-TR" sz="2400" dirty="0"/>
          </a:p>
          <a:p>
            <a:pPr algn="just">
              <a:lnSpc>
                <a:spcPct val="150000"/>
              </a:lnSpc>
            </a:pPr>
            <a:r>
              <a:rPr lang="tr-TR" sz="2400" dirty="0"/>
              <a:t>Sosyolojik düşünce tarihinde kültür, farklı kuramsal bakış açıları tarafından </a:t>
            </a:r>
            <a:r>
              <a:rPr lang="tr-TR" sz="2400" dirty="0">
                <a:solidFill>
                  <a:srgbClr val="FF0000"/>
                </a:solidFill>
              </a:rPr>
              <a:t>bütünleştirici öğeler</a:t>
            </a:r>
            <a:r>
              <a:rPr lang="tr-TR" sz="2400" dirty="0"/>
              <a:t>le </a:t>
            </a:r>
            <a:r>
              <a:rPr lang="tr-TR" sz="2400" dirty="0">
                <a:solidFill>
                  <a:srgbClr val="FF0000"/>
                </a:solidFill>
              </a:rPr>
              <a:t>çatışmacı öğeler</a:t>
            </a:r>
            <a:r>
              <a:rPr lang="tr-TR" sz="2400" dirty="0"/>
              <a:t>in kaynağı olarak ele alınmıştır.  </a:t>
            </a:r>
          </a:p>
          <a:p>
            <a:pPr algn="just">
              <a:lnSpc>
                <a:spcPct val="150000"/>
              </a:lnSpc>
            </a:pPr>
            <a:endParaRPr lang="tr-TR" sz="2400" dirty="0"/>
          </a:p>
        </p:txBody>
      </p:sp>
      <p:sp>
        <p:nvSpPr>
          <p:cNvPr id="4" name="Veri Yer Tutucusu 3"/>
          <p:cNvSpPr>
            <a:spLocks noGrp="1"/>
          </p:cNvSpPr>
          <p:nvPr>
            <p:ph type="dt" sz="half" idx="10"/>
          </p:nvPr>
        </p:nvSpPr>
        <p:spPr/>
        <p:txBody>
          <a:bodyPr/>
          <a:lstStyle/>
          <a:p>
            <a:fld id="{BA02F6BC-83B1-4A91-9E27-D530B3F550C4}"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7</a:t>
            </a:fld>
            <a:endParaRPr lang="tr-TR"/>
          </a:p>
        </p:txBody>
      </p:sp>
    </p:spTree>
    <p:extLst>
      <p:ext uri="{BB962C8B-B14F-4D97-AF65-F5344CB8AC3E}">
        <p14:creationId xmlns:p14="http://schemas.microsoft.com/office/powerpoint/2010/main" val="41251273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2000" b="1" i="1" dirty="0"/>
              <a:t/>
            </a:r>
            <a:br>
              <a:rPr lang="tr-TR" sz="2000" b="1" i="1" dirty="0"/>
            </a:br>
            <a:r>
              <a:rPr lang="tr-TR" sz="2700" b="1" i="1" dirty="0"/>
              <a:t>Bütünleştirici öğelerin kaynağı olarak kültür </a:t>
            </a:r>
            <a:br>
              <a:rPr lang="tr-TR" sz="2700" b="1" i="1" dirty="0"/>
            </a:br>
            <a:r>
              <a:rPr lang="tr-TR" sz="2700" i="1" dirty="0"/>
              <a:t>(yapısalcı ve </a:t>
            </a:r>
            <a:r>
              <a:rPr lang="tr-TR" sz="2700" i="1" dirty="0" err="1"/>
              <a:t>işlevselci</a:t>
            </a:r>
            <a:r>
              <a:rPr lang="tr-TR" sz="2700" i="1" dirty="0"/>
              <a:t> yaklaşımlar):</a:t>
            </a:r>
            <a:br>
              <a:rPr lang="tr-TR" sz="2700" i="1" dirty="0"/>
            </a:br>
            <a:endParaRPr lang="tr-TR" sz="2700" dirty="0"/>
          </a:p>
        </p:txBody>
      </p:sp>
      <p:sp>
        <p:nvSpPr>
          <p:cNvPr id="3" name="İçerik Yer Tutucusu 2"/>
          <p:cNvSpPr>
            <a:spLocks noGrp="1"/>
          </p:cNvSpPr>
          <p:nvPr>
            <p:ph idx="1"/>
          </p:nvPr>
        </p:nvSpPr>
        <p:spPr/>
        <p:txBody>
          <a:bodyPr>
            <a:normAutofit fontScale="92500" lnSpcReduction="10000"/>
          </a:bodyPr>
          <a:lstStyle/>
          <a:p>
            <a:pPr marL="0" indent="0" algn="just">
              <a:lnSpc>
                <a:spcPct val="150000"/>
              </a:lnSpc>
              <a:buNone/>
            </a:pPr>
            <a:endParaRPr lang="tr-TR" sz="2400" dirty="0"/>
          </a:p>
          <a:p>
            <a:pPr marL="0" indent="0" algn="just">
              <a:lnSpc>
                <a:spcPct val="150000"/>
              </a:lnSpc>
              <a:buNone/>
            </a:pPr>
            <a:r>
              <a:rPr lang="tr-TR" sz="2400" dirty="0"/>
              <a:t>Bu bakış açısına göre, kültür, toplumsal öğelerin birbirleriyle olan ilişkilerinde, ortak değerler çerçevesinde ortak bilinci ifade eden, düzen ve sürekliliği sağlayan bir kavram olarak bütünleştirici bir role sahiptir. </a:t>
            </a:r>
          </a:p>
          <a:p>
            <a:pPr marL="0" indent="0" algn="just">
              <a:lnSpc>
                <a:spcPct val="150000"/>
              </a:lnSpc>
              <a:buNone/>
            </a:pPr>
            <a:endParaRPr lang="tr-TR" sz="2400" i="1" dirty="0"/>
          </a:p>
          <a:p>
            <a:pPr marL="0" indent="0" algn="just">
              <a:lnSpc>
                <a:spcPct val="150000"/>
              </a:lnSpc>
              <a:buNone/>
            </a:pPr>
            <a:r>
              <a:rPr lang="tr-TR" sz="2400" i="1" dirty="0"/>
              <a:t>Yapısalcı ve </a:t>
            </a:r>
            <a:r>
              <a:rPr lang="tr-TR" sz="2400" i="1" dirty="0" err="1"/>
              <a:t>işlevselci</a:t>
            </a:r>
            <a:r>
              <a:rPr lang="tr-TR" sz="2400" i="1" dirty="0"/>
              <a:t> yaklaşımlar</a:t>
            </a:r>
            <a:r>
              <a:rPr lang="tr-TR" sz="2400" dirty="0"/>
              <a:t> , kültürün, toplumsal uzlaşma ve toplumsal bütünlük sağlamada büyük önem taşıdığını vurgular. Yapısalcı yaklaşım, kültürün dilde yaşadığı, geliştiği ve biriktiğini, dilin de kültürün hazinesi ve bilincini oluşturduğuna vurgu yapar.  </a:t>
            </a:r>
          </a:p>
          <a:p>
            <a:endParaRPr lang="tr-TR" dirty="0"/>
          </a:p>
        </p:txBody>
      </p:sp>
      <p:sp>
        <p:nvSpPr>
          <p:cNvPr id="4" name="Veri Yer Tutucusu 3"/>
          <p:cNvSpPr>
            <a:spLocks noGrp="1"/>
          </p:cNvSpPr>
          <p:nvPr>
            <p:ph type="dt" sz="half" idx="10"/>
          </p:nvPr>
        </p:nvSpPr>
        <p:spPr/>
        <p:txBody>
          <a:bodyPr/>
          <a:lstStyle/>
          <a:p>
            <a:fld id="{87257734-01DB-4227-B924-015901B21628}"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8</a:t>
            </a:fld>
            <a:endParaRPr lang="tr-TR"/>
          </a:p>
        </p:txBody>
      </p:sp>
    </p:spTree>
    <p:extLst>
      <p:ext uri="{BB962C8B-B14F-4D97-AF65-F5344CB8AC3E}">
        <p14:creationId xmlns:p14="http://schemas.microsoft.com/office/powerpoint/2010/main" val="28410150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nSpc>
                <a:spcPct val="170000"/>
              </a:lnSpc>
            </a:pPr>
            <a:r>
              <a:rPr lang="tr-TR" sz="2200" b="1" i="1" dirty="0">
                <a:solidFill>
                  <a:prstClr val="black"/>
                </a:solidFill>
              </a:rPr>
              <a:t/>
            </a:r>
            <a:br>
              <a:rPr lang="tr-TR" sz="2200" b="1" i="1" dirty="0">
                <a:solidFill>
                  <a:prstClr val="black"/>
                </a:solidFill>
              </a:rPr>
            </a:br>
            <a:r>
              <a:rPr lang="tr-TR" sz="2200" b="1" i="1" dirty="0">
                <a:solidFill>
                  <a:prstClr val="black"/>
                </a:solidFill>
              </a:rPr>
              <a:t/>
            </a:r>
            <a:br>
              <a:rPr lang="tr-TR" sz="2200" b="1" i="1" dirty="0">
                <a:solidFill>
                  <a:prstClr val="black"/>
                </a:solidFill>
              </a:rPr>
            </a:br>
            <a:r>
              <a:rPr lang="tr-TR" sz="2200" b="1" i="1" dirty="0">
                <a:solidFill>
                  <a:prstClr val="black"/>
                </a:solidFill>
              </a:rPr>
              <a:t>Çatışmacı öğelerin kaynağı olarak kültür (Marksist yaklaşımlar, </a:t>
            </a:r>
            <a:r>
              <a:rPr lang="tr-TR" sz="2200" b="1" i="1" dirty="0" err="1">
                <a:solidFill>
                  <a:prstClr val="black"/>
                </a:solidFill>
              </a:rPr>
              <a:t>Frankurt</a:t>
            </a:r>
            <a:r>
              <a:rPr lang="tr-TR" sz="2200" b="1" i="1" dirty="0">
                <a:solidFill>
                  <a:prstClr val="black"/>
                </a:solidFill>
              </a:rPr>
              <a:t> Okulu, Birmingham Kültürel Çalışmalar Okulu )</a:t>
            </a:r>
            <a:r>
              <a:rPr lang="tr-TR" sz="2800" b="1" i="1" dirty="0">
                <a:solidFill>
                  <a:prstClr val="black"/>
                </a:solidFill>
              </a:rPr>
              <a:t/>
            </a:r>
            <a:br>
              <a:rPr lang="tr-TR" sz="2800" b="1" i="1" dirty="0">
                <a:solidFill>
                  <a:prstClr val="black"/>
                </a:solidFill>
              </a:rPr>
            </a:br>
            <a:r>
              <a:rPr lang="tr-TR" sz="2800" b="1" i="1" dirty="0">
                <a:solidFill>
                  <a:prstClr val="black"/>
                </a:solidFill>
              </a:rPr>
              <a:t/>
            </a:r>
            <a:br>
              <a:rPr lang="tr-TR" sz="2800" b="1" i="1" dirty="0">
                <a:solidFill>
                  <a:prstClr val="black"/>
                </a:solidFill>
              </a:rPr>
            </a:br>
            <a:endParaRPr lang="tr-TR" sz="2800" dirty="0"/>
          </a:p>
        </p:txBody>
      </p:sp>
      <p:sp>
        <p:nvSpPr>
          <p:cNvPr id="3" name="İçerik Yer Tutucusu 2"/>
          <p:cNvSpPr>
            <a:spLocks noGrp="1"/>
          </p:cNvSpPr>
          <p:nvPr>
            <p:ph idx="1"/>
          </p:nvPr>
        </p:nvSpPr>
        <p:spPr/>
        <p:txBody>
          <a:bodyPr>
            <a:normAutofit/>
          </a:bodyPr>
          <a:lstStyle/>
          <a:p>
            <a:pPr marL="0" indent="0" algn="just">
              <a:lnSpc>
                <a:spcPct val="150000"/>
              </a:lnSpc>
              <a:buNone/>
            </a:pPr>
            <a:r>
              <a:rPr lang="tr-TR" sz="2000" dirty="0">
                <a:solidFill>
                  <a:prstClr val="black"/>
                </a:solidFill>
              </a:rPr>
              <a:t>	Buna göre kültürün, yönetici sınıfın görüşlerini yansıtan, onu meşrulaştırıp onun çıkarlarına hizmet eden bir işlevi bulunmaktadır. Hegemonya ve ideoloji kavramları çerçevesinde ele alınan kültür kavramı, toplumsal eşitsizlikleri, sınıf çatışmalarını ve baskın sınıfın meşruluğunu yeniden üreten bir unsur olarak ele alınmıştır. </a:t>
            </a:r>
          </a:p>
          <a:p>
            <a:pPr marL="0" indent="0" algn="just">
              <a:lnSpc>
                <a:spcPct val="150000"/>
              </a:lnSpc>
              <a:buNone/>
            </a:pPr>
            <a:r>
              <a:rPr lang="tr-TR" sz="2000" dirty="0">
                <a:solidFill>
                  <a:prstClr val="black"/>
                </a:solidFill>
              </a:rPr>
              <a:t>	</a:t>
            </a:r>
          </a:p>
          <a:p>
            <a:pPr marL="0" indent="0" algn="just">
              <a:lnSpc>
                <a:spcPct val="150000"/>
              </a:lnSpc>
              <a:buNone/>
            </a:pPr>
            <a:r>
              <a:rPr lang="tr-TR" sz="2000" dirty="0">
                <a:solidFill>
                  <a:prstClr val="black"/>
                </a:solidFill>
              </a:rPr>
              <a:t>	</a:t>
            </a:r>
            <a:r>
              <a:rPr lang="tr-TR" sz="2000" b="1" i="1" dirty="0" err="1">
                <a:solidFill>
                  <a:prstClr val="black"/>
                </a:solidFill>
              </a:rPr>
              <a:t>Frankurt</a:t>
            </a:r>
            <a:r>
              <a:rPr lang="tr-TR" sz="2000" b="1" i="1" dirty="0">
                <a:solidFill>
                  <a:prstClr val="black"/>
                </a:solidFill>
              </a:rPr>
              <a:t> Okulu</a:t>
            </a:r>
            <a:r>
              <a:rPr lang="tr-TR" sz="2000" dirty="0">
                <a:solidFill>
                  <a:prstClr val="black"/>
                </a:solidFill>
              </a:rPr>
              <a:t> kültürü bir mücadele alanı olarak çözümler. 1923’te </a:t>
            </a:r>
            <a:r>
              <a:rPr lang="tr-TR" sz="2000" dirty="0" err="1">
                <a:solidFill>
                  <a:prstClr val="black"/>
                </a:solidFill>
              </a:rPr>
              <a:t>Frankurt’ta</a:t>
            </a:r>
            <a:r>
              <a:rPr lang="tr-TR" sz="2000" dirty="0">
                <a:solidFill>
                  <a:prstClr val="black"/>
                </a:solidFill>
              </a:rPr>
              <a:t> kurulan ve bir grup genç filozofu bir araya getiren Sosyal Araştırmalar Enstitüsü </a:t>
            </a:r>
            <a:r>
              <a:rPr lang="tr-TR" sz="2000" i="1" dirty="0">
                <a:solidFill>
                  <a:prstClr val="black"/>
                </a:solidFill>
              </a:rPr>
              <a:t>(</a:t>
            </a:r>
            <a:r>
              <a:rPr lang="tr-TR" sz="2000" i="1" dirty="0" err="1">
                <a:solidFill>
                  <a:prstClr val="black"/>
                </a:solidFill>
              </a:rPr>
              <a:t>Institut</a:t>
            </a:r>
            <a:r>
              <a:rPr lang="tr-TR" sz="2000" i="1" dirty="0">
                <a:solidFill>
                  <a:prstClr val="black"/>
                </a:solidFill>
              </a:rPr>
              <a:t> </a:t>
            </a:r>
            <a:r>
              <a:rPr lang="tr-TR" sz="2000" i="1" dirty="0" err="1">
                <a:solidFill>
                  <a:prstClr val="black"/>
                </a:solidFill>
              </a:rPr>
              <a:t>für</a:t>
            </a:r>
            <a:r>
              <a:rPr lang="tr-TR" sz="2000" i="1" dirty="0">
                <a:solidFill>
                  <a:prstClr val="black"/>
                </a:solidFill>
              </a:rPr>
              <a:t> </a:t>
            </a:r>
            <a:r>
              <a:rPr lang="tr-TR" sz="2000" i="1" dirty="0" err="1">
                <a:solidFill>
                  <a:prstClr val="black"/>
                </a:solidFill>
              </a:rPr>
              <a:t>Socialforschung</a:t>
            </a:r>
            <a:r>
              <a:rPr lang="tr-TR" sz="2000" i="1" dirty="0">
                <a:solidFill>
                  <a:prstClr val="black"/>
                </a:solidFill>
              </a:rPr>
              <a:t>) zaman içinde önemli bir düşünce okulu haline gelmesiyle kısaca </a:t>
            </a:r>
            <a:r>
              <a:rPr lang="tr-TR" sz="2000" i="1" dirty="0" err="1">
                <a:solidFill>
                  <a:prstClr val="black"/>
                </a:solidFill>
              </a:rPr>
              <a:t>Frankurt</a:t>
            </a:r>
            <a:r>
              <a:rPr lang="tr-TR" sz="2000" i="1" dirty="0">
                <a:solidFill>
                  <a:prstClr val="black"/>
                </a:solidFill>
              </a:rPr>
              <a:t> Okulu olarak anılmıştır.  </a:t>
            </a:r>
          </a:p>
          <a:p>
            <a:pPr marL="0" indent="0">
              <a:buNone/>
            </a:pPr>
            <a:endParaRPr lang="tr-TR" dirty="0"/>
          </a:p>
        </p:txBody>
      </p:sp>
      <p:sp>
        <p:nvSpPr>
          <p:cNvPr id="4" name="Veri Yer Tutucusu 3"/>
          <p:cNvSpPr>
            <a:spLocks noGrp="1"/>
          </p:cNvSpPr>
          <p:nvPr>
            <p:ph type="dt" sz="half" idx="10"/>
          </p:nvPr>
        </p:nvSpPr>
        <p:spPr/>
        <p:txBody>
          <a:bodyPr/>
          <a:lstStyle/>
          <a:p>
            <a:fld id="{283DABB1-07FC-415C-816A-22541BF7AE24}" type="datetime1">
              <a:rPr lang="tr-TR" smtClean="0"/>
              <a:t>10.2.2018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9</a:t>
            </a:fld>
            <a:endParaRPr lang="tr-TR"/>
          </a:p>
        </p:txBody>
      </p:sp>
    </p:spTree>
    <p:extLst>
      <p:ext uri="{BB962C8B-B14F-4D97-AF65-F5344CB8AC3E}">
        <p14:creationId xmlns:p14="http://schemas.microsoft.com/office/powerpoint/2010/main" val="22057007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1130</Words>
  <Application>Microsoft Office PowerPoint</Application>
  <PresentationFormat>Geniş ekran</PresentationFormat>
  <Paragraphs>95</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Calibri Light</vt:lpstr>
      <vt:lpstr>Office Teması</vt:lpstr>
      <vt:lpstr>EĞİTİM, KÜLTÜR VE DEMOKRASİ</vt:lpstr>
      <vt:lpstr>Kültür olgusunun üç anlam katmanı;   </vt:lpstr>
      <vt:lpstr>PowerPoint Sunusu</vt:lpstr>
      <vt:lpstr>KÜLTÜR ve UYGARLIK</vt:lpstr>
      <vt:lpstr>PowerPoint Sunusu</vt:lpstr>
      <vt:lpstr>KÜLTÜR</vt:lpstr>
      <vt:lpstr>Sosyolojik düşünce tarihinde kültür</vt:lpstr>
      <vt:lpstr> Bütünleştirici öğelerin kaynağı olarak kültür  (yapısalcı ve işlevselci yaklaşımlar): </vt:lpstr>
      <vt:lpstr>  Çatışmacı öğelerin kaynağı olarak kültür (Marksist yaklaşımlar, Frankurt Okulu, Birmingham Kültürel Çalışmalar Okulu )  </vt:lpstr>
      <vt:lpstr>PowerPoint Sunusu</vt:lpstr>
      <vt:lpstr>PowerPoint Sunusu</vt:lpstr>
      <vt:lpstr>PowerPoint Sunusu</vt:lpstr>
      <vt:lpstr>KÜLTÜR VE İDEOLOJİ</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packardbellpc</dc:creator>
  <cp:lastModifiedBy>packardbellpc</cp:lastModifiedBy>
  <cp:revision>6</cp:revision>
  <dcterms:created xsi:type="dcterms:W3CDTF">2018-02-09T23:20:57Z</dcterms:created>
  <dcterms:modified xsi:type="dcterms:W3CDTF">2018-02-10T20:34:08Z</dcterms:modified>
</cp:coreProperties>
</file>