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99" r:id="rId4"/>
    <p:sldId id="300" r:id="rId5"/>
    <p:sldId id="301" r:id="rId6"/>
    <p:sldId id="302" r:id="rId7"/>
    <p:sldId id="303" r:id="rId8"/>
    <p:sldId id="304" r:id="rId9"/>
    <p:sldId id="305" r:id="rId10"/>
    <p:sldId id="34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494"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E497E8-C68C-450E-8755-81D3DDBA3FFD}"/>
              </a:ext>
            </a:extLst>
          </p:cNvPr>
          <p:cNvSpPr>
            <a:spLocks noGrp="1"/>
          </p:cNvSpPr>
          <p:nvPr>
            <p:ph type="ctrTitle"/>
          </p:nvPr>
        </p:nvSpPr>
        <p:spPr>
          <a:xfrm>
            <a:off x="1008303" y="501843"/>
            <a:ext cx="7766936" cy="1646302"/>
          </a:xfrm>
        </p:spPr>
        <p:txBody>
          <a:bodyPr/>
          <a:lstStyle/>
          <a:p>
            <a:r>
              <a:rPr lang="tr-TR" dirty="0"/>
              <a:t>TURİZM PAZARLAMASI</a:t>
            </a:r>
          </a:p>
        </p:txBody>
      </p:sp>
      <p:pic>
        <p:nvPicPr>
          <p:cNvPr id="5" name="Resim 4">
            <a:extLst>
              <a:ext uri="{FF2B5EF4-FFF2-40B4-BE49-F238E27FC236}">
                <a16:creationId xmlns:a16="http://schemas.microsoft.com/office/drawing/2014/main" id="{387859F3-26E5-49D7-9AA6-AA28DB7284B5}"/>
              </a:ext>
            </a:extLst>
          </p:cNvPr>
          <p:cNvPicPr>
            <a:picLocks noChangeAspect="1"/>
          </p:cNvPicPr>
          <p:nvPr/>
        </p:nvPicPr>
        <p:blipFill>
          <a:blip r:embed="rId2"/>
          <a:stretch>
            <a:fillRect/>
          </a:stretch>
        </p:blipFill>
        <p:spPr>
          <a:xfrm>
            <a:off x="530631" y="2465098"/>
            <a:ext cx="8549409" cy="4194320"/>
          </a:xfrm>
          <a:prstGeom prst="rect">
            <a:avLst/>
          </a:prstGeom>
        </p:spPr>
      </p:pic>
    </p:spTree>
    <p:extLst>
      <p:ext uri="{BB962C8B-B14F-4D97-AF65-F5344CB8AC3E}">
        <p14:creationId xmlns:p14="http://schemas.microsoft.com/office/powerpoint/2010/main" val="246281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718694" y="935083"/>
            <a:ext cx="8596668" cy="1320800"/>
          </a:xfrm>
        </p:spPr>
        <p:txBody>
          <a:bodyPr>
            <a:normAutofit fontScale="90000"/>
          </a:bodyPr>
          <a:lstStyle/>
          <a:p>
            <a:r>
              <a:rPr lang="tr-TR" b="1" dirty="0" smtClean="0"/>
              <a:t>Kaynakça</a:t>
            </a:r>
            <a:br>
              <a:rPr lang="tr-TR" b="1" dirty="0" smtClean="0"/>
            </a:br>
            <a:r>
              <a:rPr lang="tr-TR" b="1" dirty="0"/>
              <a:t/>
            </a:r>
            <a:br>
              <a:rPr lang="tr-TR" b="1" dirty="0"/>
            </a:br>
            <a:endParaRPr lang="tr-TR" dirty="0"/>
          </a:p>
        </p:txBody>
      </p:sp>
      <p:sp>
        <p:nvSpPr>
          <p:cNvPr id="3" name="Unvan 1">
            <a:extLst>
              <a:ext uri="{FF2B5EF4-FFF2-40B4-BE49-F238E27FC236}">
                <a16:creationId xmlns:a16="http://schemas.microsoft.com/office/drawing/2014/main" id="{84BAAAE3-2F95-4666-83AB-7A974851554E}"/>
              </a:ext>
            </a:extLst>
          </p:cNvPr>
          <p:cNvSpPr txBox="1">
            <a:spLocks/>
          </p:cNvSpPr>
          <p:nvPr/>
        </p:nvSpPr>
        <p:spPr>
          <a:xfrm>
            <a:off x="718694" y="2672443"/>
            <a:ext cx="9583546" cy="318842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400" b="1" dirty="0" smtClean="0"/>
              <a:t>Nazmi Kozak, Turizm Pazarlaması, Detay Yayıncılık</a:t>
            </a:r>
          </a:p>
          <a:p>
            <a:endParaRPr lang="tr-TR" sz="2400" b="1" dirty="0"/>
          </a:p>
          <a:p>
            <a:r>
              <a:rPr lang="tr-TR" sz="2400" b="1" dirty="0" smtClean="0"/>
              <a:t/>
            </a:r>
            <a:br>
              <a:rPr lang="tr-TR" sz="2400" b="1" dirty="0" smtClean="0"/>
            </a:br>
            <a:r>
              <a:rPr lang="tr-TR" sz="2400" b="1" dirty="0" smtClean="0"/>
              <a:t>Bahattin </a:t>
            </a:r>
            <a:r>
              <a:rPr lang="tr-TR" sz="2400" b="1" dirty="0" err="1" smtClean="0"/>
              <a:t>Rızaoğlu</a:t>
            </a:r>
            <a:r>
              <a:rPr lang="tr-TR" sz="2400" b="1" dirty="0" smtClean="0"/>
              <a:t>, </a:t>
            </a:r>
            <a:r>
              <a:rPr lang="tr-TR" sz="2400" b="1" dirty="0"/>
              <a:t>Turizm Pazarlaması, Detay </a:t>
            </a:r>
            <a:r>
              <a:rPr lang="tr-TR" sz="2400" b="1" dirty="0" smtClean="0"/>
              <a:t>Yayıncılık</a:t>
            </a:r>
          </a:p>
          <a:p>
            <a:endParaRPr lang="tr-TR" sz="2400" b="1" dirty="0" smtClean="0"/>
          </a:p>
          <a:p>
            <a:endParaRPr lang="tr-TR" sz="2400" b="1" dirty="0"/>
          </a:p>
          <a:p>
            <a:r>
              <a:rPr lang="tr-TR" sz="2400" b="1" dirty="0" smtClean="0"/>
              <a:t>Hacıoğlu Necdet, </a:t>
            </a:r>
            <a:r>
              <a:rPr lang="tr-TR" sz="2400" b="1" dirty="0"/>
              <a:t>Turizm Pazarlaması, </a:t>
            </a:r>
            <a:r>
              <a:rPr lang="tr-TR" sz="2400" b="1" dirty="0" smtClean="0"/>
              <a:t>Nobel </a:t>
            </a:r>
            <a:r>
              <a:rPr lang="tr-TR" sz="2400" b="1" dirty="0"/>
              <a:t>Yayıncılık</a:t>
            </a:r>
          </a:p>
          <a:p>
            <a:endParaRPr lang="tr-TR" sz="2400" b="1" dirty="0"/>
          </a:p>
          <a:p>
            <a:endParaRPr lang="tr-TR" sz="2400" dirty="0"/>
          </a:p>
        </p:txBody>
      </p:sp>
    </p:spTree>
    <p:extLst>
      <p:ext uri="{BB962C8B-B14F-4D97-AF65-F5344CB8AC3E}">
        <p14:creationId xmlns:p14="http://schemas.microsoft.com/office/powerpoint/2010/main" val="2636548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a:extLst>
              <a:ext uri="{FF2B5EF4-FFF2-40B4-BE49-F238E27FC236}">
                <a16:creationId xmlns:a16="http://schemas.microsoft.com/office/drawing/2014/main" id="{487BD97A-C9D6-4C62-9C47-DAF1C2385826}"/>
              </a:ext>
            </a:extLst>
          </p:cNvPr>
          <p:cNvSpPr>
            <a:spLocks noGrp="1"/>
          </p:cNvSpPr>
          <p:nvPr>
            <p:ph type="title"/>
          </p:nvPr>
        </p:nvSpPr>
        <p:spPr>
          <a:xfrm>
            <a:off x="386389" y="142009"/>
            <a:ext cx="8596668" cy="1320800"/>
          </a:xfrm>
        </p:spPr>
        <p:txBody>
          <a:bodyPr/>
          <a:lstStyle/>
          <a:p>
            <a:pPr eaLnBrk="1" hangingPunct="1"/>
            <a:r>
              <a:rPr lang="tr-TR" altLang="tr-TR" dirty="0"/>
              <a:t>Hizmeti Mallardan Ayıran Özellikler</a:t>
            </a:r>
          </a:p>
        </p:txBody>
      </p:sp>
      <p:sp>
        <p:nvSpPr>
          <p:cNvPr id="4" name="Dikdörtgen 3">
            <a:extLst>
              <a:ext uri="{FF2B5EF4-FFF2-40B4-BE49-F238E27FC236}">
                <a16:creationId xmlns:a16="http://schemas.microsoft.com/office/drawing/2014/main" id="{099C8AF9-BE06-4788-93AF-2788E9F2B1D2}"/>
              </a:ext>
            </a:extLst>
          </p:cNvPr>
          <p:cNvSpPr/>
          <p:nvPr/>
        </p:nvSpPr>
        <p:spPr>
          <a:xfrm>
            <a:off x="386389" y="1805735"/>
            <a:ext cx="9434945" cy="3246530"/>
          </a:xfrm>
          <a:prstGeom prst="rect">
            <a:avLst/>
          </a:prstGeom>
        </p:spPr>
        <p:txBody>
          <a:bodyPr wrap="square">
            <a:spAutoFit/>
          </a:bodyPr>
          <a:lstStyle/>
          <a:p>
            <a:pPr algn="ctr">
              <a:lnSpc>
                <a:spcPct val="150000"/>
              </a:lnSpc>
              <a:spcBef>
                <a:spcPts val="1200"/>
              </a:spcBef>
              <a:spcAft>
                <a:spcPts val="1200"/>
              </a:spcAft>
            </a:pPr>
            <a:r>
              <a:rPr lang="tr-TR" sz="2800" b="1" dirty="0">
                <a:latin typeface="Times New Roman" panose="02020603050405020304" pitchFamily="18" charset="0"/>
                <a:ea typeface="Times New Roman" panose="02020603050405020304" pitchFamily="18" charset="0"/>
              </a:rPr>
              <a:t>1.Ürünün Doğal Yapısı: </a:t>
            </a:r>
            <a:r>
              <a:rPr lang="tr-TR" sz="2800" dirty="0">
                <a:latin typeface="Times New Roman" panose="02020603050405020304" pitchFamily="18" charset="0"/>
                <a:ea typeface="Times New Roman" panose="02020603050405020304" pitchFamily="18" charset="0"/>
              </a:rPr>
              <a:t>Soyut özellik taşıması, değişkenliği, eş zamanlı olması gibi özellikleri hizmetleri mallardan ayrılmasına neden almaktadır. Bu nedenle, müşterilerin beklentileri ve hizmetlerin aranmasına neden olan nitelikler, mallara oranla farklı özellikler taşımalarına yol açmaktadır.</a:t>
            </a:r>
            <a:endParaRPr lang="tr-TR"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9775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a:extLst>
              <a:ext uri="{FF2B5EF4-FFF2-40B4-BE49-F238E27FC236}">
                <a16:creationId xmlns:a16="http://schemas.microsoft.com/office/drawing/2014/main" id="{487BD97A-C9D6-4C62-9C47-DAF1C2385826}"/>
              </a:ext>
            </a:extLst>
          </p:cNvPr>
          <p:cNvSpPr>
            <a:spLocks noGrp="1"/>
          </p:cNvSpPr>
          <p:nvPr>
            <p:ph type="title"/>
          </p:nvPr>
        </p:nvSpPr>
        <p:spPr>
          <a:xfrm>
            <a:off x="386389" y="142009"/>
            <a:ext cx="8596668" cy="1320800"/>
          </a:xfrm>
        </p:spPr>
        <p:txBody>
          <a:bodyPr/>
          <a:lstStyle/>
          <a:p>
            <a:pPr eaLnBrk="1" hangingPunct="1"/>
            <a:r>
              <a:rPr lang="tr-TR" altLang="tr-TR" dirty="0"/>
              <a:t>Hizmeti Mallardan Ayıran Özellikler</a:t>
            </a:r>
          </a:p>
        </p:txBody>
      </p:sp>
      <p:sp>
        <p:nvSpPr>
          <p:cNvPr id="4" name="Dikdörtgen 3">
            <a:extLst>
              <a:ext uri="{FF2B5EF4-FFF2-40B4-BE49-F238E27FC236}">
                <a16:creationId xmlns:a16="http://schemas.microsoft.com/office/drawing/2014/main" id="{099C8AF9-BE06-4788-93AF-2788E9F2B1D2}"/>
              </a:ext>
            </a:extLst>
          </p:cNvPr>
          <p:cNvSpPr/>
          <p:nvPr/>
        </p:nvSpPr>
        <p:spPr>
          <a:xfrm>
            <a:off x="-185111" y="1784953"/>
            <a:ext cx="9962956" cy="3539430"/>
          </a:xfrm>
          <a:prstGeom prst="rect">
            <a:avLst/>
          </a:prstGeom>
        </p:spPr>
        <p:txBody>
          <a:bodyPr wrap="square">
            <a:spAutoFit/>
          </a:bodyPr>
          <a:lstStyle/>
          <a:p>
            <a:pPr algn="ctr"/>
            <a:r>
              <a:rPr lang="tr-TR" sz="3200" b="1" dirty="0">
                <a:latin typeface="Times New Roman" panose="02020603050405020304" pitchFamily="18" charset="0"/>
                <a:cs typeface="Times New Roman" panose="02020603050405020304" pitchFamily="18" charset="0"/>
              </a:rPr>
              <a:t>2.Müşterinin Üretim Sürecine Katılması: </a:t>
            </a:r>
            <a:r>
              <a:rPr lang="tr-TR" sz="3200" dirty="0">
                <a:latin typeface="Times New Roman" panose="02020603050405020304" pitchFamily="18" charset="0"/>
                <a:cs typeface="Times New Roman" panose="02020603050405020304" pitchFamily="18" charset="0"/>
              </a:rPr>
              <a:t>Hizmet üretiminde müşteriler genel olarak sürece, ya dahil olurlar veya sürecin bir parçasını oluştururlar. Bunun nedeni ise, hizmetin interaktif yapısıdır. Örneğin, bir avukattan alınan hizmette hizmet üretim sürecine müşteri bizzat katılmak durumundadır. Ek olarak, bir lokanta da hizmetin hazırlanması ve sunumunda müşteri sürece dahil olur.</a:t>
            </a:r>
          </a:p>
        </p:txBody>
      </p:sp>
    </p:spTree>
    <p:extLst>
      <p:ext uri="{BB962C8B-B14F-4D97-AF65-F5344CB8AC3E}">
        <p14:creationId xmlns:p14="http://schemas.microsoft.com/office/powerpoint/2010/main" val="2325236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a:extLst>
              <a:ext uri="{FF2B5EF4-FFF2-40B4-BE49-F238E27FC236}">
                <a16:creationId xmlns:a16="http://schemas.microsoft.com/office/drawing/2014/main" id="{487BD97A-C9D6-4C62-9C47-DAF1C2385826}"/>
              </a:ext>
            </a:extLst>
          </p:cNvPr>
          <p:cNvSpPr>
            <a:spLocks noGrp="1"/>
          </p:cNvSpPr>
          <p:nvPr>
            <p:ph type="title"/>
          </p:nvPr>
        </p:nvSpPr>
        <p:spPr>
          <a:xfrm>
            <a:off x="386389" y="142009"/>
            <a:ext cx="8596668" cy="1320800"/>
          </a:xfrm>
        </p:spPr>
        <p:txBody>
          <a:bodyPr/>
          <a:lstStyle/>
          <a:p>
            <a:pPr eaLnBrk="1" hangingPunct="1"/>
            <a:r>
              <a:rPr lang="tr-TR" altLang="tr-TR" dirty="0"/>
              <a:t>Hizmeti Mallardan Ayıran Özellikler</a:t>
            </a:r>
          </a:p>
        </p:txBody>
      </p:sp>
      <p:sp>
        <p:nvSpPr>
          <p:cNvPr id="4" name="Dikdörtgen 3">
            <a:extLst>
              <a:ext uri="{FF2B5EF4-FFF2-40B4-BE49-F238E27FC236}">
                <a16:creationId xmlns:a16="http://schemas.microsoft.com/office/drawing/2014/main" id="{099C8AF9-BE06-4788-93AF-2788E9F2B1D2}"/>
              </a:ext>
            </a:extLst>
          </p:cNvPr>
          <p:cNvSpPr/>
          <p:nvPr/>
        </p:nvSpPr>
        <p:spPr>
          <a:xfrm>
            <a:off x="133505" y="1659285"/>
            <a:ext cx="9862550" cy="4524315"/>
          </a:xfrm>
          <a:prstGeom prst="rect">
            <a:avLst/>
          </a:prstGeom>
        </p:spPr>
        <p:txBody>
          <a:bodyPr wrap="square">
            <a:spAutoFit/>
          </a:bodyPr>
          <a:lstStyle/>
          <a:p>
            <a:pPr algn="ctr"/>
            <a:r>
              <a:rPr lang="tr-TR" sz="3200" b="1" dirty="0">
                <a:latin typeface="Times New Roman" panose="02020603050405020304" pitchFamily="18" charset="0"/>
                <a:cs typeface="Times New Roman" panose="02020603050405020304" pitchFamily="18" charset="0"/>
              </a:rPr>
              <a:t>3.Ürünün Bir Parçası Olarak İnsan: </a:t>
            </a:r>
            <a:r>
              <a:rPr lang="tr-TR" sz="3200" dirty="0">
                <a:latin typeface="Times New Roman" panose="02020603050405020304" pitchFamily="18" charset="0"/>
                <a:cs typeface="Times New Roman" panose="02020603050405020304" pitchFamily="18" charset="0"/>
              </a:rPr>
              <a:t> Hizmetlerin üretilmesinde ve sunulmasında başlıca faktör insandır. Bir başka anlatımla insan, hem hizmeti üreten ve hem de hizmeti tüketendir. Yani, bir yandan hizmet insanlar tarafından üretilirken, diğer yandan hizmeti tüketen de, yine insanlardır. Dolayısıyla çalışanların nitelikleri, işi severek yapmaları, deneyimleri, hizmetlerin niteliğini belirler. Ek olarak, müşterinin bazı özellikleri de hizmetten alınan doyumu birebir etkilemektedir.</a:t>
            </a:r>
          </a:p>
        </p:txBody>
      </p:sp>
    </p:spTree>
    <p:extLst>
      <p:ext uri="{BB962C8B-B14F-4D97-AF65-F5344CB8AC3E}">
        <p14:creationId xmlns:p14="http://schemas.microsoft.com/office/powerpoint/2010/main" val="1889753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a:extLst>
              <a:ext uri="{FF2B5EF4-FFF2-40B4-BE49-F238E27FC236}">
                <a16:creationId xmlns:a16="http://schemas.microsoft.com/office/drawing/2014/main" id="{487BD97A-C9D6-4C62-9C47-DAF1C2385826}"/>
              </a:ext>
            </a:extLst>
          </p:cNvPr>
          <p:cNvSpPr>
            <a:spLocks noGrp="1"/>
          </p:cNvSpPr>
          <p:nvPr>
            <p:ph type="title"/>
          </p:nvPr>
        </p:nvSpPr>
        <p:spPr>
          <a:xfrm>
            <a:off x="386389" y="142009"/>
            <a:ext cx="8596668" cy="1320800"/>
          </a:xfrm>
        </p:spPr>
        <p:txBody>
          <a:bodyPr/>
          <a:lstStyle/>
          <a:p>
            <a:pPr eaLnBrk="1" hangingPunct="1"/>
            <a:r>
              <a:rPr lang="tr-TR" altLang="tr-TR" dirty="0"/>
              <a:t>Hizmeti Mallardan Ayıran Özellikler</a:t>
            </a:r>
          </a:p>
        </p:txBody>
      </p:sp>
      <p:sp>
        <p:nvSpPr>
          <p:cNvPr id="4" name="Dikdörtgen 3">
            <a:extLst>
              <a:ext uri="{FF2B5EF4-FFF2-40B4-BE49-F238E27FC236}">
                <a16:creationId xmlns:a16="http://schemas.microsoft.com/office/drawing/2014/main" id="{099C8AF9-BE06-4788-93AF-2788E9F2B1D2}"/>
              </a:ext>
            </a:extLst>
          </p:cNvPr>
          <p:cNvSpPr/>
          <p:nvPr/>
        </p:nvSpPr>
        <p:spPr>
          <a:xfrm>
            <a:off x="133504" y="1659285"/>
            <a:ext cx="10174277" cy="4524315"/>
          </a:xfrm>
          <a:prstGeom prst="rect">
            <a:avLst/>
          </a:prstGeom>
        </p:spPr>
        <p:txBody>
          <a:bodyPr wrap="square">
            <a:spAutoFit/>
          </a:bodyPr>
          <a:lstStyle/>
          <a:p>
            <a:pPr algn="ctr"/>
            <a:r>
              <a:rPr lang="tr-TR" sz="3200" b="1" dirty="0">
                <a:latin typeface="Times New Roman" panose="02020603050405020304" pitchFamily="18" charset="0"/>
                <a:cs typeface="Times New Roman" panose="02020603050405020304" pitchFamily="18" charset="0"/>
              </a:rPr>
              <a:t>4.Kalitenin Denetim Sorunları: </a:t>
            </a:r>
            <a:r>
              <a:rPr lang="tr-TR" sz="3200" dirty="0">
                <a:latin typeface="Times New Roman" panose="02020603050405020304" pitchFamily="18" charset="0"/>
                <a:cs typeface="Times New Roman" panose="02020603050405020304" pitchFamily="18" charset="0"/>
              </a:rPr>
              <a:t>Bilindiği üzere malların müşteriye ulaştırılmasından önce kalite denetiminin yapılması mümkündür. Ancak, hizmetlerin üretiminden ve müşteriye sunulmasından önce kalitesinin denetimi genellikle olanaksızdır. Zira hizmetlerin eşzamanlı olarak üretilmeleri ve tüketilmeleri kalitenin kontrolünü zorlaştırır. Ayrıca, hizmetin kalitesinin belirlenmesinde genellikle insan unsurunun birincil öneme sahip olması da, kalite denetimini güçleştiren bir diğer önemli unsurdur.</a:t>
            </a:r>
          </a:p>
        </p:txBody>
      </p:sp>
    </p:spTree>
    <p:extLst>
      <p:ext uri="{BB962C8B-B14F-4D97-AF65-F5344CB8AC3E}">
        <p14:creationId xmlns:p14="http://schemas.microsoft.com/office/powerpoint/2010/main" val="3650144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a:extLst>
              <a:ext uri="{FF2B5EF4-FFF2-40B4-BE49-F238E27FC236}">
                <a16:creationId xmlns:a16="http://schemas.microsoft.com/office/drawing/2014/main" id="{487BD97A-C9D6-4C62-9C47-DAF1C2385826}"/>
              </a:ext>
            </a:extLst>
          </p:cNvPr>
          <p:cNvSpPr>
            <a:spLocks noGrp="1"/>
          </p:cNvSpPr>
          <p:nvPr>
            <p:ph type="title"/>
          </p:nvPr>
        </p:nvSpPr>
        <p:spPr>
          <a:xfrm>
            <a:off x="386389" y="142009"/>
            <a:ext cx="8596668" cy="1320800"/>
          </a:xfrm>
        </p:spPr>
        <p:txBody>
          <a:bodyPr/>
          <a:lstStyle/>
          <a:p>
            <a:pPr eaLnBrk="1" hangingPunct="1"/>
            <a:r>
              <a:rPr lang="tr-TR" altLang="tr-TR" dirty="0"/>
              <a:t>Hizmeti Mallardan Ayıran Özellikler</a:t>
            </a:r>
          </a:p>
        </p:txBody>
      </p:sp>
      <p:sp>
        <p:nvSpPr>
          <p:cNvPr id="4" name="Dikdörtgen 3">
            <a:extLst>
              <a:ext uri="{FF2B5EF4-FFF2-40B4-BE49-F238E27FC236}">
                <a16:creationId xmlns:a16="http://schemas.microsoft.com/office/drawing/2014/main" id="{099C8AF9-BE06-4788-93AF-2788E9F2B1D2}"/>
              </a:ext>
            </a:extLst>
          </p:cNvPr>
          <p:cNvSpPr/>
          <p:nvPr/>
        </p:nvSpPr>
        <p:spPr>
          <a:xfrm>
            <a:off x="133504" y="1659285"/>
            <a:ext cx="10153495" cy="4031873"/>
          </a:xfrm>
          <a:prstGeom prst="rect">
            <a:avLst/>
          </a:prstGeom>
        </p:spPr>
        <p:txBody>
          <a:bodyPr wrap="square">
            <a:spAutoFit/>
          </a:bodyPr>
          <a:lstStyle/>
          <a:p>
            <a:pPr algn="ctr"/>
            <a:r>
              <a:rPr lang="tr-TR" sz="3200" b="1" dirty="0">
                <a:latin typeface="Times New Roman" panose="02020603050405020304" pitchFamily="18" charset="0"/>
                <a:cs typeface="Times New Roman" panose="02020603050405020304" pitchFamily="18" charset="0"/>
              </a:rPr>
              <a:t>5.Müşterinin Hizmeti Değerlendirme Güçlüğü:</a:t>
            </a:r>
            <a:r>
              <a:rPr lang="tr-TR" sz="3200" dirty="0">
                <a:latin typeface="Times New Roman" panose="02020603050405020304" pitchFamily="18" charset="0"/>
                <a:cs typeface="Times New Roman" panose="02020603050405020304" pitchFamily="18" charset="0"/>
              </a:rPr>
              <a:t> Hizmetlerin ‘dokunulmazlığı’ veya ‘soyut olması’, müşterilerin hizmeti değerlendirmelerinde sorunlar ortaya çıkarabilmektedir. Çünkü hizmetin genellikle bir standardının olmaması veya var olan standardın hizmetin insansal özelliği dolayısıyla her durumda ve zamanda değişebilmesi, müşterilerin hizmeti kullanmadan önce değerlendirmesini önlemektedir.</a:t>
            </a:r>
          </a:p>
        </p:txBody>
      </p:sp>
    </p:spTree>
    <p:extLst>
      <p:ext uri="{BB962C8B-B14F-4D97-AF65-F5344CB8AC3E}">
        <p14:creationId xmlns:p14="http://schemas.microsoft.com/office/powerpoint/2010/main" val="1683473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a:extLst>
              <a:ext uri="{FF2B5EF4-FFF2-40B4-BE49-F238E27FC236}">
                <a16:creationId xmlns:a16="http://schemas.microsoft.com/office/drawing/2014/main" id="{487BD97A-C9D6-4C62-9C47-DAF1C2385826}"/>
              </a:ext>
            </a:extLst>
          </p:cNvPr>
          <p:cNvSpPr>
            <a:spLocks noGrp="1"/>
          </p:cNvSpPr>
          <p:nvPr>
            <p:ph type="title"/>
          </p:nvPr>
        </p:nvSpPr>
        <p:spPr>
          <a:xfrm>
            <a:off x="386389" y="142009"/>
            <a:ext cx="8596668" cy="1320800"/>
          </a:xfrm>
        </p:spPr>
        <p:txBody>
          <a:bodyPr/>
          <a:lstStyle/>
          <a:p>
            <a:pPr eaLnBrk="1" hangingPunct="1"/>
            <a:r>
              <a:rPr lang="tr-TR" altLang="tr-TR" dirty="0"/>
              <a:t>Hizmeti Mallardan Ayıran Özellikler</a:t>
            </a:r>
          </a:p>
        </p:txBody>
      </p:sp>
      <p:sp>
        <p:nvSpPr>
          <p:cNvPr id="4" name="Dikdörtgen 3">
            <a:extLst>
              <a:ext uri="{FF2B5EF4-FFF2-40B4-BE49-F238E27FC236}">
                <a16:creationId xmlns:a16="http://schemas.microsoft.com/office/drawing/2014/main" id="{099C8AF9-BE06-4788-93AF-2788E9F2B1D2}"/>
              </a:ext>
            </a:extLst>
          </p:cNvPr>
          <p:cNvSpPr/>
          <p:nvPr/>
        </p:nvSpPr>
        <p:spPr>
          <a:xfrm>
            <a:off x="133505" y="1674674"/>
            <a:ext cx="10444440" cy="4031873"/>
          </a:xfrm>
          <a:prstGeom prst="rect">
            <a:avLst/>
          </a:prstGeom>
        </p:spPr>
        <p:txBody>
          <a:bodyPr wrap="square">
            <a:spAutoFit/>
          </a:bodyPr>
          <a:lstStyle/>
          <a:p>
            <a:pPr algn="ctr"/>
            <a:r>
              <a:rPr lang="tr-TR" sz="3200" b="1" dirty="0">
                <a:latin typeface="Times New Roman" panose="02020603050405020304" pitchFamily="18" charset="0"/>
                <a:cs typeface="Times New Roman" panose="02020603050405020304" pitchFamily="18" charset="0"/>
              </a:rPr>
              <a:t>6.Kapasite Yönetim Güçlüğü: </a:t>
            </a:r>
            <a:r>
              <a:rPr lang="tr-TR" sz="3200" dirty="0">
                <a:latin typeface="Times New Roman" panose="02020603050405020304" pitchFamily="18" charset="0"/>
                <a:cs typeface="Times New Roman" panose="02020603050405020304" pitchFamily="18" charset="0"/>
              </a:rPr>
              <a:t>Yukarıda açıklandığı üzere hizmetlerin stoklanması mümkün değildir. Bu nedenle, hizmet işletmelerinde kapasite yönetiminde güçlükler ortaya çıkmaktadır. Talebin düşme gösterdiği durularda hizmetlerin stoklanması, bunun yanı sıra aşırı artış gösterdiğinde ise stoklardan yararlanmak mümkün değildir. Örneğin, bir uçak koltuğunun talebin düşü olduğu zamanlarda stoklanmasının mümkün olamaması.</a:t>
            </a:r>
          </a:p>
        </p:txBody>
      </p:sp>
    </p:spTree>
    <p:extLst>
      <p:ext uri="{BB962C8B-B14F-4D97-AF65-F5344CB8AC3E}">
        <p14:creationId xmlns:p14="http://schemas.microsoft.com/office/powerpoint/2010/main" val="3912091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a:extLst>
              <a:ext uri="{FF2B5EF4-FFF2-40B4-BE49-F238E27FC236}">
                <a16:creationId xmlns:a16="http://schemas.microsoft.com/office/drawing/2014/main" id="{487BD97A-C9D6-4C62-9C47-DAF1C2385826}"/>
              </a:ext>
            </a:extLst>
          </p:cNvPr>
          <p:cNvSpPr>
            <a:spLocks noGrp="1"/>
          </p:cNvSpPr>
          <p:nvPr>
            <p:ph type="title"/>
          </p:nvPr>
        </p:nvSpPr>
        <p:spPr>
          <a:xfrm>
            <a:off x="386389" y="142009"/>
            <a:ext cx="8596668" cy="1320800"/>
          </a:xfrm>
        </p:spPr>
        <p:txBody>
          <a:bodyPr/>
          <a:lstStyle/>
          <a:p>
            <a:pPr eaLnBrk="1" hangingPunct="1"/>
            <a:r>
              <a:rPr lang="tr-TR" altLang="tr-TR" dirty="0"/>
              <a:t>Hizmeti Mallardan Ayıran Özellikler</a:t>
            </a:r>
          </a:p>
        </p:txBody>
      </p:sp>
      <p:sp>
        <p:nvSpPr>
          <p:cNvPr id="4" name="Dikdörtgen 3">
            <a:extLst>
              <a:ext uri="{FF2B5EF4-FFF2-40B4-BE49-F238E27FC236}">
                <a16:creationId xmlns:a16="http://schemas.microsoft.com/office/drawing/2014/main" id="{099C8AF9-BE06-4788-93AF-2788E9F2B1D2}"/>
              </a:ext>
            </a:extLst>
          </p:cNvPr>
          <p:cNvSpPr/>
          <p:nvPr/>
        </p:nvSpPr>
        <p:spPr>
          <a:xfrm>
            <a:off x="133505" y="1674674"/>
            <a:ext cx="9935286" cy="4524315"/>
          </a:xfrm>
          <a:prstGeom prst="rect">
            <a:avLst/>
          </a:prstGeom>
        </p:spPr>
        <p:txBody>
          <a:bodyPr wrap="square">
            <a:spAutoFit/>
          </a:bodyPr>
          <a:lstStyle/>
          <a:p>
            <a:pPr algn="ctr"/>
            <a:r>
              <a:rPr lang="tr-TR" sz="3200" b="1" dirty="0">
                <a:latin typeface="Times New Roman" panose="02020603050405020304" pitchFamily="18" charset="0"/>
                <a:cs typeface="Times New Roman" panose="02020603050405020304" pitchFamily="18" charset="0"/>
              </a:rPr>
              <a:t>7.Zaman Unsurunun Önemi: </a:t>
            </a:r>
            <a:r>
              <a:rPr lang="tr-TR" sz="3200" dirty="0">
                <a:latin typeface="Times New Roman" panose="02020603050405020304" pitchFamily="18" charset="0"/>
                <a:cs typeface="Times New Roman" panose="02020603050405020304" pitchFamily="18" charset="0"/>
              </a:rPr>
              <a:t>Müşteriler. bazı durumlarda hizmetleri elde etmek için hizmet işletmesinde bulunmak durumundadır. Örneğin, bir lokantanın yemeklerini tatmak isteyen müşterinin söz konusu lokantaya gitmesinin gerekmesi. Elbette ki lokantada yemeğin hazırlanması, sunumu ve diğer ve diğer uygulamalar için müşterinin beklemesi gerekmektedir. Dolayısıyla, bu tür hizmetlerde müşterinin bekleme dönemi, bir hizmet olarak önem kazanmaktadır.</a:t>
            </a:r>
          </a:p>
        </p:txBody>
      </p:sp>
    </p:spTree>
    <p:extLst>
      <p:ext uri="{BB962C8B-B14F-4D97-AF65-F5344CB8AC3E}">
        <p14:creationId xmlns:p14="http://schemas.microsoft.com/office/powerpoint/2010/main" val="7134376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a:extLst>
              <a:ext uri="{FF2B5EF4-FFF2-40B4-BE49-F238E27FC236}">
                <a16:creationId xmlns:a16="http://schemas.microsoft.com/office/drawing/2014/main" id="{487BD97A-C9D6-4C62-9C47-DAF1C2385826}"/>
              </a:ext>
            </a:extLst>
          </p:cNvPr>
          <p:cNvSpPr>
            <a:spLocks noGrp="1"/>
          </p:cNvSpPr>
          <p:nvPr>
            <p:ph type="title"/>
          </p:nvPr>
        </p:nvSpPr>
        <p:spPr>
          <a:xfrm>
            <a:off x="386389" y="142009"/>
            <a:ext cx="8596668" cy="1320800"/>
          </a:xfrm>
        </p:spPr>
        <p:txBody>
          <a:bodyPr/>
          <a:lstStyle/>
          <a:p>
            <a:pPr eaLnBrk="1" hangingPunct="1"/>
            <a:r>
              <a:rPr lang="tr-TR" altLang="tr-TR" dirty="0"/>
              <a:t>Hizmeti Mallardan Ayıran Özellikler</a:t>
            </a:r>
          </a:p>
        </p:txBody>
      </p:sp>
      <p:sp>
        <p:nvSpPr>
          <p:cNvPr id="4" name="Dikdörtgen 3">
            <a:extLst>
              <a:ext uri="{FF2B5EF4-FFF2-40B4-BE49-F238E27FC236}">
                <a16:creationId xmlns:a16="http://schemas.microsoft.com/office/drawing/2014/main" id="{099C8AF9-BE06-4788-93AF-2788E9F2B1D2}"/>
              </a:ext>
            </a:extLst>
          </p:cNvPr>
          <p:cNvSpPr/>
          <p:nvPr/>
        </p:nvSpPr>
        <p:spPr>
          <a:xfrm>
            <a:off x="133505" y="1674674"/>
            <a:ext cx="10028804" cy="4031873"/>
          </a:xfrm>
          <a:prstGeom prst="rect">
            <a:avLst/>
          </a:prstGeom>
        </p:spPr>
        <p:txBody>
          <a:bodyPr wrap="square">
            <a:spAutoFit/>
          </a:bodyPr>
          <a:lstStyle/>
          <a:p>
            <a:pPr algn="ctr"/>
            <a:r>
              <a:rPr lang="tr-TR" sz="3200" b="1" dirty="0">
                <a:latin typeface="Times New Roman" panose="02020603050405020304" pitchFamily="18" charset="0"/>
                <a:cs typeface="Times New Roman" panose="02020603050405020304" pitchFamily="18" charset="0"/>
              </a:rPr>
              <a:t>8.Farklı Dağıtım Kanalları: </a:t>
            </a:r>
            <a:r>
              <a:rPr lang="tr-TR" sz="3200" dirty="0">
                <a:latin typeface="Times New Roman" panose="02020603050405020304" pitchFamily="18" charset="0"/>
                <a:cs typeface="Times New Roman" panose="02020603050405020304" pitchFamily="18" charset="0"/>
              </a:rPr>
              <a:t>Hizmetler için, malların dağıtım kanallarının tersine işleyen bir dağıtım kanalı sistemi söz konusudur. Hizmet sektöründe, genel olarak dağıtım kanalı tersine çalışır. Yani, hizmetler müşterinin ayağına götürülemediğinden, müşterinin hizmetin sunulduğu mekana gelmesi gerekmektedir. Örneğin, bir otobüsün ulaştırma hizmetinden yararlanmak isteyen müşterinin otogara gelmesinin gerekmesi.</a:t>
            </a:r>
          </a:p>
        </p:txBody>
      </p:sp>
    </p:spTree>
    <p:extLst>
      <p:ext uri="{BB962C8B-B14F-4D97-AF65-F5344CB8AC3E}">
        <p14:creationId xmlns:p14="http://schemas.microsoft.com/office/powerpoint/2010/main" val="4177588930"/>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249</TotalTime>
  <Words>498</Words>
  <Application>Microsoft Office PowerPoint</Application>
  <PresentationFormat>Geniş ekran</PresentationFormat>
  <Paragraphs>24</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Times New Roman</vt:lpstr>
      <vt:lpstr>Trebuchet MS</vt:lpstr>
      <vt:lpstr>Wingdings 3</vt:lpstr>
      <vt:lpstr>Yüzeyler</vt:lpstr>
      <vt:lpstr>TURİZM PAZARLAMASI</vt:lpstr>
      <vt:lpstr>Hizmeti Mallardan Ayıran Özellikler</vt:lpstr>
      <vt:lpstr>Hizmeti Mallardan Ayıran Özellikler</vt:lpstr>
      <vt:lpstr>Hizmeti Mallardan Ayıran Özellikler</vt:lpstr>
      <vt:lpstr>Hizmeti Mallardan Ayıran Özellikler</vt:lpstr>
      <vt:lpstr>Hizmeti Mallardan Ayıran Özellikler</vt:lpstr>
      <vt:lpstr>Hizmeti Mallardan Ayıran Özellikler</vt:lpstr>
      <vt:lpstr>Hizmeti Mallardan Ayıran Özellikler</vt:lpstr>
      <vt:lpstr>Hizmeti Mallardan Ayıran Özellikler</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PAZARLAMASI</dc:title>
  <dc:creator>Fuat Atasoy</dc:creator>
  <cp:lastModifiedBy>Fuat Atasoy</cp:lastModifiedBy>
  <cp:revision>31</cp:revision>
  <dcterms:created xsi:type="dcterms:W3CDTF">2019-02-18T10:31:28Z</dcterms:created>
  <dcterms:modified xsi:type="dcterms:W3CDTF">2019-05-01T17:12:57Z</dcterms:modified>
</cp:coreProperties>
</file>