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1" r:id="rId5"/>
    <p:sldId id="262" r:id="rId6"/>
    <p:sldId id="267" r:id="rId7"/>
    <p:sldId id="268"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18678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3532477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D4E3AD-FFF3-46C5-B19F-FE54F375D31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8991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2278509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D4E3AD-FFF3-46C5-B19F-FE54F375D31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448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2701148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3387254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3160416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2154329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71CF94-F956-40F4-8B41-4C5FFD5D3D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915796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74462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71CF94-F956-40F4-8B41-4C5FFD5D3D73}"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253815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71CF94-F956-40F4-8B41-4C5FFD5D3D73}"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1827826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71CF94-F956-40F4-8B41-4C5FFD5D3D73}"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1069630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304934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71CF94-F956-40F4-8B41-4C5FFD5D3D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D4E3AD-FFF3-46C5-B19F-FE54F375D31E}" type="slidenum">
              <a:rPr lang="tr-TR" smtClean="0"/>
              <a:t>‹#›</a:t>
            </a:fld>
            <a:endParaRPr lang="tr-TR"/>
          </a:p>
        </p:txBody>
      </p:sp>
    </p:spTree>
    <p:extLst>
      <p:ext uri="{BB962C8B-B14F-4D97-AF65-F5344CB8AC3E}">
        <p14:creationId xmlns:p14="http://schemas.microsoft.com/office/powerpoint/2010/main" val="4157542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B71CF94-F956-40F4-8B41-4C5FFD5D3D73}" type="datetimeFigureOut">
              <a:rPr lang="tr-TR" smtClean="0"/>
              <a:t>08.05.2020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D4E3AD-FFF3-46C5-B19F-FE54F375D31E}" type="slidenum">
              <a:rPr lang="tr-TR" smtClean="0"/>
              <a:t>‹#›</a:t>
            </a:fld>
            <a:endParaRPr lang="tr-TR"/>
          </a:p>
        </p:txBody>
      </p:sp>
    </p:spTree>
    <p:extLst>
      <p:ext uri="{BB962C8B-B14F-4D97-AF65-F5344CB8AC3E}">
        <p14:creationId xmlns:p14="http://schemas.microsoft.com/office/powerpoint/2010/main" val="34974889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 Özgürlüğünün Yaptırımı</a:t>
            </a:r>
            <a:endParaRPr lang="tr-TR" dirty="0"/>
          </a:p>
        </p:txBody>
      </p:sp>
      <p:sp>
        <p:nvSpPr>
          <p:cNvPr id="3" name="İçerik Yer Tutucusu 2"/>
          <p:cNvSpPr>
            <a:spLocks noGrp="1"/>
          </p:cNvSpPr>
          <p:nvPr>
            <p:ph idx="1"/>
          </p:nvPr>
        </p:nvSpPr>
        <p:spPr/>
        <p:txBody>
          <a:bodyPr/>
          <a:lstStyle/>
          <a:p>
            <a:pPr algn="just"/>
            <a:r>
              <a:rPr lang="tr-TR" b="1" dirty="0" smtClean="0"/>
              <a:t>a) Yokluk: </a:t>
            </a:r>
            <a:r>
              <a:rPr lang="tr-TR" dirty="0" smtClean="0"/>
              <a:t>Sözleşmenin kurucu unsurlarındaki eksikliği ifade eder. </a:t>
            </a:r>
            <a:endParaRPr lang="tr-TR" b="1" dirty="0" smtClean="0"/>
          </a:p>
          <a:p>
            <a:pPr algn="just"/>
            <a:r>
              <a:rPr lang="tr-TR" b="1" dirty="0" smtClean="0"/>
              <a:t>b) Geçersizlik: </a:t>
            </a:r>
            <a:r>
              <a:rPr lang="tr-TR" dirty="0" smtClean="0"/>
              <a:t>Bir sözleşmenin tarafların istediği hukuki hüküm ve sonuçları meydana getiremediği bütün hallere verilen genel addır.</a:t>
            </a:r>
            <a:endParaRPr lang="tr-TR" dirty="0"/>
          </a:p>
        </p:txBody>
      </p:sp>
    </p:spTree>
    <p:extLst>
      <p:ext uri="{BB962C8B-B14F-4D97-AF65-F5344CB8AC3E}">
        <p14:creationId xmlns:p14="http://schemas.microsoft.com/office/powerpoint/2010/main" val="261910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 HD, 12.09.2017, </a:t>
            </a:r>
            <a:br>
              <a:rPr lang="tr-TR" dirty="0" smtClean="0"/>
            </a:br>
            <a:r>
              <a:rPr lang="tr-TR" dirty="0" smtClean="0"/>
              <a:t>E. 2016/2319, K.</a:t>
            </a:r>
            <a:r>
              <a:rPr lang="tr-TR" dirty="0"/>
              <a:t> </a:t>
            </a:r>
            <a:r>
              <a:rPr lang="tr-TR" dirty="0" smtClean="0"/>
              <a:t>2017/4195</a:t>
            </a:r>
            <a:endParaRPr lang="tr-TR" dirty="0"/>
          </a:p>
        </p:txBody>
      </p:sp>
      <p:sp>
        <p:nvSpPr>
          <p:cNvPr id="3" name="İçerik Yer Tutucusu 2"/>
          <p:cNvSpPr>
            <a:spLocks noGrp="1"/>
          </p:cNvSpPr>
          <p:nvPr>
            <p:ph idx="1"/>
          </p:nvPr>
        </p:nvSpPr>
        <p:spPr/>
        <p:txBody>
          <a:bodyPr/>
          <a:lstStyle/>
          <a:p>
            <a:r>
              <a:rPr lang="tr-TR" dirty="0" smtClean="0"/>
              <a:t>«…</a:t>
            </a:r>
            <a:r>
              <a:rPr lang="tr-TR" dirty="0"/>
              <a:t>5.2.1947 tarihli ve 20/6 sayılı İnançları Birleştirme Kararı ile, inançlı </a:t>
            </a:r>
            <a:r>
              <a:rPr lang="tr-TR" dirty="0"/>
              <a:t>işleme</a:t>
            </a:r>
            <a:r>
              <a:rPr lang="tr-TR" dirty="0"/>
              <a:t> dayalı olup </a:t>
            </a:r>
            <a:r>
              <a:rPr lang="tr-TR" dirty="0" err="1"/>
              <a:t>dinlenilirliği</a:t>
            </a:r>
            <a:r>
              <a:rPr lang="tr-TR" dirty="0"/>
              <a:t> kabul edilen iddiaların </a:t>
            </a:r>
            <a:r>
              <a:rPr lang="tr-TR" dirty="0" err="1"/>
              <a:t>isbatının</a:t>
            </a:r>
            <a:r>
              <a:rPr lang="tr-TR" dirty="0"/>
              <a:t> şekle bağlı olmayan yazılı delil olduğu da yargısal uygulama ile kararlılık kazanmıştır.</a:t>
            </a:r>
            <a:r>
              <a:rPr lang="tr-TR" dirty="0"/>
              <a:t/>
            </a:r>
            <a:br>
              <a:rPr lang="tr-TR" dirty="0"/>
            </a:br>
            <a:r>
              <a:rPr lang="tr-TR" dirty="0"/>
              <a:t>Somut olayda, çekişmeli 1 </a:t>
            </a:r>
            <a:r>
              <a:rPr lang="tr-TR" dirty="0" err="1"/>
              <a:t>nolu</a:t>
            </a:r>
            <a:r>
              <a:rPr lang="tr-TR" dirty="0"/>
              <a:t> dairenin </a:t>
            </a:r>
            <a:r>
              <a:rPr lang="tr-TR" dirty="0" err="1"/>
              <a:t>inaçlı</a:t>
            </a:r>
            <a:r>
              <a:rPr lang="tr-TR" dirty="0"/>
              <a:t> </a:t>
            </a:r>
            <a:r>
              <a:rPr lang="tr-TR" dirty="0"/>
              <a:t>işlem</a:t>
            </a:r>
            <a:r>
              <a:rPr lang="tr-TR" dirty="0"/>
              <a:t> gereği davalı ...'a devredildiği hususu gerek davacı ... gerekse dahili davalı ... yönünden yazılı bir delille kanıtlanmış değildir.</a:t>
            </a:r>
            <a:r>
              <a:rPr lang="tr-TR" dirty="0"/>
              <a:t/>
            </a:r>
            <a:br>
              <a:rPr lang="tr-TR" dirty="0"/>
            </a:br>
            <a:r>
              <a:rPr lang="tr-TR" dirty="0"/>
              <a:t>Hal böyle olunca, davanın reddine karar verilmesi gerekirken, yanılgılı değerlendirme ile yazılı biçimde hüküm kurulması isabetsizdir</a:t>
            </a:r>
            <a:r>
              <a:rPr lang="tr-TR" dirty="0" smtClean="0"/>
              <a:t>.»</a:t>
            </a:r>
            <a:endParaRPr lang="tr-TR" dirty="0"/>
          </a:p>
        </p:txBody>
      </p:sp>
    </p:spTree>
    <p:extLst>
      <p:ext uri="{BB962C8B-B14F-4D97-AF65-F5344CB8AC3E}">
        <p14:creationId xmlns:p14="http://schemas.microsoft.com/office/powerpoint/2010/main" val="1133758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err="1" smtClean="0"/>
              <a:t>aa</a:t>
            </a:r>
            <a:r>
              <a:rPr lang="tr-TR" b="1" dirty="0" smtClean="0"/>
              <a:t>) </a:t>
            </a:r>
            <a:r>
              <a:rPr lang="tr-TR" b="1" dirty="0" smtClean="0"/>
              <a:t>Eksiklik</a:t>
            </a:r>
            <a:endParaRPr lang="tr-TR" dirty="0" smtClean="0"/>
          </a:p>
          <a:p>
            <a:pPr algn="just"/>
            <a:r>
              <a:rPr lang="tr-TR" b="1" dirty="0" err="1" smtClean="0"/>
              <a:t>bb</a:t>
            </a:r>
            <a:r>
              <a:rPr lang="tr-TR" b="1" dirty="0" smtClean="0"/>
              <a:t>) </a:t>
            </a:r>
            <a:r>
              <a:rPr lang="tr-TR" b="1" dirty="0" smtClean="0"/>
              <a:t>Kesin hükümsüzlük</a:t>
            </a:r>
            <a:endParaRPr lang="tr-TR" dirty="0" smtClean="0"/>
          </a:p>
          <a:p>
            <a:pPr lvl="1" algn="just"/>
            <a:r>
              <a:rPr lang="tr-TR" b="1" dirty="0" smtClean="0"/>
              <a:t>Kısmi hükümsüzlük</a:t>
            </a:r>
            <a:r>
              <a:rPr lang="tr-TR" dirty="0" smtClean="0"/>
              <a:t>: </a:t>
            </a:r>
            <a:r>
              <a:rPr lang="tr-TR" b="1" dirty="0" smtClean="0"/>
              <a:t>TBK m. </a:t>
            </a:r>
            <a:r>
              <a:rPr lang="tr-TR" b="1" dirty="0"/>
              <a:t>27/II</a:t>
            </a:r>
            <a:r>
              <a:rPr lang="tr-TR" dirty="0"/>
              <a:t>: </a:t>
            </a:r>
            <a:r>
              <a:rPr lang="tr-TR" dirty="0" smtClean="0"/>
              <a:t>«Sözleşmenin </a:t>
            </a:r>
            <a:r>
              <a:rPr lang="tr-TR" dirty="0"/>
              <a:t>içerdiği hükümlerden bir kısmının hükümsüz olması, diğerlerinin geçerliliğini etkilemez. Ancak, bu hükümler olmaksızın sözleşmenin yapılmayacağı açıkça anlaşılırsa, sözleşmenin tamamı kesin olarak hükümsüz olur</a:t>
            </a:r>
            <a:r>
              <a:rPr lang="tr-TR" dirty="0" smtClean="0"/>
              <a:t>.»</a:t>
            </a:r>
          </a:p>
          <a:p>
            <a:pPr algn="just"/>
            <a:r>
              <a:rPr lang="tr-TR" b="1" dirty="0" smtClean="0"/>
              <a:t>cc) </a:t>
            </a:r>
            <a:r>
              <a:rPr lang="tr-TR" b="1" dirty="0" smtClean="0"/>
              <a:t>İptal edilebilirlik</a:t>
            </a:r>
            <a:endParaRPr lang="tr-TR" dirty="0"/>
          </a:p>
        </p:txBody>
      </p:sp>
    </p:spTree>
    <p:extLst>
      <p:ext uri="{BB962C8B-B14F-4D97-AF65-F5344CB8AC3E}">
        <p14:creationId xmlns:p14="http://schemas.microsoft.com/office/powerpoint/2010/main" val="61327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0686" y="392421"/>
            <a:ext cx="9443113" cy="1325563"/>
          </a:xfrm>
        </p:spPr>
        <p:txBody>
          <a:bodyPr/>
          <a:lstStyle/>
          <a:p>
            <a:r>
              <a:rPr lang="tr-TR" b="1" dirty="0" smtClean="0"/>
              <a:t>İrade ile Beyan Arasında İstenerek Meydana Getirilen Uygunsuzluk</a:t>
            </a:r>
            <a:endParaRPr lang="tr-TR" dirty="0"/>
          </a:p>
        </p:txBody>
      </p:sp>
      <p:sp>
        <p:nvSpPr>
          <p:cNvPr id="3" name="İçerik Yer Tutucusu 2"/>
          <p:cNvSpPr>
            <a:spLocks noGrp="1"/>
          </p:cNvSpPr>
          <p:nvPr>
            <p:ph idx="1"/>
          </p:nvPr>
        </p:nvSpPr>
        <p:spPr/>
        <p:txBody>
          <a:bodyPr/>
          <a:lstStyle/>
          <a:p>
            <a:endParaRPr lang="tr-TR" b="1" dirty="0" smtClean="0"/>
          </a:p>
          <a:p>
            <a:r>
              <a:rPr lang="tr-TR" dirty="0" smtClean="0"/>
              <a:t>1-Latife Beyanı </a:t>
            </a:r>
          </a:p>
          <a:p>
            <a:r>
              <a:rPr lang="tr-TR" dirty="0" smtClean="0"/>
              <a:t>2- Zihni kayıt</a:t>
            </a:r>
          </a:p>
          <a:p>
            <a:r>
              <a:rPr lang="tr-TR" dirty="0" smtClean="0"/>
              <a:t>3- Muvazaa</a:t>
            </a:r>
          </a:p>
        </p:txBody>
      </p:sp>
    </p:spTree>
    <p:extLst>
      <p:ext uri="{BB962C8B-B14F-4D97-AF65-F5344CB8AC3E}">
        <p14:creationId xmlns:p14="http://schemas.microsoft.com/office/powerpoint/2010/main" val="1867190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3- Muvazaa</a:t>
            </a:r>
          </a:p>
          <a:p>
            <a:pPr algn="just"/>
            <a:endParaRPr lang="tr-TR" dirty="0"/>
          </a:p>
          <a:p>
            <a:pPr algn="just"/>
            <a:r>
              <a:rPr lang="tr-TR" dirty="0" smtClean="0"/>
              <a:t>                                             </a:t>
            </a:r>
            <a:r>
              <a:rPr lang="tr-TR" sz="2400" dirty="0" smtClean="0"/>
              <a:t>MUVAZAA</a:t>
            </a:r>
          </a:p>
          <a:p>
            <a:r>
              <a:rPr lang="tr-TR" dirty="0" smtClean="0"/>
              <a:t>                                                        </a:t>
            </a:r>
            <a:endParaRPr lang="tr-TR" dirty="0"/>
          </a:p>
          <a:p>
            <a:pPr marL="0" indent="0">
              <a:buNone/>
            </a:pPr>
            <a:r>
              <a:rPr lang="tr-TR" sz="2400" dirty="0" smtClean="0"/>
              <a:t>             Mutlak Muvazaa                         </a:t>
            </a:r>
            <a:r>
              <a:rPr lang="tr-TR" sz="2400" dirty="0" err="1" smtClean="0"/>
              <a:t>Nisbi</a:t>
            </a:r>
            <a:r>
              <a:rPr lang="tr-TR" sz="2400" dirty="0" smtClean="0"/>
              <a:t> Muvazaa</a:t>
            </a:r>
          </a:p>
          <a:p>
            <a:pPr marL="0" indent="0">
              <a:buNone/>
            </a:pPr>
            <a:r>
              <a:rPr lang="tr-TR" sz="2000" dirty="0"/>
              <a:t> </a:t>
            </a:r>
            <a:r>
              <a:rPr lang="tr-TR" sz="2000" dirty="0" smtClean="0"/>
              <a:t>             a) Muvazaalı işlem                                     </a:t>
            </a:r>
            <a:r>
              <a:rPr lang="tr-TR" sz="2000" dirty="0" err="1" smtClean="0"/>
              <a:t>a+b+c+Gizli</a:t>
            </a:r>
            <a:r>
              <a:rPr lang="tr-TR" sz="2000" dirty="0" smtClean="0"/>
              <a:t> işlem</a:t>
            </a:r>
          </a:p>
          <a:p>
            <a:pPr marL="0" indent="0">
              <a:buNone/>
            </a:pPr>
            <a:r>
              <a:rPr lang="tr-TR" sz="2000" dirty="0"/>
              <a:t> </a:t>
            </a:r>
            <a:r>
              <a:rPr lang="tr-TR" sz="2000" dirty="0" smtClean="0"/>
              <a:t>             b) Muvazaa anlaşması</a:t>
            </a:r>
          </a:p>
          <a:p>
            <a:pPr marL="0" indent="0">
              <a:buNone/>
            </a:pPr>
            <a:r>
              <a:rPr lang="tr-TR" sz="2000" dirty="0"/>
              <a:t> </a:t>
            </a:r>
            <a:r>
              <a:rPr lang="tr-TR" sz="2000" dirty="0" smtClean="0"/>
              <a:t>             c) Aldatma kastı</a:t>
            </a:r>
            <a:endParaRPr lang="tr-TR" sz="2000" dirty="0"/>
          </a:p>
        </p:txBody>
      </p:sp>
      <p:cxnSp>
        <p:nvCxnSpPr>
          <p:cNvPr id="5" name="Düz Ok Bağlayıcısı 4"/>
          <p:cNvCxnSpPr/>
          <p:nvPr/>
        </p:nvCxnSpPr>
        <p:spPr>
          <a:xfrm flipH="1">
            <a:off x="4012442" y="3326375"/>
            <a:ext cx="1173708" cy="464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8052180" y="3326375"/>
            <a:ext cx="928048" cy="464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443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Muvazaanın </a:t>
            </a:r>
            <a:r>
              <a:rPr lang="tr-TR" dirty="0" smtClean="0"/>
              <a:t>üçüncü kişilere karşı ileri sürülebilmesinin i</a:t>
            </a:r>
            <a:r>
              <a:rPr lang="tr-TR" dirty="0" smtClean="0"/>
              <a:t>stisnaları:</a:t>
            </a:r>
            <a:endParaRPr lang="tr-TR" dirty="0" smtClean="0"/>
          </a:p>
          <a:p>
            <a:pPr algn="just"/>
            <a:r>
              <a:rPr lang="tr-TR" dirty="0" smtClean="0"/>
              <a:t>a) Alacak hakkını </a:t>
            </a:r>
            <a:r>
              <a:rPr lang="tr-TR" dirty="0" err="1" smtClean="0"/>
              <a:t>iyiniyetle</a:t>
            </a:r>
            <a:r>
              <a:rPr lang="tr-TR" dirty="0" smtClean="0"/>
              <a:t> yazılı borç tanımasına dayanarak kazanan kimse korunur.</a:t>
            </a:r>
          </a:p>
          <a:p>
            <a:pPr algn="just"/>
            <a:r>
              <a:rPr lang="tr-TR" dirty="0" smtClean="0"/>
              <a:t>b) Tapu sicilindeki kayda </a:t>
            </a:r>
            <a:r>
              <a:rPr lang="tr-TR" dirty="0" err="1" smtClean="0"/>
              <a:t>iyiniyetle</a:t>
            </a:r>
            <a:r>
              <a:rPr lang="tr-TR" dirty="0" smtClean="0"/>
              <a:t> güvenerek ayni hak kazanan kimse korunur.</a:t>
            </a:r>
          </a:p>
          <a:p>
            <a:pPr algn="just"/>
            <a:r>
              <a:rPr lang="tr-TR" dirty="0" smtClean="0"/>
              <a:t>c) Muvazaa iddiası dürüstlük kuralına aykırı düştüğü hallerde ileri sürülemez.</a:t>
            </a:r>
            <a:endParaRPr lang="tr-TR" dirty="0"/>
          </a:p>
        </p:txBody>
      </p:sp>
    </p:spTree>
    <p:extLst>
      <p:ext uri="{BB962C8B-B14F-4D97-AF65-F5344CB8AC3E}">
        <p14:creationId xmlns:p14="http://schemas.microsoft.com/office/powerpoint/2010/main" val="1383259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14. HD, 07.01.2020, </a:t>
            </a:r>
            <a:br>
              <a:rPr lang="tr-TR" dirty="0" smtClean="0"/>
            </a:br>
            <a:r>
              <a:rPr lang="tr-TR" dirty="0" smtClean="0"/>
              <a:t>E. 2019/4628, K.</a:t>
            </a:r>
            <a:r>
              <a:rPr lang="tr-TR" dirty="0"/>
              <a:t> </a:t>
            </a:r>
            <a:r>
              <a:rPr lang="tr-TR" dirty="0" smtClean="0"/>
              <a:t>2020/137</a:t>
            </a:r>
            <a:r>
              <a:rPr lang="tr-TR" dirty="0"/>
              <a:t/>
            </a:r>
            <a:br>
              <a:rPr lang="tr-TR" dirty="0"/>
            </a:br>
            <a:endParaRPr lang="tr-TR" dirty="0"/>
          </a:p>
        </p:txBody>
      </p:sp>
      <p:sp>
        <p:nvSpPr>
          <p:cNvPr id="3" name="İçerik Yer Tutucusu 2"/>
          <p:cNvSpPr>
            <a:spLocks noGrp="1"/>
          </p:cNvSpPr>
          <p:nvPr>
            <p:ph idx="1"/>
          </p:nvPr>
        </p:nvSpPr>
        <p:spPr/>
        <p:txBody>
          <a:bodyPr/>
          <a:lstStyle/>
          <a:p>
            <a:pPr algn="just"/>
            <a:r>
              <a:rPr lang="tr-TR" dirty="0" smtClean="0"/>
              <a:t>«</a:t>
            </a:r>
            <a:r>
              <a:rPr lang="tr-TR" dirty="0"/>
              <a:t>Önalım hakkı, paylı mülkiyet hükümlerine tabi taşınmazlarda payın üçüncü şahsa satılması halinde, diğer paydaşlara o payı öncelikle satın alma yetkisini veren bir haktır. Bu hak paylı mülkiyet ilişkisi kurulduğu anda doğar ve payın üçüncü kişiye satılması ile de kullanılabilir hale gelir.</a:t>
            </a:r>
            <a:r>
              <a:rPr lang="tr-TR" dirty="0"/>
              <a:t/>
            </a:r>
            <a:br>
              <a:rPr lang="tr-TR" dirty="0"/>
            </a:br>
            <a:r>
              <a:rPr lang="tr-TR" dirty="0"/>
              <a:t>Önalım hakkının kullanılması ile bu hakkı kullanan paydaş ile alıcı arasında kapsam ve şartları satıcı ile davalı arasında yapılan sözleşmenin aynı olan bir satım ilişkisi kurulmuş olur. Önalım hakkını kullanan paydaş bu payı satın almak isterken tapuda gösterilen satış bedeli ile davalı tarafından ödenen harç ve masraflar toplamından ibaret önalım bedelini depo etmesi gerekir. Ancak davacı tapuda yapılan satış sözleşmesinin tarafı olmadığından </a:t>
            </a:r>
            <a:r>
              <a:rPr lang="tr-TR" dirty="0"/>
              <a:t>bedelde muvazaa</a:t>
            </a:r>
            <a:r>
              <a:rPr lang="tr-TR" dirty="0"/>
              <a:t> iddiasında bulunabilir ve bu iddiasını her türlü delille kanıtlayabilir</a:t>
            </a:r>
            <a:r>
              <a:rPr lang="tr-TR" dirty="0" smtClean="0"/>
              <a:t>.»</a:t>
            </a:r>
            <a:endParaRPr lang="tr-TR" dirty="0"/>
          </a:p>
        </p:txBody>
      </p:sp>
    </p:spTree>
    <p:extLst>
      <p:ext uri="{BB962C8B-B14F-4D97-AF65-F5344CB8AC3E}">
        <p14:creationId xmlns:p14="http://schemas.microsoft.com/office/powerpoint/2010/main" val="887847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1. HD, 25.11.2019, </a:t>
            </a:r>
            <a:br>
              <a:rPr lang="tr-TR" dirty="0" smtClean="0"/>
            </a:br>
            <a:r>
              <a:rPr lang="tr-TR" dirty="0" smtClean="0"/>
              <a:t>E. 2016/13787, K.</a:t>
            </a:r>
            <a:r>
              <a:rPr lang="tr-TR" dirty="0"/>
              <a:t> </a:t>
            </a:r>
            <a:r>
              <a:rPr lang="tr-TR" dirty="0" smtClean="0"/>
              <a:t>2019/6063</a:t>
            </a:r>
            <a:r>
              <a:rPr lang="tr-TR" dirty="0"/>
              <a:t/>
            </a:r>
            <a:br>
              <a:rPr lang="tr-TR" dirty="0"/>
            </a:br>
            <a:endParaRPr lang="tr-TR" dirty="0"/>
          </a:p>
        </p:txBody>
      </p:sp>
      <p:sp>
        <p:nvSpPr>
          <p:cNvPr id="3" name="İçerik Yer Tutucusu 2"/>
          <p:cNvSpPr>
            <a:spLocks noGrp="1"/>
          </p:cNvSpPr>
          <p:nvPr>
            <p:ph idx="1"/>
          </p:nvPr>
        </p:nvSpPr>
        <p:spPr>
          <a:xfrm>
            <a:off x="2589212" y="2133600"/>
            <a:ext cx="8915400" cy="3734938"/>
          </a:xfrm>
        </p:spPr>
        <p:txBody>
          <a:bodyPr>
            <a:normAutofit fontScale="85000" lnSpcReduction="10000"/>
          </a:bodyPr>
          <a:lstStyle/>
          <a:p>
            <a:pPr algn="just"/>
            <a:r>
              <a:rPr lang="tr-TR" dirty="0" smtClean="0"/>
              <a:t>«Bilindiği </a:t>
            </a:r>
            <a:r>
              <a:rPr lang="tr-TR" dirty="0"/>
              <a:t>üzere, muvazaa, kısaca irade ve beyan arasında bilerek yaratılan uyumsuzluk şeklinde tanımlanabilir. Muvazaada taraflar üçüncü kişileri aldatmak amacıyla gerçek iradelerine uymayan, aralarında hüküm ve sonuç doğurmayan bir görünüş yaratmak için anlaşarak bazen aslında bir sözleşme yapma iradesi taşımadıkları halde görünüşte bir sözleşme yapmaktadırlar (mutlak muvazaa). Veya gerçek iradelerine uygun olarak yaptıkları sözleşmeyi iradelerine uymayan görünüşteki </a:t>
            </a:r>
            <a:r>
              <a:rPr lang="tr-TR" dirty="0" err="1"/>
              <a:t>birsözleşme</a:t>
            </a:r>
            <a:r>
              <a:rPr lang="tr-TR" dirty="0"/>
              <a:t> ile gizlemektedirler (</a:t>
            </a:r>
            <a:r>
              <a:rPr lang="tr-TR" dirty="0" err="1"/>
              <a:t>nisbi</a:t>
            </a:r>
            <a:r>
              <a:rPr lang="tr-TR" dirty="0"/>
              <a:t> muvazaa</a:t>
            </a:r>
            <a:r>
              <a:rPr lang="tr-TR" dirty="0"/>
              <a:t>) Yanlar, ister salt bir görünüş yaratmak için, ister başka bir sözleşmeyi gizlemek amacıyla, sözleşme yapsınlar görünüşteki sözleşme gerçek iradelerine uymadığından, tabandaki sözleşmede tapulu taşınmazlarda şekil koşullarını taşımadığından geçersizdir.</a:t>
            </a:r>
            <a:r>
              <a:rPr lang="tr-TR" dirty="0"/>
              <a:t/>
            </a:r>
            <a:br>
              <a:rPr lang="tr-TR" dirty="0"/>
            </a:br>
            <a:r>
              <a:rPr lang="tr-TR" dirty="0"/>
              <a:t>Her ne kadar, muvazaayı düzenleyen </a:t>
            </a:r>
            <a:r>
              <a:rPr lang="tr-TR" dirty="0" err="1"/>
              <a:t>B.K.nun</a:t>
            </a:r>
            <a:r>
              <a:rPr lang="tr-TR" dirty="0"/>
              <a:t> l8. maddesinde ve öteki kanun hükümlerinde muvazaalı sözleşmelerin hüküm ve sonuçları hakkında bir açıklık bulunmamakta ise de; taraflar arasında alacak ve borç ilişkisi doğurmayacağı, muvazaanın varlığının hiçbir süreye bağlı olmaksızın her zaman ileri sürülebileceği, mahkemece kendiliğinden (resen) göz önünde bulundurulması gerektiği, belirli bir sürenin geçmesi, sebebin ortadan kalkması veya ilgililerin olur (icazet) vermesi ile geçerli hale </a:t>
            </a:r>
            <a:r>
              <a:rPr lang="tr-TR" dirty="0" err="1"/>
              <a:t>gelmiyeceği</a:t>
            </a:r>
            <a:r>
              <a:rPr lang="tr-TR" dirty="0"/>
              <a:t>, uygulamada ve bilimsel görüşlerde ortaklaşa kabul </a:t>
            </a:r>
            <a:r>
              <a:rPr lang="tr-TR" dirty="0" smtClean="0"/>
              <a:t>edilmektedir.»</a:t>
            </a:r>
            <a:endParaRPr lang="tr-TR" dirty="0"/>
          </a:p>
        </p:txBody>
      </p:sp>
    </p:spTree>
    <p:extLst>
      <p:ext uri="{BB962C8B-B14F-4D97-AF65-F5344CB8AC3E}">
        <p14:creationId xmlns:p14="http://schemas.microsoft.com/office/powerpoint/2010/main" val="64123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Muvazaanın Benzer İşlemlerden Farkı</a:t>
            </a:r>
            <a:endParaRPr lang="tr-TR" dirty="0"/>
          </a:p>
        </p:txBody>
      </p:sp>
      <p:sp>
        <p:nvSpPr>
          <p:cNvPr id="3" name="İçerik Yer Tutucusu 2"/>
          <p:cNvSpPr>
            <a:spLocks noGrp="1"/>
          </p:cNvSpPr>
          <p:nvPr>
            <p:ph idx="1"/>
          </p:nvPr>
        </p:nvSpPr>
        <p:spPr/>
        <p:txBody>
          <a:bodyPr>
            <a:normAutofit/>
          </a:bodyPr>
          <a:lstStyle/>
          <a:p>
            <a:pPr algn="just"/>
            <a:r>
              <a:rPr lang="tr-TR" dirty="0" smtClean="0"/>
              <a:t>İnançlı </a:t>
            </a:r>
            <a:r>
              <a:rPr lang="tr-TR" dirty="0" smtClean="0"/>
              <a:t>işlemden farkı</a:t>
            </a:r>
            <a:endParaRPr lang="tr-TR" dirty="0" smtClean="0"/>
          </a:p>
          <a:p>
            <a:pPr algn="just"/>
            <a:r>
              <a:rPr lang="tr-TR" dirty="0" smtClean="0"/>
              <a:t>Namı </a:t>
            </a:r>
            <a:r>
              <a:rPr lang="tr-TR" dirty="0" smtClean="0"/>
              <a:t>müsteardan farkı</a:t>
            </a:r>
            <a:endParaRPr lang="tr-TR" dirty="0" smtClean="0"/>
          </a:p>
          <a:p>
            <a:pPr algn="just"/>
            <a:r>
              <a:rPr lang="tr-TR" dirty="0" smtClean="0"/>
              <a:t>Kanuna karşı </a:t>
            </a:r>
            <a:r>
              <a:rPr lang="tr-TR" dirty="0" smtClean="0"/>
              <a:t>hileden farkı</a:t>
            </a:r>
            <a:endParaRPr lang="tr-TR" dirty="0" smtClean="0"/>
          </a:p>
        </p:txBody>
      </p:sp>
    </p:spTree>
    <p:extLst>
      <p:ext uri="{BB962C8B-B14F-4D97-AF65-F5344CB8AC3E}">
        <p14:creationId xmlns:p14="http://schemas.microsoft.com/office/powerpoint/2010/main" val="3785437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1. HD, 25.11.2019, </a:t>
            </a:r>
            <a:br>
              <a:rPr lang="tr-TR" dirty="0" smtClean="0"/>
            </a:br>
            <a:r>
              <a:rPr lang="tr-TR" dirty="0" smtClean="0"/>
              <a:t>E. 2016/13787, K.</a:t>
            </a:r>
            <a:r>
              <a:rPr lang="tr-TR" dirty="0"/>
              <a:t> </a:t>
            </a:r>
            <a:r>
              <a:rPr lang="tr-TR" dirty="0" smtClean="0"/>
              <a:t>2019/6063</a:t>
            </a:r>
            <a:r>
              <a:rPr lang="tr-TR" dirty="0"/>
              <a:t/>
            </a:r>
            <a:br>
              <a:rPr lang="tr-TR" dirty="0"/>
            </a:br>
            <a:endParaRPr lang="tr-TR" dirty="0"/>
          </a:p>
        </p:txBody>
      </p:sp>
      <p:sp>
        <p:nvSpPr>
          <p:cNvPr id="3" name="İçerik Yer Tutucusu 2"/>
          <p:cNvSpPr>
            <a:spLocks noGrp="1"/>
          </p:cNvSpPr>
          <p:nvPr>
            <p:ph idx="1"/>
          </p:nvPr>
        </p:nvSpPr>
        <p:spPr/>
        <p:txBody>
          <a:bodyPr/>
          <a:lstStyle/>
          <a:p>
            <a:pPr algn="just"/>
            <a:r>
              <a:rPr lang="tr-TR" dirty="0" smtClean="0"/>
              <a:t>«…muvazaanın </a:t>
            </a:r>
            <a:r>
              <a:rPr lang="tr-TR" dirty="0"/>
              <a:t>varlığını iddia eden taraf veya bunların ardılı (halefi) sıfatı ile hareket eden, başka bir anlatımla sözleşmenin yanlarından birine </a:t>
            </a:r>
            <a:r>
              <a:rPr lang="tr-TR" dirty="0" err="1"/>
              <a:t>teb'an</a:t>
            </a:r>
            <a:r>
              <a:rPr lang="tr-TR" dirty="0"/>
              <a:t> dava açan kişi Medeni Kanunun 6. maddesi gereğince bu iddiasını </a:t>
            </a:r>
            <a:r>
              <a:rPr lang="tr-TR" dirty="0" err="1"/>
              <a:t>isbat</a:t>
            </a:r>
            <a:r>
              <a:rPr lang="tr-TR" dirty="0"/>
              <a:t> etmek zorundadır. Senede bağlı bir sözleşmeye karşı muvazaa iddiası, Hukuk Usulü Muhakemeleri Kanununun 288 ve 290. maddelerinde belirtildiği üzere ancak yazılı delille kanıtlanabilir. Sözleşme aynı kanunun 293. maddesinde sözü edilen yakın akrabalar arasında yapılmış olsa dahi muvazaanın yazılı delille </a:t>
            </a:r>
            <a:r>
              <a:rPr lang="tr-TR" dirty="0" err="1"/>
              <a:t>isbat</a:t>
            </a:r>
            <a:r>
              <a:rPr lang="tr-TR" dirty="0"/>
              <a:t> edilmesi </a:t>
            </a:r>
            <a:r>
              <a:rPr lang="tr-TR" dirty="0" err="1"/>
              <a:t>gerekir.Böyle</a:t>
            </a:r>
            <a:r>
              <a:rPr lang="tr-TR" dirty="0"/>
              <a:t> bir sözleşmenin resmi şekilde yapılması halinde dahi olayın özelliği itibariyle adi yazılı delilin yeterli olacağı öğretide ve kararlılık kazanmış içtihatlarda ortaklaşa kabul edilmiştir. İşte bu görüşten hareketle 05.02.l947 tarih 20/6 sayılı İçtihatları Birleştirme Kararında taraf muvazaası ve takma ad (</a:t>
            </a:r>
            <a:r>
              <a:rPr lang="tr-TR" dirty="0"/>
              <a:t>namı</a:t>
            </a:r>
            <a:r>
              <a:rPr lang="tr-TR" dirty="0"/>
              <a:t>-</a:t>
            </a:r>
            <a:r>
              <a:rPr lang="tr-TR" dirty="0"/>
              <a:t>müstear</a:t>
            </a:r>
            <a:r>
              <a:rPr lang="tr-TR" dirty="0"/>
              <a:t>) davalarında iddianın ancak yazılı delille kanıtlanabileceği kabul edilmiştir</a:t>
            </a:r>
            <a:r>
              <a:rPr lang="tr-TR" dirty="0" smtClean="0"/>
              <a:t>.»</a:t>
            </a:r>
            <a:endParaRPr lang="tr-TR" dirty="0"/>
          </a:p>
        </p:txBody>
      </p:sp>
    </p:spTree>
    <p:extLst>
      <p:ext uri="{BB962C8B-B14F-4D97-AF65-F5344CB8AC3E}">
        <p14:creationId xmlns:p14="http://schemas.microsoft.com/office/powerpoint/2010/main" val="33271872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1351</TotalTime>
  <Words>467</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Sözleşme Özgürlüğünün Yaptırımı</vt:lpstr>
      <vt:lpstr>PowerPoint Sunusu</vt:lpstr>
      <vt:lpstr>İrade ile Beyan Arasında İstenerek Meydana Getirilen Uygunsuzluk</vt:lpstr>
      <vt:lpstr>PowerPoint Sunusu</vt:lpstr>
      <vt:lpstr>PowerPoint Sunusu</vt:lpstr>
      <vt:lpstr>Yarg. 14. HD, 07.01.2020,  E. 2019/4628, K. 2020/137 </vt:lpstr>
      <vt:lpstr>Yarg. 1. HD, 25.11.2019,  E. 2016/13787, K. 2019/6063 </vt:lpstr>
      <vt:lpstr>Muvazaanın Benzer İşlemlerden Farkı</vt:lpstr>
      <vt:lpstr>Yarg. 1. HD, 25.11.2019,  E. 2016/13787, K. 2019/6063 </vt:lpstr>
      <vt:lpstr>Yarg. 1. HD, 12.09.2017,  E. 2016/2319, K. 2017/4195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 Özgürlüğünün Yaptırımı: Geçersizlik</dc:title>
  <dc:creator>TOSHIBA</dc:creator>
  <cp:lastModifiedBy>TOSHIBA</cp:lastModifiedBy>
  <cp:revision>15</cp:revision>
  <dcterms:created xsi:type="dcterms:W3CDTF">2020-04-24T11:40:44Z</dcterms:created>
  <dcterms:modified xsi:type="dcterms:W3CDTF">2020-05-08T15:42:49Z</dcterms:modified>
</cp:coreProperties>
</file>