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92" r:id="rId1"/>
  </p:sldMasterIdLst>
  <p:notesMasterIdLst>
    <p:notesMasterId r:id="rId7"/>
  </p:notesMasterIdLst>
  <p:handoutMasterIdLst>
    <p:handoutMasterId r:id="rId8"/>
  </p:handoutMasterIdLst>
  <p:sldIdLst>
    <p:sldId id="459" r:id="rId2"/>
    <p:sldId id="460" r:id="rId3"/>
    <p:sldId id="455" r:id="rId4"/>
    <p:sldId id="461" r:id="rId5"/>
    <p:sldId id="462" r:id="rId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414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9DCCD-1E1E-4A4C-AC5E-E784B0EAE9B4}" type="datetimeFigureOut">
              <a:rPr lang="tr-TR" smtClean="0"/>
              <a:t>16.11.2020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67EB2-4396-47D4-81C7-366DBBEE14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065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75D5C-3E22-4BD4-B196-2B5B83232C05}" type="datetimeFigureOut">
              <a:rPr lang="tr-TR" smtClean="0"/>
              <a:t>16.11.2020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442" y="4715270"/>
            <a:ext cx="5438792" cy="44672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53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1BA9A-A2C0-4088-922B-6602FC8500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705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1BA9A-A2C0-4088-922B-6602FC850014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566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295150-4FD7-4802-B0EB-D52217513A72}" type="datetime1">
              <a:rPr lang="en-US" smtClean="0">
                <a:solidFill>
                  <a:srgbClr val="ECE9C6"/>
                </a:solidFill>
              </a:rPr>
              <a:pPr/>
              <a:t>11/16/2020</a:t>
            </a:fld>
            <a:endParaRPr lang="en-US" dirty="0">
              <a:solidFill>
                <a:srgbClr val="ECE9C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CE9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ECE9C6"/>
                </a:solidFill>
              </a:rPr>
              <a:pPr/>
              <a:t>‹#›</a:t>
            </a:fld>
            <a:endParaRPr lang="en-US" dirty="0">
              <a:solidFill>
                <a:srgbClr val="ECE9C6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rgbClr val="ECE9C6">
                        <a:alpha val="60000"/>
                      </a:srgbClr>
                    </a:solidFill>
                  </a:ln>
                  <a:solidFill>
                    <a:srgbClr val="ECE9C6">
                      <a:lumMod val="90000"/>
                    </a:srgb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rgbClr val="ECE9C6">
                      <a:alpha val="60000"/>
                    </a:srgbClr>
                  </a:solidFill>
                </a:ln>
                <a:solidFill>
                  <a:srgbClr val="ECE9C6">
                    <a:lumMod val="90000"/>
                  </a:srgb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022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>
                <a:solidFill>
                  <a:srgbClr val="895D1D"/>
                </a:solidFill>
              </a:rPr>
              <a:pPr/>
              <a:t>11/16/2020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34154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571FF-D602-4BB6-9683-7A1E909D4296}" type="datetime1">
              <a:rPr lang="en-US" smtClean="0">
                <a:solidFill>
                  <a:srgbClr val="895D1D"/>
                </a:solidFill>
              </a:rPr>
              <a:pPr/>
              <a:t>11/16/2020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740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>
                <a:solidFill>
                  <a:srgbClr val="895D1D"/>
                </a:solidFill>
              </a:rPr>
              <a:pPr/>
              <a:t>11/16/2020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980937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B6C6-10FF-4510-A888-F0B9C6A788B0}" type="datetime1">
              <a:rPr lang="en-US" smtClean="0">
                <a:solidFill>
                  <a:srgbClr val="895D1D"/>
                </a:solidFill>
              </a:rPr>
              <a:pPr/>
              <a:t>11/16/2020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1420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7B31-A4E1-4FCE-8661-5EC33A675437}" type="datetime1">
              <a:rPr lang="en-US" smtClean="0">
                <a:solidFill>
                  <a:srgbClr val="895D1D"/>
                </a:solidFill>
              </a:rPr>
              <a:pPr/>
              <a:t>11/16/2020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20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832D-B7F8-4A85-B115-3F84BE9AC26D}" type="datetime1">
              <a:rPr lang="en-US" smtClean="0">
                <a:solidFill>
                  <a:srgbClr val="895D1D"/>
                </a:solidFill>
              </a:rPr>
              <a:pPr/>
              <a:t>11/16/2020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3562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>
                <a:solidFill>
                  <a:srgbClr val="895D1D"/>
                </a:solidFill>
              </a:rPr>
              <a:pPr/>
              <a:t>11/16/2020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480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>
                <a:solidFill>
                  <a:srgbClr val="895D1D"/>
                </a:solidFill>
              </a:rPr>
              <a:pPr/>
              <a:t>11/16/2020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519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>
                <a:solidFill>
                  <a:srgbClr val="895D1D"/>
                </a:solidFill>
              </a:rPr>
              <a:pPr/>
              <a:t>11/16/2020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720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D5EF-7D26-425F-8C45-B9312ACE18BC}" type="datetime1">
              <a:rPr lang="en-US" smtClean="0">
                <a:solidFill>
                  <a:srgbClr val="895D1D"/>
                </a:solidFill>
              </a:rPr>
              <a:pPr/>
              <a:t>11/16/2020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409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11/16/2020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89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ukah.net/literature_language/0/91782/#_ftn1" TargetMode="External"/><Relationship Id="rId2" Type="http://schemas.openxmlformats.org/officeDocument/2006/relationships/hyperlink" Target="https://www.alukah.net/publications_competitions/0/4189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lukah.net/social/0/47677" TargetMode="External"/><Relationship Id="rId4" Type="http://schemas.openxmlformats.org/officeDocument/2006/relationships/hyperlink" Target="https://www.alukah.net/social/0/4732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1750" y="247650"/>
            <a:ext cx="9042400" cy="3150475"/>
          </a:xfrm>
        </p:spPr>
        <p:txBody>
          <a:bodyPr anchor="t"/>
          <a:lstStyle/>
          <a:p>
            <a:pPr>
              <a:spcAft>
                <a:spcPts val="1200"/>
              </a:spcAft>
            </a:pPr>
            <a:r>
              <a:rPr lang="tr-TR" sz="3000" b="1" dirty="0" smtClean="0">
                <a:effectLst/>
              </a:rPr>
              <a:t>A.Ü. İlahiyat Fakültesi 1. Sınıf</a:t>
            </a:r>
            <a:r>
              <a:rPr lang="tr-TR" sz="3400" b="1" dirty="0" smtClean="0">
                <a:effectLst/>
              </a:rPr>
              <a:t/>
            </a:r>
            <a:br>
              <a:rPr lang="tr-TR" sz="3400" b="1" dirty="0" smtClean="0">
                <a:effectLst/>
              </a:rPr>
            </a:br>
            <a:r>
              <a:rPr lang="tr-TR" sz="2000" b="1" dirty="0" smtClean="0">
                <a:effectLst/>
              </a:rPr>
              <a:t/>
            </a:r>
            <a:br>
              <a:rPr lang="tr-TR" sz="2000" b="1" dirty="0" smtClean="0">
                <a:effectLst/>
              </a:rPr>
            </a:br>
            <a:r>
              <a:rPr lang="tr-TR" sz="6000" b="1" dirty="0" smtClean="0">
                <a:effectLst/>
              </a:rPr>
              <a:t>Tefsir Tarihi ve Usulü</a:t>
            </a:r>
            <a:r>
              <a:rPr lang="tr-TR" sz="6400" b="1" dirty="0" smtClean="0">
                <a:effectLst/>
              </a:rPr>
              <a:t/>
            </a:r>
            <a:br>
              <a:rPr lang="tr-TR" sz="6400" b="1" dirty="0" smtClean="0">
                <a:effectLst/>
              </a:rPr>
            </a:br>
            <a:r>
              <a:rPr lang="tr-TR" sz="1500" b="1" dirty="0">
                <a:effectLst/>
              </a:rPr>
              <a:t/>
            </a:r>
            <a:br>
              <a:rPr lang="tr-TR" sz="1500" b="1" dirty="0">
                <a:effectLst/>
              </a:rPr>
            </a:br>
            <a:r>
              <a:rPr lang="ar-SA" sz="6000" dirty="0">
                <a:effectLst/>
              </a:rPr>
              <a:t>تاريخ التفسير وأصوله</a:t>
            </a:r>
            <a:endParaRPr lang="en-US" sz="60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67862"/>
            <a:ext cx="8724900" cy="2671038"/>
          </a:xfrm>
        </p:spPr>
        <p:txBody>
          <a:bodyPr>
            <a:normAutofit/>
          </a:bodyPr>
          <a:lstStyle/>
          <a:p>
            <a:endParaRPr lang="tr-TR" sz="4200" dirty="0" smtClean="0">
              <a:effectLst/>
            </a:endParaRPr>
          </a:p>
          <a:p>
            <a:r>
              <a:rPr lang="tr-TR" sz="3000" b="1" dirty="0">
                <a:effectLst/>
              </a:rPr>
              <a:t>Prof. Dr. </a:t>
            </a:r>
            <a:r>
              <a:rPr lang="tr-TR" sz="3000" b="1">
                <a:effectLst/>
              </a:rPr>
              <a:t>İSMAİL </a:t>
            </a:r>
            <a:r>
              <a:rPr lang="tr-TR" sz="3000" b="1" smtClean="0">
                <a:effectLst/>
              </a:rPr>
              <a:t>ÇALIŞKAN</a:t>
            </a:r>
            <a:endParaRPr lang="tr-TR" sz="3000" b="1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1090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" y="266700"/>
            <a:ext cx="8648700" cy="2952750"/>
          </a:xfrm>
        </p:spPr>
        <p:txBody>
          <a:bodyPr/>
          <a:lstStyle/>
          <a:p>
            <a:r>
              <a:rPr lang="tr-TR" sz="4000" b="1" u="sng" dirty="0" smtClean="0">
                <a:solidFill>
                  <a:srgbClr val="0070C0"/>
                </a:solidFill>
              </a:rPr>
              <a:t/>
            </a:r>
            <a:br>
              <a:rPr lang="tr-TR" sz="4000" b="1" u="sng" dirty="0" smtClean="0">
                <a:solidFill>
                  <a:srgbClr val="0070C0"/>
                </a:solidFill>
              </a:rPr>
            </a:br>
            <a:r>
              <a:rPr lang="ar-SA" sz="4000" dirty="0" smtClean="0"/>
              <a:t>فواتح </a:t>
            </a:r>
            <a:r>
              <a:rPr lang="ar-SA" sz="4000" dirty="0"/>
              <a:t>السور</a:t>
            </a:r>
            <a:r>
              <a:rPr lang="tr-TR" sz="4000" dirty="0" smtClean="0">
                <a:solidFill>
                  <a:srgbClr val="00B0F0"/>
                </a:solidFill>
              </a:rPr>
              <a:t/>
            </a:r>
            <a:br>
              <a:rPr lang="tr-TR" sz="4000" dirty="0" smtClean="0">
                <a:solidFill>
                  <a:srgbClr val="00B0F0"/>
                </a:solidFill>
              </a:rPr>
            </a:br>
            <a:r>
              <a:rPr lang="ar-SA" sz="4000" dirty="0" smtClean="0">
                <a:solidFill>
                  <a:srgbClr val="7030A0"/>
                </a:solidFill>
              </a:rPr>
              <a:t>الحروف المقطعة</a:t>
            </a:r>
            <a:r>
              <a:rPr lang="tr-TR" sz="4000" dirty="0" smtClean="0">
                <a:solidFill>
                  <a:srgbClr val="7030A0"/>
                </a:solidFill>
              </a:rPr>
              <a:t/>
            </a:r>
            <a:br>
              <a:rPr lang="tr-TR" sz="4000" dirty="0" smtClean="0">
                <a:solidFill>
                  <a:srgbClr val="7030A0"/>
                </a:solidFill>
              </a:rPr>
            </a:br>
            <a:r>
              <a:rPr lang="ar-SA" sz="4000" b="1" dirty="0" smtClean="0">
                <a:solidFill>
                  <a:srgbClr val="92D050"/>
                </a:solidFill>
              </a:rPr>
              <a:t>اقسام القرأن</a:t>
            </a:r>
            <a:r>
              <a:rPr lang="tr-TR" sz="4000" dirty="0" smtClean="0">
                <a:solidFill>
                  <a:srgbClr val="7030A0"/>
                </a:solidFill>
              </a:rPr>
              <a:t/>
            </a:r>
            <a:br>
              <a:rPr lang="tr-TR" sz="4000" dirty="0" smtClean="0">
                <a:solidFill>
                  <a:srgbClr val="7030A0"/>
                </a:solidFill>
              </a:rPr>
            </a:br>
            <a:r>
              <a:rPr lang="tr-TR" sz="1500" dirty="0" smtClean="0">
                <a:solidFill>
                  <a:srgbClr val="7030A0"/>
                </a:solidFill>
              </a:rPr>
              <a:t>ss.56-64</a:t>
            </a:r>
            <a:endParaRPr lang="tr-TR" sz="1500" dirty="0">
              <a:solidFill>
                <a:srgbClr val="7030A0"/>
              </a:solidFill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61098" y="3543300"/>
            <a:ext cx="8616202" cy="3314700"/>
          </a:xfrm>
        </p:spPr>
        <p:txBody>
          <a:bodyPr>
            <a:noAutofit/>
          </a:bodyPr>
          <a:lstStyle/>
          <a:p>
            <a:pPr algn="r"/>
            <a:endParaRPr lang="ar-SA" sz="1200" dirty="0"/>
          </a:p>
        </p:txBody>
      </p:sp>
    </p:spTree>
    <p:extLst>
      <p:ext uri="{BB962C8B-B14F-4D97-AF65-F5344CB8AC3E}">
        <p14:creationId xmlns:p14="http://schemas.microsoft.com/office/powerpoint/2010/main" val="80496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850" y="2419350"/>
            <a:ext cx="8477250" cy="43125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ar-SA" sz="4800" dirty="0"/>
              <a:t>الحروف المقطعة ظهرت في أوائل (تسعة وعشرين 29) سورة من القرآن الكريم،</a:t>
            </a:r>
            <a:r>
              <a:rPr lang="ar-SA" sz="4800"/>
              <a:t> </a:t>
            </a:r>
            <a:endParaRPr lang="tr-TR" sz="48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4400" dirty="0"/>
              <a:t>الحروف المقطَّعة أو الحروف الهجائية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364937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71450" y="133350"/>
            <a:ext cx="8972550" cy="6724650"/>
          </a:xfrm>
        </p:spPr>
        <p:txBody>
          <a:bodyPr>
            <a:normAutofit fontScale="70000" lnSpcReduction="20000"/>
          </a:bodyPr>
          <a:lstStyle/>
          <a:p>
            <a:pPr marL="0" indent="0" algn="r">
              <a:buNone/>
            </a:pPr>
            <a:r>
              <a:rPr lang="ar-SA" sz="4800" dirty="0"/>
              <a:t>جاءت الحروف المقطعة في فاتحة تسع وعشرين </a:t>
            </a:r>
            <a:r>
              <a:rPr lang="ar-SA" sz="4800" dirty="0" smtClean="0"/>
              <a:t>سورة </a:t>
            </a:r>
            <a:r>
              <a:rPr lang="ar-SA" sz="4800" dirty="0"/>
              <a:t>وهي:</a:t>
            </a:r>
            <a:br>
              <a:rPr lang="ar-SA" sz="4800" dirty="0"/>
            </a:br>
            <a:r>
              <a:rPr lang="ar-SA" sz="4800" dirty="0" smtClean="0"/>
              <a:t>1- </a:t>
            </a:r>
            <a:r>
              <a:rPr lang="ar-SA" sz="4800" b="1" dirty="0" smtClean="0"/>
              <a:t>الم</a:t>
            </a:r>
            <a:r>
              <a:rPr lang="ar-SA" sz="4800" dirty="0" smtClean="0"/>
              <a:t>: </a:t>
            </a:r>
            <a:r>
              <a:rPr lang="ar-SA" sz="4800" dirty="0"/>
              <a:t>البقرة، آل عمران، العنكبوت، الروم، لقمان، </a:t>
            </a:r>
            <a:r>
              <a:rPr lang="ar-SA" sz="4800" dirty="0" smtClean="0"/>
              <a:t>السجدة</a:t>
            </a:r>
            <a:r>
              <a:rPr lang="ar-SA" sz="4800" dirty="0"/>
              <a:t/>
            </a:r>
            <a:br>
              <a:rPr lang="ar-SA" sz="4800" dirty="0"/>
            </a:br>
            <a:r>
              <a:rPr lang="ar-SA" sz="4800" dirty="0"/>
              <a:t>2- </a:t>
            </a:r>
            <a:r>
              <a:rPr lang="ar-SA" sz="4800" b="1" dirty="0" smtClean="0"/>
              <a:t>المص</a:t>
            </a:r>
            <a:r>
              <a:rPr lang="ar-SA" sz="4800" dirty="0" smtClean="0"/>
              <a:t>: الأعراف</a:t>
            </a:r>
            <a:r>
              <a:rPr lang="ar-SA" sz="4800" dirty="0"/>
              <a:t/>
            </a:r>
            <a:br>
              <a:rPr lang="ar-SA" sz="4800" dirty="0"/>
            </a:br>
            <a:r>
              <a:rPr lang="ar-SA" sz="4800" dirty="0"/>
              <a:t>3- </a:t>
            </a:r>
            <a:r>
              <a:rPr lang="ar-SA" sz="4800" b="1" dirty="0" smtClean="0"/>
              <a:t>الر</a:t>
            </a:r>
            <a:r>
              <a:rPr lang="ar-SA" sz="4800" dirty="0" smtClean="0"/>
              <a:t>: </a:t>
            </a:r>
            <a:r>
              <a:rPr lang="ar-SA" sz="4800" dirty="0"/>
              <a:t>يونس، هود، يوسف، إبراهيم، </a:t>
            </a:r>
            <a:r>
              <a:rPr lang="ar-SA" sz="4800" dirty="0" smtClean="0"/>
              <a:t>الحجر</a:t>
            </a:r>
            <a:r>
              <a:rPr lang="ar-SA" sz="4800" dirty="0"/>
              <a:t/>
            </a:r>
            <a:br>
              <a:rPr lang="ar-SA" sz="4800" dirty="0"/>
            </a:br>
            <a:r>
              <a:rPr lang="ar-SA" sz="4800" dirty="0"/>
              <a:t>4- </a:t>
            </a:r>
            <a:r>
              <a:rPr lang="ar-SA" sz="4800" b="1" dirty="0" smtClean="0"/>
              <a:t>المر</a:t>
            </a:r>
            <a:r>
              <a:rPr lang="ar-SA" sz="4800" dirty="0" smtClean="0"/>
              <a:t>: الرعد</a:t>
            </a:r>
            <a:r>
              <a:rPr lang="ar-SA" sz="4800" dirty="0"/>
              <a:t/>
            </a:r>
            <a:br>
              <a:rPr lang="ar-SA" sz="4800" dirty="0"/>
            </a:br>
            <a:r>
              <a:rPr lang="ar-SA" sz="4800" dirty="0"/>
              <a:t>5- </a:t>
            </a:r>
            <a:r>
              <a:rPr lang="ar-SA" sz="4800" b="1" dirty="0" smtClean="0"/>
              <a:t>كهيعص</a:t>
            </a:r>
            <a:r>
              <a:rPr lang="ar-SA" sz="4800" dirty="0" smtClean="0"/>
              <a:t>: مريم</a:t>
            </a:r>
            <a:r>
              <a:rPr lang="ar-SA" sz="4800" dirty="0"/>
              <a:t/>
            </a:r>
            <a:br>
              <a:rPr lang="ar-SA" sz="4800" dirty="0"/>
            </a:br>
            <a:r>
              <a:rPr lang="ar-SA" sz="4800" dirty="0"/>
              <a:t>6- </a:t>
            </a:r>
            <a:r>
              <a:rPr lang="ar-SA" sz="4800" b="1" dirty="0" smtClean="0"/>
              <a:t>طه</a:t>
            </a:r>
            <a:r>
              <a:rPr lang="ar-SA" sz="4800" dirty="0" smtClean="0"/>
              <a:t>: طه</a:t>
            </a:r>
            <a:r>
              <a:rPr lang="ar-SA" sz="4800" dirty="0"/>
              <a:t/>
            </a:r>
            <a:br>
              <a:rPr lang="ar-SA" sz="4800" dirty="0"/>
            </a:br>
            <a:r>
              <a:rPr lang="ar-SA" sz="4800" dirty="0"/>
              <a:t>7- </a:t>
            </a:r>
            <a:r>
              <a:rPr lang="ar-SA" sz="4800" b="1" dirty="0" smtClean="0"/>
              <a:t>طسم</a:t>
            </a:r>
            <a:r>
              <a:rPr lang="ar-SA" sz="4800" dirty="0" smtClean="0"/>
              <a:t>: </a:t>
            </a:r>
            <a:r>
              <a:rPr lang="ar-SA" sz="4800" dirty="0"/>
              <a:t>الشعراء، </a:t>
            </a:r>
            <a:r>
              <a:rPr lang="ar-SA" sz="4800" dirty="0" smtClean="0"/>
              <a:t>القصص</a:t>
            </a:r>
            <a:r>
              <a:rPr lang="ar-SA" sz="4800" dirty="0"/>
              <a:t/>
            </a:r>
            <a:br>
              <a:rPr lang="ar-SA" sz="4800" dirty="0"/>
            </a:br>
            <a:r>
              <a:rPr lang="ar-SA" sz="4800" dirty="0"/>
              <a:t>8- </a:t>
            </a:r>
            <a:r>
              <a:rPr lang="ar-SA" sz="4800" b="1" dirty="0" smtClean="0"/>
              <a:t>طس</a:t>
            </a:r>
            <a:r>
              <a:rPr lang="ar-SA" sz="4800" dirty="0" smtClean="0"/>
              <a:t>: النمل</a:t>
            </a:r>
            <a:r>
              <a:rPr lang="ar-SA" sz="4800" dirty="0"/>
              <a:t/>
            </a:r>
            <a:br>
              <a:rPr lang="ar-SA" sz="4800" dirty="0"/>
            </a:br>
            <a:r>
              <a:rPr lang="ar-SA" sz="4800" dirty="0"/>
              <a:t>9- </a:t>
            </a:r>
            <a:r>
              <a:rPr lang="ar-SA" sz="4800" b="1" dirty="0" smtClean="0"/>
              <a:t>يس</a:t>
            </a:r>
            <a:r>
              <a:rPr lang="ar-SA" sz="4800" dirty="0" smtClean="0"/>
              <a:t>: يس</a:t>
            </a:r>
            <a:r>
              <a:rPr lang="ar-SA" sz="4800" dirty="0"/>
              <a:t/>
            </a:r>
            <a:br>
              <a:rPr lang="ar-SA" sz="4800" dirty="0"/>
            </a:br>
            <a:r>
              <a:rPr lang="ar-SA" sz="4800" dirty="0"/>
              <a:t>10- </a:t>
            </a:r>
            <a:r>
              <a:rPr lang="ar-SA" sz="4800" b="1" dirty="0" smtClean="0"/>
              <a:t>ص</a:t>
            </a:r>
            <a:r>
              <a:rPr lang="ar-SA" sz="4800" dirty="0" smtClean="0"/>
              <a:t>: ص</a:t>
            </a:r>
            <a:r>
              <a:rPr lang="ar-SA" sz="4800" dirty="0"/>
              <a:t/>
            </a:r>
            <a:br>
              <a:rPr lang="ar-SA" sz="4800" dirty="0"/>
            </a:br>
            <a:r>
              <a:rPr lang="ar-SA" sz="4800" dirty="0"/>
              <a:t>11- </a:t>
            </a:r>
            <a:r>
              <a:rPr lang="ar-SA" sz="4800" b="1" dirty="0" smtClean="0"/>
              <a:t>حم</a:t>
            </a:r>
            <a:r>
              <a:rPr lang="ar-SA" sz="4800" dirty="0" smtClean="0"/>
              <a:t>: </a:t>
            </a:r>
            <a:r>
              <a:rPr lang="ar-SA" sz="4800" dirty="0"/>
              <a:t>غافر، فصلت، الزخرف، الدخان، الجاثية، </a:t>
            </a:r>
            <a:r>
              <a:rPr lang="ar-SA" sz="4800" dirty="0" smtClean="0"/>
              <a:t>الأحقاف</a:t>
            </a:r>
            <a:r>
              <a:rPr lang="ar-SA" sz="4800" dirty="0"/>
              <a:t/>
            </a:r>
            <a:br>
              <a:rPr lang="ar-SA" sz="4800" dirty="0"/>
            </a:br>
            <a:r>
              <a:rPr lang="ar-SA" sz="4800" dirty="0"/>
              <a:t>12- </a:t>
            </a:r>
            <a:r>
              <a:rPr lang="ar-SA" sz="4800" b="1" dirty="0" smtClean="0"/>
              <a:t>حم</a:t>
            </a:r>
            <a:r>
              <a:rPr lang="ar-SA" sz="4800" b="1" dirty="0"/>
              <a:t>، </a:t>
            </a:r>
            <a:r>
              <a:rPr lang="ar-SA" sz="4800" b="1" dirty="0" smtClean="0"/>
              <a:t>عسق</a:t>
            </a:r>
            <a:r>
              <a:rPr lang="ar-SA" sz="4800" dirty="0" smtClean="0"/>
              <a:t>: الشورى</a:t>
            </a:r>
            <a:r>
              <a:rPr lang="ar-SA" sz="4800" dirty="0"/>
              <a:t/>
            </a:r>
            <a:br>
              <a:rPr lang="ar-SA" sz="4800" dirty="0"/>
            </a:br>
            <a:r>
              <a:rPr lang="ar-SA" sz="4800" dirty="0"/>
              <a:t>13- </a:t>
            </a:r>
            <a:r>
              <a:rPr lang="ar-SA" sz="4800" b="1" dirty="0" smtClean="0"/>
              <a:t>ق</a:t>
            </a:r>
            <a:r>
              <a:rPr lang="ar-SA" sz="4800" dirty="0" smtClean="0"/>
              <a:t>: ق</a:t>
            </a:r>
            <a:br>
              <a:rPr lang="ar-SA" sz="4800" dirty="0" smtClean="0"/>
            </a:br>
            <a:r>
              <a:rPr lang="ar-SA" sz="4800" dirty="0" smtClean="0"/>
              <a:t>14- </a:t>
            </a:r>
            <a:r>
              <a:rPr lang="ar-SA" sz="4800" b="1" dirty="0" smtClean="0"/>
              <a:t>ن</a:t>
            </a:r>
            <a:r>
              <a:rPr lang="ar-SA" sz="4800" dirty="0" smtClean="0"/>
              <a:t>: القلم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78239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0" y="676405"/>
            <a:ext cx="9143999" cy="6181595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SA" dirty="0"/>
              <a:t>اختلف المفسرون فـي </a:t>
            </a:r>
            <a:r>
              <a:rPr lang="ar-SA" dirty="0" smtClean="0">
                <a:hlinkClick r:id="rId2"/>
              </a:rPr>
              <a:t>الحروف </a:t>
            </a:r>
            <a:r>
              <a:rPr lang="ar-SA" dirty="0">
                <a:hlinkClick r:id="rId2"/>
              </a:rPr>
              <a:t>المقطعة</a:t>
            </a:r>
            <a:r>
              <a:rPr lang="ar-SA" dirty="0"/>
              <a:t> التي فـي أوائل </a:t>
            </a:r>
            <a:r>
              <a:rPr lang="ar-SA" dirty="0" smtClean="0"/>
              <a:t>السور؛</a:t>
            </a:r>
            <a:endParaRPr lang="tr-TR" dirty="0" smtClean="0"/>
          </a:p>
          <a:p>
            <a:pPr marL="0" indent="0" algn="r">
              <a:buNone/>
            </a:pPr>
            <a:r>
              <a:rPr lang="ar-SA" b="1" u="sng" dirty="0" smtClean="0"/>
              <a:t>فمنهم من قال</a:t>
            </a:r>
            <a:r>
              <a:rPr lang="ar-SA" dirty="0" smtClean="0"/>
              <a:t>: هي مما استأثر الله بعلمه، فرَدُّوا علمها إلـى الله، ولم يفسروها؛ حكاه القرطبي في تفسيره</a:t>
            </a:r>
            <a:r>
              <a:rPr lang="ar-SA" b="1" dirty="0" smtClean="0">
                <a:hlinkClick r:id="rId3"/>
              </a:rPr>
              <a:t>[</a:t>
            </a:r>
            <a:r>
              <a:rPr lang="ar-SA" b="1" dirty="0" smtClean="0"/>
              <a:t>1/ 154 و11/ 74</a:t>
            </a:r>
            <a:r>
              <a:rPr lang="ar-SA" b="1" dirty="0" smtClean="0">
                <a:hlinkClick r:id="rId3"/>
              </a:rPr>
              <a:t>]</a:t>
            </a:r>
            <a:r>
              <a:rPr lang="ar-SA" dirty="0" smtClean="0"/>
              <a:t> عن أبي بكر، وعمر، وعثمان، وعلي، وابن مسعود، و عامر الشعبي،</a:t>
            </a:r>
            <a:r>
              <a:rPr lang="ar-SA" dirty="0" smtClean="0">
                <a:solidFill>
                  <a:schemeClr val="tx1"/>
                </a:solidFill>
              </a:rPr>
              <a:t> </a:t>
            </a:r>
            <a:r>
              <a:rPr lang="ar-SA" dirty="0" smtClean="0">
                <a:solidFill>
                  <a:schemeClr val="tx1"/>
                </a:solidFill>
                <a:hlinkClick r:id="rId4"/>
              </a:rPr>
              <a:t>وسفيان الثوري</a:t>
            </a:r>
            <a:r>
              <a:rPr lang="ar-SA" dirty="0" smtClean="0"/>
              <a:t>، والربيع بن خثيم، واختاره أبو حاتم بن حبان.</a:t>
            </a:r>
            <a:br>
              <a:rPr lang="ar-SA" dirty="0" smtClean="0"/>
            </a:br>
            <a:r>
              <a:rPr lang="ar-SA" b="1" u="sng" dirty="0"/>
              <a:t>ومنهم من فسرها، واختلف هؤلاء في معناها</a:t>
            </a:r>
            <a:r>
              <a:rPr lang="ar-SA" dirty="0"/>
              <a:t>، فقال عبدالرحمن بن زيد بن أسلم: إنما هي أسماء السور، وقال الزمخشري في تفسيره: وعليه إطباق الأكثر، ونقل عن سيبويه أنه نص </a:t>
            </a:r>
            <a:r>
              <a:rPr lang="ar-SA" dirty="0" smtClean="0"/>
              <a:t>عليه.</a:t>
            </a:r>
            <a:endParaRPr lang="ar-SA" dirty="0"/>
          </a:p>
          <a:p>
            <a:pPr marL="0" indent="0" algn="r">
              <a:buNone/>
            </a:pPr>
            <a:r>
              <a:rPr lang="ar-SA" dirty="0"/>
              <a:t> </a:t>
            </a:r>
            <a:r>
              <a:rPr lang="ar-SA" dirty="0" smtClean="0"/>
              <a:t>وقال</a:t>
            </a:r>
            <a:r>
              <a:rPr lang="ar-SA" dirty="0"/>
              <a:t> </a:t>
            </a:r>
            <a:r>
              <a:rPr lang="ar-SA" dirty="0">
                <a:hlinkClick r:id="rId5"/>
              </a:rPr>
              <a:t>سفيان الثوري</a:t>
            </a:r>
            <a:r>
              <a:rPr lang="ar-SA" dirty="0"/>
              <a:t>، عن ابن أبي نَجِيح، عن مجاهد، أنه قال: "ألم، وحم، وألمص، وص" فواتح افتتح الله بـها القرآن</a:t>
            </a:r>
            <a:r>
              <a:rPr lang="ar-SA" dirty="0" smtClean="0"/>
              <a:t>...</a:t>
            </a:r>
            <a:r>
              <a:rPr lang="ar-SA" dirty="0"/>
              <a:t> </a:t>
            </a:r>
          </a:p>
          <a:p>
            <a:pPr marL="0" indent="0" algn="r">
              <a:buNone/>
            </a:pPr>
            <a:r>
              <a:rPr lang="ar-SA" dirty="0"/>
              <a:t>وقيل: هي اسم من أسماء الله تعالى، فقال الشعبي: فواتح السور من أسماء الله تعالى، وكذلك قال سالم بن عبدالله، وإسماعيل بن عبدالرحمن السُّدِّيُّ الكبير</a:t>
            </a:r>
            <a:r>
              <a:rPr lang="ar-SA" dirty="0" smtClean="0"/>
              <a:t>.</a:t>
            </a:r>
            <a:r>
              <a:rPr lang="ar-SA" dirty="0"/>
              <a:t> </a:t>
            </a:r>
          </a:p>
          <a:p>
            <a:pPr marL="0" indent="0" algn="r">
              <a:buNone/>
            </a:pPr>
            <a:r>
              <a:rPr lang="ar-SA" dirty="0"/>
              <a:t>وقال شعبة، عن السدي: بلغني أن ابن عباس قال: "ألم" اسم من أسماء الله الأعظم، وحكي عن علي، وابن عباس</a:t>
            </a:r>
            <a:r>
              <a:rPr lang="ar-SA" dirty="0" smtClean="0"/>
              <a:t>.</a:t>
            </a:r>
            <a:r>
              <a:rPr lang="ar-SA" dirty="0"/>
              <a:t> </a:t>
            </a:r>
          </a:p>
          <a:p>
            <a:pPr marL="0" indent="0" algn="r">
              <a:buNone/>
            </a:pPr>
            <a:r>
              <a:rPr lang="ar-SA" dirty="0"/>
              <a:t>وقال علي بن أبي طلحة، عن ابن عباس: هو قَسَم أقسم الله به، وهو من أسماء الله </a:t>
            </a:r>
            <a:r>
              <a:rPr lang="ar-SA" dirty="0" smtClean="0"/>
              <a:t>تعالى.</a:t>
            </a:r>
          </a:p>
          <a:p>
            <a:pPr marL="0" indent="0" algn="r">
              <a:buNone/>
            </a:pPr>
            <a:r>
              <a:rPr lang="tr-TR" u="sng" dirty="0" smtClean="0"/>
              <a:t> : </a:t>
            </a:r>
            <a:r>
              <a:rPr lang="ar-SA" u="sng" dirty="0" smtClean="0"/>
              <a:t>وهو قول الصوفيين</a:t>
            </a:r>
            <a:r>
              <a:rPr lang="tr-TR" u="sng" dirty="0" smtClean="0"/>
              <a:t> … </a:t>
            </a:r>
            <a:r>
              <a:rPr lang="ar-SA" b="1" u="sng" dirty="0" smtClean="0"/>
              <a:t>ومنهم من فسرها</a:t>
            </a:r>
            <a:r>
              <a:rPr lang="tr-TR" b="1" u="sng" dirty="0" smtClean="0"/>
              <a:t> </a:t>
            </a:r>
          </a:p>
          <a:p>
            <a:pPr marL="0" indent="0" algn="r">
              <a:buNone/>
            </a:pPr>
            <a:r>
              <a:rPr lang="ar-SA" dirty="0" smtClean="0"/>
              <a:t>فبعضهم </a:t>
            </a:r>
            <a:r>
              <a:rPr lang="ar-SA" dirty="0"/>
              <a:t>فسروا باقوال</a:t>
            </a:r>
            <a:r>
              <a:rPr lang="ar-SA" dirty="0" smtClean="0"/>
              <a:t> </a:t>
            </a:r>
            <a:r>
              <a:rPr lang="ar-SA" dirty="0"/>
              <a:t>السلف و بعضهم </a:t>
            </a:r>
            <a:r>
              <a:rPr lang="ar-SA" dirty="0" smtClean="0"/>
              <a:t>قالوا ان </a:t>
            </a:r>
            <a:r>
              <a:rPr lang="ar-SA" dirty="0"/>
              <a:t>للحروف معن و اسرار</a:t>
            </a:r>
            <a:endParaRPr lang="tr-TR" dirty="0" smtClean="0"/>
          </a:p>
          <a:p>
            <a:pPr marL="0" indent="0" algn="r">
              <a:buNone/>
            </a:pPr>
            <a:endParaRPr lang="tr-TR" dirty="0"/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575756" y="106325"/>
            <a:ext cx="7207277" cy="435935"/>
          </a:xfrm>
        </p:spPr>
        <p:txBody>
          <a:bodyPr/>
          <a:lstStyle/>
          <a:p>
            <a:r>
              <a:rPr lang="ar-SA" sz="3300" dirty="0"/>
              <a:t>اراء المفسرين في الحروف المقطَّعة</a:t>
            </a:r>
            <a:endParaRPr lang="tr-TR" sz="3300" dirty="0"/>
          </a:p>
        </p:txBody>
      </p:sp>
    </p:spTree>
    <p:extLst>
      <p:ext uri="{BB962C8B-B14F-4D97-AF65-F5344CB8AC3E}">
        <p14:creationId xmlns:p14="http://schemas.microsoft.com/office/powerpoint/2010/main" val="410791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10497</TotalTime>
  <Words>52</Words>
  <Application>Microsoft Office PowerPoint</Application>
  <PresentationFormat>Ekran Gösterisi (4:3)</PresentationFormat>
  <Paragraphs>17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2_Hardcover</vt:lpstr>
      <vt:lpstr>A.Ü. İlahiyat Fakültesi 1. Sınıf  Tefsir Tarihi ve Usulü  تاريخ التفسير وأصوله</vt:lpstr>
      <vt:lpstr> فواتح السور الحروف المقطعة اقسام القرأن ss.56-64</vt:lpstr>
      <vt:lpstr>الحروف المقطَّعة أو الحروف الهجائية</vt:lpstr>
      <vt:lpstr>PowerPoint Sunusu</vt:lpstr>
      <vt:lpstr>اراء المفسرين في الحروف المقطَّعة</vt:lpstr>
    </vt:vector>
  </TitlesOfParts>
  <Company>istanbul ünivesitesi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TC. Diyanet İşleri Başkanlığı</dc:title>
  <dc:creator>Necmettin gökkır</dc:creator>
  <cp:lastModifiedBy>editor 1</cp:lastModifiedBy>
  <cp:revision>529</cp:revision>
  <cp:lastPrinted>2016-03-08T11:30:58Z</cp:lastPrinted>
  <dcterms:created xsi:type="dcterms:W3CDTF">2014-10-29T07:48:48Z</dcterms:created>
  <dcterms:modified xsi:type="dcterms:W3CDTF">2020-11-16T12:35:04Z</dcterms:modified>
</cp:coreProperties>
</file>