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256" r:id="rId2"/>
    <p:sldId id="300" r:id="rId3"/>
    <p:sldId id="283" r:id="rId4"/>
    <p:sldId id="285" r:id="rId5"/>
    <p:sldId id="302" r:id="rId6"/>
    <p:sldId id="286" r:id="rId7"/>
    <p:sldId id="303" r:id="rId8"/>
    <p:sldId id="287" r:id="rId9"/>
    <p:sldId id="288" r:id="rId10"/>
    <p:sldId id="295" r:id="rId11"/>
    <p:sldId id="296" r:id="rId12"/>
    <p:sldId id="297" r:id="rId13"/>
    <p:sldId id="284" r:id="rId14"/>
    <p:sldId id="301"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13" autoAdjust="0"/>
    <p:restoredTop sz="94660"/>
  </p:normalViewPr>
  <p:slideViewPr>
    <p:cSldViewPr snapToGrid="0">
      <p:cViewPr varScale="1">
        <p:scale>
          <a:sx n="70" d="100"/>
          <a:sy n="70" d="100"/>
        </p:scale>
        <p:origin x="534"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E9CB99F-ABC4-48A2-AF43-4E0532DA682D}" type="datetimeFigureOut">
              <a:rPr lang="tr-TR" smtClean="0"/>
              <a:t>30.01.2018</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9067FA6-F24F-4229-A7B0-BC8F25346AE4}" type="slidenum">
              <a:rPr lang="tr-TR" smtClean="0"/>
              <a:t>‹#›</a:t>
            </a:fld>
            <a:endParaRPr lang="tr-TR"/>
          </a:p>
        </p:txBody>
      </p:sp>
    </p:spTree>
    <p:extLst>
      <p:ext uri="{BB962C8B-B14F-4D97-AF65-F5344CB8AC3E}">
        <p14:creationId xmlns:p14="http://schemas.microsoft.com/office/powerpoint/2010/main" val="23118375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ctr">
              <a:lnSpc>
                <a:spcPct val="85000"/>
              </a:lnSpc>
              <a:defRPr sz="3200" b="0" spc="-50" baseline="0">
                <a:solidFill>
                  <a:srgbClr val="204788"/>
                </a:solidFill>
                <a:latin typeface="Times New Roman" panose="02020603050405020304" pitchFamily="18" charset="0"/>
                <a:cs typeface="Times New Roman" panose="02020603050405020304" pitchFamily="18" charset="0"/>
              </a:defRPr>
            </a:lvl1pPr>
          </a:lstStyle>
          <a:p>
            <a:r>
              <a:rPr lang="tr-TR"/>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ctr">
              <a:buNone/>
              <a:defRPr sz="1800" cap="all" spc="200" baseline="0">
                <a:solidFill>
                  <a:schemeClr val="tx2"/>
                </a:solidFill>
                <a:latin typeface="Times New Roman" panose="02020603050405020304" pitchFamily="18" charset="0"/>
                <a:cs typeface="Times New Roman" panose="02020603050405020304" pitchFamily="18"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575BE1C9-D51A-4B5F-B120-1DD67716EB4F}" type="datetimeFigureOut">
              <a:rPr lang="tr-TR" smtClean="0"/>
              <a:t>30.01.2018</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D6901BDD-CF6E-4177-A51A-12208DFD373A}"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Resim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291391" y="826686"/>
            <a:ext cx="1527835" cy="1527835"/>
          </a:xfrm>
          <a:prstGeom prst="rect">
            <a:avLst/>
          </a:prstGeom>
        </p:spPr>
      </p:pic>
      <p:sp>
        <p:nvSpPr>
          <p:cNvPr id="12" name="Metin kutusu 11"/>
          <p:cNvSpPr txBox="1"/>
          <p:nvPr/>
        </p:nvSpPr>
        <p:spPr>
          <a:xfrm>
            <a:off x="3929604" y="1051995"/>
            <a:ext cx="5188408" cy="1077218"/>
          </a:xfrm>
          <a:prstGeom prst="rect">
            <a:avLst/>
          </a:prstGeom>
          <a:noFill/>
        </p:spPr>
        <p:txBody>
          <a:bodyPr wrap="none" rtlCol="0">
            <a:spAutoFit/>
          </a:bodyPr>
          <a:lstStyle/>
          <a:p>
            <a:pPr algn="ctr"/>
            <a:r>
              <a:rPr lang="tr-TR" sz="3200" b="0" dirty="0">
                <a:solidFill>
                  <a:srgbClr val="204788"/>
                </a:solidFill>
                <a:latin typeface="Times New Roman" panose="02020603050405020304" pitchFamily="18" charset="0"/>
                <a:cs typeface="Times New Roman" panose="02020603050405020304" pitchFamily="18" charset="0"/>
              </a:rPr>
              <a:t>Ankara Üniversitesi</a:t>
            </a:r>
          </a:p>
          <a:p>
            <a:pPr algn="ctr"/>
            <a:r>
              <a:rPr lang="tr-TR" sz="3200" b="0" dirty="0">
                <a:solidFill>
                  <a:srgbClr val="204788"/>
                </a:solidFill>
                <a:latin typeface="Times New Roman" panose="02020603050405020304" pitchFamily="18" charset="0"/>
                <a:cs typeface="Times New Roman" panose="02020603050405020304" pitchFamily="18" charset="0"/>
              </a:rPr>
              <a:t>Nallıhan</a:t>
            </a:r>
            <a:r>
              <a:rPr lang="tr-TR" sz="3200" b="0" baseline="0" dirty="0">
                <a:solidFill>
                  <a:srgbClr val="204788"/>
                </a:solidFill>
                <a:latin typeface="Times New Roman" panose="02020603050405020304" pitchFamily="18" charset="0"/>
                <a:cs typeface="Times New Roman" panose="02020603050405020304" pitchFamily="18" charset="0"/>
              </a:rPr>
              <a:t> Meslek Yüksekokulu</a:t>
            </a:r>
            <a:endParaRPr lang="tr-TR" sz="3200" b="0" dirty="0">
              <a:solidFill>
                <a:srgbClr val="20478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47774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75BE1C9-D51A-4B5F-B120-1DD67716EB4F}" type="datetimeFigureOut">
              <a:rPr lang="tr-TR" smtClean="0"/>
              <a:t>30.01.2018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901BDD-CF6E-4177-A51A-12208DFD373A}" type="slidenum">
              <a:rPr lang="tr-TR" smtClean="0"/>
              <a:t>‹#›</a:t>
            </a:fld>
            <a:endParaRPr lang="tr-TR"/>
          </a:p>
        </p:txBody>
      </p:sp>
    </p:spTree>
    <p:extLst>
      <p:ext uri="{BB962C8B-B14F-4D97-AF65-F5344CB8AC3E}">
        <p14:creationId xmlns:p14="http://schemas.microsoft.com/office/powerpoint/2010/main" val="5652876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75BE1C9-D51A-4B5F-B120-1DD67716EB4F}" type="datetimeFigureOut">
              <a:rPr lang="tr-TR" smtClean="0"/>
              <a:t>30.01.2018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901BDD-CF6E-4177-A51A-12208DFD373A}" type="slidenum">
              <a:rPr lang="tr-TR" smtClean="0"/>
              <a:t>‹#›</a:t>
            </a:fld>
            <a:endParaRPr lang="tr-TR"/>
          </a:p>
        </p:txBody>
      </p:sp>
    </p:spTree>
    <p:extLst>
      <p:ext uri="{BB962C8B-B14F-4D97-AF65-F5344CB8AC3E}">
        <p14:creationId xmlns:p14="http://schemas.microsoft.com/office/powerpoint/2010/main" val="22158346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a:t>Asıl başlık stili için tıklatın</a:t>
            </a:r>
            <a:endParaRPr lang="en-US" dirty="0"/>
          </a:p>
        </p:txBody>
      </p:sp>
      <p:sp>
        <p:nvSpPr>
          <p:cNvPr id="3" name="Content Placeholder 2"/>
          <p:cNvSpPr>
            <a:spLocks noGrp="1"/>
          </p:cNvSpPr>
          <p:nvPr>
            <p:ph idx="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vl2pPr>
              <a:defRPr>
                <a:solidFill>
                  <a:schemeClr val="bg2">
                    <a:lumMod val="25000"/>
                  </a:schemeClr>
                </a:solidFill>
                <a:latin typeface="Times New Roman" panose="02020603050405020304" pitchFamily="18" charset="0"/>
                <a:cs typeface="Times New Roman" panose="02020603050405020304" pitchFamily="18" charset="0"/>
              </a:defRPr>
            </a:lvl2pPr>
            <a:lvl3pPr>
              <a:defRPr>
                <a:solidFill>
                  <a:schemeClr val="bg2">
                    <a:lumMod val="25000"/>
                  </a:schemeClr>
                </a:solidFill>
                <a:latin typeface="Times New Roman" panose="02020603050405020304" pitchFamily="18" charset="0"/>
                <a:cs typeface="Times New Roman" panose="02020603050405020304" pitchFamily="18" charset="0"/>
              </a:defRPr>
            </a:lvl3pPr>
            <a:lvl4pPr>
              <a:defRPr>
                <a:solidFill>
                  <a:schemeClr val="bg2">
                    <a:lumMod val="25000"/>
                  </a:schemeClr>
                </a:solidFill>
                <a:latin typeface="Times New Roman" panose="02020603050405020304" pitchFamily="18" charset="0"/>
                <a:cs typeface="Times New Roman" panose="02020603050405020304" pitchFamily="18" charset="0"/>
              </a:defRPr>
            </a:lvl4pPr>
            <a:lvl5pPr>
              <a:defRPr>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575BE1C9-D51A-4B5F-B120-1DD67716EB4F}" type="datetimeFigureOut">
              <a:rPr lang="tr-TR" smtClean="0"/>
              <a:t>30.01.2018</a:t>
            </a:fld>
            <a:endParaRPr lang="tr-TR"/>
          </a:p>
        </p:txBody>
      </p:sp>
      <p:sp>
        <p:nvSpPr>
          <p:cNvPr id="5" name="Footer Placeholder 4"/>
          <p:cNvSpPr>
            <a:spLocks noGrp="1"/>
          </p:cNvSpPr>
          <p:nvPr>
            <p:ph type="ftr" sz="quarter" idx="1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D6901BDD-CF6E-4177-A51A-12208DFD373A}" type="slidenum">
              <a:rPr lang="tr-TR" smtClean="0"/>
              <a:t>‹#›</a:t>
            </a:fld>
            <a:endParaRPr lang="tr-TR"/>
          </a:p>
        </p:txBody>
      </p:sp>
    </p:spTree>
    <p:extLst>
      <p:ext uri="{BB962C8B-B14F-4D97-AF65-F5344CB8AC3E}">
        <p14:creationId xmlns:p14="http://schemas.microsoft.com/office/powerpoint/2010/main" val="41615127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3600" b="0">
                <a:solidFill>
                  <a:srgbClr val="204788"/>
                </a:solidFill>
                <a:latin typeface="Times New Roman" panose="02020603050405020304" pitchFamily="18" charset="0"/>
                <a:cs typeface="Times New Roman" panose="02020603050405020304" pitchFamily="18" charset="0"/>
              </a:defRPr>
            </a:lvl1pPr>
          </a:lstStyle>
          <a:p>
            <a:r>
              <a:rPr lang="tr-TR"/>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1800" cap="all" spc="200" baseline="0">
                <a:solidFill>
                  <a:srgbClr val="204788"/>
                </a:solidFill>
                <a:latin typeface="Times New Roman" panose="02020603050405020304" pitchFamily="18" charset="0"/>
                <a:cs typeface="Times New Roman" panose="02020603050405020304" pitchFamily="18"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575BE1C9-D51A-4B5F-B120-1DD67716EB4F}" type="datetimeFigureOut">
              <a:rPr lang="tr-TR" smtClean="0"/>
              <a:t>30.01.2018</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D6901BDD-CF6E-4177-A51A-12208DFD373A}"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049776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a:t>Asıl başlık stili için tıklatın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575BE1C9-D51A-4B5F-B120-1DD67716EB4F}" type="datetimeFigureOut">
              <a:rPr lang="tr-TR" smtClean="0"/>
              <a:t>30.01.2018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6901BDD-CF6E-4177-A51A-12208DFD373A}" type="slidenum">
              <a:rPr lang="tr-TR" smtClean="0"/>
              <a:t>‹#›</a:t>
            </a:fld>
            <a:endParaRPr lang="tr-TR"/>
          </a:p>
        </p:txBody>
      </p:sp>
    </p:spTree>
    <p:extLst>
      <p:ext uri="{BB962C8B-B14F-4D97-AF65-F5344CB8AC3E}">
        <p14:creationId xmlns:p14="http://schemas.microsoft.com/office/powerpoint/2010/main" val="32492443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1097280" y="2582335"/>
            <a:ext cx="4937760" cy="328676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6217920" y="2582334"/>
            <a:ext cx="4937760" cy="328676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575BE1C9-D51A-4B5F-B120-1DD67716EB4F}" type="datetimeFigureOut">
              <a:rPr lang="tr-TR" smtClean="0"/>
              <a:t>30.01.2018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D6901BDD-CF6E-4177-A51A-12208DFD373A}" type="slidenum">
              <a:rPr lang="tr-TR" smtClean="0"/>
              <a:t>‹#›</a:t>
            </a:fld>
            <a:endParaRPr lang="tr-TR"/>
          </a:p>
        </p:txBody>
      </p:sp>
    </p:spTree>
    <p:extLst>
      <p:ext uri="{BB962C8B-B14F-4D97-AF65-F5344CB8AC3E}">
        <p14:creationId xmlns:p14="http://schemas.microsoft.com/office/powerpoint/2010/main" val="40484051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solidFill>
                  <a:srgbClr val="204788"/>
                </a:solidFill>
                <a:latin typeface="Times New Roman" panose="02020603050405020304" pitchFamily="18" charset="0"/>
                <a:cs typeface="Times New Roman" panose="02020603050405020304" pitchFamily="18" charset="0"/>
              </a:defRPr>
            </a:lvl1p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575BE1C9-D51A-4B5F-B120-1DD67716EB4F}" type="datetimeFigureOut">
              <a:rPr lang="tr-TR" smtClean="0"/>
              <a:t>30.01.2018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D6901BDD-CF6E-4177-A51A-12208DFD373A}" type="slidenum">
              <a:rPr lang="tr-TR" smtClean="0"/>
              <a:t>‹#›</a:t>
            </a:fld>
            <a:endParaRPr lang="tr-TR"/>
          </a:p>
        </p:txBody>
      </p:sp>
    </p:spTree>
    <p:extLst>
      <p:ext uri="{BB962C8B-B14F-4D97-AF65-F5344CB8AC3E}">
        <p14:creationId xmlns:p14="http://schemas.microsoft.com/office/powerpoint/2010/main" val="40679167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575BE1C9-D51A-4B5F-B120-1DD67716EB4F}" type="datetimeFigureOut">
              <a:rPr lang="tr-TR" smtClean="0"/>
              <a:t>30.01.2018</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D6901BDD-CF6E-4177-A51A-12208DFD373A}" type="slidenum">
              <a:rPr lang="tr-TR" smtClean="0"/>
              <a:t>‹#›</a:t>
            </a:fld>
            <a:endParaRPr lang="tr-TR"/>
          </a:p>
        </p:txBody>
      </p:sp>
    </p:spTree>
    <p:extLst>
      <p:ext uri="{BB962C8B-B14F-4D97-AF65-F5344CB8AC3E}">
        <p14:creationId xmlns:p14="http://schemas.microsoft.com/office/powerpoint/2010/main" val="16157888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latin typeface="Times New Roman" panose="02020603050405020304" pitchFamily="18" charset="0"/>
                <a:cs typeface="Times New Roman" panose="02020603050405020304" pitchFamily="18" charset="0"/>
              </a:defRPr>
            </a:lvl1pPr>
          </a:lstStyle>
          <a:p>
            <a:r>
              <a:rPr lang="tr-TR"/>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latin typeface="Times New Roman" panose="02020603050405020304" pitchFamily="18" charset="0"/>
                <a:cs typeface="Times New Roman" panose="020206030504050203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a:xfrm>
            <a:off x="465512" y="6459785"/>
            <a:ext cx="2618510" cy="365125"/>
          </a:xfrm>
        </p:spPr>
        <p:txBody>
          <a:bodyPr/>
          <a:lstStyle>
            <a:lvl1pPr algn="l">
              <a:defRPr>
                <a:latin typeface="Times New Roman" panose="02020603050405020304" pitchFamily="18" charset="0"/>
                <a:cs typeface="Times New Roman" panose="02020603050405020304" pitchFamily="18" charset="0"/>
              </a:defRPr>
            </a:lvl1pPr>
          </a:lstStyle>
          <a:p>
            <a:fld id="{575BE1C9-D51A-4B5F-B120-1DD67716EB4F}" type="datetimeFigureOut">
              <a:rPr lang="tr-TR" smtClean="0"/>
              <a:t>30.01.2018</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7" name="Slide Number Placeholder 6"/>
          <p:cNvSpPr>
            <a:spLocks noGrp="1"/>
          </p:cNvSpPr>
          <p:nvPr>
            <p:ph type="sldNum" sz="quarter" idx="12"/>
          </p:nvPr>
        </p:nvSpPr>
        <p:spPr/>
        <p:txBody>
          <a:bodyPr/>
          <a:lstStyle>
            <a:lvl1pPr>
              <a:defRPr>
                <a:solidFill>
                  <a:srgbClr val="204788"/>
                </a:solidFill>
                <a:latin typeface="Times New Roman" panose="02020603050405020304" pitchFamily="18" charset="0"/>
                <a:cs typeface="Times New Roman" panose="02020603050405020304" pitchFamily="18" charset="0"/>
              </a:defRPr>
            </a:lvl1pPr>
          </a:lstStyle>
          <a:p>
            <a:fld id="{D6901BDD-CF6E-4177-A51A-12208DFD373A}" type="slidenum">
              <a:rPr lang="tr-TR" smtClean="0"/>
              <a:t>‹#›</a:t>
            </a:fld>
            <a:endParaRPr lang="tr-TR"/>
          </a:p>
        </p:txBody>
      </p:sp>
    </p:spTree>
    <p:extLst>
      <p:ext uri="{BB962C8B-B14F-4D97-AF65-F5344CB8AC3E}">
        <p14:creationId xmlns:p14="http://schemas.microsoft.com/office/powerpoint/2010/main" val="9104004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575BE1C9-D51A-4B5F-B120-1DD67716EB4F}" type="datetimeFigureOut">
              <a:rPr lang="tr-TR" smtClean="0"/>
              <a:t>30.01.2018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6901BDD-CF6E-4177-A51A-12208DFD373A}" type="slidenum">
              <a:rPr lang="tr-TR" smtClean="0"/>
              <a:t>‹#›</a:t>
            </a:fld>
            <a:endParaRPr lang="tr-TR"/>
          </a:p>
        </p:txBody>
      </p:sp>
    </p:spTree>
    <p:extLst>
      <p:ext uri="{BB962C8B-B14F-4D97-AF65-F5344CB8AC3E}">
        <p14:creationId xmlns:p14="http://schemas.microsoft.com/office/powerpoint/2010/main" val="29128026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dirty="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204788"/>
                </a:solidFill>
                <a:latin typeface="Times New Roman" panose="02020603050405020304" pitchFamily="18" charset="0"/>
                <a:cs typeface="Times New Roman" panose="02020603050405020304" pitchFamily="18" charset="0"/>
              </a:defRPr>
            </a:lvl1pPr>
          </a:lstStyle>
          <a:p>
            <a:fld id="{575BE1C9-D51A-4B5F-B120-1DD67716EB4F}" type="datetimeFigureOut">
              <a:rPr lang="tr-TR" smtClean="0"/>
              <a:t>30.01.2018</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204788"/>
                </a:solidFill>
                <a:latin typeface="Times New Roman" panose="02020603050405020304" pitchFamily="18" charset="0"/>
                <a:cs typeface="Times New Roman" panose="02020603050405020304" pitchFamily="18" charset="0"/>
              </a:defRPr>
            </a:lvl1pPr>
          </a:lstStyle>
          <a:p>
            <a:fld id="{D6901BDD-CF6E-4177-A51A-12208DFD373A}"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486678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85000"/>
        </a:lnSpc>
        <a:spcBef>
          <a:spcPct val="0"/>
        </a:spcBef>
        <a:buNone/>
        <a:defRPr sz="3600" kern="1200" spc="-50" baseline="0">
          <a:solidFill>
            <a:srgbClr val="204788"/>
          </a:solidFill>
          <a:latin typeface="Times New Roman" panose="02020603050405020304" pitchFamily="18" charset="0"/>
          <a:ea typeface="+mj-ea"/>
          <a:cs typeface="Times New Roman" panose="02020603050405020304" pitchFamily="18" charset="0"/>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rgbClr val="204788"/>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rgbClr val="204788"/>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 Id="rId4" Type="http://schemas.microsoft.com/office/2007/relationships/hdphoto" Target="../media/hdphoto1.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46485" y="3567660"/>
            <a:ext cx="9144000" cy="706802"/>
          </a:xfrm>
        </p:spPr>
        <p:txBody>
          <a:bodyPr>
            <a:normAutofit/>
          </a:bodyPr>
          <a:lstStyle/>
          <a:p>
            <a:r>
              <a:rPr lang="tr-TR" sz="3200" dirty="0"/>
              <a:t>Mantık Kapıları</a:t>
            </a:r>
          </a:p>
        </p:txBody>
      </p:sp>
      <p:sp>
        <p:nvSpPr>
          <p:cNvPr id="3" name="Alt Başlık 2"/>
          <p:cNvSpPr>
            <a:spLocks noGrp="1"/>
          </p:cNvSpPr>
          <p:nvPr>
            <p:ph type="subTitle" idx="1"/>
          </p:nvPr>
        </p:nvSpPr>
        <p:spPr>
          <a:xfrm>
            <a:off x="1748852" y="4347147"/>
            <a:ext cx="9144000" cy="771763"/>
          </a:xfrm>
        </p:spPr>
        <p:txBody>
          <a:bodyPr/>
          <a:lstStyle/>
          <a:p>
            <a:r>
              <a:rPr lang="tr-TR" dirty="0"/>
              <a:t>Net 107 Sayısal elektronik</a:t>
            </a:r>
          </a:p>
          <a:p>
            <a:r>
              <a:rPr lang="tr-TR" dirty="0" err="1"/>
              <a:t>Ö</a:t>
            </a:r>
            <a:r>
              <a:rPr lang="tr-TR" cap="none" dirty="0" err="1"/>
              <a:t>ğr</a:t>
            </a:r>
            <a:r>
              <a:rPr lang="tr-TR" dirty="0"/>
              <a:t>. G</a:t>
            </a:r>
            <a:r>
              <a:rPr lang="tr-TR" cap="none" dirty="0"/>
              <a:t>ör</a:t>
            </a:r>
            <a:r>
              <a:rPr lang="tr-TR" dirty="0"/>
              <a:t>. B</a:t>
            </a:r>
            <a:r>
              <a:rPr lang="tr-TR" cap="none" dirty="0"/>
              <a:t>urcu</a:t>
            </a:r>
            <a:r>
              <a:rPr lang="tr-TR" dirty="0"/>
              <a:t> y</a:t>
            </a:r>
            <a:r>
              <a:rPr lang="tr-TR" cap="none" dirty="0"/>
              <a:t>akışır</a:t>
            </a:r>
            <a:r>
              <a:rPr lang="tr-TR" dirty="0"/>
              <a:t> g</a:t>
            </a:r>
            <a:r>
              <a:rPr lang="tr-TR" cap="none" dirty="0"/>
              <a:t>irgin</a:t>
            </a:r>
          </a:p>
        </p:txBody>
      </p:sp>
    </p:spTree>
    <p:extLst>
      <p:ext uri="{BB962C8B-B14F-4D97-AF65-F5344CB8AC3E}">
        <p14:creationId xmlns:p14="http://schemas.microsoft.com/office/powerpoint/2010/main" val="36499071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Dikdörtgen 21">
            <a:extLst>
              <a:ext uri="{FF2B5EF4-FFF2-40B4-BE49-F238E27FC236}">
                <a16:creationId xmlns:a16="http://schemas.microsoft.com/office/drawing/2014/main" id="{D6FFC22A-D45B-4521-B632-077323261A95}"/>
              </a:ext>
            </a:extLst>
          </p:cNvPr>
          <p:cNvSpPr/>
          <p:nvPr/>
        </p:nvSpPr>
        <p:spPr>
          <a:xfrm>
            <a:off x="3126285" y="1294390"/>
            <a:ext cx="5308032" cy="914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pic>
        <p:nvPicPr>
          <p:cNvPr id="8" name="Resim 7">
            <a:extLst>
              <a:ext uri="{FF2B5EF4-FFF2-40B4-BE49-F238E27FC236}">
                <a16:creationId xmlns:a16="http://schemas.microsoft.com/office/drawing/2014/main" id="{12BF12EA-E4FA-426C-88AA-C5CD52C56F19}"/>
              </a:ext>
            </a:extLst>
          </p:cNvPr>
          <p:cNvPicPr>
            <a:picLocks noChangeAspect="1"/>
          </p:cNvPicPr>
          <p:nvPr/>
        </p:nvPicPr>
        <p:blipFill>
          <a:blip r:embed="rId2"/>
          <a:stretch>
            <a:fillRect/>
          </a:stretch>
        </p:blipFill>
        <p:spPr>
          <a:xfrm>
            <a:off x="6716044" y="880293"/>
            <a:ext cx="4488767" cy="2343193"/>
          </a:xfrm>
          <a:prstGeom prst="rect">
            <a:avLst/>
          </a:prstGeom>
        </p:spPr>
      </p:pic>
      <p:sp>
        <p:nvSpPr>
          <p:cNvPr id="20" name="Metin kutusu 19">
            <a:extLst>
              <a:ext uri="{FF2B5EF4-FFF2-40B4-BE49-F238E27FC236}">
                <a16:creationId xmlns:a16="http://schemas.microsoft.com/office/drawing/2014/main" id="{99C70BD2-7F49-486B-B93D-BCB820AAB372}"/>
              </a:ext>
            </a:extLst>
          </p:cNvPr>
          <p:cNvSpPr txBox="1"/>
          <p:nvPr/>
        </p:nvSpPr>
        <p:spPr>
          <a:xfrm>
            <a:off x="3430138" y="5638320"/>
            <a:ext cx="5862502" cy="461665"/>
          </a:xfrm>
          <a:prstGeom prst="rect">
            <a:avLst/>
          </a:prstGeom>
          <a:noFill/>
        </p:spPr>
        <p:txBody>
          <a:bodyPr wrap="none" rtlCol="0">
            <a:spAutoFit/>
          </a:bodyPr>
          <a:lstStyle/>
          <a:p>
            <a:r>
              <a:rPr lang="tr-TR" sz="2400" dirty="0">
                <a:solidFill>
                  <a:srgbClr val="FF0000"/>
                </a:solidFill>
                <a:latin typeface="Times New Roman" panose="02020603050405020304" pitchFamily="18" charset="0"/>
                <a:cs typeface="Times New Roman" panose="02020603050405020304" pitchFamily="18" charset="0"/>
              </a:rPr>
              <a:t>Entegresi iç yapısı kapısı ve doğruluk tablosu </a:t>
            </a:r>
          </a:p>
        </p:txBody>
      </p:sp>
      <p:pic>
        <p:nvPicPr>
          <p:cNvPr id="9" name="Resim 8">
            <a:extLst>
              <a:ext uri="{FF2B5EF4-FFF2-40B4-BE49-F238E27FC236}">
                <a16:creationId xmlns:a16="http://schemas.microsoft.com/office/drawing/2014/main" id="{42268855-A46F-4293-8802-E2B1683D983B}"/>
              </a:ext>
            </a:extLst>
          </p:cNvPr>
          <p:cNvPicPr>
            <a:picLocks noChangeAspect="1"/>
          </p:cNvPicPr>
          <p:nvPr/>
        </p:nvPicPr>
        <p:blipFill rotWithShape="1">
          <a:blip r:embed="rId3"/>
          <a:srcRect l="2788" t="2613" r="1788" b="3157"/>
          <a:stretch/>
        </p:blipFill>
        <p:spPr>
          <a:xfrm>
            <a:off x="1150961" y="678349"/>
            <a:ext cx="4203511" cy="3043452"/>
          </a:xfrm>
          <a:prstGeom prst="rect">
            <a:avLst/>
          </a:prstGeom>
        </p:spPr>
      </p:pic>
      <p:sp>
        <p:nvSpPr>
          <p:cNvPr id="11" name="Dikdörtgen 10">
            <a:extLst>
              <a:ext uri="{FF2B5EF4-FFF2-40B4-BE49-F238E27FC236}">
                <a16:creationId xmlns:a16="http://schemas.microsoft.com/office/drawing/2014/main" id="{FE4BCFFB-ADD1-40EA-9802-125BDD351164}"/>
              </a:ext>
            </a:extLst>
          </p:cNvPr>
          <p:cNvSpPr/>
          <p:nvPr/>
        </p:nvSpPr>
        <p:spPr>
          <a:xfrm>
            <a:off x="3430138" y="3721801"/>
            <a:ext cx="6096000" cy="2246769"/>
          </a:xfrm>
          <a:prstGeom prst="rect">
            <a:avLst/>
          </a:prstGeom>
        </p:spPr>
        <p:txBody>
          <a:bodyPr>
            <a:spAutoFit/>
          </a:bodyPr>
          <a:lstStyle/>
          <a:p>
            <a:r>
              <a:rPr lang="tr-TR" sz="2800" dirty="0">
                <a:solidFill>
                  <a:srgbClr val="000000"/>
                </a:solidFill>
                <a:latin typeface="Times New Roman" panose="02020603050405020304" pitchFamily="18" charset="0"/>
              </a:rPr>
              <a:t>A=0 ve B=0 ise Çıkış </a:t>
            </a:r>
            <a:r>
              <a:rPr lang="tr-TR" sz="2800" b="1" dirty="0">
                <a:solidFill>
                  <a:srgbClr val="000000"/>
                </a:solidFill>
                <a:latin typeface="Times New Roman" panose="02020603050405020304" pitchFamily="18" charset="0"/>
              </a:rPr>
              <a:t>C= A.B= 0.0 = </a:t>
            </a:r>
            <a:r>
              <a:rPr lang="tr-TR" sz="2800" b="1" dirty="0">
                <a:solidFill>
                  <a:srgbClr val="FF0000"/>
                </a:solidFill>
                <a:latin typeface="Times New Roman" panose="02020603050405020304" pitchFamily="18" charset="0"/>
              </a:rPr>
              <a:t>0</a:t>
            </a:r>
            <a:br>
              <a:rPr lang="tr-TR" sz="2800" b="1" dirty="0">
                <a:solidFill>
                  <a:srgbClr val="000000"/>
                </a:solidFill>
                <a:latin typeface="Times New Roman" panose="02020603050405020304" pitchFamily="18" charset="0"/>
              </a:rPr>
            </a:br>
            <a:r>
              <a:rPr lang="tr-TR" sz="2800" dirty="0">
                <a:solidFill>
                  <a:srgbClr val="000000"/>
                </a:solidFill>
                <a:latin typeface="Times New Roman" panose="02020603050405020304" pitchFamily="18" charset="0"/>
              </a:rPr>
              <a:t>A=0 ve B=1 ise Çıkış </a:t>
            </a:r>
            <a:r>
              <a:rPr lang="tr-TR" sz="2800" b="1" dirty="0">
                <a:solidFill>
                  <a:srgbClr val="000000"/>
                </a:solidFill>
                <a:latin typeface="Times New Roman" panose="02020603050405020304" pitchFamily="18" charset="0"/>
              </a:rPr>
              <a:t>C= A.B= 0.1 = </a:t>
            </a:r>
            <a:r>
              <a:rPr lang="tr-TR" sz="2800" b="1" dirty="0">
                <a:solidFill>
                  <a:srgbClr val="FF0000"/>
                </a:solidFill>
                <a:latin typeface="Times New Roman" panose="02020603050405020304" pitchFamily="18" charset="0"/>
              </a:rPr>
              <a:t>0</a:t>
            </a:r>
            <a:br>
              <a:rPr lang="tr-TR" sz="2800" b="1" dirty="0">
                <a:solidFill>
                  <a:srgbClr val="000000"/>
                </a:solidFill>
                <a:latin typeface="Times New Roman" panose="02020603050405020304" pitchFamily="18" charset="0"/>
              </a:rPr>
            </a:br>
            <a:r>
              <a:rPr lang="tr-TR" sz="2800" dirty="0">
                <a:solidFill>
                  <a:srgbClr val="000000"/>
                </a:solidFill>
                <a:latin typeface="Times New Roman" panose="02020603050405020304" pitchFamily="18" charset="0"/>
              </a:rPr>
              <a:t>A=1 ve B=0 ise Çıkış </a:t>
            </a:r>
            <a:r>
              <a:rPr lang="tr-TR" sz="2800" b="1" dirty="0">
                <a:solidFill>
                  <a:srgbClr val="000000"/>
                </a:solidFill>
                <a:latin typeface="Times New Roman" panose="02020603050405020304" pitchFamily="18" charset="0"/>
              </a:rPr>
              <a:t>C= A.B= 1.0 = </a:t>
            </a:r>
            <a:r>
              <a:rPr lang="tr-TR" sz="2800" b="1" dirty="0">
                <a:solidFill>
                  <a:srgbClr val="FF0000"/>
                </a:solidFill>
                <a:latin typeface="Times New Roman" panose="02020603050405020304" pitchFamily="18" charset="0"/>
              </a:rPr>
              <a:t>0</a:t>
            </a:r>
            <a:br>
              <a:rPr lang="tr-TR" sz="2800" b="1" dirty="0">
                <a:solidFill>
                  <a:srgbClr val="000000"/>
                </a:solidFill>
                <a:latin typeface="Times New Roman" panose="02020603050405020304" pitchFamily="18" charset="0"/>
              </a:rPr>
            </a:br>
            <a:r>
              <a:rPr lang="tr-TR" sz="2800" dirty="0">
                <a:solidFill>
                  <a:srgbClr val="000000"/>
                </a:solidFill>
                <a:latin typeface="Times New Roman" panose="02020603050405020304" pitchFamily="18" charset="0"/>
              </a:rPr>
              <a:t>A=1 ve B=1 ise Çıkış </a:t>
            </a:r>
            <a:r>
              <a:rPr lang="tr-TR" sz="2800" b="1" dirty="0">
                <a:solidFill>
                  <a:srgbClr val="000000"/>
                </a:solidFill>
                <a:latin typeface="Times New Roman" panose="02020603050405020304" pitchFamily="18" charset="0"/>
              </a:rPr>
              <a:t>C= A.B= 1.1 = </a:t>
            </a:r>
            <a:r>
              <a:rPr lang="tr-TR" sz="2800" b="1" dirty="0">
                <a:solidFill>
                  <a:srgbClr val="FF0000"/>
                </a:solidFill>
                <a:latin typeface="Times New Roman" panose="02020603050405020304" pitchFamily="18" charset="0"/>
              </a:rPr>
              <a:t>1</a:t>
            </a:r>
            <a:r>
              <a:rPr lang="tr-TR" sz="2800" dirty="0"/>
              <a:t> </a:t>
            </a:r>
            <a:br>
              <a:rPr lang="tr-TR" sz="2800" dirty="0"/>
            </a:br>
            <a:endParaRPr lang="tr-TR" sz="2800" dirty="0"/>
          </a:p>
        </p:txBody>
      </p:sp>
    </p:spTree>
    <p:extLst>
      <p:ext uri="{BB962C8B-B14F-4D97-AF65-F5344CB8AC3E}">
        <p14:creationId xmlns:p14="http://schemas.microsoft.com/office/powerpoint/2010/main" val="6761555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Unvan 1">
            <a:extLst>
              <a:ext uri="{FF2B5EF4-FFF2-40B4-BE49-F238E27FC236}">
                <a16:creationId xmlns:a16="http://schemas.microsoft.com/office/drawing/2014/main" id="{174399F1-7652-4600-9C61-82DECA1D143D}"/>
              </a:ext>
            </a:extLst>
          </p:cNvPr>
          <p:cNvSpPr>
            <a:spLocks noGrp="1"/>
          </p:cNvSpPr>
          <p:nvPr>
            <p:ph type="title"/>
          </p:nvPr>
        </p:nvSpPr>
        <p:spPr>
          <a:xfrm>
            <a:off x="1097280" y="286603"/>
            <a:ext cx="10058400" cy="1450757"/>
          </a:xfrm>
        </p:spPr>
        <p:txBody>
          <a:bodyPr/>
          <a:lstStyle/>
          <a:p>
            <a:r>
              <a:rPr lang="tr-TR" dirty="0"/>
              <a:t>Veya Kapısı (</a:t>
            </a:r>
            <a:r>
              <a:rPr lang="tr-TR" dirty="0" err="1"/>
              <a:t>Or</a:t>
            </a:r>
            <a:r>
              <a:rPr lang="tr-TR" dirty="0"/>
              <a:t> </a:t>
            </a:r>
            <a:r>
              <a:rPr lang="tr-TR" dirty="0" err="1"/>
              <a:t>Gate</a:t>
            </a:r>
            <a:r>
              <a:rPr lang="tr-TR" dirty="0"/>
              <a:t>)</a:t>
            </a:r>
          </a:p>
        </p:txBody>
      </p:sp>
      <p:sp>
        <p:nvSpPr>
          <p:cNvPr id="19" name="İçerik Yer Tutucusu 2">
            <a:extLst>
              <a:ext uri="{FF2B5EF4-FFF2-40B4-BE49-F238E27FC236}">
                <a16:creationId xmlns:a16="http://schemas.microsoft.com/office/drawing/2014/main" id="{9E5CA963-93EF-4ABF-BA82-76B25B19DF15}"/>
              </a:ext>
            </a:extLst>
          </p:cNvPr>
          <p:cNvSpPr>
            <a:spLocks noGrp="1"/>
          </p:cNvSpPr>
          <p:nvPr>
            <p:ph idx="1"/>
          </p:nvPr>
        </p:nvSpPr>
        <p:spPr>
          <a:xfrm>
            <a:off x="1097280" y="1845734"/>
            <a:ext cx="10058400" cy="3736200"/>
          </a:xfrm>
        </p:spPr>
        <p:txBody>
          <a:bodyPr>
            <a:normAutofit/>
          </a:bodyPr>
          <a:lstStyle/>
          <a:p>
            <a:endParaRPr lang="tr-TR" sz="2800" dirty="0"/>
          </a:p>
          <a:p>
            <a:r>
              <a:rPr lang="tr-TR" sz="2800" dirty="0">
                <a:solidFill>
                  <a:srgbClr val="FF0000"/>
                </a:solidFill>
              </a:rPr>
              <a:t>‘VEYA’ </a:t>
            </a:r>
            <a:r>
              <a:rPr lang="tr-TR" sz="2800" dirty="0"/>
              <a:t>kapısının gerçekleştirdiği toplama işlemi ‘+’ işareti ile gösterilir ve kapının yaptığı işlem</a:t>
            </a:r>
            <a:r>
              <a:rPr lang="tr-TR" sz="2800" dirty="0">
                <a:solidFill>
                  <a:srgbClr val="FF0000"/>
                </a:solidFill>
              </a:rPr>
              <a:t> Q=A+B </a:t>
            </a:r>
            <a:r>
              <a:rPr lang="tr-TR" sz="2800" dirty="0"/>
              <a:t>şeklinde tanımlanır. </a:t>
            </a:r>
          </a:p>
          <a:p>
            <a:r>
              <a:rPr lang="tr-TR" sz="2800" dirty="0"/>
              <a:t>- Normal toplama işleminin gerçekleştirildiği </a:t>
            </a:r>
            <a:r>
              <a:rPr lang="tr-TR" sz="2800" dirty="0">
                <a:solidFill>
                  <a:srgbClr val="FF0000"/>
                </a:solidFill>
              </a:rPr>
              <a:t>‘VEYA’ </a:t>
            </a:r>
            <a:r>
              <a:rPr lang="tr-TR" sz="2800" dirty="0"/>
              <a:t>işleminde, giriş değişkenlerinin herhangi birisinin ‘1’ değerini alması ile çıkış ‘1’ değerini alırken, girişlerin ikisinin ‘0’ olması durumunda çıkış ‘0’ değerini alır. </a:t>
            </a:r>
          </a:p>
        </p:txBody>
      </p:sp>
    </p:spTree>
    <p:extLst>
      <p:ext uri="{BB962C8B-B14F-4D97-AF65-F5344CB8AC3E}">
        <p14:creationId xmlns:p14="http://schemas.microsoft.com/office/powerpoint/2010/main" val="8775784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a:extLst>
              <a:ext uri="{FF2B5EF4-FFF2-40B4-BE49-F238E27FC236}">
                <a16:creationId xmlns:a16="http://schemas.microsoft.com/office/drawing/2014/main" id="{00BEC49D-F71B-4E89-89B4-DDA84621B3F0}"/>
              </a:ext>
            </a:extLst>
          </p:cNvPr>
          <p:cNvSpPr/>
          <p:nvPr/>
        </p:nvSpPr>
        <p:spPr>
          <a:xfrm>
            <a:off x="775670" y="1137161"/>
            <a:ext cx="10497167" cy="914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pic>
        <p:nvPicPr>
          <p:cNvPr id="7" name="Resim 6">
            <a:extLst>
              <a:ext uri="{FF2B5EF4-FFF2-40B4-BE49-F238E27FC236}">
                <a16:creationId xmlns:a16="http://schemas.microsoft.com/office/drawing/2014/main" id="{25500153-74D2-4E6C-927E-A26E4A5F6147}"/>
              </a:ext>
            </a:extLst>
          </p:cNvPr>
          <p:cNvPicPr>
            <a:picLocks noChangeAspect="1"/>
          </p:cNvPicPr>
          <p:nvPr/>
        </p:nvPicPr>
        <p:blipFill>
          <a:blip r:embed="rId2">
            <a:duotone>
              <a:schemeClr val="accent1">
                <a:shade val="45000"/>
                <a:satMod val="135000"/>
              </a:schemeClr>
              <a:prstClr val="white"/>
            </a:duotone>
          </a:blip>
          <a:stretch>
            <a:fillRect/>
          </a:stretch>
        </p:blipFill>
        <p:spPr>
          <a:xfrm>
            <a:off x="6277969" y="325251"/>
            <a:ext cx="4876052" cy="2538219"/>
          </a:xfrm>
          <a:prstGeom prst="rect">
            <a:avLst/>
          </a:prstGeom>
        </p:spPr>
      </p:pic>
      <p:pic>
        <p:nvPicPr>
          <p:cNvPr id="12" name="Resim 11">
            <a:extLst>
              <a:ext uri="{FF2B5EF4-FFF2-40B4-BE49-F238E27FC236}">
                <a16:creationId xmlns:a16="http://schemas.microsoft.com/office/drawing/2014/main" id="{40CD1EA0-66F7-4DFA-9023-7FC639209910}"/>
              </a:ext>
            </a:extLst>
          </p:cNvPr>
          <p:cNvPicPr>
            <a:picLocks noChangeAspect="1"/>
          </p:cNvPicPr>
          <p:nvPr/>
        </p:nvPicPr>
        <p:blipFill>
          <a:blip r:embed="rId3">
            <a:duotone>
              <a:schemeClr val="accent1">
                <a:shade val="45000"/>
                <a:satMod val="135000"/>
              </a:schemeClr>
              <a:prstClr val="white"/>
            </a:duotone>
          </a:blip>
          <a:stretch>
            <a:fillRect/>
          </a:stretch>
        </p:blipFill>
        <p:spPr>
          <a:xfrm>
            <a:off x="2429305" y="1014332"/>
            <a:ext cx="1878879" cy="1714305"/>
          </a:xfrm>
          <a:prstGeom prst="rect">
            <a:avLst/>
          </a:prstGeom>
        </p:spPr>
      </p:pic>
      <p:sp>
        <p:nvSpPr>
          <p:cNvPr id="14" name="Dikdörtgen 13">
            <a:extLst>
              <a:ext uri="{FF2B5EF4-FFF2-40B4-BE49-F238E27FC236}">
                <a16:creationId xmlns:a16="http://schemas.microsoft.com/office/drawing/2014/main" id="{EB2B2536-A9AE-4489-B466-5B32A85037E8}"/>
              </a:ext>
            </a:extLst>
          </p:cNvPr>
          <p:cNvSpPr/>
          <p:nvPr/>
        </p:nvSpPr>
        <p:spPr>
          <a:xfrm>
            <a:off x="1360333" y="3540547"/>
            <a:ext cx="9835272" cy="2585323"/>
          </a:xfrm>
          <a:prstGeom prst="rect">
            <a:avLst/>
          </a:prstGeom>
        </p:spPr>
        <p:txBody>
          <a:bodyPr wrap="square">
            <a:spAutoFit/>
          </a:bodyPr>
          <a:lstStyle/>
          <a:p>
            <a:r>
              <a:rPr lang="tr-TR" sz="2400" dirty="0">
                <a:solidFill>
                  <a:schemeClr val="bg2">
                    <a:lumMod val="25000"/>
                  </a:schemeClr>
                </a:solidFill>
                <a:latin typeface="Times New Roman" panose="02020603050405020304" pitchFamily="18" charset="0"/>
                <a:cs typeface="Times New Roman" panose="02020603050405020304" pitchFamily="18" charset="0"/>
              </a:rPr>
              <a:t>İki paralel anahtar vardır. Lambanın yanması için yalnızca A anahtarının ya da yalnızca B anahtarının ya da A ile B anahtarının kapalı olması yeterli olacaktır. </a:t>
            </a:r>
          </a:p>
          <a:p>
            <a:endParaRPr lang="tr-TR" sz="2400" dirty="0">
              <a:solidFill>
                <a:schemeClr val="bg2">
                  <a:lumMod val="25000"/>
                </a:schemeClr>
              </a:solidFill>
              <a:latin typeface="Times New Roman" panose="02020603050405020304" pitchFamily="18" charset="0"/>
              <a:cs typeface="Times New Roman" panose="02020603050405020304" pitchFamily="18" charset="0"/>
            </a:endParaRPr>
          </a:p>
          <a:p>
            <a:r>
              <a:rPr lang="tr-TR" sz="2400" dirty="0">
                <a:solidFill>
                  <a:schemeClr val="bg2">
                    <a:lumMod val="25000"/>
                  </a:schemeClr>
                </a:solidFill>
                <a:latin typeface="Times New Roman" panose="02020603050405020304" pitchFamily="18" charset="0"/>
                <a:cs typeface="Times New Roman" panose="02020603050405020304" pitchFamily="18" charset="0"/>
              </a:rPr>
              <a:t>Lamba sadece iki anahtarında açık olması durumunda sönük olacaktır.</a:t>
            </a:r>
          </a:p>
          <a:p>
            <a:endParaRPr lang="tr-TR" sz="2400" dirty="0">
              <a:solidFill>
                <a:schemeClr val="bg2">
                  <a:lumMod val="25000"/>
                </a:schemeClr>
              </a:solidFill>
              <a:latin typeface="Times New Roman" panose="02020603050405020304" pitchFamily="18" charset="0"/>
              <a:cs typeface="Times New Roman" panose="02020603050405020304" pitchFamily="18" charset="0"/>
            </a:endParaRPr>
          </a:p>
          <a:p>
            <a:r>
              <a:rPr lang="tr-TR" sz="2400" dirty="0">
                <a:solidFill>
                  <a:schemeClr val="bg2">
                    <a:lumMod val="25000"/>
                  </a:schemeClr>
                </a:solidFill>
                <a:latin typeface="Times New Roman" panose="02020603050405020304" pitchFamily="18" charset="0"/>
                <a:cs typeface="Times New Roman" panose="02020603050405020304" pitchFamily="18" charset="0"/>
              </a:rPr>
              <a:t>Lojik işlemlerde veya kapısı toplama işlemi yapmaktadır. </a:t>
            </a:r>
            <a:br>
              <a:rPr lang="tr-TR" dirty="0"/>
            </a:br>
            <a:endParaRPr lang="tr-TR" dirty="0"/>
          </a:p>
        </p:txBody>
      </p:sp>
      <p:sp>
        <p:nvSpPr>
          <p:cNvPr id="15" name="Metin kutusu 14">
            <a:extLst>
              <a:ext uri="{FF2B5EF4-FFF2-40B4-BE49-F238E27FC236}">
                <a16:creationId xmlns:a16="http://schemas.microsoft.com/office/drawing/2014/main" id="{D097AB12-C60F-4FA0-898B-BCE16798CDB8}"/>
              </a:ext>
            </a:extLst>
          </p:cNvPr>
          <p:cNvSpPr txBox="1"/>
          <p:nvPr/>
        </p:nvSpPr>
        <p:spPr>
          <a:xfrm>
            <a:off x="3368744" y="2870296"/>
            <a:ext cx="5248553" cy="461665"/>
          </a:xfrm>
          <a:prstGeom prst="rect">
            <a:avLst/>
          </a:prstGeom>
          <a:noFill/>
        </p:spPr>
        <p:txBody>
          <a:bodyPr wrap="none" rtlCol="0">
            <a:spAutoFit/>
          </a:bodyPr>
          <a:lstStyle/>
          <a:p>
            <a:r>
              <a:rPr lang="tr-TR" sz="2400" dirty="0">
                <a:solidFill>
                  <a:srgbClr val="FF0000"/>
                </a:solidFill>
                <a:latin typeface="Times New Roman" panose="02020603050405020304" pitchFamily="18" charset="0"/>
                <a:cs typeface="Times New Roman" panose="02020603050405020304" pitchFamily="18" charset="0"/>
              </a:rPr>
              <a:t>OR Kapısı sembolü ve elektriksel şeması</a:t>
            </a:r>
          </a:p>
        </p:txBody>
      </p:sp>
    </p:spTree>
    <p:extLst>
      <p:ext uri="{BB962C8B-B14F-4D97-AF65-F5344CB8AC3E}">
        <p14:creationId xmlns:p14="http://schemas.microsoft.com/office/powerpoint/2010/main" val="3770484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Dikdörtgen 9">
            <a:extLst>
              <a:ext uri="{FF2B5EF4-FFF2-40B4-BE49-F238E27FC236}">
                <a16:creationId xmlns:a16="http://schemas.microsoft.com/office/drawing/2014/main" id="{D21B95AC-19C8-4379-BB28-CC3540D0C864}"/>
              </a:ext>
            </a:extLst>
          </p:cNvPr>
          <p:cNvSpPr/>
          <p:nvPr/>
        </p:nvSpPr>
        <p:spPr>
          <a:xfrm>
            <a:off x="2915010" y="1382615"/>
            <a:ext cx="8549109" cy="914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sp>
        <p:nvSpPr>
          <p:cNvPr id="8" name="Dikdörtgen 7"/>
          <p:cNvSpPr/>
          <p:nvPr/>
        </p:nvSpPr>
        <p:spPr>
          <a:xfrm>
            <a:off x="8288483" y="1476260"/>
            <a:ext cx="3400414" cy="72711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9" name="Dikdörtgen 8"/>
          <p:cNvSpPr/>
          <p:nvPr/>
        </p:nvSpPr>
        <p:spPr>
          <a:xfrm>
            <a:off x="131397" y="1573875"/>
            <a:ext cx="2355326" cy="53188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pic>
        <p:nvPicPr>
          <p:cNvPr id="2" name="Resim 1">
            <a:extLst>
              <a:ext uri="{FF2B5EF4-FFF2-40B4-BE49-F238E27FC236}">
                <a16:creationId xmlns:a16="http://schemas.microsoft.com/office/drawing/2014/main" id="{1069F6EE-A533-4FF2-AE29-A09E2DB94557}"/>
              </a:ext>
            </a:extLst>
          </p:cNvPr>
          <p:cNvPicPr>
            <a:picLocks noChangeAspect="1"/>
          </p:cNvPicPr>
          <p:nvPr/>
        </p:nvPicPr>
        <p:blipFill>
          <a:blip r:embed="rId2"/>
          <a:stretch>
            <a:fillRect/>
          </a:stretch>
        </p:blipFill>
        <p:spPr>
          <a:xfrm>
            <a:off x="1015627" y="660323"/>
            <a:ext cx="4371975" cy="3086100"/>
          </a:xfrm>
          <a:prstGeom prst="rect">
            <a:avLst/>
          </a:prstGeom>
        </p:spPr>
      </p:pic>
      <p:pic>
        <p:nvPicPr>
          <p:cNvPr id="3" name="Resim 2">
            <a:extLst>
              <a:ext uri="{FF2B5EF4-FFF2-40B4-BE49-F238E27FC236}">
                <a16:creationId xmlns:a16="http://schemas.microsoft.com/office/drawing/2014/main" id="{DF67450F-17C6-4CD3-807C-732B8FE73182}"/>
              </a:ext>
            </a:extLst>
          </p:cNvPr>
          <p:cNvPicPr>
            <a:picLocks noChangeAspect="1"/>
          </p:cNvPicPr>
          <p:nvPr/>
        </p:nvPicPr>
        <p:blipFill>
          <a:blip r:embed="rId3"/>
          <a:stretch>
            <a:fillRect/>
          </a:stretch>
        </p:blipFill>
        <p:spPr>
          <a:xfrm>
            <a:off x="6176297" y="785477"/>
            <a:ext cx="4794427" cy="2449489"/>
          </a:xfrm>
          <a:prstGeom prst="rect">
            <a:avLst/>
          </a:prstGeom>
        </p:spPr>
      </p:pic>
      <p:sp>
        <p:nvSpPr>
          <p:cNvPr id="11" name="Dikdörtgen 10">
            <a:extLst>
              <a:ext uri="{FF2B5EF4-FFF2-40B4-BE49-F238E27FC236}">
                <a16:creationId xmlns:a16="http://schemas.microsoft.com/office/drawing/2014/main" id="{90795891-ECD1-4B8C-B1C3-5C13AB99DF09}"/>
              </a:ext>
            </a:extLst>
          </p:cNvPr>
          <p:cNvSpPr/>
          <p:nvPr/>
        </p:nvSpPr>
        <p:spPr>
          <a:xfrm>
            <a:off x="3430138" y="3721801"/>
            <a:ext cx="6096000" cy="2246769"/>
          </a:xfrm>
          <a:prstGeom prst="rect">
            <a:avLst/>
          </a:prstGeom>
        </p:spPr>
        <p:txBody>
          <a:bodyPr>
            <a:spAutoFit/>
          </a:bodyPr>
          <a:lstStyle/>
          <a:p>
            <a:r>
              <a:rPr lang="tr-TR" sz="2800" dirty="0">
                <a:solidFill>
                  <a:srgbClr val="000000"/>
                </a:solidFill>
                <a:latin typeface="Times New Roman" panose="02020603050405020304" pitchFamily="18" charset="0"/>
              </a:rPr>
              <a:t>A=0 ve B=0 ise Çıkış </a:t>
            </a:r>
            <a:r>
              <a:rPr lang="tr-TR" sz="2800" b="1" dirty="0">
                <a:solidFill>
                  <a:srgbClr val="000000"/>
                </a:solidFill>
                <a:latin typeface="Times New Roman" panose="02020603050405020304" pitchFamily="18" charset="0"/>
              </a:rPr>
              <a:t>C= A+B= 0+0 = </a:t>
            </a:r>
            <a:r>
              <a:rPr lang="tr-TR" sz="2800" b="1" dirty="0">
                <a:solidFill>
                  <a:srgbClr val="FF0000"/>
                </a:solidFill>
                <a:latin typeface="Times New Roman" panose="02020603050405020304" pitchFamily="18" charset="0"/>
              </a:rPr>
              <a:t>0</a:t>
            </a:r>
            <a:br>
              <a:rPr lang="tr-TR" sz="2800" b="1" dirty="0">
                <a:solidFill>
                  <a:srgbClr val="000000"/>
                </a:solidFill>
                <a:latin typeface="Times New Roman" panose="02020603050405020304" pitchFamily="18" charset="0"/>
              </a:rPr>
            </a:br>
            <a:r>
              <a:rPr lang="tr-TR" sz="2800" dirty="0">
                <a:solidFill>
                  <a:srgbClr val="000000"/>
                </a:solidFill>
                <a:latin typeface="Times New Roman" panose="02020603050405020304" pitchFamily="18" charset="0"/>
              </a:rPr>
              <a:t>A=0 ve B=1 ise Çıkış </a:t>
            </a:r>
            <a:r>
              <a:rPr lang="tr-TR" sz="2800" b="1" dirty="0">
                <a:solidFill>
                  <a:srgbClr val="000000"/>
                </a:solidFill>
                <a:latin typeface="Times New Roman" panose="02020603050405020304" pitchFamily="18" charset="0"/>
              </a:rPr>
              <a:t>C= A+B= 0+1 = </a:t>
            </a:r>
            <a:r>
              <a:rPr lang="tr-TR" sz="2800" b="1" dirty="0">
                <a:solidFill>
                  <a:srgbClr val="FF0000"/>
                </a:solidFill>
                <a:latin typeface="Times New Roman" panose="02020603050405020304" pitchFamily="18" charset="0"/>
              </a:rPr>
              <a:t>1</a:t>
            </a:r>
            <a:br>
              <a:rPr lang="tr-TR" sz="2800" b="1" dirty="0">
                <a:solidFill>
                  <a:srgbClr val="000000"/>
                </a:solidFill>
                <a:latin typeface="Times New Roman" panose="02020603050405020304" pitchFamily="18" charset="0"/>
              </a:rPr>
            </a:br>
            <a:r>
              <a:rPr lang="tr-TR" sz="2800" dirty="0">
                <a:solidFill>
                  <a:srgbClr val="000000"/>
                </a:solidFill>
                <a:latin typeface="Times New Roman" panose="02020603050405020304" pitchFamily="18" charset="0"/>
              </a:rPr>
              <a:t>A=1 ve B=0 ise Çıkış </a:t>
            </a:r>
            <a:r>
              <a:rPr lang="tr-TR" sz="2800" b="1" dirty="0">
                <a:solidFill>
                  <a:srgbClr val="000000"/>
                </a:solidFill>
                <a:latin typeface="Times New Roman" panose="02020603050405020304" pitchFamily="18" charset="0"/>
              </a:rPr>
              <a:t>C= A+B= 1+1 = </a:t>
            </a:r>
            <a:r>
              <a:rPr lang="tr-TR" sz="2800" b="1" dirty="0">
                <a:solidFill>
                  <a:srgbClr val="FF0000"/>
                </a:solidFill>
                <a:latin typeface="Times New Roman" panose="02020603050405020304" pitchFamily="18" charset="0"/>
              </a:rPr>
              <a:t>1</a:t>
            </a:r>
            <a:br>
              <a:rPr lang="tr-TR" sz="2800" b="1" dirty="0">
                <a:solidFill>
                  <a:srgbClr val="000000"/>
                </a:solidFill>
                <a:latin typeface="Times New Roman" panose="02020603050405020304" pitchFamily="18" charset="0"/>
              </a:rPr>
            </a:br>
            <a:r>
              <a:rPr lang="tr-TR" sz="2800" dirty="0">
                <a:solidFill>
                  <a:srgbClr val="000000"/>
                </a:solidFill>
                <a:latin typeface="Times New Roman" panose="02020603050405020304" pitchFamily="18" charset="0"/>
              </a:rPr>
              <a:t>A=1 ve B=1 ise Çıkış </a:t>
            </a:r>
            <a:r>
              <a:rPr lang="tr-TR" sz="2800" b="1" dirty="0">
                <a:solidFill>
                  <a:srgbClr val="000000"/>
                </a:solidFill>
                <a:latin typeface="Times New Roman" panose="02020603050405020304" pitchFamily="18" charset="0"/>
              </a:rPr>
              <a:t>C= A+B= 1+1 = </a:t>
            </a:r>
            <a:r>
              <a:rPr lang="tr-TR" sz="2800" b="1" dirty="0">
                <a:solidFill>
                  <a:srgbClr val="FF0000"/>
                </a:solidFill>
                <a:latin typeface="Times New Roman" panose="02020603050405020304" pitchFamily="18" charset="0"/>
              </a:rPr>
              <a:t>1</a:t>
            </a:r>
            <a:r>
              <a:rPr lang="tr-TR" sz="2800" dirty="0"/>
              <a:t> </a:t>
            </a:r>
            <a:br>
              <a:rPr lang="tr-TR" sz="2800" dirty="0"/>
            </a:br>
            <a:endParaRPr lang="tr-TR" sz="2800" dirty="0"/>
          </a:p>
        </p:txBody>
      </p:sp>
      <p:sp>
        <p:nvSpPr>
          <p:cNvPr id="12" name="Metin kutusu 11">
            <a:extLst>
              <a:ext uri="{FF2B5EF4-FFF2-40B4-BE49-F238E27FC236}">
                <a16:creationId xmlns:a16="http://schemas.microsoft.com/office/drawing/2014/main" id="{1B395003-BEBB-484F-9A82-335573AED430}"/>
              </a:ext>
            </a:extLst>
          </p:cNvPr>
          <p:cNvSpPr txBox="1"/>
          <p:nvPr/>
        </p:nvSpPr>
        <p:spPr>
          <a:xfrm>
            <a:off x="3430138" y="5737737"/>
            <a:ext cx="5862502" cy="461665"/>
          </a:xfrm>
          <a:prstGeom prst="rect">
            <a:avLst/>
          </a:prstGeom>
          <a:noFill/>
        </p:spPr>
        <p:txBody>
          <a:bodyPr wrap="none" rtlCol="0">
            <a:spAutoFit/>
          </a:bodyPr>
          <a:lstStyle/>
          <a:p>
            <a:r>
              <a:rPr lang="tr-TR" sz="2400" dirty="0">
                <a:solidFill>
                  <a:srgbClr val="FF0000"/>
                </a:solidFill>
                <a:latin typeface="Times New Roman" panose="02020603050405020304" pitchFamily="18" charset="0"/>
                <a:cs typeface="Times New Roman" panose="02020603050405020304" pitchFamily="18" charset="0"/>
              </a:rPr>
              <a:t>Entegresi iç yapısı kapısı ve doğruluk tablosu </a:t>
            </a:r>
          </a:p>
        </p:txBody>
      </p:sp>
    </p:spTree>
    <p:extLst>
      <p:ext uri="{BB962C8B-B14F-4D97-AF65-F5344CB8AC3E}">
        <p14:creationId xmlns:p14="http://schemas.microsoft.com/office/powerpoint/2010/main" val="42823317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KAYNAKLAR</a:t>
            </a:r>
          </a:p>
        </p:txBody>
      </p:sp>
      <p:sp>
        <p:nvSpPr>
          <p:cNvPr id="3" name="İçerik Yer Tutucusu 2"/>
          <p:cNvSpPr>
            <a:spLocks noGrp="1"/>
          </p:cNvSpPr>
          <p:nvPr>
            <p:ph idx="1"/>
          </p:nvPr>
        </p:nvSpPr>
        <p:spPr>
          <a:xfrm>
            <a:off x="892563" y="1845734"/>
            <a:ext cx="10748978" cy="4023360"/>
          </a:xfrm>
        </p:spPr>
        <p:txBody>
          <a:bodyPr>
            <a:normAutofit/>
          </a:bodyPr>
          <a:lstStyle/>
          <a:p>
            <a:pPr marL="0" indent="0">
              <a:buNone/>
            </a:pPr>
            <a:endParaRPr lang="tr-TR" dirty="0"/>
          </a:p>
          <a:p>
            <a:pPr marL="457200" indent="-457200">
              <a:buFont typeface="Calibri" panose="020F0502020204030204" pitchFamily="34" charset="0"/>
              <a:buAutoNum type="arabicPeriod"/>
            </a:pPr>
            <a:r>
              <a:rPr lang="tr-TR" b="1" dirty="0" err="1"/>
              <a:t>Arş.Gör</a:t>
            </a:r>
            <a:r>
              <a:rPr lang="tr-TR" b="1" dirty="0"/>
              <a:t>. Ö. Faruk BOYRAZ, Mantık Kapıları, Sakarya Üniversitesi, Teknoloji Fakültesi, Elektrik – Elektronik Mühendisliği</a:t>
            </a:r>
          </a:p>
          <a:p>
            <a:pPr marL="457200" indent="-457200">
              <a:buFont typeface="Calibri" panose="020F0502020204030204" pitchFamily="34" charset="0"/>
              <a:buAutoNum type="arabicPeriod"/>
            </a:pPr>
            <a:r>
              <a:rPr lang="tr-TR" b="1" dirty="0"/>
              <a:t>Temel Mantık Devreleri, Elektrik – Elektronik Teknolojisi, 522EE0245, Ankara 2012, MEGEP</a:t>
            </a:r>
          </a:p>
          <a:p>
            <a:pPr marL="457200" indent="-457200">
              <a:buFont typeface="Calibri" panose="020F0502020204030204" pitchFamily="34" charset="0"/>
              <a:buAutoNum type="arabicPeriod"/>
            </a:pPr>
            <a:r>
              <a:rPr lang="en-US" b="1" dirty="0"/>
              <a:t>Hüseyin </a:t>
            </a:r>
            <a:r>
              <a:rPr lang="en-US" b="1" dirty="0" err="1"/>
              <a:t>Ekiz</a:t>
            </a:r>
            <a:r>
              <a:rPr lang="tr-TR" b="1" dirty="0"/>
              <a:t>, </a:t>
            </a:r>
            <a:r>
              <a:rPr lang="en-US" b="1" dirty="0" err="1"/>
              <a:t>Mantık</a:t>
            </a:r>
            <a:r>
              <a:rPr lang="en-US" b="1" dirty="0"/>
              <a:t> </a:t>
            </a:r>
            <a:r>
              <a:rPr lang="en-US" b="1" dirty="0" err="1"/>
              <a:t>Devreleri</a:t>
            </a:r>
            <a:r>
              <a:rPr lang="en-US" b="1" dirty="0"/>
              <a:t> </a:t>
            </a:r>
            <a:endParaRPr lang="tr-TR" b="1" dirty="0"/>
          </a:p>
          <a:p>
            <a:pPr marL="457200" indent="-457200">
              <a:buFont typeface="Calibri" panose="020F0502020204030204" pitchFamily="34" charset="0"/>
              <a:buAutoNum type="arabicPeriod"/>
            </a:pPr>
            <a:r>
              <a:rPr lang="tr-TR" b="1" dirty="0" err="1"/>
              <a:t>Yrd.Doç.Dr</a:t>
            </a:r>
            <a:r>
              <a:rPr lang="tr-TR" b="1" dirty="0"/>
              <a:t>. Mustafa Engin, </a:t>
            </a:r>
            <a:r>
              <a:rPr lang="tr-TR" b="1" dirty="0" err="1"/>
              <a:t>Yrd.Doç.Dr</a:t>
            </a:r>
            <a:r>
              <a:rPr lang="tr-TR" b="1" dirty="0"/>
              <a:t>. </a:t>
            </a:r>
            <a:r>
              <a:rPr lang="tr-TR" b="1" dirty="0" err="1"/>
              <a:t>Dilşad</a:t>
            </a:r>
            <a:r>
              <a:rPr lang="tr-TR" b="1" dirty="0"/>
              <a:t> Engin, Sayısal Elektronik, Ege Üniversitesi, Ege Meslek Yüksekokulu,, İzmir 2015</a:t>
            </a:r>
          </a:p>
        </p:txBody>
      </p:sp>
    </p:spTree>
    <p:extLst>
      <p:ext uri="{BB962C8B-B14F-4D97-AF65-F5344CB8AC3E}">
        <p14:creationId xmlns:p14="http://schemas.microsoft.com/office/powerpoint/2010/main" val="11432395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Ders İçeriği</a:t>
            </a:r>
          </a:p>
        </p:txBody>
      </p:sp>
      <p:sp>
        <p:nvSpPr>
          <p:cNvPr id="8" name="İçerik Yer Tutucusu 2"/>
          <p:cNvSpPr txBox="1">
            <a:spLocks/>
          </p:cNvSpPr>
          <p:nvPr/>
        </p:nvSpPr>
        <p:spPr>
          <a:xfrm>
            <a:off x="1097280" y="2096518"/>
            <a:ext cx="7719174" cy="2652902"/>
          </a:xfrm>
          <a:prstGeom prst="rect">
            <a:avLst/>
          </a:prstGeom>
        </p:spPr>
        <p:txBody>
          <a:bodyPr vert="horz" lIns="0" tIns="45720" rIns="0" bIns="45720" rtlCol="0">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bg2">
                    <a:lumMod val="25000"/>
                  </a:schemeClr>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bg2">
                    <a:lumMod val="25000"/>
                  </a:schemeClr>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bg2">
                    <a:lumMod val="25000"/>
                  </a:schemeClr>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bg2">
                    <a:lumMod val="25000"/>
                  </a:schemeClr>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bg2">
                    <a:lumMod val="25000"/>
                  </a:schemeClr>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buNone/>
            </a:pPr>
            <a:r>
              <a:rPr lang="tr-TR" b="1" dirty="0">
                <a:solidFill>
                  <a:srgbClr val="FF0000"/>
                </a:solidFill>
              </a:rPr>
              <a:t>LOJİK KAPILAR</a:t>
            </a:r>
          </a:p>
          <a:p>
            <a:pPr>
              <a:buFontTx/>
              <a:buChar char="-"/>
            </a:pPr>
            <a:r>
              <a:rPr lang="tr-TR" dirty="0"/>
              <a:t>Ve değil (NAND) Kapısı </a:t>
            </a:r>
          </a:p>
          <a:p>
            <a:pPr>
              <a:buFontTx/>
              <a:buChar char="-"/>
            </a:pPr>
            <a:r>
              <a:rPr lang="tr-TR" dirty="0"/>
              <a:t>Veya değil (NOR) Kapısı </a:t>
            </a:r>
          </a:p>
          <a:p>
            <a:pPr>
              <a:buFontTx/>
              <a:buChar char="-"/>
            </a:pPr>
            <a:r>
              <a:rPr lang="tr-TR" dirty="0"/>
              <a:t>Özel veya (EXOR) Kapısı</a:t>
            </a:r>
          </a:p>
          <a:p>
            <a:pPr>
              <a:buFontTx/>
              <a:buChar char="-"/>
            </a:pPr>
            <a:r>
              <a:rPr lang="tr-TR" dirty="0"/>
              <a:t>Özel veya Değil (EXNOR) Kapısı</a:t>
            </a:r>
          </a:p>
          <a:p>
            <a:pPr marL="0" indent="0">
              <a:buNone/>
            </a:pPr>
            <a:r>
              <a:rPr lang="tr-TR" dirty="0"/>
              <a:t>	</a:t>
            </a:r>
          </a:p>
        </p:txBody>
      </p:sp>
    </p:spTree>
    <p:extLst>
      <p:ext uri="{BB962C8B-B14F-4D97-AF65-F5344CB8AC3E}">
        <p14:creationId xmlns:p14="http://schemas.microsoft.com/office/powerpoint/2010/main" val="5493564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97280" y="2186927"/>
            <a:ext cx="10058400" cy="3613371"/>
          </a:xfrm>
        </p:spPr>
        <p:txBody>
          <a:bodyPr>
            <a:normAutofit/>
          </a:bodyPr>
          <a:lstStyle/>
          <a:p>
            <a:pPr marL="0" indent="0">
              <a:buNone/>
            </a:pPr>
            <a:r>
              <a:rPr lang="tr-TR" sz="2400" dirty="0"/>
              <a:t>Sayısal devrelerin temel devre elemanları lojik kapılardır. Bir lojik kapı bir çıkış, bir veya birden fazla giriş hattına sahiptir. Çıkışı, giriş hatlarının durumuna bağlı olarak lojik-1 veya lojik-0 olabilir. </a:t>
            </a:r>
          </a:p>
          <a:p>
            <a:pPr marL="0" indent="0">
              <a:buNone/>
            </a:pPr>
            <a:r>
              <a:rPr lang="tr-TR" sz="2400" dirty="0"/>
              <a:t>Bir lojik kapının girişlerine uygulanan sinyale bağlı olarak çıkışının ne olacağını gösteren tabloya doğruluk tablosu </a:t>
            </a:r>
            <a:r>
              <a:rPr lang="tr-TR" sz="2400" b="1" dirty="0">
                <a:solidFill>
                  <a:srgbClr val="FF0000"/>
                </a:solidFill>
              </a:rPr>
              <a:t>(</a:t>
            </a:r>
            <a:r>
              <a:rPr lang="tr-TR" sz="2400" b="1" dirty="0" err="1">
                <a:solidFill>
                  <a:srgbClr val="FF0000"/>
                </a:solidFill>
              </a:rPr>
              <a:t>truth</a:t>
            </a:r>
            <a:r>
              <a:rPr lang="tr-TR" sz="2400" b="1" dirty="0">
                <a:solidFill>
                  <a:srgbClr val="FF0000"/>
                </a:solidFill>
              </a:rPr>
              <a:t> </a:t>
            </a:r>
            <a:r>
              <a:rPr lang="tr-TR" sz="2400" b="1" dirty="0" err="1">
                <a:solidFill>
                  <a:srgbClr val="FF0000"/>
                </a:solidFill>
              </a:rPr>
              <a:t>table</a:t>
            </a:r>
            <a:r>
              <a:rPr lang="tr-TR" sz="2400" b="1" dirty="0">
                <a:solidFill>
                  <a:srgbClr val="FF0000"/>
                </a:solidFill>
              </a:rPr>
              <a:t>) </a:t>
            </a:r>
            <a:r>
              <a:rPr lang="tr-TR" sz="2400" dirty="0"/>
              <a:t>adı verilir. </a:t>
            </a:r>
          </a:p>
          <a:p>
            <a:pPr marL="0" indent="0">
              <a:buNone/>
            </a:pPr>
            <a:r>
              <a:rPr lang="tr-TR" sz="2400" dirty="0">
                <a:solidFill>
                  <a:srgbClr val="FF0000"/>
                </a:solidFill>
              </a:rPr>
              <a:t>TAMPON(</a:t>
            </a:r>
            <a:r>
              <a:rPr lang="tr-TR" sz="2400" dirty="0" err="1">
                <a:solidFill>
                  <a:srgbClr val="FF0000"/>
                </a:solidFill>
              </a:rPr>
              <a:t>Buffer</a:t>
            </a:r>
            <a:r>
              <a:rPr lang="tr-TR" sz="2400" dirty="0">
                <a:solidFill>
                  <a:srgbClr val="FF0000"/>
                </a:solidFill>
              </a:rPr>
              <a:t>) ,VE(AND), VEYA(OR), DEĞİL(NOT), VE DEĞİL(NAND), VEYA DEĞİL(NOR), ÖZEL VEYA(EXOR) </a:t>
            </a:r>
            <a:r>
              <a:rPr lang="tr-TR" sz="2400" dirty="0"/>
              <a:t>ve </a:t>
            </a:r>
            <a:r>
              <a:rPr lang="tr-TR" sz="2400" dirty="0">
                <a:solidFill>
                  <a:srgbClr val="FF0000"/>
                </a:solidFill>
              </a:rPr>
              <a:t>ÖZEL VEYA DEĞİL(EXNOR)</a:t>
            </a:r>
            <a:r>
              <a:rPr lang="tr-TR" sz="2400" dirty="0"/>
              <a:t> temel lojik kapılardır.</a:t>
            </a:r>
          </a:p>
          <a:p>
            <a:pPr marL="0" indent="0">
              <a:buNone/>
            </a:pPr>
            <a:endParaRPr lang="tr-TR" sz="2400" dirty="0"/>
          </a:p>
        </p:txBody>
      </p:sp>
      <p:sp>
        <p:nvSpPr>
          <p:cNvPr id="5" name="Unvan 1"/>
          <p:cNvSpPr>
            <a:spLocks noGrp="1"/>
          </p:cNvSpPr>
          <p:nvPr>
            <p:ph type="title"/>
          </p:nvPr>
        </p:nvSpPr>
        <p:spPr/>
        <p:txBody>
          <a:bodyPr/>
          <a:lstStyle/>
          <a:p>
            <a:r>
              <a:rPr lang="tr-TR" dirty="0"/>
              <a:t>Lojik Kapılar</a:t>
            </a:r>
          </a:p>
        </p:txBody>
      </p:sp>
    </p:spTree>
    <p:extLst>
      <p:ext uri="{BB962C8B-B14F-4D97-AF65-F5344CB8AC3E}">
        <p14:creationId xmlns:p14="http://schemas.microsoft.com/office/powerpoint/2010/main" val="28024640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1"/>
          <p:cNvSpPr>
            <a:spLocks noGrp="1"/>
          </p:cNvSpPr>
          <p:nvPr>
            <p:ph type="title"/>
          </p:nvPr>
        </p:nvSpPr>
        <p:spPr>
          <a:xfrm>
            <a:off x="1097280" y="286603"/>
            <a:ext cx="10058400" cy="1450757"/>
          </a:xfrm>
        </p:spPr>
        <p:txBody>
          <a:bodyPr/>
          <a:lstStyle/>
          <a:p>
            <a:r>
              <a:rPr lang="tr-TR" dirty="0"/>
              <a:t>Tampon Kapısı (</a:t>
            </a:r>
            <a:r>
              <a:rPr lang="tr-TR" dirty="0" err="1"/>
              <a:t>Buffer</a:t>
            </a:r>
            <a:r>
              <a:rPr lang="tr-TR" dirty="0"/>
              <a:t> </a:t>
            </a:r>
            <a:r>
              <a:rPr lang="tr-TR" dirty="0" err="1"/>
              <a:t>Gate</a:t>
            </a:r>
            <a:r>
              <a:rPr lang="tr-TR" dirty="0"/>
              <a:t>)</a:t>
            </a:r>
          </a:p>
        </p:txBody>
      </p:sp>
      <p:sp>
        <p:nvSpPr>
          <p:cNvPr id="5" name="İçerik Yer Tutucusu 2"/>
          <p:cNvSpPr>
            <a:spLocks noGrp="1"/>
          </p:cNvSpPr>
          <p:nvPr>
            <p:ph idx="1"/>
          </p:nvPr>
        </p:nvSpPr>
        <p:spPr>
          <a:xfrm>
            <a:off x="1097280" y="1981389"/>
            <a:ext cx="10058400" cy="2252541"/>
          </a:xfrm>
        </p:spPr>
        <p:txBody>
          <a:bodyPr>
            <a:normAutofit/>
          </a:bodyPr>
          <a:lstStyle/>
          <a:p>
            <a:pPr algn="just"/>
            <a:r>
              <a:rPr lang="tr-TR" sz="2400" dirty="0"/>
              <a:t>Tampon kapısının bir girişi ve bir çıkışı bulunmaktadır. Bu devre elektronik katlar veya kullanılan diğer kapılar arasında empedans uygunluğu sağlar. Kullanılan devrelerde bir katın çıkış empedansı diğer katın giriş empedansına eşit olmaz ise katlar arasında bulunan bu uyumsuzluk enerji kayıplarına neden olmaktadır. Tampon katı ile empedans uygunsuzluğundan oluşan kayıplar önlenmiş olur.</a:t>
            </a:r>
          </a:p>
        </p:txBody>
      </p:sp>
      <p:grpSp>
        <p:nvGrpSpPr>
          <p:cNvPr id="7" name="Grup 6">
            <a:extLst>
              <a:ext uri="{FF2B5EF4-FFF2-40B4-BE49-F238E27FC236}">
                <a16:creationId xmlns:a16="http://schemas.microsoft.com/office/drawing/2014/main" id="{E7F8279F-EDC6-4B7D-8E25-F5E01BABF15C}"/>
              </a:ext>
            </a:extLst>
          </p:cNvPr>
          <p:cNvGrpSpPr/>
          <p:nvPr/>
        </p:nvGrpSpPr>
        <p:grpSpPr>
          <a:xfrm>
            <a:off x="3316406" y="4056509"/>
            <a:ext cx="5823389" cy="2099210"/>
            <a:chOff x="2454639" y="3848100"/>
            <a:chExt cx="6314740" cy="2389792"/>
          </a:xfrm>
        </p:grpSpPr>
        <p:pic>
          <p:nvPicPr>
            <p:cNvPr id="8" name="Resim 7">
              <a:extLst>
                <a:ext uri="{FF2B5EF4-FFF2-40B4-BE49-F238E27FC236}">
                  <a16:creationId xmlns:a16="http://schemas.microsoft.com/office/drawing/2014/main" id="{5E185F69-938B-442D-A43E-3AF6F94AE4D3}"/>
                </a:ext>
              </a:extLst>
            </p:cNvPr>
            <p:cNvPicPr>
              <a:picLocks noChangeAspect="1"/>
            </p:cNvPicPr>
            <p:nvPr/>
          </p:nvPicPr>
          <p:blipFill>
            <a:blip r:embed="rId2">
              <a:duotone>
                <a:schemeClr val="accent4">
                  <a:shade val="45000"/>
                  <a:satMod val="135000"/>
                </a:schemeClr>
                <a:prstClr val="white"/>
              </a:duotone>
            </a:blip>
            <a:stretch>
              <a:fillRect/>
            </a:stretch>
          </p:blipFill>
          <p:spPr>
            <a:xfrm>
              <a:off x="2994370" y="4009231"/>
              <a:ext cx="2247900" cy="1228725"/>
            </a:xfrm>
            <a:prstGeom prst="rect">
              <a:avLst/>
            </a:prstGeom>
          </p:spPr>
        </p:pic>
        <p:pic>
          <p:nvPicPr>
            <p:cNvPr id="9" name="Resim 8">
              <a:extLst>
                <a:ext uri="{FF2B5EF4-FFF2-40B4-BE49-F238E27FC236}">
                  <a16:creationId xmlns:a16="http://schemas.microsoft.com/office/drawing/2014/main" id="{59886E61-3FBF-4301-9C1E-5D943D08144C}"/>
                </a:ext>
              </a:extLst>
            </p:cNvPr>
            <p:cNvPicPr>
              <a:picLocks noChangeAspect="1"/>
            </p:cNvPicPr>
            <p:nvPr/>
          </p:nvPicPr>
          <p:blipFill>
            <a:blip r:embed="rId3">
              <a:duotone>
                <a:schemeClr val="accent4">
                  <a:shade val="45000"/>
                  <a:satMod val="135000"/>
                </a:schemeClr>
                <a:prstClr val="white"/>
              </a:duotone>
            </a:blip>
            <a:stretch>
              <a:fillRect/>
            </a:stretch>
          </p:blipFill>
          <p:spPr>
            <a:xfrm>
              <a:off x="5982240" y="3848100"/>
              <a:ext cx="2764344" cy="1550987"/>
            </a:xfrm>
            <a:prstGeom prst="rect">
              <a:avLst/>
            </a:prstGeom>
          </p:spPr>
        </p:pic>
        <p:sp>
          <p:nvSpPr>
            <p:cNvPr id="10" name="Metin kutusu 9">
              <a:extLst>
                <a:ext uri="{FF2B5EF4-FFF2-40B4-BE49-F238E27FC236}">
                  <a16:creationId xmlns:a16="http://schemas.microsoft.com/office/drawing/2014/main" id="{52BDA46E-182E-48AA-AD8F-B014B4EEA7D7}"/>
                </a:ext>
              </a:extLst>
            </p:cNvPr>
            <p:cNvSpPr txBox="1"/>
            <p:nvPr/>
          </p:nvSpPr>
          <p:spPr>
            <a:xfrm>
              <a:off x="2454639" y="5712321"/>
              <a:ext cx="6314740" cy="525571"/>
            </a:xfrm>
            <a:prstGeom prst="rect">
              <a:avLst/>
            </a:prstGeom>
            <a:noFill/>
          </p:spPr>
          <p:txBody>
            <a:bodyPr wrap="none" rtlCol="0">
              <a:spAutoFit/>
            </a:bodyPr>
            <a:lstStyle/>
            <a:p>
              <a:r>
                <a:rPr lang="tr-TR" sz="2400" dirty="0">
                  <a:solidFill>
                    <a:srgbClr val="FF0000"/>
                  </a:solidFill>
                  <a:latin typeface="Times New Roman" panose="02020603050405020304" pitchFamily="18" charset="0"/>
                  <a:cs typeface="Times New Roman" panose="02020603050405020304" pitchFamily="18" charset="0"/>
                </a:rPr>
                <a:t>Tampon Kapısı sembolü ve elektriksel şeması</a:t>
              </a:r>
            </a:p>
          </p:txBody>
        </p:sp>
      </p:grpSp>
    </p:spTree>
    <p:extLst>
      <p:ext uri="{BB962C8B-B14F-4D97-AF65-F5344CB8AC3E}">
        <p14:creationId xmlns:p14="http://schemas.microsoft.com/office/powerpoint/2010/main" val="41323112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İlgili resim">
            <a:extLst>
              <a:ext uri="{FF2B5EF4-FFF2-40B4-BE49-F238E27FC236}">
                <a16:creationId xmlns:a16="http://schemas.microsoft.com/office/drawing/2014/main" id="{6BA8E3D6-A56D-4DEB-B968-083081C3E3B8}"/>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3840" t="5795" r="2669" b="6061"/>
          <a:stretch/>
        </p:blipFill>
        <p:spPr bwMode="auto">
          <a:xfrm>
            <a:off x="1015810" y="1186882"/>
            <a:ext cx="5003800" cy="367030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5" name="Tablo 4">
            <a:extLst>
              <a:ext uri="{FF2B5EF4-FFF2-40B4-BE49-F238E27FC236}">
                <a16:creationId xmlns:a16="http://schemas.microsoft.com/office/drawing/2014/main" id="{26BA6A36-BDC1-429A-83B6-3DBDA831A7E0}"/>
              </a:ext>
            </a:extLst>
          </p:cNvPr>
          <p:cNvGraphicFramePr>
            <a:graphicFrameLocks noGrp="1"/>
          </p:cNvGraphicFramePr>
          <p:nvPr>
            <p:extLst>
              <p:ext uri="{D42A27DB-BD31-4B8C-83A1-F6EECF244321}">
                <p14:modId xmlns:p14="http://schemas.microsoft.com/office/powerpoint/2010/main" val="70081027"/>
              </p:ext>
            </p:extLst>
          </p:nvPr>
        </p:nvGraphicFramePr>
        <p:xfrm>
          <a:off x="6781610" y="2204049"/>
          <a:ext cx="3073400" cy="2150536"/>
        </p:xfrm>
        <a:graphic>
          <a:graphicData uri="http://schemas.openxmlformats.org/drawingml/2006/table">
            <a:tbl>
              <a:tblPr firstRow="1" bandRow="1">
                <a:tableStyleId>{BC89EF96-8CEA-46FF-86C4-4CE0E7609802}</a:tableStyleId>
              </a:tblPr>
              <a:tblGrid>
                <a:gridCol w="1625600">
                  <a:extLst>
                    <a:ext uri="{9D8B030D-6E8A-4147-A177-3AD203B41FA5}">
                      <a16:colId xmlns:a16="http://schemas.microsoft.com/office/drawing/2014/main" val="20000"/>
                    </a:ext>
                  </a:extLst>
                </a:gridCol>
                <a:gridCol w="1447800">
                  <a:extLst>
                    <a:ext uri="{9D8B030D-6E8A-4147-A177-3AD203B41FA5}">
                      <a16:colId xmlns:a16="http://schemas.microsoft.com/office/drawing/2014/main" val="20001"/>
                    </a:ext>
                  </a:extLst>
                </a:gridCol>
              </a:tblGrid>
              <a:tr h="537634">
                <a:tc>
                  <a:txBody>
                    <a:bodyPr/>
                    <a:lstStyle/>
                    <a:p>
                      <a:pPr algn="ctr"/>
                      <a:r>
                        <a:rPr lang="tr-TR" dirty="0"/>
                        <a:t>Giriş</a:t>
                      </a:r>
                    </a:p>
                  </a:txBody>
                  <a:tcPr anchor="ctr"/>
                </a:tc>
                <a:tc>
                  <a:txBody>
                    <a:bodyPr/>
                    <a:lstStyle/>
                    <a:p>
                      <a:pPr algn="ctr"/>
                      <a:r>
                        <a:rPr lang="tr-TR" dirty="0"/>
                        <a:t>Çıkış</a:t>
                      </a:r>
                    </a:p>
                  </a:txBody>
                  <a:tcPr anchor="ctr"/>
                </a:tc>
                <a:extLst>
                  <a:ext uri="{0D108BD9-81ED-4DB2-BD59-A6C34878D82A}">
                    <a16:rowId xmlns:a16="http://schemas.microsoft.com/office/drawing/2014/main" val="10000"/>
                  </a:ext>
                </a:extLst>
              </a:tr>
              <a:tr h="537634">
                <a:tc>
                  <a:txBody>
                    <a:bodyPr/>
                    <a:lstStyle/>
                    <a:p>
                      <a:pPr algn="ctr"/>
                      <a:r>
                        <a:rPr lang="tr-TR" dirty="0">
                          <a:solidFill>
                            <a:srgbClr val="FF0000"/>
                          </a:solidFill>
                        </a:rPr>
                        <a:t>A</a:t>
                      </a:r>
                    </a:p>
                  </a:txBody>
                  <a:tcPr anchor="ctr"/>
                </a:tc>
                <a:tc>
                  <a:txBody>
                    <a:bodyPr/>
                    <a:lstStyle/>
                    <a:p>
                      <a:pPr algn="ctr"/>
                      <a:r>
                        <a:rPr lang="tr-TR" dirty="0">
                          <a:solidFill>
                            <a:srgbClr val="FF0000"/>
                          </a:solidFill>
                        </a:rPr>
                        <a:t>B</a:t>
                      </a:r>
                    </a:p>
                  </a:txBody>
                  <a:tcPr anchor="ctr"/>
                </a:tc>
                <a:extLst>
                  <a:ext uri="{0D108BD9-81ED-4DB2-BD59-A6C34878D82A}">
                    <a16:rowId xmlns:a16="http://schemas.microsoft.com/office/drawing/2014/main" val="10001"/>
                  </a:ext>
                </a:extLst>
              </a:tr>
              <a:tr h="537634">
                <a:tc>
                  <a:txBody>
                    <a:bodyPr/>
                    <a:lstStyle/>
                    <a:p>
                      <a:pPr algn="ctr"/>
                      <a:r>
                        <a:rPr lang="tr-TR" dirty="0"/>
                        <a:t>0</a:t>
                      </a:r>
                    </a:p>
                  </a:txBody>
                  <a:tcPr anchor="ctr"/>
                </a:tc>
                <a:tc>
                  <a:txBody>
                    <a:bodyPr/>
                    <a:lstStyle/>
                    <a:p>
                      <a:pPr algn="ctr"/>
                      <a:r>
                        <a:rPr lang="tr-TR" dirty="0"/>
                        <a:t>0</a:t>
                      </a:r>
                    </a:p>
                  </a:txBody>
                  <a:tcPr anchor="ctr"/>
                </a:tc>
                <a:extLst>
                  <a:ext uri="{0D108BD9-81ED-4DB2-BD59-A6C34878D82A}">
                    <a16:rowId xmlns:a16="http://schemas.microsoft.com/office/drawing/2014/main" val="10002"/>
                  </a:ext>
                </a:extLst>
              </a:tr>
              <a:tr h="537634">
                <a:tc>
                  <a:txBody>
                    <a:bodyPr/>
                    <a:lstStyle/>
                    <a:p>
                      <a:pPr algn="ctr"/>
                      <a:r>
                        <a:rPr lang="tr-TR" dirty="0"/>
                        <a:t>1</a:t>
                      </a:r>
                    </a:p>
                  </a:txBody>
                  <a:tcPr anchor="ctr"/>
                </a:tc>
                <a:tc>
                  <a:txBody>
                    <a:bodyPr/>
                    <a:lstStyle/>
                    <a:p>
                      <a:pPr algn="ctr"/>
                      <a:r>
                        <a:rPr lang="tr-TR" dirty="0"/>
                        <a:t>1</a:t>
                      </a:r>
                    </a:p>
                  </a:txBody>
                  <a:tcPr anchor="ctr"/>
                </a:tc>
                <a:extLst>
                  <a:ext uri="{0D108BD9-81ED-4DB2-BD59-A6C34878D82A}">
                    <a16:rowId xmlns:a16="http://schemas.microsoft.com/office/drawing/2014/main" val="10003"/>
                  </a:ext>
                </a:extLst>
              </a:tr>
            </a:tbl>
          </a:graphicData>
        </a:graphic>
      </p:graphicFrame>
      <p:sp>
        <p:nvSpPr>
          <p:cNvPr id="6" name="Metin kutusu 5">
            <a:extLst>
              <a:ext uri="{FF2B5EF4-FFF2-40B4-BE49-F238E27FC236}">
                <a16:creationId xmlns:a16="http://schemas.microsoft.com/office/drawing/2014/main" id="{72E9274E-1943-4353-8887-AFE0978143F9}"/>
              </a:ext>
            </a:extLst>
          </p:cNvPr>
          <p:cNvSpPr txBox="1"/>
          <p:nvPr/>
        </p:nvSpPr>
        <p:spPr>
          <a:xfrm>
            <a:off x="3088359" y="5359778"/>
            <a:ext cx="5862502" cy="461665"/>
          </a:xfrm>
          <a:prstGeom prst="rect">
            <a:avLst/>
          </a:prstGeom>
          <a:noFill/>
        </p:spPr>
        <p:txBody>
          <a:bodyPr wrap="none" rtlCol="0">
            <a:spAutoFit/>
          </a:bodyPr>
          <a:lstStyle/>
          <a:p>
            <a:r>
              <a:rPr lang="tr-TR" sz="2400" dirty="0">
                <a:solidFill>
                  <a:srgbClr val="FF0000"/>
                </a:solidFill>
                <a:latin typeface="Times New Roman" panose="02020603050405020304" pitchFamily="18" charset="0"/>
                <a:cs typeface="Times New Roman" panose="02020603050405020304" pitchFamily="18" charset="0"/>
              </a:rPr>
              <a:t>Entegresi iç yapısı kapısı ve doğruluk tablosu </a:t>
            </a:r>
          </a:p>
        </p:txBody>
      </p:sp>
      <p:sp>
        <p:nvSpPr>
          <p:cNvPr id="7" name="Dikdörtgen 6">
            <a:extLst>
              <a:ext uri="{FF2B5EF4-FFF2-40B4-BE49-F238E27FC236}">
                <a16:creationId xmlns:a16="http://schemas.microsoft.com/office/drawing/2014/main" id="{B88B94C2-0C33-4844-AF9B-DC9808AEF626}"/>
              </a:ext>
            </a:extLst>
          </p:cNvPr>
          <p:cNvSpPr/>
          <p:nvPr/>
        </p:nvSpPr>
        <p:spPr>
          <a:xfrm>
            <a:off x="6019610" y="1198856"/>
            <a:ext cx="5308032" cy="914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spTree>
    <p:extLst>
      <p:ext uri="{BB962C8B-B14F-4D97-AF65-F5344CB8AC3E}">
        <p14:creationId xmlns:p14="http://schemas.microsoft.com/office/powerpoint/2010/main" val="1014871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1"/>
          <p:cNvSpPr>
            <a:spLocks noGrp="1"/>
          </p:cNvSpPr>
          <p:nvPr>
            <p:ph type="title"/>
          </p:nvPr>
        </p:nvSpPr>
        <p:spPr>
          <a:xfrm>
            <a:off x="1097280" y="286603"/>
            <a:ext cx="10058400" cy="1450757"/>
          </a:xfrm>
        </p:spPr>
        <p:txBody>
          <a:bodyPr/>
          <a:lstStyle/>
          <a:p>
            <a:r>
              <a:rPr lang="tr-TR" dirty="0"/>
              <a:t>Değil Kapısı (Not </a:t>
            </a:r>
            <a:r>
              <a:rPr lang="tr-TR" dirty="0" err="1"/>
              <a:t>Gate</a:t>
            </a:r>
            <a:r>
              <a:rPr lang="tr-TR" dirty="0"/>
              <a:t> - </a:t>
            </a:r>
            <a:r>
              <a:rPr lang="tr-TR" dirty="0" err="1"/>
              <a:t>Inverter</a:t>
            </a:r>
            <a:r>
              <a:rPr lang="tr-TR" dirty="0"/>
              <a:t>)</a:t>
            </a:r>
          </a:p>
        </p:txBody>
      </p:sp>
      <p:sp>
        <p:nvSpPr>
          <p:cNvPr id="7" name="İçerik Yer Tutucusu 2"/>
          <p:cNvSpPr>
            <a:spLocks noGrp="1"/>
          </p:cNvSpPr>
          <p:nvPr>
            <p:ph idx="1"/>
          </p:nvPr>
        </p:nvSpPr>
        <p:spPr>
          <a:xfrm>
            <a:off x="1118548" y="1987303"/>
            <a:ext cx="10058400" cy="2406777"/>
          </a:xfrm>
        </p:spPr>
        <p:txBody>
          <a:bodyPr/>
          <a:lstStyle/>
          <a:p>
            <a:r>
              <a:rPr lang="tr-TR" sz="2400" dirty="0"/>
              <a:t>Değil kapısı girişine uygulanan lojik bilgiyi çıkışına tersini alarak aktaran kapıdır. Girişine lojik 1 uygulanırsa çıkışta lojik 0, girişte lojik 0 uygulanırsa çıkışta lojik 1 veren kapıdır.</a:t>
            </a:r>
            <a:endParaRPr lang="tr-TR" dirty="0"/>
          </a:p>
        </p:txBody>
      </p:sp>
      <p:grpSp>
        <p:nvGrpSpPr>
          <p:cNvPr id="30" name="Grup 29">
            <a:extLst>
              <a:ext uri="{FF2B5EF4-FFF2-40B4-BE49-F238E27FC236}">
                <a16:creationId xmlns:a16="http://schemas.microsoft.com/office/drawing/2014/main" id="{5AA5ABA0-9333-4906-A70E-9A44FC6066D0}"/>
              </a:ext>
            </a:extLst>
          </p:cNvPr>
          <p:cNvGrpSpPr/>
          <p:nvPr/>
        </p:nvGrpSpPr>
        <p:grpSpPr>
          <a:xfrm>
            <a:off x="2442948" y="3507474"/>
            <a:ext cx="7392679" cy="1552857"/>
            <a:chOff x="1892300" y="3014256"/>
            <a:chExt cx="9185275" cy="2124075"/>
          </a:xfrm>
        </p:grpSpPr>
        <p:pic>
          <p:nvPicPr>
            <p:cNvPr id="31" name="Resim 30">
              <a:extLst>
                <a:ext uri="{FF2B5EF4-FFF2-40B4-BE49-F238E27FC236}">
                  <a16:creationId xmlns:a16="http://schemas.microsoft.com/office/drawing/2014/main" id="{A5812ED6-96A4-48A8-80BD-A8B7178B2AB6}"/>
                </a:ext>
              </a:extLst>
            </p:cNvPr>
            <p:cNvPicPr>
              <a:picLocks noChangeAspect="1"/>
            </p:cNvPicPr>
            <p:nvPr/>
          </p:nvPicPr>
          <p:blipFill>
            <a:blip r:embed="rId2">
              <a:duotone>
                <a:schemeClr val="accent4">
                  <a:shade val="45000"/>
                  <a:satMod val="135000"/>
                </a:schemeClr>
                <a:prstClr val="white"/>
              </a:duotone>
            </a:blip>
            <a:stretch>
              <a:fillRect/>
            </a:stretch>
          </p:blipFill>
          <p:spPr>
            <a:xfrm>
              <a:off x="1892300" y="3339289"/>
              <a:ext cx="3463925" cy="1474011"/>
            </a:xfrm>
            <a:prstGeom prst="rect">
              <a:avLst/>
            </a:prstGeom>
          </p:spPr>
        </p:pic>
        <p:pic>
          <p:nvPicPr>
            <p:cNvPr id="32" name="Resim 31">
              <a:extLst>
                <a:ext uri="{FF2B5EF4-FFF2-40B4-BE49-F238E27FC236}">
                  <a16:creationId xmlns:a16="http://schemas.microsoft.com/office/drawing/2014/main" id="{EA0D6E79-9882-4288-874D-57409CD7E5D1}"/>
                </a:ext>
              </a:extLst>
            </p:cNvPr>
            <p:cNvPicPr>
              <a:picLocks noChangeAspect="1"/>
            </p:cNvPicPr>
            <p:nvPr/>
          </p:nvPicPr>
          <p:blipFill>
            <a:blip r:embed="rId3">
              <a:duotone>
                <a:schemeClr val="accent4">
                  <a:shade val="45000"/>
                  <a:satMod val="135000"/>
                </a:schemeClr>
                <a:prstClr val="white"/>
              </a:duotone>
            </a:blip>
            <a:stretch>
              <a:fillRect/>
            </a:stretch>
          </p:blipFill>
          <p:spPr>
            <a:xfrm>
              <a:off x="5600700" y="3014256"/>
              <a:ext cx="5476875" cy="2124075"/>
            </a:xfrm>
            <a:prstGeom prst="rect">
              <a:avLst/>
            </a:prstGeom>
          </p:spPr>
        </p:pic>
      </p:grpSp>
      <p:sp>
        <p:nvSpPr>
          <p:cNvPr id="34" name="Metin kutusu 33">
            <a:extLst>
              <a:ext uri="{FF2B5EF4-FFF2-40B4-BE49-F238E27FC236}">
                <a16:creationId xmlns:a16="http://schemas.microsoft.com/office/drawing/2014/main" id="{13355BB9-E8B6-44AF-8D2E-3F2E9E87431E}"/>
              </a:ext>
            </a:extLst>
          </p:cNvPr>
          <p:cNvSpPr txBox="1"/>
          <p:nvPr/>
        </p:nvSpPr>
        <p:spPr>
          <a:xfrm>
            <a:off x="3316406" y="5694054"/>
            <a:ext cx="5503430" cy="461665"/>
          </a:xfrm>
          <a:prstGeom prst="rect">
            <a:avLst/>
          </a:prstGeom>
          <a:noFill/>
        </p:spPr>
        <p:txBody>
          <a:bodyPr wrap="none" rtlCol="0">
            <a:spAutoFit/>
          </a:bodyPr>
          <a:lstStyle/>
          <a:p>
            <a:r>
              <a:rPr lang="tr-TR" sz="2400" dirty="0">
                <a:solidFill>
                  <a:srgbClr val="FF0000"/>
                </a:solidFill>
                <a:latin typeface="Times New Roman" panose="02020603050405020304" pitchFamily="18" charset="0"/>
                <a:cs typeface="Times New Roman" panose="02020603050405020304" pitchFamily="18" charset="0"/>
              </a:rPr>
              <a:t>Değil Kapısı sembolü ve elektriksel şeması</a:t>
            </a:r>
          </a:p>
        </p:txBody>
      </p:sp>
    </p:spTree>
    <p:extLst>
      <p:ext uri="{BB962C8B-B14F-4D97-AF65-F5344CB8AC3E}">
        <p14:creationId xmlns:p14="http://schemas.microsoft.com/office/powerpoint/2010/main" val="13987533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3">
            <a:extLst>
              <a:ext uri="{FF2B5EF4-FFF2-40B4-BE49-F238E27FC236}">
                <a16:creationId xmlns:a16="http://schemas.microsoft.com/office/drawing/2014/main" id="{EE4A18E7-DE12-4BFA-B5AD-B5004C746B14}"/>
              </a:ext>
            </a:extLst>
          </p:cNvPr>
          <p:cNvGraphicFramePr>
            <a:graphicFrameLocks noGrp="1"/>
          </p:cNvGraphicFramePr>
          <p:nvPr>
            <p:extLst>
              <p:ext uri="{D42A27DB-BD31-4B8C-83A1-F6EECF244321}">
                <p14:modId xmlns:p14="http://schemas.microsoft.com/office/powerpoint/2010/main" val="911422745"/>
              </p:ext>
            </p:extLst>
          </p:nvPr>
        </p:nvGraphicFramePr>
        <p:xfrm>
          <a:off x="7349509" y="2448572"/>
          <a:ext cx="3073400" cy="2150536"/>
        </p:xfrm>
        <a:graphic>
          <a:graphicData uri="http://schemas.openxmlformats.org/drawingml/2006/table">
            <a:tbl>
              <a:tblPr firstRow="1" bandRow="1">
                <a:tableStyleId>{BC89EF96-8CEA-46FF-86C4-4CE0E7609802}</a:tableStyleId>
              </a:tblPr>
              <a:tblGrid>
                <a:gridCol w="1625600">
                  <a:extLst>
                    <a:ext uri="{9D8B030D-6E8A-4147-A177-3AD203B41FA5}">
                      <a16:colId xmlns:a16="http://schemas.microsoft.com/office/drawing/2014/main" val="20000"/>
                    </a:ext>
                  </a:extLst>
                </a:gridCol>
                <a:gridCol w="1447800">
                  <a:extLst>
                    <a:ext uri="{9D8B030D-6E8A-4147-A177-3AD203B41FA5}">
                      <a16:colId xmlns:a16="http://schemas.microsoft.com/office/drawing/2014/main" val="20001"/>
                    </a:ext>
                  </a:extLst>
                </a:gridCol>
              </a:tblGrid>
              <a:tr h="537634">
                <a:tc>
                  <a:txBody>
                    <a:bodyPr/>
                    <a:lstStyle/>
                    <a:p>
                      <a:pPr algn="ctr"/>
                      <a:r>
                        <a:rPr lang="tr-TR" dirty="0"/>
                        <a:t>Giriş</a:t>
                      </a:r>
                    </a:p>
                  </a:txBody>
                  <a:tcPr anchor="ctr"/>
                </a:tc>
                <a:tc>
                  <a:txBody>
                    <a:bodyPr/>
                    <a:lstStyle/>
                    <a:p>
                      <a:pPr algn="ctr"/>
                      <a:r>
                        <a:rPr lang="tr-TR" dirty="0"/>
                        <a:t>Çıkış</a:t>
                      </a:r>
                    </a:p>
                  </a:txBody>
                  <a:tcPr anchor="ctr"/>
                </a:tc>
                <a:extLst>
                  <a:ext uri="{0D108BD9-81ED-4DB2-BD59-A6C34878D82A}">
                    <a16:rowId xmlns:a16="http://schemas.microsoft.com/office/drawing/2014/main" val="10000"/>
                  </a:ext>
                </a:extLst>
              </a:tr>
              <a:tr h="537634">
                <a:tc>
                  <a:txBody>
                    <a:bodyPr/>
                    <a:lstStyle/>
                    <a:p>
                      <a:pPr algn="ctr"/>
                      <a:r>
                        <a:rPr lang="tr-TR" dirty="0">
                          <a:solidFill>
                            <a:srgbClr val="FF0000"/>
                          </a:solidFill>
                        </a:rPr>
                        <a:t>A</a:t>
                      </a:r>
                    </a:p>
                  </a:txBody>
                  <a:tcPr anchor="ctr"/>
                </a:tc>
                <a:tc>
                  <a:txBody>
                    <a:bodyPr/>
                    <a:lstStyle/>
                    <a:p>
                      <a:pPr algn="ctr"/>
                      <a:r>
                        <a:rPr lang="tr-TR" dirty="0">
                          <a:solidFill>
                            <a:srgbClr val="FF0000"/>
                          </a:solidFill>
                        </a:rPr>
                        <a:t>B</a:t>
                      </a:r>
                    </a:p>
                  </a:txBody>
                  <a:tcPr anchor="ctr"/>
                </a:tc>
                <a:extLst>
                  <a:ext uri="{0D108BD9-81ED-4DB2-BD59-A6C34878D82A}">
                    <a16:rowId xmlns:a16="http://schemas.microsoft.com/office/drawing/2014/main" val="10001"/>
                  </a:ext>
                </a:extLst>
              </a:tr>
              <a:tr h="537634">
                <a:tc>
                  <a:txBody>
                    <a:bodyPr/>
                    <a:lstStyle/>
                    <a:p>
                      <a:pPr algn="ctr"/>
                      <a:r>
                        <a:rPr lang="tr-TR" dirty="0"/>
                        <a:t>0</a:t>
                      </a:r>
                    </a:p>
                  </a:txBody>
                  <a:tcPr anchor="ctr"/>
                </a:tc>
                <a:tc>
                  <a:txBody>
                    <a:bodyPr/>
                    <a:lstStyle/>
                    <a:p>
                      <a:pPr algn="ctr"/>
                      <a:r>
                        <a:rPr lang="tr-TR" dirty="0"/>
                        <a:t>1</a:t>
                      </a:r>
                    </a:p>
                  </a:txBody>
                  <a:tcPr anchor="ctr"/>
                </a:tc>
                <a:extLst>
                  <a:ext uri="{0D108BD9-81ED-4DB2-BD59-A6C34878D82A}">
                    <a16:rowId xmlns:a16="http://schemas.microsoft.com/office/drawing/2014/main" val="10002"/>
                  </a:ext>
                </a:extLst>
              </a:tr>
              <a:tr h="537634">
                <a:tc>
                  <a:txBody>
                    <a:bodyPr/>
                    <a:lstStyle/>
                    <a:p>
                      <a:pPr algn="ctr"/>
                      <a:r>
                        <a:rPr lang="tr-TR" dirty="0"/>
                        <a:t>1</a:t>
                      </a:r>
                    </a:p>
                  </a:txBody>
                  <a:tcPr anchor="ctr"/>
                </a:tc>
                <a:tc>
                  <a:txBody>
                    <a:bodyPr/>
                    <a:lstStyle/>
                    <a:p>
                      <a:pPr algn="ctr"/>
                      <a:r>
                        <a:rPr lang="tr-TR" dirty="0"/>
                        <a:t>0</a:t>
                      </a:r>
                    </a:p>
                  </a:txBody>
                  <a:tcPr anchor="ctr"/>
                </a:tc>
                <a:extLst>
                  <a:ext uri="{0D108BD9-81ED-4DB2-BD59-A6C34878D82A}">
                    <a16:rowId xmlns:a16="http://schemas.microsoft.com/office/drawing/2014/main" val="10003"/>
                  </a:ext>
                </a:extLst>
              </a:tr>
            </a:tbl>
          </a:graphicData>
        </a:graphic>
      </p:graphicFrame>
      <p:pic>
        <p:nvPicPr>
          <p:cNvPr id="5" name="Resim 4">
            <a:extLst>
              <a:ext uri="{FF2B5EF4-FFF2-40B4-BE49-F238E27FC236}">
                <a16:creationId xmlns:a16="http://schemas.microsoft.com/office/drawing/2014/main" id="{1DF75611-B70B-4E65-B65A-44D7C3572A9B}"/>
              </a:ext>
            </a:extLst>
          </p:cNvPr>
          <p:cNvPicPr>
            <a:picLocks noChangeAspect="1"/>
          </p:cNvPicPr>
          <p:nvPr/>
        </p:nvPicPr>
        <p:blipFill>
          <a:blip r:embed="rId2"/>
          <a:stretch>
            <a:fillRect/>
          </a:stretch>
        </p:blipFill>
        <p:spPr>
          <a:xfrm>
            <a:off x="1077296" y="1185209"/>
            <a:ext cx="5484813" cy="4037311"/>
          </a:xfrm>
          <a:prstGeom prst="rect">
            <a:avLst/>
          </a:prstGeom>
        </p:spPr>
      </p:pic>
      <p:sp>
        <p:nvSpPr>
          <p:cNvPr id="6" name="Dikdörtgen 5">
            <a:extLst>
              <a:ext uri="{FF2B5EF4-FFF2-40B4-BE49-F238E27FC236}">
                <a16:creationId xmlns:a16="http://schemas.microsoft.com/office/drawing/2014/main" id="{1542A831-FE8C-47EE-8F79-13B0BB6BBF40}"/>
              </a:ext>
            </a:extLst>
          </p:cNvPr>
          <p:cNvSpPr/>
          <p:nvPr/>
        </p:nvSpPr>
        <p:spPr>
          <a:xfrm>
            <a:off x="6562109" y="1185209"/>
            <a:ext cx="5308032" cy="914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sp>
        <p:nvSpPr>
          <p:cNvPr id="7" name="Metin kutusu 6">
            <a:extLst>
              <a:ext uri="{FF2B5EF4-FFF2-40B4-BE49-F238E27FC236}">
                <a16:creationId xmlns:a16="http://schemas.microsoft.com/office/drawing/2014/main" id="{3CE9F49E-0A81-460F-BB06-A8F2FC4C8B04}"/>
              </a:ext>
            </a:extLst>
          </p:cNvPr>
          <p:cNvSpPr txBox="1"/>
          <p:nvPr/>
        </p:nvSpPr>
        <p:spPr>
          <a:xfrm>
            <a:off x="3088359" y="5359778"/>
            <a:ext cx="5862502" cy="461665"/>
          </a:xfrm>
          <a:prstGeom prst="rect">
            <a:avLst/>
          </a:prstGeom>
          <a:noFill/>
        </p:spPr>
        <p:txBody>
          <a:bodyPr wrap="none" rtlCol="0">
            <a:spAutoFit/>
          </a:bodyPr>
          <a:lstStyle/>
          <a:p>
            <a:r>
              <a:rPr lang="tr-TR" sz="2400" dirty="0">
                <a:solidFill>
                  <a:srgbClr val="FF0000"/>
                </a:solidFill>
                <a:latin typeface="Times New Roman" panose="02020603050405020304" pitchFamily="18" charset="0"/>
                <a:cs typeface="Times New Roman" panose="02020603050405020304" pitchFamily="18" charset="0"/>
              </a:rPr>
              <a:t>Entegresi iç yapısı kapısı ve doğruluk tablosu </a:t>
            </a:r>
          </a:p>
        </p:txBody>
      </p:sp>
    </p:spTree>
    <p:extLst>
      <p:ext uri="{BB962C8B-B14F-4D97-AF65-F5344CB8AC3E}">
        <p14:creationId xmlns:p14="http://schemas.microsoft.com/office/powerpoint/2010/main" val="8405222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1"/>
          <p:cNvSpPr>
            <a:spLocks noGrp="1"/>
          </p:cNvSpPr>
          <p:nvPr>
            <p:ph type="title"/>
          </p:nvPr>
        </p:nvSpPr>
        <p:spPr>
          <a:xfrm>
            <a:off x="1097280" y="286603"/>
            <a:ext cx="10058400" cy="1450757"/>
          </a:xfrm>
        </p:spPr>
        <p:txBody>
          <a:bodyPr/>
          <a:lstStyle/>
          <a:p>
            <a:r>
              <a:rPr lang="tr-TR" dirty="0"/>
              <a:t>Ve Kapısı (</a:t>
            </a:r>
            <a:r>
              <a:rPr lang="tr-TR" dirty="0" err="1"/>
              <a:t>And</a:t>
            </a:r>
            <a:r>
              <a:rPr lang="tr-TR" dirty="0"/>
              <a:t> </a:t>
            </a:r>
            <a:r>
              <a:rPr lang="tr-TR" dirty="0" err="1"/>
              <a:t>Gate</a:t>
            </a:r>
            <a:r>
              <a:rPr lang="tr-TR" dirty="0"/>
              <a:t>)</a:t>
            </a:r>
          </a:p>
        </p:txBody>
      </p:sp>
      <p:sp>
        <p:nvSpPr>
          <p:cNvPr id="3" name="İçerik Yer Tutucusu 2">
            <a:extLst>
              <a:ext uri="{FF2B5EF4-FFF2-40B4-BE49-F238E27FC236}">
                <a16:creationId xmlns:a16="http://schemas.microsoft.com/office/drawing/2014/main" id="{0F9412AA-306F-4818-85CE-6B1A89F009CA}"/>
              </a:ext>
            </a:extLst>
          </p:cNvPr>
          <p:cNvSpPr>
            <a:spLocks noGrp="1"/>
          </p:cNvSpPr>
          <p:nvPr>
            <p:ph idx="1"/>
          </p:nvPr>
        </p:nvSpPr>
        <p:spPr>
          <a:xfrm>
            <a:off x="1097280" y="2214223"/>
            <a:ext cx="10058400" cy="3381359"/>
          </a:xfrm>
        </p:spPr>
        <p:txBody>
          <a:bodyPr>
            <a:normAutofit/>
          </a:bodyPr>
          <a:lstStyle/>
          <a:p>
            <a:r>
              <a:rPr lang="tr-TR" sz="2800" dirty="0">
                <a:solidFill>
                  <a:srgbClr val="FF0000"/>
                </a:solidFill>
              </a:rPr>
              <a:t>‘VE’ </a:t>
            </a:r>
            <a:r>
              <a:rPr lang="tr-TR" sz="2800" dirty="0"/>
              <a:t>kapısının gerçekleştirdiği çarpma işlemi </a:t>
            </a:r>
            <a:r>
              <a:rPr lang="tr-TR" sz="2800" dirty="0">
                <a:solidFill>
                  <a:srgbClr val="FF0000"/>
                </a:solidFill>
              </a:rPr>
              <a:t>‘.’</a:t>
            </a:r>
            <a:r>
              <a:rPr lang="tr-TR" sz="2800" dirty="0"/>
              <a:t> veya </a:t>
            </a:r>
            <a:r>
              <a:rPr lang="tr-TR" sz="2800" dirty="0">
                <a:solidFill>
                  <a:srgbClr val="FF0000"/>
                </a:solidFill>
              </a:rPr>
              <a:t>‘*’</a:t>
            </a:r>
            <a:r>
              <a:rPr lang="tr-TR" sz="2800" dirty="0"/>
              <a:t> işareti ile gösterilir ve kapının yaptığı işlem </a:t>
            </a:r>
            <a:r>
              <a:rPr lang="tr-TR" sz="2800" dirty="0">
                <a:solidFill>
                  <a:srgbClr val="FF0000"/>
                </a:solidFill>
              </a:rPr>
              <a:t>Q=A*B </a:t>
            </a:r>
            <a:r>
              <a:rPr lang="tr-TR" sz="2800" dirty="0"/>
              <a:t>şeklinde tanımlanır. </a:t>
            </a:r>
          </a:p>
          <a:p>
            <a:r>
              <a:rPr lang="tr-TR" sz="2800" dirty="0"/>
              <a:t>- Normal çarpma işleminin gerçekleştirildiği ‘VE’ işleminde, giriş değişkenlerinin herhangi birisinin ‘0’ değerini alması ile çıkış ‘0’ değerini alırken, girişlerin hepsinin ‘1’ olması durumunda çıkış ‘1’ değerini alır. </a:t>
            </a:r>
            <a:br>
              <a:rPr lang="tr-TR" sz="2400" dirty="0"/>
            </a:br>
            <a:endParaRPr lang="tr-TR" sz="2400" dirty="0"/>
          </a:p>
        </p:txBody>
      </p:sp>
    </p:spTree>
    <p:extLst>
      <p:ext uri="{BB962C8B-B14F-4D97-AF65-F5344CB8AC3E}">
        <p14:creationId xmlns:p14="http://schemas.microsoft.com/office/powerpoint/2010/main" val="33627708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Dikdörtgen 6">
            <a:extLst>
              <a:ext uri="{FF2B5EF4-FFF2-40B4-BE49-F238E27FC236}">
                <a16:creationId xmlns:a16="http://schemas.microsoft.com/office/drawing/2014/main" id="{CD189D97-67AD-4719-B11E-4C99E5F5FA4A}"/>
              </a:ext>
            </a:extLst>
          </p:cNvPr>
          <p:cNvSpPr/>
          <p:nvPr/>
        </p:nvSpPr>
        <p:spPr>
          <a:xfrm>
            <a:off x="775670" y="1331741"/>
            <a:ext cx="10497167" cy="914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sp>
        <p:nvSpPr>
          <p:cNvPr id="16" name="Dikdörtgen 15">
            <a:extLst>
              <a:ext uri="{FF2B5EF4-FFF2-40B4-BE49-F238E27FC236}">
                <a16:creationId xmlns:a16="http://schemas.microsoft.com/office/drawing/2014/main" id="{189A8921-7289-43D4-9E31-3A05C639752B}"/>
              </a:ext>
            </a:extLst>
          </p:cNvPr>
          <p:cNvSpPr/>
          <p:nvPr/>
        </p:nvSpPr>
        <p:spPr>
          <a:xfrm>
            <a:off x="1219494" y="3864237"/>
            <a:ext cx="9609516" cy="23454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tr-TR" sz="2400" dirty="0">
                <a:solidFill>
                  <a:schemeClr val="bg2">
                    <a:lumMod val="25000"/>
                  </a:schemeClr>
                </a:solidFill>
                <a:latin typeface="Times New Roman" panose="02020603050405020304" pitchFamily="18" charset="0"/>
                <a:cs typeface="Times New Roman" panose="02020603050405020304" pitchFamily="18" charset="0"/>
              </a:rPr>
              <a:t>Kaynak(</a:t>
            </a:r>
            <a:r>
              <a:rPr lang="tr-TR" sz="2400" dirty="0" err="1">
                <a:solidFill>
                  <a:schemeClr val="bg2">
                    <a:lumMod val="25000"/>
                  </a:schemeClr>
                </a:solidFill>
                <a:latin typeface="Times New Roman" panose="02020603050405020304" pitchFamily="18" charset="0"/>
                <a:cs typeface="Times New Roman" panose="02020603050405020304" pitchFamily="18" charset="0"/>
              </a:rPr>
              <a:t>Vcc</a:t>
            </a:r>
            <a:r>
              <a:rPr lang="tr-TR" sz="2400" dirty="0">
                <a:solidFill>
                  <a:schemeClr val="bg2">
                    <a:lumMod val="25000"/>
                  </a:schemeClr>
                </a:solidFill>
                <a:latin typeface="Times New Roman" panose="02020603050405020304" pitchFamily="18" charset="0"/>
                <a:cs typeface="Times New Roman" panose="02020603050405020304" pitchFamily="18" charset="0"/>
              </a:rPr>
              <a:t>), A ve B anahtarları ve lamba (yük) birbirlerine seri bağlıdır. </a:t>
            </a:r>
          </a:p>
          <a:p>
            <a:pPr algn="just"/>
            <a:endParaRPr lang="tr-TR" sz="2400" dirty="0">
              <a:solidFill>
                <a:schemeClr val="bg2">
                  <a:lumMod val="25000"/>
                </a:schemeClr>
              </a:solidFill>
              <a:latin typeface="Times New Roman" panose="02020603050405020304" pitchFamily="18" charset="0"/>
              <a:cs typeface="Times New Roman" panose="02020603050405020304" pitchFamily="18" charset="0"/>
            </a:endParaRPr>
          </a:p>
          <a:p>
            <a:pPr algn="just"/>
            <a:r>
              <a:rPr lang="tr-TR" sz="2400" dirty="0">
                <a:solidFill>
                  <a:schemeClr val="bg2">
                    <a:lumMod val="25000"/>
                  </a:schemeClr>
                </a:solidFill>
                <a:latin typeface="Times New Roman" panose="02020603050405020304" pitchFamily="18" charset="0"/>
                <a:cs typeface="Times New Roman" panose="02020603050405020304" pitchFamily="18" charset="0"/>
              </a:rPr>
              <a:t>Anahtarlardan biri açık olduğunda lamba yanmaz.</a:t>
            </a:r>
          </a:p>
          <a:p>
            <a:pPr algn="just"/>
            <a:r>
              <a:rPr lang="tr-TR" sz="2400" dirty="0">
                <a:solidFill>
                  <a:schemeClr val="bg2">
                    <a:lumMod val="25000"/>
                  </a:schemeClr>
                </a:solidFill>
                <a:latin typeface="Times New Roman" panose="02020603050405020304" pitchFamily="18" charset="0"/>
                <a:cs typeface="Times New Roman" panose="02020603050405020304" pitchFamily="18" charset="0"/>
              </a:rPr>
              <a:t>A ve B anahtarının ikisi de kapalı ‘1’ olduğunda lamba ışık verecektir. </a:t>
            </a:r>
          </a:p>
          <a:p>
            <a:pPr algn="just"/>
            <a:endParaRPr lang="tr-TR" sz="2400" dirty="0">
              <a:solidFill>
                <a:schemeClr val="bg2">
                  <a:lumMod val="25000"/>
                </a:schemeClr>
              </a:solidFill>
              <a:latin typeface="Times New Roman" panose="02020603050405020304" pitchFamily="18" charset="0"/>
              <a:cs typeface="Times New Roman" panose="02020603050405020304" pitchFamily="18" charset="0"/>
            </a:endParaRPr>
          </a:p>
          <a:p>
            <a:pPr algn="just"/>
            <a:r>
              <a:rPr lang="tr-TR" sz="2400" dirty="0">
                <a:solidFill>
                  <a:schemeClr val="bg2">
                    <a:lumMod val="25000"/>
                  </a:schemeClr>
                </a:solidFill>
                <a:latin typeface="Times New Roman" panose="02020603050405020304" pitchFamily="18" charset="0"/>
                <a:cs typeface="Times New Roman" panose="02020603050405020304" pitchFamily="18" charset="0"/>
              </a:rPr>
              <a:t>Anahtarın açık olması ‘0’,  anahtarın kapalı olması ‘1’, lambanın sönük olması ‘0’, lambanın yanması ‘1’ olarak adlandırılır. </a:t>
            </a:r>
          </a:p>
          <a:p>
            <a:pPr algn="just"/>
            <a:br>
              <a:rPr lang="tr-TR" sz="2400" dirty="0">
                <a:solidFill>
                  <a:schemeClr val="bg2">
                    <a:lumMod val="25000"/>
                  </a:schemeClr>
                </a:solidFill>
                <a:latin typeface="Times New Roman" panose="02020603050405020304" pitchFamily="18" charset="0"/>
                <a:cs typeface="Times New Roman" panose="02020603050405020304" pitchFamily="18" charset="0"/>
              </a:rPr>
            </a:br>
            <a:endParaRPr lang="tr-TR" sz="2400" dirty="0">
              <a:solidFill>
                <a:schemeClr val="bg2">
                  <a:lumMod val="25000"/>
                </a:schemeClr>
              </a:solidFill>
              <a:latin typeface="Times New Roman" panose="02020603050405020304" pitchFamily="18" charset="0"/>
              <a:cs typeface="Times New Roman" panose="02020603050405020304" pitchFamily="18" charset="0"/>
            </a:endParaRPr>
          </a:p>
        </p:txBody>
      </p:sp>
      <p:pic>
        <p:nvPicPr>
          <p:cNvPr id="2" name="Resim 1">
            <a:extLst>
              <a:ext uri="{FF2B5EF4-FFF2-40B4-BE49-F238E27FC236}">
                <a16:creationId xmlns:a16="http://schemas.microsoft.com/office/drawing/2014/main" id="{8982C4D8-96A5-4D07-9E0F-82D5C8374B24}"/>
              </a:ext>
            </a:extLst>
          </p:cNvPr>
          <p:cNvPicPr>
            <a:picLocks noChangeAspect="1"/>
          </p:cNvPicPr>
          <p:nvPr/>
        </p:nvPicPr>
        <p:blipFill rotWithShape="1">
          <a:blip r:embed="rId2">
            <a:duotone>
              <a:schemeClr val="accent1">
                <a:shade val="45000"/>
                <a:satMod val="135000"/>
              </a:schemeClr>
              <a:prstClr val="white"/>
            </a:duotone>
          </a:blip>
          <a:srcRect l="4277" t="6729" r="4817" b="13387"/>
          <a:stretch/>
        </p:blipFill>
        <p:spPr>
          <a:xfrm>
            <a:off x="4918785" y="435807"/>
            <a:ext cx="4788232" cy="1997740"/>
          </a:xfrm>
          <a:prstGeom prst="rect">
            <a:avLst/>
          </a:prstGeom>
        </p:spPr>
      </p:pic>
      <p:sp>
        <p:nvSpPr>
          <p:cNvPr id="8" name="Metin kutusu 7">
            <a:extLst>
              <a:ext uri="{FF2B5EF4-FFF2-40B4-BE49-F238E27FC236}">
                <a16:creationId xmlns:a16="http://schemas.microsoft.com/office/drawing/2014/main" id="{53410E18-65D7-4C6C-9077-5718C6FA3280}"/>
              </a:ext>
            </a:extLst>
          </p:cNvPr>
          <p:cNvSpPr txBox="1"/>
          <p:nvPr/>
        </p:nvSpPr>
        <p:spPr>
          <a:xfrm>
            <a:off x="3279751" y="2649098"/>
            <a:ext cx="5489003" cy="461665"/>
          </a:xfrm>
          <a:prstGeom prst="rect">
            <a:avLst/>
          </a:prstGeom>
          <a:noFill/>
        </p:spPr>
        <p:txBody>
          <a:bodyPr wrap="none" rtlCol="0">
            <a:spAutoFit/>
          </a:bodyPr>
          <a:lstStyle/>
          <a:p>
            <a:r>
              <a:rPr lang="tr-TR" sz="2400" dirty="0">
                <a:solidFill>
                  <a:srgbClr val="FF0000"/>
                </a:solidFill>
                <a:latin typeface="Times New Roman" panose="02020603050405020304" pitchFamily="18" charset="0"/>
                <a:cs typeface="Times New Roman" panose="02020603050405020304" pitchFamily="18" charset="0"/>
              </a:rPr>
              <a:t>AND Kapısı sembolü ve elektriksel şeması</a:t>
            </a:r>
          </a:p>
        </p:txBody>
      </p:sp>
      <p:pic>
        <p:nvPicPr>
          <p:cNvPr id="9" name="Resim 8">
            <a:extLst>
              <a:ext uri="{FF2B5EF4-FFF2-40B4-BE49-F238E27FC236}">
                <a16:creationId xmlns:a16="http://schemas.microsoft.com/office/drawing/2014/main" id="{B1B67E01-C61B-448D-8CB7-69D5A40153BD}"/>
              </a:ext>
            </a:extLst>
          </p:cNvPr>
          <p:cNvPicPr>
            <a:picLocks noChangeAspect="1"/>
          </p:cNvPicPr>
          <p:nvPr/>
        </p:nvPicPr>
        <p:blipFill>
          <a:blip r:embed="rId3">
            <a:duotone>
              <a:schemeClr val="accent1">
                <a:shade val="45000"/>
                <a:satMod val="135000"/>
              </a:schemeClr>
              <a:prstClr val="white"/>
            </a:duotone>
            <a:extLst>
              <a:ext uri="{BEBA8EAE-BF5A-486C-A8C5-ECC9F3942E4B}">
                <a14:imgProps xmlns:a14="http://schemas.microsoft.com/office/drawing/2010/main">
                  <a14:imgLayer r:embed="rId4">
                    <a14:imgEffect>
                      <a14:saturation sat="400000"/>
                    </a14:imgEffect>
                  </a14:imgLayer>
                </a14:imgProps>
              </a:ext>
            </a:extLst>
          </a:blip>
          <a:stretch>
            <a:fillRect/>
          </a:stretch>
        </p:blipFill>
        <p:spPr>
          <a:xfrm>
            <a:off x="2552131" y="852312"/>
            <a:ext cx="1981700" cy="1477683"/>
          </a:xfrm>
          <a:prstGeom prst="rect">
            <a:avLst/>
          </a:prstGeom>
        </p:spPr>
      </p:pic>
    </p:spTree>
    <p:extLst>
      <p:ext uri="{BB962C8B-B14F-4D97-AF65-F5344CB8AC3E}">
        <p14:creationId xmlns:p14="http://schemas.microsoft.com/office/powerpoint/2010/main" val="25835611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temaacik">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temaacik" id="{5FBA6BAB-3C3C-467B-A92E-FE4BE3482913}" vid="{13BE5C17-C18C-4C10-8ECA-B8C51E3C2020}"/>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2684</TotalTime>
  <Words>671</Words>
  <Application>Microsoft Office PowerPoint</Application>
  <PresentationFormat>Geniş ekran</PresentationFormat>
  <Paragraphs>69</Paragraphs>
  <Slides>14</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14</vt:i4>
      </vt:variant>
    </vt:vector>
  </HeadingPairs>
  <TitlesOfParts>
    <vt:vector size="17" baseType="lpstr">
      <vt:lpstr>Calibri</vt:lpstr>
      <vt:lpstr>Times New Roman</vt:lpstr>
      <vt:lpstr>temaacik</vt:lpstr>
      <vt:lpstr>Mantık Kapıları</vt:lpstr>
      <vt:lpstr>Ders İçeriği</vt:lpstr>
      <vt:lpstr>Lojik Kapılar</vt:lpstr>
      <vt:lpstr>Tampon Kapısı (Buffer Gate)</vt:lpstr>
      <vt:lpstr>PowerPoint Sunusu</vt:lpstr>
      <vt:lpstr>Değil Kapısı (Not Gate - Inverter)</vt:lpstr>
      <vt:lpstr>PowerPoint Sunusu</vt:lpstr>
      <vt:lpstr>Ve Kapısı (And Gate)</vt:lpstr>
      <vt:lpstr>PowerPoint Sunusu</vt:lpstr>
      <vt:lpstr>PowerPoint Sunusu</vt:lpstr>
      <vt:lpstr>Veya Kapısı (Or Gate)</vt:lpstr>
      <vt:lpstr>PowerPoint Sunusu</vt:lpstr>
      <vt:lpstr>PowerPoint Sunusu</vt:lpstr>
      <vt:lpstr>KAYNAKLAR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NBP103-Programlama Temelleri Ders Notu</dc:title>
  <dc:creator>BAP2</dc:creator>
  <cp:lastModifiedBy>Burcu.Yakisir.Girgin</cp:lastModifiedBy>
  <cp:revision>135</cp:revision>
  <dcterms:created xsi:type="dcterms:W3CDTF">2017-11-13T19:25:20Z</dcterms:created>
  <dcterms:modified xsi:type="dcterms:W3CDTF">2018-01-30T20:53:19Z</dcterms:modified>
</cp:coreProperties>
</file>