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310" r:id="rId3"/>
    <p:sldId id="314" r:id="rId4"/>
    <p:sldId id="315" r:id="rId5"/>
    <p:sldId id="316" r:id="rId6"/>
    <p:sldId id="317" r:id="rId7"/>
    <p:sldId id="318" r:id="rId8"/>
    <p:sldId id="319" r:id="rId9"/>
    <p:sldId id="320" r:id="rId10"/>
    <p:sldId id="321" r:id="rId11"/>
    <p:sldId id="322" r:id="rId12"/>
    <p:sldId id="311" r:id="rId13"/>
    <p:sldId id="323" r:id="rId14"/>
    <p:sldId id="324" r:id="rId15"/>
    <p:sldId id="325" r:id="rId16"/>
    <p:sldId id="326" r:id="rId17"/>
    <p:sldId id="327" r:id="rId18"/>
    <p:sldId id="312" r:id="rId19"/>
    <p:sldId id="328" r:id="rId20"/>
    <p:sldId id="329" r:id="rId21"/>
  </p:sldIdLst>
  <p:sldSz cx="9144000" cy="6858000" type="screen4x3"/>
  <p:notesSz cx="91440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81498502-B36D-4027-8FC4-6A3A5BFAEE5A}">
          <p14:sldIdLst>
            <p14:sldId id="257"/>
            <p14:sldId id="310"/>
            <p14:sldId id="314"/>
            <p14:sldId id="315"/>
            <p14:sldId id="316"/>
            <p14:sldId id="317"/>
            <p14:sldId id="318"/>
            <p14:sldId id="319"/>
            <p14:sldId id="320"/>
            <p14:sldId id="321"/>
            <p14:sldId id="322"/>
            <p14:sldId id="311"/>
            <p14:sldId id="323"/>
            <p14:sldId id="324"/>
            <p14:sldId id="325"/>
            <p14:sldId id="326"/>
            <p14:sldId id="327"/>
            <p14:sldId id="312"/>
            <p14:sldId id="328"/>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9B8D"/>
    <a:srgbClr val="679393"/>
    <a:srgbClr val="9DCCC3"/>
    <a:srgbClr val="969696"/>
    <a:srgbClr val="9E7561"/>
    <a:srgbClr val="8E6852"/>
    <a:srgbClr val="825844"/>
    <a:srgbClr val="CCA691"/>
    <a:srgbClr val="8F8F8F"/>
    <a:srgbClr val="5353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6" autoAdjust="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09CE176B-6707-4F1C-A9D5-8D9125D643FE}" type="datetimeFigureOut">
              <a:rPr lang="tr-TR" smtClean="0"/>
              <a:t>13.05.2019</a:t>
            </a:fld>
            <a:endParaRPr lang="tr-TR"/>
          </a:p>
        </p:txBody>
      </p:sp>
      <p:sp>
        <p:nvSpPr>
          <p:cNvPr id="4" name="Altbilgi Yer Tutucusu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92D99601-72E7-4CCD-87AC-EBF18C7C818E}" type="slidenum">
              <a:rPr lang="tr-TR" smtClean="0"/>
              <a:t>‹#›</a:t>
            </a:fld>
            <a:endParaRPr lang="tr-TR"/>
          </a:p>
        </p:txBody>
      </p:sp>
    </p:spTree>
    <p:extLst>
      <p:ext uri="{BB962C8B-B14F-4D97-AF65-F5344CB8AC3E}">
        <p14:creationId xmlns:p14="http://schemas.microsoft.com/office/powerpoint/2010/main" val="3334580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Veri Yer Tutucusu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15F94B33-190E-4C81-B70F-DA8896215D25}" type="datetimeFigureOut">
              <a:rPr lang="en-GB" smtClean="0"/>
              <a:t>13/05/2019</a:t>
            </a:fld>
            <a:endParaRPr lang="en-GB"/>
          </a:p>
        </p:txBody>
      </p:sp>
      <p:sp>
        <p:nvSpPr>
          <p:cNvPr id="4" name="Slayt Görüntüsü Yer Tutucusu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 Yer Tutucusu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6" name="Altbilgi Yer Tutucusu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7" name="Slayt Numarası Yer Tutucusu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D2330E2E-C465-4EB7-8B6A-B92E1B7DFA42}" type="slidenum">
              <a:rPr lang="en-GB" smtClean="0"/>
              <a:t>‹#›</a:t>
            </a:fld>
            <a:endParaRPr lang="en-GB"/>
          </a:p>
        </p:txBody>
      </p:sp>
    </p:spTree>
    <p:extLst>
      <p:ext uri="{BB962C8B-B14F-4D97-AF65-F5344CB8AC3E}">
        <p14:creationId xmlns:p14="http://schemas.microsoft.com/office/powerpoint/2010/main" val="1679200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D2330E2E-C465-4EB7-8B6A-B92E1B7DFA42}" type="slidenum">
              <a:rPr lang="en-GB" smtClean="0"/>
              <a:t>1</a:t>
            </a:fld>
            <a:endParaRPr lang="en-GB"/>
          </a:p>
        </p:txBody>
      </p:sp>
    </p:spTree>
    <p:extLst>
      <p:ext uri="{BB962C8B-B14F-4D97-AF65-F5344CB8AC3E}">
        <p14:creationId xmlns:p14="http://schemas.microsoft.com/office/powerpoint/2010/main" val="197108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13.05.2019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690072" y="332656"/>
            <a:ext cx="3602268" cy="1323439"/>
          </a:xfrm>
          <a:prstGeom prst="rect">
            <a:avLst/>
          </a:prstGeom>
          <a:noFill/>
        </p:spPr>
        <p:txBody>
          <a:bodyPr wrap="none" rtlCol="0">
            <a:spAutoFit/>
          </a:bodyPr>
          <a:lstStyle/>
          <a:p>
            <a:pPr algn="ctr"/>
            <a:r>
              <a:rPr lang="tr-TR" sz="3200" b="1" smtClean="0">
                <a:solidFill>
                  <a:schemeClr val="bg1"/>
                </a:solidFill>
              </a:rPr>
              <a:t>KÜLTÜR VE İLETİŞİM</a:t>
            </a:r>
          </a:p>
          <a:p>
            <a:pPr algn="ctr"/>
            <a:r>
              <a:rPr lang="tr-TR" sz="2400" b="1" smtClean="0">
                <a:solidFill>
                  <a:schemeClr val="bg1"/>
                </a:solidFill>
              </a:rPr>
              <a:t>1930’LAR VE 1950’LER</a:t>
            </a:r>
          </a:p>
          <a:p>
            <a:pPr algn="ctr"/>
            <a:r>
              <a:rPr lang="tr-TR" sz="2400" b="1" smtClean="0">
                <a:solidFill>
                  <a:schemeClr val="bg1"/>
                </a:solidFill>
              </a:rPr>
              <a:t>İNGİLTERE</a:t>
            </a:r>
          </a:p>
        </p:txBody>
      </p:sp>
      <p:sp>
        <p:nvSpPr>
          <p:cNvPr id="11" name="Metin kutusu 10"/>
          <p:cNvSpPr txBox="1"/>
          <p:nvPr/>
        </p:nvSpPr>
        <p:spPr>
          <a:xfrm>
            <a:off x="3259938" y="5346845"/>
            <a:ext cx="2462534" cy="369332"/>
          </a:xfrm>
          <a:prstGeom prst="rect">
            <a:avLst/>
          </a:prstGeom>
          <a:noFill/>
        </p:spPr>
        <p:txBody>
          <a:bodyPr wrap="none" rtlCol="0">
            <a:spAutoFit/>
          </a:bodyPr>
          <a:lstStyle/>
          <a:p>
            <a:r>
              <a:rPr lang="tr-TR" b="1" smtClean="0">
                <a:solidFill>
                  <a:schemeClr val="bg1"/>
                </a:solidFill>
                <a:latin typeface="Georgia" panose="02040502050405020303" pitchFamily="18" charset="0"/>
              </a:rPr>
              <a:t>Raymond Williams</a:t>
            </a:r>
            <a:endParaRPr lang="en-GB" b="1">
              <a:solidFill>
                <a:schemeClr val="bg1"/>
              </a:solidFill>
              <a:latin typeface="Georgia" panose="02040502050405020303" pitchFamily="18" charset="0"/>
            </a:endParaRPr>
          </a:p>
        </p:txBody>
      </p:sp>
      <p:pic>
        <p:nvPicPr>
          <p:cNvPr id="9" name="Picture 2" descr="http://indoprogress.com/wp-content/uploads/2015/05/Raymond-Henry-William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026" y="1843727"/>
            <a:ext cx="4194358" cy="33123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9632" y="2132856"/>
            <a:ext cx="6912768" cy="2068195"/>
          </a:xfrm>
          <a:prstGeom prst="rect">
            <a:avLst/>
          </a:prstGeom>
        </p:spPr>
        <p:txBody>
          <a:bodyPr wrap="square">
            <a:spAutoFit/>
          </a:bodyPr>
          <a:lstStyle/>
          <a:p>
            <a:pPr algn="ctr">
              <a:lnSpc>
                <a:spcPct val="107000"/>
              </a:lnSpc>
              <a:spcAft>
                <a:spcPts val="800"/>
              </a:spcAft>
            </a:pPr>
            <a:r>
              <a:rPr lang="tr-TR" sz="2400" dirty="0" smtClean="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Demokrasi, çoğunluğun </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yönetimidir. Bunun araçları olarak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temsiliyet</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ve ifade özgürlüğü genel kabul görür. Genel oy hakkıyla birlikte çoğunluğun yönetimi, eğer kitlelerin varlığına inanıyorsak bir kitle yönetimi olacaktır.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mass-rule</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572848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31490" y="884619"/>
            <a:ext cx="2081019" cy="1200329"/>
          </a:xfrm>
          <a:prstGeom prst="rect">
            <a:avLst/>
          </a:prstGeom>
        </p:spPr>
        <p:txBody>
          <a:bodyPr wrap="none">
            <a:spAutoFit/>
          </a:bodyPr>
          <a:lstStyle/>
          <a:p>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Kitleler kimdir</a:t>
            </a:r>
            <a:r>
              <a:rPr lang="tr-TR" sz="2400" dirty="0" smtClean="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a:t>
            </a:r>
          </a:p>
          <a:p>
            <a:endParaRPr lang="tr-TR" sz="2400" dirty="0">
              <a:solidFill>
                <a:schemeClr val="bg1">
                  <a:lumMod val="95000"/>
                </a:schemeClr>
              </a:solidFill>
              <a:latin typeface="Calibri" panose="020F0502020204030204" pitchFamily="34" charset="0"/>
              <a:cs typeface="Times New Roman" panose="02020603050405020304" pitchFamily="18" charset="0"/>
            </a:endParaRPr>
          </a:p>
          <a:p>
            <a:endParaRPr lang="tr-TR" sz="2400" dirty="0">
              <a:solidFill>
                <a:schemeClr val="bg1">
                  <a:lumMod val="95000"/>
                </a:schemeClr>
              </a:solidFill>
            </a:endParaRPr>
          </a:p>
        </p:txBody>
      </p:sp>
      <p:sp>
        <p:nvSpPr>
          <p:cNvPr id="3" name="Dikdörtgen 2"/>
          <p:cNvSpPr/>
          <p:nvPr/>
        </p:nvSpPr>
        <p:spPr>
          <a:xfrm>
            <a:off x="539552" y="1484784"/>
            <a:ext cx="8064896" cy="4423647"/>
          </a:xfrm>
          <a:prstGeom prst="rect">
            <a:avLst/>
          </a:prstGeom>
        </p:spPr>
        <p:txBody>
          <a:bodyPr wrap="square">
            <a:spAutoFit/>
          </a:bodyPr>
          <a:lstStyle/>
          <a:p>
            <a:pPr algn="ctr">
              <a:lnSpc>
                <a:spcPct val="107000"/>
              </a:lnSpc>
              <a:spcAft>
                <a:spcPts val="800"/>
              </a:spcAft>
            </a:pPr>
            <a:r>
              <a:rPr lang="tr-TR" sz="22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Bu durumda kitleler asıl olarak toplumun çoğunluğunu oluşturan çalışan ve üreten kesimleridir. Ve bu kişilerin mevcut toplumsal düzene ilişkin itirazları bu düzenin hakim güçleri tarafından her zaman eleştirilir ve küçümsenir. Bu durum dikkate alındığında, bana öyle geliyor ki sorgulanan şey kitle </a:t>
            </a:r>
            <a:r>
              <a:rPr lang="tr-TR" sz="2200" dirty="0" smtClean="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demokrasisi </a:t>
            </a:r>
            <a:r>
              <a:rPr lang="tr-TR" sz="22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değil, bizzat demokrasinin kendisidir. Eğer amaçlanan değişimler lehinde bir çoğunluk elde edilebilirse, demokrasinin kıstası yerine getirilmiş demektir. Ama söz konusu değişimleri onaylamıyorsanız, kulağa hiç de hoş gelmeyen kitle demokrasisi ası altında yeni bir kategori icat ederek demokrasinin kendisine açık muhalefetten kaçınabilirsiniz gibi görünüyor. Meselenin bu </a:t>
            </a:r>
            <a:r>
              <a:rPr lang="tr-TR" sz="2200" dirty="0" smtClean="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şekilde </a:t>
            </a:r>
            <a:r>
              <a:rPr lang="tr-TR" sz="22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karıştırılmasına izin vermemek gerekir. Kitleler=çoğunluk, kitleler=ayaktakımı ile eşitlenemez.</a:t>
            </a:r>
          </a:p>
        </p:txBody>
      </p:sp>
    </p:spTree>
    <p:extLst>
      <p:ext uri="{BB962C8B-B14F-4D97-AF65-F5344CB8AC3E}">
        <p14:creationId xmlns:p14="http://schemas.microsoft.com/office/powerpoint/2010/main" val="3039824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kÃ¼ltÃ¼r ve toplum williams ile ilgili gÃ¶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l="24191" t="10606" r="24401" b="10606"/>
          <a:stretch/>
        </p:blipFill>
        <p:spPr bwMode="auto">
          <a:xfrm>
            <a:off x="3347864" y="620688"/>
            <a:ext cx="2448272" cy="3744416"/>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1187624" y="4509120"/>
            <a:ext cx="7128792" cy="954107"/>
          </a:xfrm>
          <a:prstGeom prst="rect">
            <a:avLst/>
          </a:prstGeom>
        </p:spPr>
        <p:txBody>
          <a:bodyPr wrap="square">
            <a:spAutoFit/>
          </a:bodyPr>
          <a:lstStyle/>
          <a:p>
            <a:pPr algn="ctr"/>
            <a:r>
              <a:rPr lang="tr-TR" sz="28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Aslında kitleler yoktur, yalnızca insanları kitleler olarak görme biçimleri vardır.</a:t>
            </a:r>
            <a:endParaRPr lang="tr-TR" sz="2800" dirty="0">
              <a:solidFill>
                <a:schemeClr val="bg1"/>
              </a:solidFill>
            </a:endParaRPr>
          </a:p>
        </p:txBody>
      </p:sp>
    </p:spTree>
    <p:extLst>
      <p:ext uri="{BB962C8B-B14F-4D97-AF65-F5344CB8AC3E}">
        <p14:creationId xmlns:p14="http://schemas.microsoft.com/office/powerpoint/2010/main" val="2366990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03648" y="1340768"/>
            <a:ext cx="6606480" cy="4154984"/>
          </a:xfrm>
          <a:prstGeom prst="rect">
            <a:avLst/>
          </a:prstGeom>
        </p:spPr>
        <p:txBody>
          <a:bodyPr wrap="square">
            <a:spAutoFit/>
          </a:bodyPr>
          <a:lstStyle/>
          <a:p>
            <a:pPr algn="ct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Şurası bir gerçek ki, bizimki gibi bir toplumda tipik hale gelmiş olan başkalarını görme şekli, siyasal ya da kültürel istismara alet edilmektedir. Onları bir formül etrafında bir arada toplar, şu ya da bu şekilde onlar hakkında konuşuruz belli bir çerçevede konuşuruz. O çerçeve </a:t>
            </a:r>
            <a:r>
              <a:rPr lang="tr-TR" sz="2400" dirty="0" smtClean="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içinde </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formül geçerli gibi görünür. Burada asıl incelenmesi gereken, kitle değil, bu formüldür. İnsanın diğer insanların çoğunluğunu kitlelere, dolayısıyla nefret edilmesi ya da korkulması gereken bir şeye dönüştürmesini mümkün kılan siyasi formüldür bu. </a:t>
            </a:r>
            <a:endParaRPr lang="tr-TR" sz="2400" dirty="0">
              <a:solidFill>
                <a:schemeClr val="bg1">
                  <a:lumMod val="95000"/>
                </a:schemeClr>
              </a:solidFill>
            </a:endParaRPr>
          </a:p>
        </p:txBody>
      </p:sp>
    </p:spTree>
    <p:extLst>
      <p:ext uri="{BB962C8B-B14F-4D97-AF65-F5344CB8AC3E}">
        <p14:creationId xmlns:p14="http://schemas.microsoft.com/office/powerpoint/2010/main" val="3835283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403648" y="1844824"/>
            <a:ext cx="6048672" cy="3416320"/>
          </a:xfrm>
          <a:prstGeom prst="rect">
            <a:avLst/>
          </a:prstGeom>
        </p:spPr>
        <p:txBody>
          <a:bodyPr wrap="square">
            <a:spAutoFit/>
          </a:bodyPr>
          <a:lstStyle/>
          <a:p>
            <a:pPr algn="ctr"/>
            <a:r>
              <a:rPr lang="tr-TR" sz="2400" dirty="0" smtClean="0">
                <a:solidFill>
                  <a:schemeClr val="bg1">
                    <a:lumMod val="95000"/>
                  </a:schemeClr>
                </a:solidFill>
              </a:rPr>
              <a:t>Kitle </a:t>
            </a:r>
            <a:r>
              <a:rPr lang="tr-TR" sz="2400" dirty="0">
                <a:solidFill>
                  <a:schemeClr val="bg1">
                    <a:lumMod val="95000"/>
                  </a:schemeClr>
                </a:solidFill>
              </a:rPr>
              <a:t>iletişimi kavramının altında da benzer bir başka formül yatar</a:t>
            </a:r>
            <a:r>
              <a:rPr lang="tr-TR" sz="2400" dirty="0" smtClean="0">
                <a:solidFill>
                  <a:schemeClr val="bg1">
                    <a:lumMod val="95000"/>
                  </a:schemeClr>
                </a:solidFill>
              </a:rPr>
              <a:t>.</a:t>
            </a:r>
          </a:p>
          <a:p>
            <a:pPr algn="ctr"/>
            <a:endParaRPr lang="tr-TR" sz="2400" dirty="0">
              <a:solidFill>
                <a:schemeClr val="bg1">
                  <a:lumMod val="95000"/>
                </a:schemeClr>
              </a:solidFill>
            </a:endParaRPr>
          </a:p>
          <a:p>
            <a:pPr algn="ctr"/>
            <a:r>
              <a:rPr lang="tr-TR" sz="2400" dirty="0">
                <a:solidFill>
                  <a:schemeClr val="bg1">
                    <a:lumMod val="95000"/>
                  </a:schemeClr>
                </a:solidFill>
              </a:rPr>
              <a:t>Tekniğin kendisiyle belli bir toplumda bunların kullanım biçimini karıştırmak yaygın bir eğilimdir. Tekniğe yöneltilen yegane esaslı itiraz, aynı amaca hizmet eden eski tekniklere kıyasla görece gayri şahsi olmasıdır. </a:t>
            </a:r>
            <a:endParaRPr lang="tr-TR" sz="2400" dirty="0" smtClean="0">
              <a:solidFill>
                <a:schemeClr val="bg1">
                  <a:lumMod val="95000"/>
                </a:schemeClr>
              </a:solidFill>
            </a:endParaRPr>
          </a:p>
          <a:p>
            <a:pPr algn="ctr"/>
            <a:r>
              <a:rPr lang="tr-TR" sz="2400" dirty="0" smtClean="0">
                <a:solidFill>
                  <a:schemeClr val="bg1">
                    <a:lumMod val="95000"/>
                  </a:schemeClr>
                </a:solidFill>
              </a:rPr>
              <a:t> </a:t>
            </a:r>
            <a:endParaRPr lang="tr-TR" sz="2400" dirty="0">
              <a:solidFill>
                <a:schemeClr val="bg1">
                  <a:lumMod val="95000"/>
                </a:schemeClr>
              </a:solidFill>
            </a:endParaRPr>
          </a:p>
        </p:txBody>
      </p:sp>
    </p:spTree>
    <p:extLst>
      <p:ext uri="{BB962C8B-B14F-4D97-AF65-F5344CB8AC3E}">
        <p14:creationId xmlns:p14="http://schemas.microsoft.com/office/powerpoint/2010/main" val="2764227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75656" y="2348880"/>
            <a:ext cx="6246440" cy="1938992"/>
          </a:xfrm>
          <a:prstGeom prst="rect">
            <a:avLst/>
          </a:prstGeom>
        </p:spPr>
        <p:txBody>
          <a:bodyPr wrap="square">
            <a:spAutoFit/>
          </a:bodyPr>
          <a:lstStyle/>
          <a:p>
            <a:pPr algn="ct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İzlerçevrenin</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genişlemesi iki etkene bağlıdır: Birincisi demokrasinin büyümesine eşlik eden genel eğitimdeki büyüme, ikincisi ise teknik ilerlemeler. İlginç olan ise bu genişlemenin “kitle iletişimi” ibaresiyle yorumlanmış olmasıdır. </a:t>
            </a:r>
            <a:endParaRPr lang="tr-TR" sz="2400" dirty="0">
              <a:solidFill>
                <a:schemeClr val="bg1">
                  <a:lumMod val="95000"/>
                </a:schemeClr>
              </a:solidFill>
            </a:endParaRPr>
          </a:p>
        </p:txBody>
      </p:sp>
    </p:spTree>
    <p:extLst>
      <p:ext uri="{BB962C8B-B14F-4D97-AF65-F5344CB8AC3E}">
        <p14:creationId xmlns:p14="http://schemas.microsoft.com/office/powerpoint/2010/main" val="1978868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1412776"/>
            <a:ext cx="7488832" cy="4439229"/>
          </a:xfrm>
          <a:prstGeom prst="rect">
            <a:avLst/>
          </a:prstGeom>
        </p:spPr>
        <p:txBody>
          <a:bodyPr wrap="square">
            <a:spAutoFit/>
          </a:bodyPr>
          <a:lstStyle/>
          <a:p>
            <a:pPr algn="ctr">
              <a:lnSpc>
                <a:spcPct val="107000"/>
              </a:lnSpc>
              <a:spcAft>
                <a:spcPts val="800"/>
              </a:spcAft>
            </a:pP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Kişilerin kitleler olarak kavranması, onları tanıyamamaktan değil, bir formüle göre yorumlanmaktan kaynaklanır. Aktarımdaki niyet, yani iletişimin kaynağının karşısındakileri nasıl gördüğü, onları nasıl hitap nasıl seslendiği, bu noktada belirleyici olacaktır. İşin aslı, formülü bizim niyetimiz belirleyecektir. Eğer amacımız, sanat, eğitim, bilgi ya da düşünce aktarmaksa, yorumumuz akıl sahibi ve meraklı bir canlıyı temel alır. Öte yandan, amacımız manipülasyon ise (çok sayıda insana belirli şekillerde davranmayı, düşünmeyi, hissetmeyi, bilmeyi telkin etmek- uygun formül kitleler olacaktır.</a:t>
            </a:r>
          </a:p>
        </p:txBody>
      </p:sp>
    </p:spTree>
    <p:extLst>
      <p:ext uri="{BB962C8B-B14F-4D97-AF65-F5344CB8AC3E}">
        <p14:creationId xmlns:p14="http://schemas.microsoft.com/office/powerpoint/2010/main" val="257591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5616" y="1628800"/>
            <a:ext cx="7056784" cy="3648884"/>
          </a:xfrm>
          <a:prstGeom prst="rect">
            <a:avLst/>
          </a:prstGeom>
        </p:spPr>
        <p:txBody>
          <a:bodyPr wrap="square">
            <a:spAutoFit/>
          </a:bodyPr>
          <a:lstStyle/>
          <a:p>
            <a:pPr algn="ctr">
              <a:lnSpc>
                <a:spcPct val="107000"/>
              </a:lnSpc>
              <a:spcAft>
                <a:spcPts val="800"/>
              </a:spcAft>
            </a:pP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Çok okuyan bir kişi, kimin ne okuduğuna bakarak, genel hayatın niteliği hakkında bir yargıya varabileceğini düşünmemelidir. Beceri, zeka ve yaratıcılık gerektiren başka türde pek çok faaliyet vardır. Tiyatro, konser ya da sergi değil; bahçecilik, metal işçiliği, halı dokuma, aktif siyaset vb. genel becerileri geliştiren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envai</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çeşit faaliyet. Bu faaliyetlerin çoğuna karşı gösterilen küçümseme, bu faaliyetlerin kendisindeki değil, gözlemcideki eksikliğin işaretidir. </a:t>
            </a:r>
          </a:p>
        </p:txBody>
      </p:sp>
    </p:spTree>
    <p:extLst>
      <p:ext uri="{BB962C8B-B14F-4D97-AF65-F5344CB8AC3E}">
        <p14:creationId xmlns:p14="http://schemas.microsoft.com/office/powerpoint/2010/main" val="426328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kÃ¼ltÃ¼r ve toplum williams ile ilgili gÃ¶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l="24191" t="10606" r="24401" b="10606"/>
          <a:stretch/>
        </p:blipFill>
        <p:spPr bwMode="auto">
          <a:xfrm>
            <a:off x="3707904" y="620688"/>
            <a:ext cx="1728192" cy="2643117"/>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007604" y="3573016"/>
            <a:ext cx="7128792" cy="2677656"/>
          </a:xfrm>
          <a:prstGeom prst="rect">
            <a:avLst/>
          </a:prstGeom>
        </p:spPr>
        <p:txBody>
          <a:bodyPr wrap="square">
            <a:spAutoFit/>
          </a:bodyPr>
          <a:lstStyle/>
          <a:p>
            <a:pPr algn="ctr"/>
            <a:r>
              <a:rPr lang="tr-TR"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Hakiki bir iletişim teorisi aynı zamanda bir topluluk teorisi olmak zorundadır… [ama] iletişim üzerine açık bir şekilde kafa yormak çok zordur, çünkü topluluk üzerine düşünme kalıbımız, genelde hükmedicidir. Topluluğu, fikren ele geçirilmek istenen bir kitle olarak düşünüyorsak, iletişim alanı da kitlenin zihnine nüfuz etmenin ve orada bir etki yaratmanın bilimi haline gelir.</a:t>
            </a:r>
            <a:endParaRPr lang="tr-TR" sz="2400" dirty="0">
              <a:solidFill>
                <a:schemeClr val="bg1"/>
              </a:solidFill>
            </a:endParaRPr>
          </a:p>
        </p:txBody>
      </p:sp>
    </p:spTree>
    <p:extLst>
      <p:ext uri="{BB962C8B-B14F-4D97-AF65-F5344CB8AC3E}">
        <p14:creationId xmlns:p14="http://schemas.microsoft.com/office/powerpoint/2010/main" val="168264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87624" y="2348880"/>
            <a:ext cx="6858000" cy="2463367"/>
          </a:xfrm>
          <a:prstGeom prst="rect">
            <a:avLst/>
          </a:prstGeom>
        </p:spPr>
        <p:txBody>
          <a:bodyPr wrap="square">
            <a:spAutoFit/>
          </a:bodyPr>
          <a:lstStyle/>
          <a:p>
            <a:pPr algn="ctr">
              <a:lnSpc>
                <a:spcPct val="107000"/>
              </a:lnSpc>
              <a:spcAft>
                <a:spcPts val="800"/>
              </a:spcAft>
            </a:pP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İnsanlar genelde deneyim yoluyla öğrenirler ve bu genelde ağır ve değişken bir süreçtir. Kitle iletişiminin etkililiği ve önemine dair meselenin temeli anlatılma biçiminde ve insanın kendisine bir şeylerin nasıl anlatılmasını istediğindedir. İletişim sadece aktarım değil,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alımlama</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ve karşılık vermeyi de içerir. </a:t>
            </a:r>
          </a:p>
        </p:txBody>
      </p:sp>
    </p:spTree>
    <p:extLst>
      <p:ext uri="{BB962C8B-B14F-4D97-AF65-F5344CB8AC3E}">
        <p14:creationId xmlns:p14="http://schemas.microsoft.com/office/powerpoint/2010/main" val="212289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kÃ¼ltÃ¼r ve toplum williams ile ilgili gÃ¶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l="24191" t="10606" r="24401" b="10606"/>
          <a:stretch/>
        </p:blipFill>
        <p:spPr bwMode="auto">
          <a:xfrm>
            <a:off x="3347864" y="620688"/>
            <a:ext cx="2448272" cy="3744416"/>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1187624" y="4509120"/>
            <a:ext cx="7128792" cy="1938992"/>
          </a:xfrm>
          <a:prstGeom prst="rect">
            <a:avLst/>
          </a:prstGeom>
        </p:spPr>
        <p:txBody>
          <a:bodyPr wrap="square">
            <a:spAutoFit/>
          </a:bodyPr>
          <a:lstStyle/>
          <a:p>
            <a:pPr algn="ctr"/>
            <a:r>
              <a:rPr lang="tr-TR"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Kültür fikrinin tarihi, ortak hayatımızın değişen koşullarına gösterilen düşünsel ve duygusal tepkilerin kaydından oluşur. Kültüre yüklediğimiz anlam, sanayi ve demokrasiye yüklediğimiz anlamların belirgin şekilde tanımladığı olaylara gösterilen bir tepkidir.</a:t>
            </a:r>
            <a:endParaRPr lang="tr-TR" sz="2400" dirty="0">
              <a:solidFill>
                <a:schemeClr val="bg1"/>
              </a:solidFill>
            </a:endParaRPr>
          </a:p>
        </p:txBody>
      </p:sp>
    </p:spTree>
    <p:extLst>
      <p:ext uri="{BB962C8B-B14F-4D97-AF65-F5344CB8AC3E}">
        <p14:creationId xmlns:p14="http://schemas.microsoft.com/office/powerpoint/2010/main" val="2009124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47864" y="980728"/>
            <a:ext cx="2047740" cy="461665"/>
          </a:xfrm>
          <a:prstGeom prst="rect">
            <a:avLst/>
          </a:prstGeom>
        </p:spPr>
        <p:txBody>
          <a:bodyPr wrap="none">
            <a:spAutoFit/>
          </a:bodyPr>
          <a:lstStyle/>
          <a:p>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Varoluş eşitliği </a:t>
            </a:r>
            <a:endParaRPr lang="tr-TR" sz="2400" dirty="0">
              <a:solidFill>
                <a:schemeClr val="bg1">
                  <a:lumMod val="95000"/>
                </a:schemeClr>
              </a:solidFill>
            </a:endParaRPr>
          </a:p>
        </p:txBody>
      </p:sp>
      <p:sp>
        <p:nvSpPr>
          <p:cNvPr id="3" name="Dikdörtgen 2"/>
          <p:cNvSpPr/>
          <p:nvPr/>
        </p:nvSpPr>
        <p:spPr>
          <a:xfrm>
            <a:off x="827584" y="1700808"/>
            <a:ext cx="7488832" cy="4373505"/>
          </a:xfrm>
          <a:prstGeom prst="rect">
            <a:avLst/>
          </a:prstGeom>
        </p:spPr>
        <p:txBody>
          <a:bodyPr wrap="square">
            <a:spAutoFit/>
          </a:bodyPr>
          <a:lstStyle/>
          <a:p>
            <a:pPr algn="ctr">
              <a:lnSpc>
                <a:spcPct val="107000"/>
              </a:lnSpc>
              <a:spcAft>
                <a:spcPts val="800"/>
              </a:spcAft>
            </a:pPr>
            <a:r>
              <a:rPr lang="tr-TR" sz="2000" dirty="0">
                <a:solidFill>
                  <a:schemeClr val="bg1">
                    <a:lumMod val="9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Hiç kimse bir başkasının kültür standardını yükseltemez. En fazla, kişisel değil genel insani özellikler olan becerileri aktarmak, ve yapıp edilmiş her şeye serbestçe ulaşma imkanını açmak söz konusu olabilir. Bir çocuğu korkunç bir çizgi roman okumaktan, ya da bir adamı bulvar gazetesi okumaktan emir vererek alıkoyamazsınız. Onunla tartışmanız, bunların niteliksiz olduğunu söylemeniz de bir işe yaramaz. Yapabileceğiniz tek şey, ona okuma hakkında genel ve yaygın biçimde öğrenilmiş şeyleri öğrenme fırsatı vermek ve okunabilecek her şeye ulaşma imkanı sağlamaktır. Sonunda yapacağı seçim her halükarda kendi seçimi olacaktır, doğrusu da budur. İnsanların özgür seçimleriyle oluşacak bir topluluk deneyimine ve ortak kültüre inanmıyorsanız, o halde insana ve onun ortak çabasına da inanmıyorsunuz demektir, bu durumda kendinize duyduğunuz inanç da sahte olabilir. </a:t>
            </a:r>
          </a:p>
        </p:txBody>
      </p:sp>
    </p:spTree>
    <p:extLst>
      <p:ext uri="{BB962C8B-B14F-4D97-AF65-F5344CB8AC3E}">
        <p14:creationId xmlns:p14="http://schemas.microsoft.com/office/powerpoint/2010/main" val="65591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Ã¼ltÃ¼r ve toplum williams ile ilgili gÃ¶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l="24191" t="10606" r="24401" b="10606"/>
          <a:stretch/>
        </p:blipFill>
        <p:spPr bwMode="auto">
          <a:xfrm>
            <a:off x="3347864" y="764704"/>
            <a:ext cx="2448272" cy="3744416"/>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1448780" y="4869160"/>
            <a:ext cx="6246440" cy="1200329"/>
          </a:xfrm>
          <a:prstGeom prst="rect">
            <a:avLst/>
          </a:prstGeom>
        </p:spPr>
        <p:txBody>
          <a:bodyPr wrap="square">
            <a:spAutoFit/>
          </a:bodyPr>
          <a:lstStyle/>
          <a:p>
            <a:pPr algn="ctr"/>
            <a:r>
              <a:rPr lang="tr-TR" sz="2400" dirty="0">
                <a:solidFill>
                  <a:schemeClr val="bg1">
                    <a:lumMod val="95000"/>
                  </a:schemeClr>
                </a:solidFill>
              </a:rPr>
              <a:t>Kültür sorunuyla ilgili olan üç temel meselenin her birinde; Sanayi, Demokrasi ve Sanat’ta düşüncenin geçirdiği üç temel evre olmuştur.</a:t>
            </a:r>
          </a:p>
        </p:txBody>
      </p:sp>
    </p:spTree>
    <p:extLst>
      <p:ext uri="{BB962C8B-B14F-4D97-AF65-F5344CB8AC3E}">
        <p14:creationId xmlns:p14="http://schemas.microsoft.com/office/powerpoint/2010/main" val="127616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259632" y="2132856"/>
            <a:ext cx="6912768" cy="2677656"/>
          </a:xfrm>
          <a:prstGeom prst="rect">
            <a:avLst/>
          </a:prstGeom>
        </p:spPr>
        <p:txBody>
          <a:bodyPr wrap="square">
            <a:spAutoFit/>
          </a:bodyPr>
          <a:lstStyle/>
          <a:p>
            <a:pPr algn="ctr"/>
            <a:r>
              <a:rPr lang="tr-TR" sz="2400" dirty="0">
                <a:solidFill>
                  <a:schemeClr val="bg1">
                    <a:lumMod val="95000"/>
                  </a:schemeClr>
                </a:solidFill>
              </a:rPr>
              <a:t>Sanayide önce ret vardı: Hem makine üretiminin hem de fabrika sisteminin somutlaştırdığı toplumsal ilişkilerin reddi. Bunu sadece makineleşmeye karşı artan bir tepki evresi izledi. Üçüncü olarak, bizim dönemimizdeki, makine üretimi kabul edilmeye başlandı ve temel vurgu sınai üretim sistemi içerisindeki toplumsal ilişkiler sorununa kaydı. </a:t>
            </a:r>
          </a:p>
        </p:txBody>
      </p:sp>
    </p:spTree>
    <p:extLst>
      <p:ext uri="{BB962C8B-B14F-4D97-AF65-F5344CB8AC3E}">
        <p14:creationId xmlns:p14="http://schemas.microsoft.com/office/powerpoint/2010/main" val="1262703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27584" y="1412776"/>
            <a:ext cx="7272808" cy="4154984"/>
          </a:xfrm>
          <a:prstGeom prst="rect">
            <a:avLst/>
          </a:prstGeom>
        </p:spPr>
        <p:txBody>
          <a:bodyPr wrap="square">
            <a:spAutoFit/>
          </a:bodyPr>
          <a:lstStyle/>
          <a:p>
            <a:pPr algn="ctr"/>
            <a:r>
              <a:rPr lang="tr-TR" sz="2400" dirty="0">
                <a:solidFill>
                  <a:schemeClr val="bg1">
                    <a:lumMod val="95000"/>
                  </a:schemeClr>
                </a:solidFill>
              </a:rPr>
              <a:t>Demokrasi meselesinde ilk evrede, halkın egemenliğinin ortaya çıkışıyla azınlık değerlerinin (</a:t>
            </a:r>
            <a:r>
              <a:rPr lang="tr-TR" sz="2400" dirty="0" err="1">
                <a:solidFill>
                  <a:schemeClr val="bg1">
                    <a:lumMod val="95000"/>
                  </a:schemeClr>
                </a:solidFill>
              </a:rPr>
              <a:t>aristoratik</a:t>
            </a:r>
            <a:r>
              <a:rPr lang="tr-TR" sz="2400" dirty="0">
                <a:solidFill>
                  <a:schemeClr val="bg1">
                    <a:lumMod val="95000"/>
                  </a:schemeClr>
                </a:solidFill>
              </a:rPr>
              <a:t> değerlerin ve burjuva değer sisteminin) tehlikeye gireceği endişesi görülüyordu: Yeni kitlelerin gücünden duyulan genel bir kuşkunun damgasını taşıyan bir endişe. Bu evreyi hayli farklı bir eğilim izledi: Hakim bireyci etik ve pratiğe karşı topluluk fikri, organik toplum fikri üzerinde duruldu. Üçüncü evrede, yüzyılımızda, kitle iletişiminin yeni dünyasında kitle demokrasisi olarak adlandırılmaya başlanan gelişmeler bağlamında, ilk evredeki korkular güçlenerek yeniden canlandı. </a:t>
            </a:r>
          </a:p>
        </p:txBody>
      </p:sp>
    </p:spTree>
    <p:extLst>
      <p:ext uri="{BB962C8B-B14F-4D97-AF65-F5344CB8AC3E}">
        <p14:creationId xmlns:p14="http://schemas.microsoft.com/office/powerpoint/2010/main" val="503609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03648" y="1484784"/>
            <a:ext cx="6390456" cy="4044056"/>
          </a:xfrm>
          <a:prstGeom prst="rect">
            <a:avLst/>
          </a:prstGeom>
        </p:spPr>
        <p:txBody>
          <a:bodyPr wrap="square">
            <a:spAutoFit/>
          </a:bodyPr>
          <a:lstStyle/>
          <a:p>
            <a:pPr algn="ctr">
              <a:lnSpc>
                <a:spcPct val="107000"/>
              </a:lnSpc>
              <a:spcAft>
                <a:spcPts val="800"/>
              </a:spcAft>
            </a:pP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Sanat meselesinde, ilk olarak sanatın bağımsız değerinin yanı sıra, sanatın somutlaştırdığı niteliklerin ortak hayat açısından taşıdığı önem vurgulandı. İkinci olarak, sanatın kendi içinde bir değeri olduğu vurgulandı, kimi zaman da bu değer ortak hayattan açıkça ayrı tutuldu. Üçüncü evrede, sanatın toplumun ortak yaşamıyla yeniden bütünleştirilmesi yönünde bilinçli bir çaba üzerinde durulmaya başlandı: “iletişim” sözcüğünü merkezine alan bir çabaydı bu.</a:t>
            </a:r>
          </a:p>
        </p:txBody>
      </p:sp>
    </p:spTree>
    <p:extLst>
      <p:ext uri="{BB962C8B-B14F-4D97-AF65-F5344CB8AC3E}">
        <p14:creationId xmlns:p14="http://schemas.microsoft.com/office/powerpoint/2010/main" val="3382129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1052736"/>
            <a:ext cx="7560840" cy="4834400"/>
          </a:xfrm>
          <a:prstGeom prst="rect">
            <a:avLst/>
          </a:prstGeom>
        </p:spPr>
        <p:txBody>
          <a:bodyPr wrap="square">
            <a:spAutoFit/>
          </a:bodyPr>
          <a:lstStyle/>
          <a:p>
            <a:pPr algn="ctr">
              <a:lnSpc>
                <a:spcPct val="107000"/>
              </a:lnSpc>
              <a:spcAft>
                <a:spcPts val="800"/>
              </a:spcAft>
            </a:pP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“Kitleler”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masses</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ayaktakımı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mob</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için kullanılan yeni bir sözcüktü. Büyük önem taşıyan bu sözcüğün anlamını pekiştiren üç toplumsal eğilimin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biraraya</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gelmiş olması muhtemeldir. Birincisi, nüfusun sanayi şehirlerinde toplanmasıydı: nüfustaki büyük artışın güçlendirdiği ve süregelen kentleşmeyle devam eden, insanların fiziki olarak yığılma süreci. İkincisi, işçilerin fabrikalarda toplanmasıydı: Burada hem, makine üretiminin zorunlu kıldığı fiziki bir yığılma, hem de büyük çaplı kolektif üretimin gelişmesinin zorunlu kıldığı çalışma ilişkileri bağlamında bir yığılma söz konusuydu. Üçüncüsü, bunların sonucu olarak örgütlü bir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işlçi</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sınıfının oluşumuydu: toplumsal ve siyasal yığılma. </a:t>
            </a:r>
          </a:p>
        </p:txBody>
      </p:sp>
    </p:spTree>
    <p:extLst>
      <p:ext uri="{BB962C8B-B14F-4D97-AF65-F5344CB8AC3E}">
        <p14:creationId xmlns:p14="http://schemas.microsoft.com/office/powerpoint/2010/main" val="658962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27584" y="2132856"/>
            <a:ext cx="7776864" cy="2308324"/>
          </a:xfrm>
          <a:prstGeom prst="rect">
            <a:avLst/>
          </a:prstGeom>
        </p:spPr>
        <p:txBody>
          <a:bodyPr wrap="square">
            <a:spAutoFit/>
          </a:bodyPr>
          <a:lstStyle/>
          <a:p>
            <a:r>
              <a:rPr lang="tr-TR" sz="2400" dirty="0">
                <a:solidFill>
                  <a:schemeClr val="bg1">
                    <a:lumMod val="95000"/>
                  </a:schemeClr>
                </a:solidFill>
              </a:rPr>
              <a:t>Kentleşmeden – kitle gösterileri (</a:t>
            </a:r>
            <a:r>
              <a:rPr lang="tr-TR" sz="2400" dirty="0" err="1">
                <a:solidFill>
                  <a:schemeClr val="bg1">
                    <a:lumMod val="95000"/>
                  </a:schemeClr>
                </a:solidFill>
              </a:rPr>
              <a:t>mass-meeting</a:t>
            </a:r>
            <a:r>
              <a:rPr lang="tr-TR" sz="2400" dirty="0">
                <a:solidFill>
                  <a:schemeClr val="bg1">
                    <a:lumMod val="95000"/>
                  </a:schemeClr>
                </a:solidFill>
              </a:rPr>
              <a:t>)</a:t>
            </a:r>
          </a:p>
          <a:p>
            <a:endParaRPr lang="tr-TR" sz="2400" dirty="0" smtClean="0">
              <a:solidFill>
                <a:schemeClr val="bg1">
                  <a:lumMod val="95000"/>
                </a:schemeClr>
              </a:solidFill>
            </a:endParaRPr>
          </a:p>
          <a:p>
            <a:r>
              <a:rPr lang="tr-TR" sz="2400" dirty="0" smtClean="0">
                <a:solidFill>
                  <a:schemeClr val="bg1">
                    <a:lumMod val="95000"/>
                  </a:schemeClr>
                </a:solidFill>
              </a:rPr>
              <a:t>Fabrikadan </a:t>
            </a:r>
            <a:r>
              <a:rPr lang="tr-TR" sz="2400" dirty="0">
                <a:solidFill>
                  <a:schemeClr val="bg1">
                    <a:lumMod val="95000"/>
                  </a:schemeClr>
                </a:solidFill>
              </a:rPr>
              <a:t>– kısmen işçilerle ama asıl, üretilen şeylerle ilgili olan kitlesel üretim (</a:t>
            </a:r>
            <a:r>
              <a:rPr lang="tr-TR" sz="2400" dirty="0" err="1">
                <a:solidFill>
                  <a:schemeClr val="bg1">
                    <a:lumMod val="95000"/>
                  </a:schemeClr>
                </a:solidFill>
              </a:rPr>
              <a:t>mass-production</a:t>
            </a:r>
            <a:r>
              <a:rPr lang="tr-TR" sz="2400" dirty="0">
                <a:solidFill>
                  <a:schemeClr val="bg1">
                    <a:lumMod val="95000"/>
                  </a:schemeClr>
                </a:solidFill>
              </a:rPr>
              <a:t>)</a:t>
            </a:r>
          </a:p>
          <a:p>
            <a:endParaRPr lang="tr-TR" sz="2400" dirty="0" smtClean="0">
              <a:solidFill>
                <a:schemeClr val="bg1">
                  <a:lumMod val="95000"/>
                </a:schemeClr>
              </a:solidFill>
            </a:endParaRPr>
          </a:p>
          <a:p>
            <a:r>
              <a:rPr lang="tr-TR" sz="2400" dirty="0" smtClean="0">
                <a:solidFill>
                  <a:schemeClr val="bg1">
                    <a:lumMod val="95000"/>
                  </a:schemeClr>
                </a:solidFill>
              </a:rPr>
              <a:t>İşçi </a:t>
            </a:r>
            <a:r>
              <a:rPr lang="tr-TR" sz="2400" dirty="0">
                <a:solidFill>
                  <a:schemeClr val="bg1">
                    <a:lumMod val="95000"/>
                  </a:schemeClr>
                </a:solidFill>
              </a:rPr>
              <a:t>sınıfından – kitlesel eylem (</a:t>
            </a:r>
            <a:r>
              <a:rPr lang="tr-TR" sz="2400" dirty="0" err="1">
                <a:solidFill>
                  <a:schemeClr val="bg1">
                    <a:lumMod val="95000"/>
                  </a:schemeClr>
                </a:solidFill>
              </a:rPr>
              <a:t>mass-action</a:t>
            </a:r>
            <a:r>
              <a:rPr lang="tr-TR" sz="2400" dirty="0">
                <a:solidFill>
                  <a:schemeClr val="bg1">
                    <a:lumMod val="95000"/>
                  </a:schemeClr>
                </a:solidFill>
              </a:rPr>
              <a:t>) terimleri türedi.</a:t>
            </a:r>
          </a:p>
        </p:txBody>
      </p:sp>
    </p:spTree>
    <p:extLst>
      <p:ext uri="{BB962C8B-B14F-4D97-AF65-F5344CB8AC3E}">
        <p14:creationId xmlns:p14="http://schemas.microsoft.com/office/powerpoint/2010/main" val="316061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115616" y="548680"/>
            <a:ext cx="6912768" cy="4154984"/>
          </a:xfrm>
          <a:prstGeom prst="rect">
            <a:avLst/>
          </a:prstGeom>
        </p:spPr>
        <p:txBody>
          <a:bodyPr wrap="square">
            <a:spAutoFit/>
          </a:bodyPr>
          <a:lstStyle/>
          <a:p>
            <a:pPr algn="ctr"/>
            <a:r>
              <a:rPr lang="tr-TR" sz="2400" dirty="0" smtClean="0">
                <a:solidFill>
                  <a:schemeClr val="bg1">
                    <a:lumMod val="95000"/>
                  </a:schemeClr>
                </a:solidFill>
              </a:rPr>
              <a:t>Kitleler, ayaktakımı yerine geçen yeni bir sözcüktü ve ayaktakımının geleneksel nitelikleri yeni sözcüğün anlamı içinde korundu: kolay aldatılma, kaypaklık, sürü psikolojisi, beğeni ve alışkanlıklarda bayağılık. </a:t>
            </a:r>
          </a:p>
          <a:p>
            <a:pPr algn="ctr"/>
            <a:r>
              <a:rPr lang="tr-TR" sz="2400" dirty="0" smtClean="0">
                <a:solidFill>
                  <a:schemeClr val="bg1">
                    <a:lumMod val="95000"/>
                  </a:schemeClr>
                </a:solidFill>
              </a:rPr>
              <a:t>Bu belirtiler ışığında kitlelerin, kültür için sürekli bir tehdit oluşturduğu düşünüldü. </a:t>
            </a:r>
          </a:p>
          <a:p>
            <a:pPr algn="ctr"/>
            <a:endParaRPr lang="tr-TR" sz="2400" dirty="0" smtClean="0">
              <a:solidFill>
                <a:schemeClr val="bg1">
                  <a:lumMod val="95000"/>
                </a:schemeClr>
              </a:solidFill>
            </a:endParaRPr>
          </a:p>
          <a:p>
            <a:pPr algn="ctr"/>
            <a:r>
              <a:rPr lang="tr-TR" sz="2400" dirty="0" smtClean="0">
                <a:solidFill>
                  <a:schemeClr val="bg1">
                    <a:lumMod val="95000"/>
                  </a:schemeClr>
                </a:solidFill>
              </a:rPr>
              <a:t>Kitle düşüncesinin, kitlesel telkinin, kitle önyargısının, saygıya değer bireysel düşünce ve duyguları bastırma tehdidi taşıdığı varsayıldı. </a:t>
            </a:r>
          </a:p>
          <a:p>
            <a:pPr algn="ctr"/>
            <a:r>
              <a:rPr lang="tr-TR" sz="2400" dirty="0" smtClean="0">
                <a:solidFill>
                  <a:schemeClr val="bg1">
                    <a:lumMod val="95000"/>
                  </a:schemeClr>
                </a:solidFill>
              </a:rPr>
              <a:t>(</a:t>
            </a:r>
            <a:r>
              <a:rPr lang="tr-TR" sz="2400" dirty="0" err="1" smtClean="0">
                <a:solidFill>
                  <a:schemeClr val="bg1">
                    <a:lumMod val="95000"/>
                  </a:schemeClr>
                </a:solidFill>
              </a:rPr>
              <a:t>Mass-thinking</a:t>
            </a:r>
            <a:r>
              <a:rPr lang="tr-TR" sz="2400" dirty="0" smtClean="0">
                <a:solidFill>
                  <a:schemeClr val="bg1">
                    <a:lumMod val="95000"/>
                  </a:schemeClr>
                </a:solidFill>
              </a:rPr>
              <a:t>, </a:t>
            </a:r>
            <a:r>
              <a:rPr lang="tr-TR" sz="2400" dirty="0" err="1" smtClean="0">
                <a:solidFill>
                  <a:schemeClr val="bg1">
                    <a:lumMod val="95000"/>
                  </a:schemeClr>
                </a:solidFill>
              </a:rPr>
              <a:t>mass-suggestion</a:t>
            </a:r>
            <a:r>
              <a:rPr lang="tr-TR" sz="2400" dirty="0" smtClean="0">
                <a:solidFill>
                  <a:schemeClr val="bg1">
                    <a:lumMod val="95000"/>
                  </a:schemeClr>
                </a:solidFill>
              </a:rPr>
              <a:t>, </a:t>
            </a:r>
            <a:r>
              <a:rPr lang="tr-TR" sz="2400" dirty="0" err="1" smtClean="0">
                <a:solidFill>
                  <a:schemeClr val="bg1">
                    <a:lumMod val="95000"/>
                  </a:schemeClr>
                </a:solidFill>
              </a:rPr>
              <a:t>mass-prejudice</a:t>
            </a:r>
            <a:r>
              <a:rPr lang="tr-TR" sz="2400" dirty="0" smtClean="0">
                <a:solidFill>
                  <a:schemeClr val="bg1">
                    <a:lumMod val="95000"/>
                  </a:schemeClr>
                </a:solidFill>
              </a:rPr>
              <a:t>)</a:t>
            </a:r>
            <a:endParaRPr lang="tr-TR" sz="2400" dirty="0">
              <a:solidFill>
                <a:schemeClr val="bg1">
                  <a:lumMod val="95000"/>
                </a:schemeClr>
              </a:solidFill>
            </a:endParaRPr>
          </a:p>
        </p:txBody>
      </p:sp>
      <p:sp>
        <p:nvSpPr>
          <p:cNvPr id="4" name="Dikdörtgen 3"/>
          <p:cNvSpPr/>
          <p:nvPr/>
        </p:nvSpPr>
        <p:spPr>
          <a:xfrm>
            <a:off x="1115616" y="4941168"/>
            <a:ext cx="6912768" cy="1277850"/>
          </a:xfrm>
          <a:prstGeom prst="rect">
            <a:avLst/>
          </a:prstGeom>
        </p:spPr>
        <p:txBody>
          <a:bodyPr wrap="square">
            <a:spAutoFit/>
          </a:bodyPr>
          <a:lstStyle/>
          <a:p>
            <a:pPr algn="ctr">
              <a:lnSpc>
                <a:spcPct val="107000"/>
              </a:lnSpc>
              <a:spcAft>
                <a:spcPts val="800"/>
              </a:spcAft>
            </a:pP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Gerek klasik, gerekse liberal düşüncede yaygın bir yeri olan demokrasi bile, kitle demokrasisine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mass</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democracy</a:t>
            </a:r>
            <a:r>
              <a:rPr lang="tr-TR" sz="2400"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 dönüşmekle hususiyetini kaybedecekti. </a:t>
            </a:r>
          </a:p>
        </p:txBody>
      </p:sp>
    </p:spTree>
    <p:extLst>
      <p:ext uri="{BB962C8B-B14F-4D97-AF65-F5344CB8AC3E}">
        <p14:creationId xmlns:p14="http://schemas.microsoft.com/office/powerpoint/2010/main" val="45241326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1130</TotalTime>
  <Words>1230</Words>
  <Application>Microsoft Office PowerPoint</Application>
  <PresentationFormat>Ekran Gösterisi (4:3)</PresentationFormat>
  <Paragraphs>38</Paragraphs>
  <Slides>20</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Calibri</vt:lpstr>
      <vt:lpstr>Georgia</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OGUZHAN TAS</dc:creator>
  <cp:lastModifiedBy>OGUZHANTAS</cp:lastModifiedBy>
  <cp:revision>97</cp:revision>
  <cp:lastPrinted>2019-05-13T11:10:52Z</cp:lastPrinted>
  <dcterms:created xsi:type="dcterms:W3CDTF">2015-03-23T09:26:43Z</dcterms:created>
  <dcterms:modified xsi:type="dcterms:W3CDTF">2019-05-13T11:54:34Z</dcterms:modified>
</cp:coreProperties>
</file>