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3/7/2018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b="1" dirty="0" smtClean="0"/>
              <a:t>OKUL ÖNCESİ EĞİTİME TEMEL OLAN GÖRÜŞLER - DEWEY</a:t>
            </a:r>
            <a:endParaRPr lang="tr-TR" b="1" dirty="0"/>
          </a:p>
        </p:txBody>
      </p:sp>
    </p:spTree>
    <p:extLst>
      <p:ext uri="{BB962C8B-B14F-4D97-AF65-F5344CB8AC3E}">
        <p14:creationId xmlns:p14="http://schemas.microsoft.com/office/powerpoint/2010/main" val="1750040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7606" y="1423219"/>
            <a:ext cx="8534400" cy="3615267"/>
          </a:xfrm>
        </p:spPr>
        <p:txBody>
          <a:bodyPr>
            <a:noAutofit/>
          </a:bodyPr>
          <a:lstStyle/>
          <a:p>
            <a:r>
              <a:rPr lang="tr-TR" sz="3200" b="1" dirty="0">
                <a:solidFill>
                  <a:schemeClr val="tx1"/>
                </a:solidFill>
              </a:rPr>
              <a:t>J</a:t>
            </a:r>
            <a:r>
              <a:rPr lang="tr-TR" sz="3200" b="1" dirty="0" smtClean="0">
                <a:solidFill>
                  <a:schemeClr val="tx1"/>
                </a:solidFill>
              </a:rPr>
              <a:t>ohn </a:t>
            </a:r>
            <a:r>
              <a:rPr lang="tr-TR" sz="3200" b="1" dirty="0" err="1">
                <a:solidFill>
                  <a:schemeClr val="tx1"/>
                </a:solidFill>
              </a:rPr>
              <a:t>Dewey</a:t>
            </a:r>
            <a:r>
              <a:rPr lang="tr-TR" sz="3200" dirty="0">
                <a:solidFill>
                  <a:schemeClr val="tx1"/>
                </a:solidFill>
              </a:rPr>
              <a:t>, 1859-1952 yılları arasında yaşamış olan ve aletçilik olarak bilinen felsefe akımının kurucusu ünlü ABD'li filozof ve eğitim kuramcısı, Charles </a:t>
            </a:r>
            <a:r>
              <a:rPr lang="tr-TR" sz="3200" dirty="0" err="1">
                <a:solidFill>
                  <a:schemeClr val="tx1"/>
                </a:solidFill>
              </a:rPr>
              <a:t>Sanders</a:t>
            </a:r>
            <a:r>
              <a:rPr lang="tr-TR" sz="3200" dirty="0">
                <a:solidFill>
                  <a:schemeClr val="tx1"/>
                </a:solidFill>
              </a:rPr>
              <a:t> </a:t>
            </a:r>
            <a:r>
              <a:rPr lang="tr-TR" sz="3200" dirty="0" err="1">
                <a:solidFill>
                  <a:schemeClr val="tx1"/>
                </a:solidFill>
              </a:rPr>
              <a:t>Peirce</a:t>
            </a:r>
            <a:r>
              <a:rPr lang="tr-TR" sz="3200" dirty="0">
                <a:solidFill>
                  <a:schemeClr val="tx1"/>
                </a:solidFill>
              </a:rPr>
              <a:t> ve William </a:t>
            </a:r>
            <a:r>
              <a:rPr lang="tr-TR" sz="3200" dirty="0" err="1">
                <a:solidFill>
                  <a:schemeClr val="tx1"/>
                </a:solidFill>
              </a:rPr>
              <a:t>James'ın</a:t>
            </a:r>
            <a:r>
              <a:rPr lang="tr-TR" sz="3200" dirty="0">
                <a:solidFill>
                  <a:schemeClr val="tx1"/>
                </a:solidFill>
              </a:rPr>
              <a:t> görüşlerinin bir sentezini yapmış olan </a:t>
            </a:r>
            <a:r>
              <a:rPr lang="tr-TR" sz="3200" dirty="0" err="1">
                <a:solidFill>
                  <a:schemeClr val="tx1"/>
                </a:solidFill>
              </a:rPr>
              <a:t>Dewey</a:t>
            </a:r>
            <a:r>
              <a:rPr lang="tr-TR" sz="3200" dirty="0">
                <a:solidFill>
                  <a:schemeClr val="tx1"/>
                </a:solidFill>
              </a:rPr>
              <a:t>, pragmatizmi, mantıksal ve ahlaki bir analiz kuramı olarak geliştirmiştir.</a:t>
            </a:r>
          </a:p>
        </p:txBody>
      </p:sp>
    </p:spTree>
    <p:extLst>
      <p:ext uri="{BB962C8B-B14F-4D97-AF65-F5344CB8AC3E}">
        <p14:creationId xmlns:p14="http://schemas.microsoft.com/office/powerpoint/2010/main" val="1916189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2135" y="1659193"/>
            <a:ext cx="8534400" cy="3615267"/>
          </a:xfrm>
        </p:spPr>
        <p:txBody>
          <a:bodyPr>
            <a:normAutofit/>
          </a:bodyPr>
          <a:lstStyle/>
          <a:p>
            <a:r>
              <a:rPr lang="tr-TR" sz="3200" dirty="0">
                <a:solidFill>
                  <a:schemeClr val="tx1"/>
                </a:solidFill>
              </a:rPr>
              <a:t>John </a:t>
            </a:r>
            <a:r>
              <a:rPr lang="tr-TR" sz="3200" dirty="0" err="1">
                <a:solidFill>
                  <a:schemeClr val="tx1"/>
                </a:solidFill>
              </a:rPr>
              <a:t>Dewey</a:t>
            </a:r>
            <a:r>
              <a:rPr lang="tr-TR" sz="3200" dirty="0">
                <a:solidFill>
                  <a:schemeClr val="tx1"/>
                </a:solidFill>
              </a:rPr>
              <a:t> </a:t>
            </a:r>
            <a:r>
              <a:rPr lang="tr-TR" sz="3200" dirty="0" smtClean="0">
                <a:solidFill>
                  <a:schemeClr val="tx1"/>
                </a:solidFill>
              </a:rPr>
              <a:t>20</a:t>
            </a:r>
            <a:r>
              <a:rPr lang="tr-TR" sz="3200" dirty="0">
                <a:solidFill>
                  <a:schemeClr val="tx1"/>
                </a:solidFill>
              </a:rPr>
              <a:t>. yüzyılın ilk yarısının en önemli Amerikalı felsefecisi olarak tanınır</a:t>
            </a:r>
            <a:r>
              <a:rPr lang="tr-TR" sz="3200" dirty="0" smtClean="0">
                <a:solidFill>
                  <a:schemeClr val="tx1"/>
                </a:solidFill>
              </a:rPr>
              <a:t>.</a:t>
            </a:r>
            <a:endParaRPr lang="tr-TR" sz="3200" dirty="0">
              <a:solidFill>
                <a:schemeClr val="tx1"/>
              </a:solidFill>
            </a:endParaRPr>
          </a:p>
        </p:txBody>
      </p:sp>
    </p:spTree>
    <p:extLst>
      <p:ext uri="{BB962C8B-B14F-4D97-AF65-F5344CB8AC3E}">
        <p14:creationId xmlns:p14="http://schemas.microsoft.com/office/powerpoint/2010/main" val="1977132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167" y="1541207"/>
            <a:ext cx="8534400" cy="3615267"/>
          </a:xfrm>
        </p:spPr>
        <p:txBody>
          <a:bodyPr>
            <a:noAutofit/>
          </a:bodyPr>
          <a:lstStyle/>
          <a:p>
            <a:r>
              <a:rPr lang="tr-TR" sz="3200" dirty="0">
                <a:solidFill>
                  <a:schemeClr val="tx1"/>
                </a:solidFill>
              </a:rPr>
              <a:t>Kısa bir öğretmenlik kariyerinin ardından felsefe alanında doktora yapmış ve </a:t>
            </a:r>
            <a:r>
              <a:rPr lang="tr-TR" sz="3200" dirty="0" err="1" smtClean="0">
                <a:solidFill>
                  <a:schemeClr val="tx1"/>
                </a:solidFill>
              </a:rPr>
              <a:t>University</a:t>
            </a:r>
            <a:r>
              <a:rPr lang="tr-TR" sz="3200" dirty="0" smtClean="0">
                <a:solidFill>
                  <a:schemeClr val="tx1"/>
                </a:solidFill>
              </a:rPr>
              <a:t> </a:t>
            </a:r>
            <a:r>
              <a:rPr lang="tr-TR" sz="3200" dirty="0">
                <a:solidFill>
                  <a:schemeClr val="tx1"/>
                </a:solidFill>
              </a:rPr>
              <a:t>of Michigan’da felsefe bölümünün başkanlığını üstlenmiştir. S</a:t>
            </a:r>
            <a:r>
              <a:rPr lang="tr-TR" sz="3200" dirty="0" smtClean="0">
                <a:solidFill>
                  <a:schemeClr val="tx1"/>
                </a:solidFill>
              </a:rPr>
              <a:t>onraları </a:t>
            </a:r>
            <a:r>
              <a:rPr lang="tr-TR" sz="3200" dirty="0" err="1">
                <a:solidFill>
                  <a:schemeClr val="tx1"/>
                </a:solidFill>
              </a:rPr>
              <a:t>University</a:t>
            </a:r>
            <a:r>
              <a:rPr lang="tr-TR" sz="3200" dirty="0">
                <a:solidFill>
                  <a:schemeClr val="tx1"/>
                </a:solidFill>
              </a:rPr>
              <a:t> of Chicago’daki görevi esnasında kamu eğitimiyle aktif olarak ilgilenmeye başlamış ve burada </a:t>
            </a:r>
            <a:r>
              <a:rPr lang="tr-TR" sz="3200" dirty="0" smtClean="0">
                <a:solidFill>
                  <a:schemeClr val="tx1"/>
                </a:solidFill>
              </a:rPr>
              <a:t>çocuk </a:t>
            </a:r>
            <a:r>
              <a:rPr lang="tr-TR" sz="3200" dirty="0">
                <a:solidFill>
                  <a:schemeClr val="tx1"/>
                </a:solidFill>
              </a:rPr>
              <a:t>eğitimi üzerindeki gözlemlerini derinleştirdiği meşhur “laboratuvar </a:t>
            </a:r>
            <a:r>
              <a:rPr lang="tr-TR" sz="3200" dirty="0" err="1">
                <a:solidFill>
                  <a:schemeClr val="tx1"/>
                </a:solidFill>
              </a:rPr>
              <a:t>okul”u</a:t>
            </a:r>
            <a:r>
              <a:rPr lang="tr-TR" sz="3200" dirty="0">
                <a:solidFill>
                  <a:schemeClr val="tx1"/>
                </a:solidFill>
              </a:rPr>
              <a:t> kurmuştur. </a:t>
            </a:r>
          </a:p>
        </p:txBody>
      </p:sp>
    </p:spTree>
    <p:extLst>
      <p:ext uri="{BB962C8B-B14F-4D97-AF65-F5344CB8AC3E}">
        <p14:creationId xmlns:p14="http://schemas.microsoft.com/office/powerpoint/2010/main" val="3957884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167" y="1777181"/>
            <a:ext cx="8534400" cy="3615267"/>
          </a:xfrm>
        </p:spPr>
        <p:txBody>
          <a:bodyPr>
            <a:noAutofit/>
          </a:bodyPr>
          <a:lstStyle/>
          <a:p>
            <a:r>
              <a:rPr lang="tr-TR" sz="3200" dirty="0">
                <a:solidFill>
                  <a:schemeClr val="tx1"/>
                </a:solidFill>
              </a:rPr>
              <a:t>Akademik kariyerinin geriye kalan uzun bölümünde Columbia Üniversitesi’nde profesör olarak </a:t>
            </a:r>
            <a:r>
              <a:rPr lang="tr-TR" sz="3200" dirty="0" smtClean="0">
                <a:solidFill>
                  <a:schemeClr val="tx1"/>
                </a:solidFill>
              </a:rPr>
              <a:t>çalışmıştır. </a:t>
            </a:r>
            <a:r>
              <a:rPr lang="tr-TR" sz="3200" dirty="0" err="1">
                <a:solidFill>
                  <a:schemeClr val="tx1"/>
                </a:solidFill>
              </a:rPr>
              <a:t>Dewey’in</a:t>
            </a:r>
            <a:r>
              <a:rPr lang="tr-TR" sz="3200" dirty="0">
                <a:solidFill>
                  <a:schemeClr val="tx1"/>
                </a:solidFill>
              </a:rPr>
              <a:t> demokratik idealini ve bu ideale ulaşmakta eğitime biçtiği rolü iyi anlayabilmek için onun içinde yaşadığı dönemi </a:t>
            </a:r>
            <a:r>
              <a:rPr lang="tr-TR" sz="3200" dirty="0" smtClean="0">
                <a:solidFill>
                  <a:schemeClr val="tx1"/>
                </a:solidFill>
              </a:rPr>
              <a:t>tarif </a:t>
            </a:r>
            <a:r>
              <a:rPr lang="tr-TR" sz="3200" dirty="0">
                <a:solidFill>
                  <a:schemeClr val="tx1"/>
                </a:solidFill>
              </a:rPr>
              <a:t>etmek gerekir. </a:t>
            </a:r>
            <a:r>
              <a:rPr lang="tr-TR" sz="3200" dirty="0" err="1">
                <a:solidFill>
                  <a:schemeClr val="tx1"/>
                </a:solidFill>
              </a:rPr>
              <a:t>Dewey</a:t>
            </a:r>
            <a:r>
              <a:rPr lang="tr-TR" sz="3200" dirty="0">
                <a:solidFill>
                  <a:schemeClr val="tx1"/>
                </a:solidFill>
              </a:rPr>
              <a:t> bir kriz, belirsizlik ve </a:t>
            </a:r>
            <a:r>
              <a:rPr lang="tr-TR" sz="3200" dirty="0" smtClean="0">
                <a:solidFill>
                  <a:schemeClr val="tx1"/>
                </a:solidFill>
              </a:rPr>
              <a:t>imkanlar </a:t>
            </a:r>
            <a:r>
              <a:rPr lang="tr-TR" sz="3200" dirty="0">
                <a:solidFill>
                  <a:schemeClr val="tx1"/>
                </a:solidFill>
              </a:rPr>
              <a:t>çağının filozofuydu.</a:t>
            </a:r>
          </a:p>
        </p:txBody>
      </p:sp>
    </p:spTree>
    <p:extLst>
      <p:ext uri="{BB962C8B-B14F-4D97-AF65-F5344CB8AC3E}">
        <p14:creationId xmlns:p14="http://schemas.microsoft.com/office/powerpoint/2010/main" val="2597648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8173" y="1570704"/>
            <a:ext cx="8534400" cy="3615267"/>
          </a:xfrm>
        </p:spPr>
        <p:txBody>
          <a:bodyPr>
            <a:noAutofit/>
          </a:bodyPr>
          <a:lstStyle/>
          <a:p>
            <a:r>
              <a:rPr lang="tr-TR" sz="2500" dirty="0" err="1">
                <a:solidFill>
                  <a:schemeClr val="tx1"/>
                </a:solidFill>
              </a:rPr>
              <a:t>Dewey’in</a:t>
            </a:r>
            <a:r>
              <a:rPr lang="tr-TR" sz="2500" dirty="0">
                <a:solidFill>
                  <a:schemeClr val="tx1"/>
                </a:solidFill>
              </a:rPr>
              <a:t> </a:t>
            </a:r>
            <a:r>
              <a:rPr lang="tr-TR" sz="2500" dirty="0" err="1">
                <a:solidFill>
                  <a:schemeClr val="tx1"/>
                </a:solidFill>
              </a:rPr>
              <a:t>Amerikası’nda</a:t>
            </a:r>
            <a:r>
              <a:rPr lang="tr-TR" sz="2500" dirty="0">
                <a:solidFill>
                  <a:schemeClr val="tx1"/>
                </a:solidFill>
              </a:rPr>
              <a:t>, 1890’larda Chicago halkının yaklaşık </a:t>
            </a:r>
            <a:r>
              <a:rPr lang="tr-TR" sz="2500" dirty="0" smtClean="0">
                <a:solidFill>
                  <a:schemeClr val="tx1"/>
                </a:solidFill>
              </a:rPr>
              <a:t>%20’si evsizdi</a:t>
            </a:r>
            <a:r>
              <a:rPr lang="tr-TR" sz="2500" dirty="0">
                <a:solidFill>
                  <a:schemeClr val="tx1"/>
                </a:solidFill>
              </a:rPr>
              <a:t>; her dört kişiden biri işsizdi; hastalıklar kol geziyordu ve sağlık hizmetleri nüfusun büyük bir kesimine ulaşmıyordu. </a:t>
            </a:r>
            <a:r>
              <a:rPr lang="tr-TR" sz="2500" dirty="0" smtClean="0">
                <a:solidFill>
                  <a:schemeClr val="tx1"/>
                </a:solidFill>
              </a:rPr>
              <a:t>Bugün </a:t>
            </a:r>
            <a:r>
              <a:rPr lang="tr-TR" sz="2500" dirty="0">
                <a:solidFill>
                  <a:schemeClr val="tx1"/>
                </a:solidFill>
              </a:rPr>
              <a:t>görülmemiş ölçülerde şiddet içeren grevler yaygındı; toplumun zengin ve yoksul katmanları arasında derin bir uçurum vardı; siyasi partiler güç sahiplerinin elindeydi ve yerel yönetimler yolsuzluk batağına saplanmıştı. Kargaşanın hakim olduğu bu ortama her gün, yalnızca kendi dilini konuşan yeni göçmenler ekleniyordu. İngilizce Chicago’da henüz yaygın bir dil değildi ve her dört kişiden yalnızca birinin ebeveynleri Amerika’da doğmuştu.</a:t>
            </a:r>
          </a:p>
        </p:txBody>
      </p:sp>
    </p:spTree>
    <p:extLst>
      <p:ext uri="{BB962C8B-B14F-4D97-AF65-F5344CB8AC3E}">
        <p14:creationId xmlns:p14="http://schemas.microsoft.com/office/powerpoint/2010/main" val="2662732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73309" y="1706526"/>
            <a:ext cx="8534400" cy="3615267"/>
          </a:xfrm>
        </p:spPr>
        <p:txBody>
          <a:bodyPr>
            <a:noAutofit/>
          </a:bodyPr>
          <a:lstStyle/>
          <a:p>
            <a:r>
              <a:rPr lang="tr-TR" sz="2400" dirty="0" err="1">
                <a:solidFill>
                  <a:schemeClr val="tx1"/>
                </a:solidFill>
              </a:rPr>
              <a:t>Dewey’in</a:t>
            </a:r>
            <a:r>
              <a:rPr lang="tr-TR" sz="2400" dirty="0">
                <a:solidFill>
                  <a:schemeClr val="tx1"/>
                </a:solidFill>
              </a:rPr>
              <a:t> demokratik idealini, yüksek siyaset çerçevesinde tanımlanmış bir demokratik toplum tasarımından kesin bir şekilde ayırt etmek gerekir. </a:t>
            </a:r>
            <a:r>
              <a:rPr lang="tr-TR" sz="2400" dirty="0" err="1">
                <a:solidFill>
                  <a:schemeClr val="tx1"/>
                </a:solidFill>
              </a:rPr>
              <a:t>Dewey’e</a:t>
            </a:r>
            <a:r>
              <a:rPr lang="tr-TR" sz="2400" dirty="0">
                <a:solidFill>
                  <a:schemeClr val="tx1"/>
                </a:solidFill>
              </a:rPr>
              <a:t> göre demokratik toplumun temel kriteri bireyin kendi yaratıcı potansiyelini toplumsal yaşama gönüllü katılımı suretiyle ve toplumun iyiliği için çalışarak açığa çıkarabilmesidir. İnsan doğasının yaratıcı potansiyeline ve bireyde tesis edilmesi gereken katılımcı bir karaktere dayalı, aşağıdan yukarıya bir demokrasi ideali söz konusudur. İnsanın bireysel-psikolojik temelinden hareketle geliştirilen bu ideal bireyi toplumun iyiliği adına toplumsal bir çalışmaya davet etmek suretiyle birey ve toplum arasında bir denge arayışındadır.</a:t>
            </a:r>
          </a:p>
        </p:txBody>
      </p:sp>
    </p:spTree>
    <p:extLst>
      <p:ext uri="{BB962C8B-B14F-4D97-AF65-F5344CB8AC3E}">
        <p14:creationId xmlns:p14="http://schemas.microsoft.com/office/powerpoint/2010/main" val="318419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37105" y="1600200"/>
            <a:ext cx="8534400" cy="3615267"/>
          </a:xfrm>
        </p:spPr>
        <p:txBody>
          <a:bodyPr>
            <a:noAutofit/>
          </a:bodyPr>
          <a:lstStyle/>
          <a:p>
            <a:r>
              <a:rPr lang="tr-TR" dirty="0" err="1">
                <a:solidFill>
                  <a:schemeClr val="tx1"/>
                </a:solidFill>
              </a:rPr>
              <a:t>Dewey’in</a:t>
            </a:r>
            <a:r>
              <a:rPr lang="tr-TR" dirty="0">
                <a:solidFill>
                  <a:schemeClr val="tx1"/>
                </a:solidFill>
              </a:rPr>
              <a:t> eğitim reformuna olan ilgisi ABD ile sınırlı kalmamıştır. 1920’lerde Çin, Meksika, Japonya, Türkiye ve Rusya gibi modernleşen ve eğitim altyapılarını oluşturmaya çalışan ülkeleri ziyaret etmiş ve reform çabalarına destek vermiştir. </a:t>
            </a:r>
            <a:r>
              <a:rPr lang="tr-TR" dirty="0" err="1">
                <a:solidFill>
                  <a:schemeClr val="tx1"/>
                </a:solidFill>
              </a:rPr>
              <a:t>Dewey</a:t>
            </a:r>
            <a:r>
              <a:rPr lang="tr-TR" dirty="0">
                <a:solidFill>
                  <a:schemeClr val="tx1"/>
                </a:solidFill>
              </a:rPr>
              <a:t> 1924 yazında, iki ay gibi sınırlı bir zaman aralığında Atatürk’ün davetiyle Türkiye’ye gelmiştir. Bu ziyaretin hemen ardından yazdığı rapor </a:t>
            </a:r>
            <a:r>
              <a:rPr lang="tr-TR" dirty="0" smtClean="0">
                <a:solidFill>
                  <a:schemeClr val="tx1"/>
                </a:solidFill>
              </a:rPr>
              <a:t>15 </a:t>
            </a:r>
            <a:r>
              <a:rPr lang="tr-TR" dirty="0">
                <a:solidFill>
                  <a:schemeClr val="tx1"/>
                </a:solidFill>
              </a:rPr>
              <a:t>sene boyunca, 1939’a kadar </a:t>
            </a:r>
            <a:r>
              <a:rPr lang="tr-TR" dirty="0" err="1">
                <a:solidFill>
                  <a:schemeClr val="tx1"/>
                </a:solidFill>
              </a:rPr>
              <a:t>Türkçe’de</a:t>
            </a:r>
            <a:r>
              <a:rPr lang="tr-TR" dirty="0">
                <a:solidFill>
                  <a:schemeClr val="tx1"/>
                </a:solidFill>
              </a:rPr>
              <a:t> yayımlanmamış ve İngilizce orijinali ölümünün ardından, toplu çalışmalarının yayımlanması esnasında gün yüzüne çıkmıştır. </a:t>
            </a:r>
          </a:p>
        </p:txBody>
      </p:sp>
    </p:spTree>
    <p:extLst>
      <p:ext uri="{BB962C8B-B14F-4D97-AF65-F5344CB8AC3E}">
        <p14:creationId xmlns:p14="http://schemas.microsoft.com/office/powerpoint/2010/main" val="242428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40175" y="1506682"/>
            <a:ext cx="8534400" cy="3615267"/>
          </a:xfrm>
        </p:spPr>
        <p:txBody>
          <a:bodyPr/>
          <a:lstStyle/>
          <a:p>
            <a:r>
              <a:rPr lang="tr-TR" dirty="0" err="1">
                <a:solidFill>
                  <a:schemeClr val="tx1"/>
                </a:solidFill>
              </a:rPr>
              <a:t>Dewey’in</a:t>
            </a:r>
            <a:r>
              <a:rPr lang="tr-TR" dirty="0">
                <a:solidFill>
                  <a:schemeClr val="tx1"/>
                </a:solidFill>
              </a:rPr>
              <a:t> İstanbul, İzmir, Bursa ve Ankara’da, okullarda yaptığı incelemelerin sonucunda Türkiye’nin eğitimde reform çabalarına sıcak yaklaştığı, Ankara’da mahrumiyet koşulları altında altyapısı kurulan cumhuriyet idealinden etkilendiği ve bu ideale sempatiyle baktığı görülmektedir. Raporunda, Türkiye’yi eğitimde “aşırı merkezileşme” çabalarına karşı uyardığı, maarif vekaletini “çeşitliliğin” esas alınması yönünde uyardığı dikkati çekmektedir. Ayrıca, köy enstitüleri fikri konusunda da </a:t>
            </a:r>
            <a:r>
              <a:rPr lang="tr-TR" dirty="0" err="1">
                <a:solidFill>
                  <a:schemeClr val="tx1"/>
                </a:solidFill>
              </a:rPr>
              <a:t>Dewey’in</a:t>
            </a:r>
            <a:r>
              <a:rPr lang="tr-TR" dirty="0">
                <a:solidFill>
                  <a:schemeClr val="tx1"/>
                </a:solidFill>
              </a:rPr>
              <a:t> esin verici olduğu ifade edilmektedir.</a:t>
            </a:r>
          </a:p>
          <a:p>
            <a:endParaRPr lang="tr-TR" dirty="0"/>
          </a:p>
        </p:txBody>
      </p:sp>
    </p:spTree>
    <p:extLst>
      <p:ext uri="{BB962C8B-B14F-4D97-AF65-F5344CB8AC3E}">
        <p14:creationId xmlns:p14="http://schemas.microsoft.com/office/powerpoint/2010/main" val="3564670302"/>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54</TotalTime>
  <Words>490</Words>
  <Application>Microsoft Office PowerPoint</Application>
  <PresentationFormat>Geniş ekran</PresentationFormat>
  <Paragraphs>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OKUL ÖNCESİ EĞİTİME TEMEL OLAN GÖRÜŞLER - DEWEY</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EĞİTİME TEMEL OLAN GÖRÜŞLER - DEWEY</dc:title>
  <dc:creator>Burcu Cabuk</dc:creator>
  <cp:lastModifiedBy>PC</cp:lastModifiedBy>
  <cp:revision>8</cp:revision>
  <dcterms:created xsi:type="dcterms:W3CDTF">2015-10-05T09:04:14Z</dcterms:created>
  <dcterms:modified xsi:type="dcterms:W3CDTF">2018-03-07T10:52:16Z</dcterms:modified>
</cp:coreProperties>
</file>