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92" r:id="rId2"/>
    <p:sldId id="343" r:id="rId3"/>
    <p:sldId id="328" r:id="rId4"/>
    <p:sldId id="329" r:id="rId5"/>
    <p:sldId id="339" r:id="rId6"/>
    <p:sldId id="337" r:id="rId7"/>
    <p:sldId id="336" r:id="rId8"/>
    <p:sldId id="334" r:id="rId9"/>
    <p:sldId id="330" r:id="rId10"/>
    <p:sldId id="333" r:id="rId11"/>
    <p:sldId id="331" r:id="rId12"/>
    <p:sldId id="340" r:id="rId13"/>
    <p:sldId id="338" r:id="rId14"/>
    <p:sldId id="332" r:id="rId15"/>
    <p:sldId id="325" r:id="rId16"/>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1" autoAdjust="0"/>
    <p:restoredTop sz="94638" autoAdjust="0"/>
  </p:normalViewPr>
  <p:slideViewPr>
    <p:cSldViewPr>
      <p:cViewPr varScale="1">
        <p:scale>
          <a:sx n="87" d="100"/>
          <a:sy n="87" d="100"/>
        </p:scale>
        <p:origin x="1494" y="9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p:bgRef idx="1003">
        <a:schemeClr val="bg1"/>
      </p:bgRef>
    </p:bg>
    <p:spTree>
      <p:nvGrpSpPr>
        <p:cNvPr id="1" name=""/>
        <p:cNvGrpSpPr/>
        <p:nvPr/>
      </p:nvGrpSpPr>
      <p:grpSpPr>
        <a:xfrm>
          <a:off x="0" y="0"/>
          <a:ext cx="0" cy="0"/>
          <a:chOff x="0" y="0"/>
          <a:chExt cx="0" cy="0"/>
        </a:xfrm>
      </p:grpSpPr>
      <p:sp>
        <p:nvSpPr>
          <p:cNvPr id="12" name="11 Dikdörtgen"/>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3" name="12 Yuvarlatılmış Dikdörtgen"/>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9" name="8 Alt Başlık"/>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28" name="27 Veri Yer Tutucusu"/>
          <p:cNvSpPr>
            <a:spLocks noGrp="1"/>
          </p:cNvSpPr>
          <p:nvPr>
            <p:ph type="dt" sz="half" idx="10"/>
          </p:nvPr>
        </p:nvSpPr>
        <p:spPr/>
        <p:txBody>
          <a:bodyPr/>
          <a:lstStyle/>
          <a:p>
            <a:fld id="{01FC2B37-BC9B-43E7-BA76-7126FC25C46D}" type="datetimeFigureOut">
              <a:rPr lang="tr-TR" smtClean="0"/>
              <a:pPr/>
              <a:t>19.11.2019</a:t>
            </a:fld>
            <a:endParaRPr lang="tr-TR"/>
          </a:p>
        </p:txBody>
      </p:sp>
      <p:sp>
        <p:nvSpPr>
          <p:cNvPr id="17" name="16 Altbilgi Yer Tutucusu"/>
          <p:cNvSpPr>
            <a:spLocks noGrp="1"/>
          </p:cNvSpPr>
          <p:nvPr>
            <p:ph type="ftr" sz="quarter" idx="11"/>
          </p:nvPr>
        </p:nvSpPr>
        <p:spPr/>
        <p:txBody>
          <a:bodyPr/>
          <a:lstStyle/>
          <a:p>
            <a:endParaRPr lang="tr-TR"/>
          </a:p>
        </p:txBody>
      </p:sp>
      <p:sp>
        <p:nvSpPr>
          <p:cNvPr id="29" name="28 Slayt Numarası Yer Tutucusu"/>
          <p:cNvSpPr>
            <a:spLocks noGrp="1"/>
          </p:cNvSpPr>
          <p:nvPr>
            <p:ph type="sldNum" sz="quarter" idx="12"/>
          </p:nvPr>
        </p:nvSpPr>
        <p:spPr/>
        <p:txBody>
          <a:bodyPr lIns="0" tIns="0" rIns="0" bIns="0">
            <a:noAutofit/>
          </a:bodyPr>
          <a:lstStyle>
            <a:lvl1pPr>
              <a:defRPr sz="1400">
                <a:solidFill>
                  <a:srgbClr val="FFFFFF"/>
                </a:solidFill>
              </a:defRPr>
            </a:lvl1pPr>
          </a:lstStyle>
          <a:p>
            <a:fld id="{AC830BC0-E9AF-47B7-8497-25CB8EAE62CE}" type="slidenum">
              <a:rPr lang="tr-TR" smtClean="0"/>
              <a:pPr/>
              <a:t>‹#›</a:t>
            </a:fld>
            <a:endParaRPr lang="tr-TR"/>
          </a:p>
        </p:txBody>
      </p:sp>
      <p:sp>
        <p:nvSpPr>
          <p:cNvPr id="7" name="6 Dikdörtgen"/>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Dikdörtgen"/>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Dikdörtgen"/>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Başlık"/>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tr-TR" smtClean="0"/>
              <a:t>Asıl başlık stili için tıklatın</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01FC2B37-BC9B-43E7-BA76-7126FC25C46D}" type="datetimeFigureOut">
              <a:rPr lang="tr-TR" smtClean="0"/>
              <a:pPr/>
              <a:t>19.11.2019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AC830BC0-E9AF-47B7-8497-25CB8EAE62CE}"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41"/>
            <a:ext cx="2011680" cy="5851525"/>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914400" y="274640"/>
            <a:ext cx="5562600" cy="5851525"/>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01FC2B37-BC9B-43E7-BA76-7126FC25C46D}" type="datetimeFigureOut">
              <a:rPr lang="tr-TR" smtClean="0"/>
              <a:pPr/>
              <a:t>19.11.2019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AC830BC0-E9AF-47B7-8497-25CB8EAE62CE}"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4" name="3 Veri Yer Tutucusu"/>
          <p:cNvSpPr>
            <a:spLocks noGrp="1"/>
          </p:cNvSpPr>
          <p:nvPr>
            <p:ph type="dt" sz="half" idx="10"/>
          </p:nvPr>
        </p:nvSpPr>
        <p:spPr/>
        <p:txBody>
          <a:bodyPr/>
          <a:lstStyle/>
          <a:p>
            <a:fld id="{01FC2B37-BC9B-43E7-BA76-7126FC25C46D}" type="datetimeFigureOut">
              <a:rPr lang="tr-TR" smtClean="0"/>
              <a:pPr/>
              <a:t>19.11.2019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AC830BC0-E9AF-47B7-8497-25CB8EAE62CE}" type="slidenum">
              <a:rPr lang="tr-TR" smtClean="0"/>
              <a:pPr/>
              <a:t>‹#›</a:t>
            </a:fld>
            <a:endParaRPr lang="tr-TR"/>
          </a:p>
        </p:txBody>
      </p:sp>
      <p:sp>
        <p:nvSpPr>
          <p:cNvPr id="8" name="7 İçerik Yer Tutucusu"/>
          <p:cNvSpPr>
            <a:spLocks noGrp="1"/>
          </p:cNvSpPr>
          <p:nvPr>
            <p:ph sz="quarter" idx="1"/>
          </p:nvPr>
        </p:nvSpPr>
        <p:spPr>
          <a:xfrm>
            <a:off x="914400" y="1447800"/>
            <a:ext cx="7772400" cy="4572000"/>
          </a:xfrm>
        </p:spPr>
        <p:txBody>
          <a:bodyPr vert="horz"/>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3">
        <a:schemeClr val="bg1"/>
      </p:bgRef>
    </p:bg>
    <p:spTree>
      <p:nvGrpSpPr>
        <p:cNvPr id="1" name=""/>
        <p:cNvGrpSpPr/>
        <p:nvPr/>
      </p:nvGrpSpPr>
      <p:grpSpPr>
        <a:xfrm>
          <a:off x="0" y="0"/>
          <a:ext cx="0" cy="0"/>
          <a:chOff x="0" y="0"/>
          <a:chExt cx="0" cy="0"/>
        </a:xfrm>
      </p:grpSpPr>
      <p:sp>
        <p:nvSpPr>
          <p:cNvPr id="11" name="10 Dikdörtgen"/>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0" name="9 Yuvarlatılmış Dikdörtgen"/>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1 Başlık"/>
          <p:cNvSpPr>
            <a:spLocks noGrp="1"/>
          </p:cNvSpPr>
          <p:nvPr>
            <p:ph type="title"/>
          </p:nvPr>
        </p:nvSpPr>
        <p:spPr>
          <a:xfrm>
            <a:off x="722313" y="952500"/>
            <a:ext cx="7772400" cy="1362075"/>
          </a:xfrm>
        </p:spPr>
        <p:txBody>
          <a:bodyPr anchor="b" anchorCtr="0"/>
          <a:lstStyle>
            <a:lvl1pPr algn="l">
              <a:buNone/>
              <a:defRPr sz="4000" b="0" cap="none"/>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p:txBody>
          <a:bodyPr/>
          <a:lstStyle/>
          <a:p>
            <a:fld id="{01FC2B37-BC9B-43E7-BA76-7126FC25C46D}" type="datetimeFigureOut">
              <a:rPr lang="tr-TR" smtClean="0"/>
              <a:pPr/>
              <a:t>19.11.2019</a:t>
            </a:fld>
            <a:endParaRPr lang="tr-TR"/>
          </a:p>
        </p:txBody>
      </p:sp>
      <p:sp>
        <p:nvSpPr>
          <p:cNvPr id="5" name="4 Altbilgi Yer Tutucusu"/>
          <p:cNvSpPr>
            <a:spLocks noGrp="1"/>
          </p:cNvSpPr>
          <p:nvPr>
            <p:ph type="ftr" sz="quarter" idx="11"/>
          </p:nvPr>
        </p:nvSpPr>
        <p:spPr>
          <a:xfrm>
            <a:off x="800100" y="6172200"/>
            <a:ext cx="4000500" cy="457200"/>
          </a:xfrm>
        </p:spPr>
        <p:txBody>
          <a:bodyPr/>
          <a:lstStyle/>
          <a:p>
            <a:endParaRPr lang="tr-TR"/>
          </a:p>
        </p:txBody>
      </p:sp>
      <p:sp>
        <p:nvSpPr>
          <p:cNvPr id="7" name="6 Dikdörtgen"/>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Dikdörtgen"/>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8 Dikdörtgen"/>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5 Slayt Numarası Yer Tutucusu"/>
          <p:cNvSpPr>
            <a:spLocks noGrp="1"/>
          </p:cNvSpPr>
          <p:nvPr>
            <p:ph type="sldNum" sz="quarter" idx="12"/>
          </p:nvPr>
        </p:nvSpPr>
        <p:spPr>
          <a:xfrm>
            <a:off x="146304" y="6208776"/>
            <a:ext cx="457200" cy="457200"/>
          </a:xfrm>
        </p:spPr>
        <p:txBody>
          <a:bodyPr/>
          <a:lstStyle/>
          <a:p>
            <a:fld id="{AC830BC0-E9AF-47B7-8497-25CB8EAE62CE}" type="slidenum">
              <a:rPr lang="tr-TR" smtClean="0"/>
              <a:pPr/>
              <a:t>‹#›</a:t>
            </a:fld>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5" name="4 Veri Yer Tutucusu"/>
          <p:cNvSpPr>
            <a:spLocks noGrp="1"/>
          </p:cNvSpPr>
          <p:nvPr>
            <p:ph type="dt" sz="half" idx="10"/>
          </p:nvPr>
        </p:nvSpPr>
        <p:spPr/>
        <p:txBody>
          <a:bodyPr/>
          <a:lstStyle/>
          <a:p>
            <a:fld id="{01FC2B37-BC9B-43E7-BA76-7126FC25C46D}" type="datetimeFigureOut">
              <a:rPr lang="tr-TR" smtClean="0"/>
              <a:pPr/>
              <a:t>19.11.2019</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AC830BC0-E9AF-47B7-8497-25CB8EAE62CE}" type="slidenum">
              <a:rPr lang="tr-TR" smtClean="0"/>
              <a:pPr/>
              <a:t>‹#›</a:t>
            </a:fld>
            <a:endParaRPr lang="tr-TR"/>
          </a:p>
        </p:txBody>
      </p:sp>
      <p:sp>
        <p:nvSpPr>
          <p:cNvPr id="9" name="8 İçerik Yer Tutucusu"/>
          <p:cNvSpPr>
            <a:spLocks noGrp="1"/>
          </p:cNvSpPr>
          <p:nvPr>
            <p:ph sz="quarter" idx="1"/>
          </p:nvPr>
        </p:nvSpPr>
        <p:spPr>
          <a:xfrm>
            <a:off x="914400" y="1447800"/>
            <a:ext cx="3749040" cy="4572000"/>
          </a:xfrm>
        </p:spPr>
        <p:txBody>
          <a:bodyPr vert="horz"/>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1" name="10 İçerik Yer Tutucusu"/>
          <p:cNvSpPr>
            <a:spLocks noGrp="1"/>
          </p:cNvSpPr>
          <p:nvPr>
            <p:ph sz="quarter" idx="2"/>
          </p:nvPr>
        </p:nvSpPr>
        <p:spPr>
          <a:xfrm>
            <a:off x="4933950" y="1447800"/>
            <a:ext cx="3749040" cy="4572000"/>
          </a:xfrm>
        </p:spPr>
        <p:txBody>
          <a:bodyPr vert="horz"/>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914400" y="273050"/>
            <a:ext cx="7772400" cy="1143000"/>
          </a:xfrm>
        </p:spPr>
        <p:txBody>
          <a:bodyPr anchor="b" anchorCtr="0"/>
          <a:lstStyle>
            <a:lvl1pPr>
              <a:defRPr/>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4" name="3 Metin Yer Tutucusu"/>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7" name="6 Veri Yer Tutucusu"/>
          <p:cNvSpPr>
            <a:spLocks noGrp="1"/>
          </p:cNvSpPr>
          <p:nvPr>
            <p:ph type="dt" sz="half" idx="10"/>
          </p:nvPr>
        </p:nvSpPr>
        <p:spPr/>
        <p:txBody>
          <a:bodyPr/>
          <a:lstStyle/>
          <a:p>
            <a:fld id="{01FC2B37-BC9B-43E7-BA76-7126FC25C46D}" type="datetimeFigureOut">
              <a:rPr lang="tr-TR" smtClean="0"/>
              <a:pPr/>
              <a:t>19.11.2019</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AC830BC0-E9AF-47B7-8497-25CB8EAE62CE}" type="slidenum">
              <a:rPr lang="tr-TR" smtClean="0"/>
              <a:pPr/>
              <a:t>‹#›</a:t>
            </a:fld>
            <a:endParaRPr lang="tr-TR"/>
          </a:p>
        </p:txBody>
      </p:sp>
      <p:sp>
        <p:nvSpPr>
          <p:cNvPr id="11" name="10 İçerik Yer Tutucusu"/>
          <p:cNvSpPr>
            <a:spLocks noGrp="1"/>
          </p:cNvSpPr>
          <p:nvPr>
            <p:ph sz="half" idx="2"/>
          </p:nvPr>
        </p:nvSpPr>
        <p:spPr>
          <a:xfrm>
            <a:off x="914400" y="2247900"/>
            <a:ext cx="3733800" cy="3886200"/>
          </a:xfrm>
        </p:spPr>
        <p:txBody>
          <a:bodyPr vert="horz"/>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3" name="12 İçerik Yer Tutucusu"/>
          <p:cNvSpPr>
            <a:spLocks noGrp="1"/>
          </p:cNvSpPr>
          <p:nvPr>
            <p:ph sz="half" idx="4"/>
          </p:nvPr>
        </p:nvSpPr>
        <p:spPr>
          <a:xfrm>
            <a:off x="4953000" y="2247900"/>
            <a:ext cx="3733800" cy="3886200"/>
          </a:xfrm>
        </p:spPr>
        <p:txBody>
          <a:bodyPr vert="horz"/>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Veri Yer Tutucusu"/>
          <p:cNvSpPr>
            <a:spLocks noGrp="1"/>
          </p:cNvSpPr>
          <p:nvPr>
            <p:ph type="dt" sz="half" idx="10"/>
          </p:nvPr>
        </p:nvSpPr>
        <p:spPr/>
        <p:txBody>
          <a:bodyPr/>
          <a:lstStyle/>
          <a:p>
            <a:fld id="{01FC2B37-BC9B-43E7-BA76-7126FC25C46D}" type="datetimeFigureOut">
              <a:rPr lang="tr-TR" smtClean="0"/>
              <a:pPr/>
              <a:t>19.11.2019</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AC830BC0-E9AF-47B7-8497-25CB8EAE62CE}"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01FC2B37-BC9B-43E7-BA76-7126FC25C46D}" type="datetimeFigureOut">
              <a:rPr lang="tr-TR" smtClean="0"/>
              <a:pPr/>
              <a:t>19.11.2019</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AC830BC0-E9AF-47B7-8497-25CB8EAE62CE}"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8" name="7 Dikdörtgen"/>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9" name="8 Yuvarlatılmış Dikdörtgen"/>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1 Başlık"/>
          <p:cNvSpPr>
            <a:spLocks noGrp="1"/>
          </p:cNvSpPr>
          <p:nvPr>
            <p:ph type="title"/>
          </p:nvPr>
        </p:nvSpPr>
        <p:spPr>
          <a:xfrm>
            <a:off x="914400" y="273050"/>
            <a:ext cx="7772400" cy="1143000"/>
          </a:xfrm>
        </p:spPr>
        <p:txBody>
          <a:bodyPr anchor="b" anchorCtr="0"/>
          <a:lstStyle>
            <a:lvl1pPr algn="l">
              <a:buNone/>
              <a:defRPr sz="4000" b="0"/>
            </a:lvl1pPr>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5" name="4 Veri Yer Tutucusu"/>
          <p:cNvSpPr>
            <a:spLocks noGrp="1"/>
          </p:cNvSpPr>
          <p:nvPr>
            <p:ph type="dt" sz="half" idx="10"/>
          </p:nvPr>
        </p:nvSpPr>
        <p:spPr/>
        <p:txBody>
          <a:bodyPr/>
          <a:lstStyle/>
          <a:p>
            <a:fld id="{01FC2B37-BC9B-43E7-BA76-7126FC25C46D}" type="datetimeFigureOut">
              <a:rPr lang="tr-TR" smtClean="0"/>
              <a:pPr/>
              <a:t>19.11.2019</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AC830BC0-E9AF-47B7-8497-25CB8EAE62CE}" type="slidenum">
              <a:rPr lang="tr-TR" smtClean="0"/>
              <a:pPr/>
              <a:t>‹#›</a:t>
            </a:fld>
            <a:endParaRPr lang="tr-TR"/>
          </a:p>
        </p:txBody>
      </p:sp>
      <p:sp>
        <p:nvSpPr>
          <p:cNvPr id="11" name="10 İçerik Yer Tutucusu"/>
          <p:cNvSpPr>
            <a:spLocks noGrp="1"/>
          </p:cNvSpPr>
          <p:nvPr>
            <p:ph sz="quarter" idx="1"/>
          </p:nvPr>
        </p:nvSpPr>
        <p:spPr>
          <a:xfrm>
            <a:off x="2971800" y="1600200"/>
            <a:ext cx="5715000" cy="4495800"/>
          </a:xfrm>
        </p:spPr>
        <p:txBody>
          <a:bodyPr vert="horz"/>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914400" y="4900550"/>
            <a:ext cx="7315200" cy="522288"/>
          </a:xfrm>
        </p:spPr>
        <p:txBody>
          <a:bodyPr anchor="ctr">
            <a:noAutofit/>
          </a:bodyPr>
          <a:lstStyle>
            <a:lvl1pPr algn="l">
              <a:buNone/>
              <a:defRPr sz="2800" b="0"/>
            </a:lvl1pPr>
          </a:lstStyle>
          <a:p>
            <a:r>
              <a:rPr kumimoji="0" lang="tr-TR" smtClean="0"/>
              <a:t>Asıl başlık stili için tıklatın</a:t>
            </a:r>
            <a:endParaRPr kumimoji="0" lang="en-US"/>
          </a:p>
        </p:txBody>
      </p:sp>
      <p:sp>
        <p:nvSpPr>
          <p:cNvPr id="4" name="3 Metin Yer Tutucusu"/>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5" name="4 Veri Yer Tutucusu"/>
          <p:cNvSpPr>
            <a:spLocks noGrp="1"/>
          </p:cNvSpPr>
          <p:nvPr>
            <p:ph type="dt" sz="half" idx="10"/>
          </p:nvPr>
        </p:nvSpPr>
        <p:spPr/>
        <p:txBody>
          <a:bodyPr/>
          <a:lstStyle/>
          <a:p>
            <a:fld id="{01FC2B37-BC9B-43E7-BA76-7126FC25C46D}" type="datetimeFigureOut">
              <a:rPr lang="tr-TR" smtClean="0"/>
              <a:pPr/>
              <a:t>19.11.2019</a:t>
            </a:fld>
            <a:endParaRPr lang="tr-TR"/>
          </a:p>
        </p:txBody>
      </p:sp>
      <p:sp>
        <p:nvSpPr>
          <p:cNvPr id="6" name="5 Altbilgi Yer Tutucusu"/>
          <p:cNvSpPr>
            <a:spLocks noGrp="1"/>
          </p:cNvSpPr>
          <p:nvPr>
            <p:ph type="ftr" sz="quarter" idx="11"/>
          </p:nvPr>
        </p:nvSpPr>
        <p:spPr>
          <a:xfrm>
            <a:off x="914400" y="6172200"/>
            <a:ext cx="3886200" cy="457200"/>
          </a:xfrm>
        </p:spPr>
        <p:txBody>
          <a:bodyPr/>
          <a:lstStyle/>
          <a:p>
            <a:endParaRPr lang="tr-TR"/>
          </a:p>
        </p:txBody>
      </p:sp>
      <p:sp>
        <p:nvSpPr>
          <p:cNvPr id="7" name="6 Slayt Numarası Yer Tutucusu"/>
          <p:cNvSpPr>
            <a:spLocks noGrp="1"/>
          </p:cNvSpPr>
          <p:nvPr>
            <p:ph type="sldNum" sz="quarter" idx="12"/>
          </p:nvPr>
        </p:nvSpPr>
        <p:spPr>
          <a:xfrm>
            <a:off x="146304" y="6208776"/>
            <a:ext cx="457200" cy="457200"/>
          </a:xfrm>
        </p:spPr>
        <p:txBody>
          <a:bodyPr/>
          <a:lstStyle/>
          <a:p>
            <a:fld id="{AC830BC0-E9AF-47B7-8497-25CB8EAE62CE}" type="slidenum">
              <a:rPr lang="tr-TR" smtClean="0"/>
              <a:pPr/>
              <a:t>‹#›</a:t>
            </a:fld>
            <a:endParaRPr lang="tr-TR"/>
          </a:p>
        </p:txBody>
      </p:sp>
      <p:sp>
        <p:nvSpPr>
          <p:cNvPr id="11" name="10 Dikdörtgen"/>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Dikdörtgen"/>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12 Dikdörtgen"/>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2 Resim Yer Tutucusu"/>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tr-TR" smtClean="0"/>
              <a:t>Resim eklemek için simgeyi tıklatın</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8 Dikdörtgen"/>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8" name="7 Yuvarlatılmış Dikdörtgen"/>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2" name="21 Başlık Yer Tutucusu"/>
          <p:cNvSpPr>
            <a:spLocks noGrp="1"/>
          </p:cNvSpPr>
          <p:nvPr>
            <p:ph type="title"/>
          </p:nvPr>
        </p:nvSpPr>
        <p:spPr>
          <a:xfrm>
            <a:off x="914400" y="274638"/>
            <a:ext cx="7772400" cy="1143000"/>
          </a:xfrm>
          <a:prstGeom prst="rect">
            <a:avLst/>
          </a:prstGeom>
        </p:spPr>
        <p:txBody>
          <a:bodyPr bIns="91440" anchor="b" anchorCtr="0">
            <a:normAutofit/>
          </a:bodyPr>
          <a:lstStyle/>
          <a:p>
            <a:r>
              <a:rPr kumimoji="0" lang="tr-TR" smtClean="0"/>
              <a:t>Asıl başlık stili için tıklatın</a:t>
            </a:r>
            <a:endParaRPr kumimoji="0" lang="en-US"/>
          </a:p>
        </p:txBody>
      </p:sp>
      <p:sp>
        <p:nvSpPr>
          <p:cNvPr id="13" name="12 Metin Yer Tutucusu"/>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4" name="13 Veri Yer Tutucusu"/>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01FC2B37-BC9B-43E7-BA76-7126FC25C46D}" type="datetimeFigureOut">
              <a:rPr lang="tr-TR" smtClean="0"/>
              <a:pPr/>
              <a:t>19.11.2019</a:t>
            </a:fld>
            <a:endParaRPr lang="tr-TR"/>
          </a:p>
        </p:txBody>
      </p:sp>
      <p:sp>
        <p:nvSpPr>
          <p:cNvPr id="3" name="2 Altbilgi Yer Tutucusu"/>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lang="tr-TR"/>
          </a:p>
        </p:txBody>
      </p:sp>
      <p:sp>
        <p:nvSpPr>
          <p:cNvPr id="23" name="22 Slayt Numarası Yer Tutucusu"/>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AC830BC0-E9AF-47B7-8497-25CB8EAE62CE}"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Alt Başlık"/>
          <p:cNvSpPr>
            <a:spLocks noGrp="1"/>
          </p:cNvSpPr>
          <p:nvPr>
            <p:ph type="subTitle" idx="1"/>
          </p:nvPr>
        </p:nvSpPr>
        <p:spPr/>
        <p:txBody>
          <a:bodyPr>
            <a:normAutofit/>
          </a:bodyPr>
          <a:lstStyle/>
          <a:p>
            <a:r>
              <a:rPr lang="tr-TR" sz="2400" dirty="0" smtClean="0">
                <a:latin typeface="Calibri" panose="020F0502020204030204" pitchFamily="34" charset="0"/>
              </a:rPr>
              <a:t>Doç. Dr. Tarık Soydan</a:t>
            </a:r>
          </a:p>
          <a:p>
            <a:r>
              <a:rPr lang="tr-TR" sz="2400" dirty="0" smtClean="0">
                <a:latin typeface="Calibri" panose="020F0502020204030204" pitchFamily="34" charset="0"/>
              </a:rPr>
              <a:t>Ankara Üniversitesi Eğitim Bilimleri Fakültesi Eğitim Yönetimi Anabilim Dalı</a:t>
            </a:r>
          </a:p>
        </p:txBody>
      </p:sp>
      <p:sp>
        <p:nvSpPr>
          <p:cNvPr id="2" name="1 Başlık"/>
          <p:cNvSpPr>
            <a:spLocks noGrp="1"/>
          </p:cNvSpPr>
          <p:nvPr>
            <p:ph type="ctrTitle"/>
          </p:nvPr>
        </p:nvSpPr>
        <p:spPr/>
        <p:txBody>
          <a:bodyPr>
            <a:normAutofit fontScale="90000"/>
          </a:bodyPr>
          <a:lstStyle/>
          <a:p>
            <a:r>
              <a:rPr lang="tr-TR" sz="2400" b="1" dirty="0" smtClean="0">
                <a:latin typeface="Calibri" panose="020F0502020204030204" pitchFamily="34" charset="0"/>
              </a:rPr>
              <a:t/>
            </a:r>
            <a:br>
              <a:rPr lang="tr-TR" sz="2400" b="1" dirty="0" smtClean="0">
                <a:latin typeface="Calibri" panose="020F0502020204030204" pitchFamily="34" charset="0"/>
              </a:rPr>
            </a:br>
            <a:r>
              <a:rPr lang="tr-TR" sz="2400" b="1" dirty="0" smtClean="0">
                <a:latin typeface="Calibri" panose="020F0502020204030204" pitchFamily="34" charset="0"/>
              </a:rPr>
              <a:t>Ekonomi ve Girişimcilik Dersi Notları</a:t>
            </a:r>
            <a:r>
              <a:rPr lang="tr-TR" sz="2400" b="1" smtClean="0">
                <a:latin typeface="Calibri" panose="020F0502020204030204" pitchFamily="34" charset="0"/>
              </a:rPr>
              <a:t>– </a:t>
            </a:r>
            <a:r>
              <a:rPr lang="tr-TR" sz="2400" b="1">
                <a:latin typeface="Calibri" panose="020F0502020204030204" pitchFamily="34" charset="0"/>
              </a:rPr>
              <a:t>4</a:t>
            </a:r>
            <a:r>
              <a:rPr lang="tr-TR" sz="2400" b="1" dirty="0" smtClean="0">
                <a:latin typeface="Calibri" panose="020F0502020204030204" pitchFamily="34" charset="0"/>
              </a:rPr>
              <a:t/>
            </a:r>
            <a:br>
              <a:rPr lang="tr-TR" sz="2400" b="1" dirty="0" smtClean="0">
                <a:latin typeface="Calibri" panose="020F0502020204030204" pitchFamily="34" charset="0"/>
              </a:rPr>
            </a:br>
            <a:r>
              <a:rPr lang="tr-TR" sz="2400" b="1" dirty="0" smtClean="0">
                <a:latin typeface="Calibri" panose="020F0502020204030204" pitchFamily="34" charset="0"/>
              </a:rPr>
              <a:t/>
            </a:r>
            <a:br>
              <a:rPr lang="tr-TR" sz="2400" b="1" dirty="0" smtClean="0">
                <a:latin typeface="Calibri" panose="020F0502020204030204" pitchFamily="34" charset="0"/>
              </a:rPr>
            </a:br>
            <a:endParaRPr lang="tr-TR" sz="2400" b="1" dirty="0">
              <a:latin typeface="Calibri" panose="020F0502020204030204" pitchFamily="34"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normAutofit fontScale="92500" lnSpcReduction="10000"/>
          </a:bodyPr>
          <a:lstStyle/>
          <a:p>
            <a:pPr marL="0" indent="0" algn="ctr">
              <a:buNone/>
            </a:pPr>
            <a:r>
              <a:rPr lang="tr-TR" b="1" dirty="0" smtClean="0">
                <a:solidFill>
                  <a:srgbClr val="FF0000"/>
                </a:solidFill>
              </a:rPr>
              <a:t>Pazar </a:t>
            </a:r>
            <a:r>
              <a:rPr lang="tr-TR" b="1" dirty="0">
                <a:solidFill>
                  <a:srgbClr val="FF0000"/>
                </a:solidFill>
              </a:rPr>
              <a:t>ve </a:t>
            </a:r>
            <a:r>
              <a:rPr lang="tr-TR" b="1" dirty="0" smtClean="0">
                <a:solidFill>
                  <a:srgbClr val="FF0000"/>
                </a:solidFill>
              </a:rPr>
              <a:t>Piyasa</a:t>
            </a:r>
          </a:p>
          <a:p>
            <a:r>
              <a:rPr lang="tr-TR" dirty="0"/>
              <a:t>Piyasa ya da pazarın oluşması için iki temel koşul vardır: Özel mülkiyet ve para ekonomisi. </a:t>
            </a:r>
            <a:endParaRPr lang="tr-TR" b="1" dirty="0" smtClean="0">
              <a:solidFill>
                <a:srgbClr val="FF0000"/>
              </a:solidFill>
            </a:endParaRPr>
          </a:p>
          <a:p>
            <a:r>
              <a:rPr lang="tr-TR" dirty="0"/>
              <a:t>Pazar ve piyasanın ortak bir </a:t>
            </a:r>
            <a:r>
              <a:rPr lang="tr-TR" dirty="0" smtClean="0"/>
              <a:t>özelliği, </a:t>
            </a:r>
            <a:r>
              <a:rPr lang="tr-TR" dirty="0"/>
              <a:t>bir veya birden çok  </a:t>
            </a:r>
            <a:r>
              <a:rPr lang="tr-TR" dirty="0" smtClean="0"/>
              <a:t>arzın (sunumun) </a:t>
            </a:r>
            <a:r>
              <a:rPr lang="tr-TR" dirty="0"/>
              <a:t>ve </a:t>
            </a:r>
            <a:r>
              <a:rPr lang="tr-TR" dirty="0" smtClean="0"/>
              <a:t>talebin(istemin) </a:t>
            </a:r>
            <a:r>
              <a:rPr lang="tr-TR" dirty="0"/>
              <a:t>karşılaşması durumunu anlatan kavramlar olmalarıdır.</a:t>
            </a:r>
            <a:endParaRPr lang="tr-TR" b="1" dirty="0" smtClean="0">
              <a:solidFill>
                <a:srgbClr val="FF0000"/>
              </a:solidFill>
            </a:endParaRPr>
          </a:p>
          <a:p>
            <a:r>
              <a:rPr lang="tr-TR" dirty="0" smtClean="0"/>
              <a:t>Farsça ‘</a:t>
            </a:r>
            <a:r>
              <a:rPr lang="tr-TR" dirty="0" err="1" smtClean="0"/>
              <a:t>bazaar</a:t>
            </a:r>
            <a:r>
              <a:rPr lang="tr-TR" dirty="0" smtClean="0"/>
              <a:t>’ kelimesinden gelen pazar kelimesi, değişime </a:t>
            </a:r>
            <a:r>
              <a:rPr lang="tr-TR" dirty="0"/>
              <a:t>katılanların ve değişim mekânının somut olduğu mübadeleyi </a:t>
            </a:r>
            <a:r>
              <a:rPr lang="tr-TR" dirty="0" smtClean="0"/>
              <a:t>(değiş-tokuşu) anlatmak </a:t>
            </a:r>
            <a:r>
              <a:rPr lang="tr-TR" dirty="0"/>
              <a:t>için kullanılır. </a:t>
            </a:r>
            <a:endParaRPr lang="tr-TR" dirty="0" smtClean="0"/>
          </a:p>
          <a:p>
            <a:r>
              <a:rPr lang="tr-TR" dirty="0" smtClean="0"/>
              <a:t>İtalyanca </a:t>
            </a:r>
            <a:r>
              <a:rPr lang="tr-TR" dirty="0"/>
              <a:t>“</a:t>
            </a:r>
            <a:r>
              <a:rPr lang="tr-TR" dirty="0" err="1"/>
              <a:t>piazza</a:t>
            </a:r>
            <a:r>
              <a:rPr lang="tr-TR" dirty="0"/>
              <a:t>” kelimesinden gelen piyasa kelimesi ise, daha çok, değişime katılan tarafların ve değişim mekânının soyut olduğu mübadeleyi belirtmekte </a:t>
            </a:r>
            <a:r>
              <a:rPr lang="tr-TR" dirty="0" smtClean="0"/>
              <a:t>kullanılır.</a:t>
            </a:r>
            <a:endParaRPr lang="tr-TR" dirty="0"/>
          </a:p>
        </p:txBody>
      </p:sp>
    </p:spTree>
    <p:extLst>
      <p:ext uri="{BB962C8B-B14F-4D97-AF65-F5344CB8AC3E}">
        <p14:creationId xmlns:p14="http://schemas.microsoft.com/office/powerpoint/2010/main" val="312440149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normAutofit/>
          </a:bodyPr>
          <a:lstStyle/>
          <a:p>
            <a:pPr marL="0" indent="0">
              <a:buNone/>
            </a:pPr>
            <a:endParaRPr lang="tr-TR" sz="2200" b="1" dirty="0" smtClean="0">
              <a:solidFill>
                <a:srgbClr val="00B050"/>
              </a:solidFill>
              <a:latin typeface="Arial" panose="020B0604020202020204" pitchFamily="34" charset="0"/>
              <a:cs typeface="Arial" panose="020B0604020202020204" pitchFamily="34" charset="0"/>
            </a:endParaRPr>
          </a:p>
          <a:p>
            <a:pPr marL="0" indent="0">
              <a:buNone/>
            </a:pPr>
            <a:r>
              <a:rPr lang="tr-TR" sz="1800" b="1" dirty="0" smtClean="0">
                <a:solidFill>
                  <a:srgbClr val="FF0000"/>
                </a:solidFill>
                <a:cs typeface="Arial" panose="020B0604020202020204" pitchFamily="34" charset="0"/>
              </a:rPr>
              <a:t>Sosyalizm/Komünizm </a:t>
            </a:r>
            <a:r>
              <a:rPr lang="tr-TR" sz="1800" b="1" dirty="0">
                <a:solidFill>
                  <a:srgbClr val="FF0000"/>
                </a:solidFill>
                <a:cs typeface="Arial" panose="020B0604020202020204" pitchFamily="34" charset="0"/>
              </a:rPr>
              <a:t>(Toplumculuk – </a:t>
            </a:r>
            <a:r>
              <a:rPr lang="tr-TR" sz="1800" b="1" dirty="0" err="1">
                <a:solidFill>
                  <a:srgbClr val="FF0000"/>
                </a:solidFill>
                <a:cs typeface="Arial" panose="020B0604020202020204" pitchFamily="34" charset="0"/>
              </a:rPr>
              <a:t>Kolektiviteye</a:t>
            </a:r>
            <a:r>
              <a:rPr lang="tr-TR" sz="1800" b="1" dirty="0">
                <a:solidFill>
                  <a:srgbClr val="FF0000"/>
                </a:solidFill>
                <a:cs typeface="Arial" panose="020B0604020202020204" pitchFamily="34" charset="0"/>
              </a:rPr>
              <a:t> dayalı toplumsal düzen</a:t>
            </a:r>
            <a:r>
              <a:rPr lang="tr-TR" sz="1800" b="1" dirty="0" smtClean="0">
                <a:solidFill>
                  <a:srgbClr val="FF0000"/>
                </a:solidFill>
                <a:cs typeface="Arial" panose="020B0604020202020204" pitchFamily="34" charset="0"/>
              </a:rPr>
              <a:t>)</a:t>
            </a:r>
            <a:endParaRPr lang="tr-TR" sz="1800" b="1" dirty="0">
              <a:solidFill>
                <a:srgbClr val="FF0000"/>
              </a:solidFill>
              <a:cs typeface="Arial" panose="020B0604020202020204" pitchFamily="34" charset="0"/>
            </a:endParaRPr>
          </a:p>
          <a:p>
            <a:pPr marL="0" indent="0">
              <a:buFontTx/>
              <a:buChar char="-"/>
            </a:pPr>
            <a:r>
              <a:rPr lang="tr-TR" sz="2800" dirty="0">
                <a:cs typeface="Arial" panose="020B0604020202020204" pitchFamily="34" charset="0"/>
              </a:rPr>
              <a:t> </a:t>
            </a:r>
            <a:r>
              <a:rPr lang="tr-TR" sz="1800" dirty="0">
                <a:cs typeface="Arial" panose="020B0604020202020204" pitchFamily="34" charset="0"/>
              </a:rPr>
              <a:t>İlke olarak üretim araçlarının </a:t>
            </a:r>
            <a:r>
              <a:rPr lang="tr-TR" sz="1800" dirty="0" smtClean="0">
                <a:cs typeface="Arial" panose="020B0604020202020204" pitchFamily="34" charset="0"/>
              </a:rPr>
              <a:t>kolektif ve/veya devletli </a:t>
            </a:r>
            <a:r>
              <a:rPr lang="tr-TR" sz="1800" dirty="0">
                <a:cs typeface="Arial" panose="020B0604020202020204" pitchFamily="34" charset="0"/>
              </a:rPr>
              <a:t>mülkiyeti</a:t>
            </a:r>
          </a:p>
          <a:p>
            <a:pPr marL="0" indent="0">
              <a:buFontTx/>
              <a:buChar char="-"/>
            </a:pPr>
            <a:r>
              <a:rPr lang="tr-TR" sz="1800" dirty="0">
                <a:cs typeface="Arial" panose="020B0604020202020204" pitchFamily="34" charset="0"/>
              </a:rPr>
              <a:t> İnsan/toplum ihtiyaçlarının </a:t>
            </a:r>
            <a:r>
              <a:rPr lang="tr-TR" sz="1800" dirty="0" err="1">
                <a:cs typeface="Arial" panose="020B0604020202020204" pitchFamily="34" charset="0"/>
              </a:rPr>
              <a:t>rasyonalize</a:t>
            </a:r>
            <a:r>
              <a:rPr lang="tr-TR" sz="1800" dirty="0">
                <a:cs typeface="Arial" panose="020B0604020202020204" pitchFamily="34" charset="0"/>
              </a:rPr>
              <a:t> edilmesi </a:t>
            </a:r>
          </a:p>
          <a:p>
            <a:pPr marL="0" indent="0">
              <a:buFontTx/>
              <a:buChar char="-"/>
            </a:pPr>
            <a:r>
              <a:rPr lang="tr-TR" sz="1800" dirty="0">
                <a:cs typeface="Arial" panose="020B0604020202020204" pitchFamily="34" charset="0"/>
              </a:rPr>
              <a:t> Kolektif çalışma/kolektif paylaşım</a:t>
            </a:r>
          </a:p>
          <a:p>
            <a:pPr marL="0" indent="0">
              <a:buFontTx/>
              <a:buChar char="-"/>
            </a:pPr>
            <a:r>
              <a:rPr lang="tr-TR" sz="1800" dirty="0">
                <a:cs typeface="Arial" panose="020B0604020202020204" pitchFamily="34" charset="0"/>
              </a:rPr>
              <a:t> Eşitlikçi perspektif</a:t>
            </a:r>
          </a:p>
          <a:p>
            <a:pPr marL="0" indent="0" algn="just">
              <a:buFontTx/>
              <a:buChar char="-"/>
            </a:pPr>
            <a:r>
              <a:rPr lang="tr-TR" sz="1800" dirty="0">
                <a:cs typeface="Arial" panose="020B0604020202020204" pitchFamily="34" charset="0"/>
              </a:rPr>
              <a:t> İnsanların ‘insani kapasitelerinin özgürce gerçekleştirilmesi</a:t>
            </a:r>
            <a:r>
              <a:rPr lang="tr-TR" sz="1800" dirty="0" smtClean="0">
                <a:cs typeface="Arial" panose="020B0604020202020204" pitchFamily="34" charset="0"/>
              </a:rPr>
              <a:t>’ ideali</a:t>
            </a:r>
          </a:p>
          <a:p>
            <a:pPr marL="0" indent="0" algn="just">
              <a:buFontTx/>
              <a:buChar char="-"/>
            </a:pPr>
            <a:r>
              <a:rPr lang="tr-TR" sz="1800" dirty="0" smtClean="0">
                <a:cs typeface="Arial" panose="020B0604020202020204" pitchFamily="34" charset="0"/>
              </a:rPr>
              <a:t> İnsan doğasına dair toplumcu argümanlar</a:t>
            </a:r>
          </a:p>
          <a:p>
            <a:pPr marL="0" indent="0" algn="just">
              <a:buNone/>
            </a:pPr>
            <a:endParaRPr lang="tr-TR" sz="1800" dirty="0">
              <a:cs typeface="Arial" panose="020B0604020202020204" pitchFamily="34" charset="0"/>
            </a:endParaRPr>
          </a:p>
          <a:p>
            <a:pPr>
              <a:buFont typeface="Arial" panose="020B0604020202020204" pitchFamily="34" charset="0"/>
              <a:buChar char="•"/>
            </a:pPr>
            <a:r>
              <a:rPr lang="tr-TR" sz="2000" dirty="0" smtClean="0">
                <a:cs typeface="Arial" panose="020B0604020202020204" pitchFamily="34" charset="0"/>
              </a:rPr>
              <a:t>Özgürlük</a:t>
            </a:r>
            <a:r>
              <a:rPr lang="tr-TR" sz="2000" dirty="0">
                <a:cs typeface="Arial" panose="020B0604020202020204" pitchFamily="34" charset="0"/>
              </a:rPr>
              <a:t>, eşitlik, kardeşlik! </a:t>
            </a:r>
            <a:r>
              <a:rPr lang="tr-TR" sz="2400" dirty="0">
                <a:cs typeface="Arial" panose="020B0604020202020204" pitchFamily="34" charset="0"/>
              </a:rPr>
              <a:t>(</a:t>
            </a:r>
            <a:r>
              <a:rPr lang="tr-TR" sz="2400" dirty="0" err="1"/>
              <a:t>Liberté</a:t>
            </a:r>
            <a:r>
              <a:rPr lang="tr-TR" sz="2400" dirty="0"/>
              <a:t>, </a:t>
            </a:r>
            <a:r>
              <a:rPr lang="tr-TR" sz="2400" dirty="0" err="1"/>
              <a:t>égalité</a:t>
            </a:r>
            <a:r>
              <a:rPr lang="tr-TR" sz="2400" dirty="0"/>
              <a:t>, </a:t>
            </a:r>
            <a:r>
              <a:rPr lang="tr-TR" sz="2400" dirty="0" err="1"/>
              <a:t>fraternité</a:t>
            </a:r>
            <a:r>
              <a:rPr lang="tr-TR" sz="2400" dirty="0" smtClean="0"/>
              <a:t>)</a:t>
            </a:r>
          </a:p>
          <a:p>
            <a:pPr>
              <a:buFont typeface="Arial" panose="020B0604020202020204" pitchFamily="34" charset="0"/>
              <a:buChar char="•"/>
            </a:pPr>
            <a:r>
              <a:rPr lang="tr-TR" sz="2000" dirty="0" smtClean="0">
                <a:solidFill>
                  <a:srgbClr val="FF0000"/>
                </a:solidFill>
                <a:cs typeface="Arial" panose="020B0604020202020204" pitchFamily="34" charset="0"/>
              </a:rPr>
              <a:t>Karl </a:t>
            </a:r>
            <a:r>
              <a:rPr lang="tr-TR" sz="2000" dirty="0" err="1" smtClean="0">
                <a:solidFill>
                  <a:srgbClr val="FF0000"/>
                </a:solidFill>
                <a:cs typeface="Arial" panose="020B0604020202020204" pitchFamily="34" charset="0"/>
              </a:rPr>
              <a:t>Marx</a:t>
            </a:r>
            <a:r>
              <a:rPr lang="tr-TR" sz="2000" dirty="0" smtClean="0">
                <a:solidFill>
                  <a:srgbClr val="FF0000"/>
                </a:solidFill>
                <a:cs typeface="Arial" panose="020B0604020202020204" pitchFamily="34" charset="0"/>
              </a:rPr>
              <a:t> ( 1818 -1883) ve </a:t>
            </a:r>
            <a:r>
              <a:rPr lang="tr-TR" sz="2000" dirty="0" err="1" smtClean="0">
                <a:solidFill>
                  <a:srgbClr val="FF0000"/>
                </a:solidFill>
                <a:cs typeface="Arial" panose="020B0604020202020204" pitchFamily="34" charset="0"/>
              </a:rPr>
              <a:t>Friedrich</a:t>
            </a:r>
            <a:r>
              <a:rPr lang="tr-TR" sz="2000" dirty="0" smtClean="0">
                <a:solidFill>
                  <a:srgbClr val="FF0000"/>
                </a:solidFill>
                <a:cs typeface="Arial" panose="020B0604020202020204" pitchFamily="34" charset="0"/>
              </a:rPr>
              <a:t> Engels ( 1820 -1895)    </a:t>
            </a:r>
            <a:r>
              <a:rPr lang="tr-TR" sz="2000" dirty="0">
                <a:cs typeface="Arial" panose="020B0604020202020204" pitchFamily="34" charset="0"/>
              </a:rPr>
              <a:t>-  </a:t>
            </a:r>
            <a:r>
              <a:rPr lang="tr-TR" sz="2000" dirty="0" smtClean="0">
                <a:cs typeface="Arial" panose="020B0604020202020204" pitchFamily="34" charset="0"/>
              </a:rPr>
              <a:t>«Komünist Manifesto» </a:t>
            </a:r>
            <a:r>
              <a:rPr lang="tr-TR" sz="2000" dirty="0">
                <a:cs typeface="Arial" panose="020B0604020202020204" pitchFamily="34" charset="0"/>
              </a:rPr>
              <a:t>(1848) ve </a:t>
            </a:r>
            <a:r>
              <a:rPr lang="tr-TR" sz="2000" dirty="0" smtClean="0">
                <a:cs typeface="Arial" panose="020B0604020202020204" pitchFamily="34" charset="0"/>
              </a:rPr>
              <a:t>«Kapital» </a:t>
            </a:r>
            <a:r>
              <a:rPr lang="tr-TR" sz="2000" dirty="0">
                <a:cs typeface="Arial" panose="020B0604020202020204" pitchFamily="34" charset="0"/>
              </a:rPr>
              <a:t>(1867-1894) </a:t>
            </a:r>
          </a:p>
          <a:p>
            <a:pPr marL="0" indent="0">
              <a:buNone/>
            </a:pPr>
            <a:endParaRPr lang="tr-TR" dirty="0" smtClean="0"/>
          </a:p>
          <a:p>
            <a:pPr marL="0" indent="0">
              <a:buNone/>
            </a:pPr>
            <a:endParaRPr lang="tr-TR" dirty="0"/>
          </a:p>
        </p:txBody>
      </p:sp>
    </p:spTree>
    <p:extLst>
      <p:ext uri="{BB962C8B-B14F-4D97-AF65-F5344CB8AC3E}">
        <p14:creationId xmlns:p14="http://schemas.microsoft.com/office/powerpoint/2010/main" val="318523711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sz="2000" dirty="0"/>
              <a:t>Karl </a:t>
            </a:r>
            <a:r>
              <a:rPr lang="tr-TR" sz="2000" dirty="0" err="1"/>
              <a:t>Marx</a:t>
            </a:r>
            <a:r>
              <a:rPr lang="tr-TR" sz="2000" dirty="0"/>
              <a:t> (1818 – 1883), Alman </a:t>
            </a:r>
            <a:r>
              <a:rPr lang="tr-TR" sz="2000" dirty="0" smtClean="0"/>
              <a:t>filozof, siyaset ve bilim insanı.</a:t>
            </a:r>
            <a:r>
              <a:rPr lang="tr-TR" sz="2000" dirty="0"/>
              <a:t/>
            </a:r>
            <a:br>
              <a:rPr lang="tr-TR" sz="2000" dirty="0"/>
            </a:br>
            <a:endParaRPr lang="tr-TR" sz="2000" dirty="0"/>
          </a:p>
        </p:txBody>
      </p:sp>
      <p:pic>
        <p:nvPicPr>
          <p:cNvPr id="4" name="İçerik Yer Tutucusu 3"/>
          <p:cNvPicPr>
            <a:picLocks noGrp="1" noChangeAspect="1"/>
          </p:cNvPicPr>
          <p:nvPr>
            <p:ph sz="quarter" idx="1"/>
          </p:nvPr>
        </p:nvPicPr>
        <p:blipFill>
          <a:blip r:embed="rId2">
            <a:extLst>
              <a:ext uri="{28A0092B-C50C-407E-A947-70E740481C1C}">
                <a14:useLocalDpi xmlns:a14="http://schemas.microsoft.com/office/drawing/2010/main" val="0"/>
              </a:ext>
            </a:extLst>
          </a:blip>
          <a:stretch>
            <a:fillRect/>
          </a:stretch>
        </p:blipFill>
        <p:spPr>
          <a:xfrm>
            <a:off x="914400" y="1790700"/>
            <a:ext cx="7772400" cy="3886200"/>
          </a:xfrm>
        </p:spPr>
      </p:pic>
    </p:spTree>
    <p:extLst>
      <p:ext uri="{BB962C8B-B14F-4D97-AF65-F5344CB8AC3E}">
        <p14:creationId xmlns:p14="http://schemas.microsoft.com/office/powerpoint/2010/main" val="68952466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pic>
        <p:nvPicPr>
          <p:cNvPr id="4" name="İçerik Yer Tutucusu 3"/>
          <p:cNvPicPr>
            <a:picLocks noGrp="1" noChangeAspect="1"/>
          </p:cNvPicPr>
          <p:nvPr>
            <p:ph sz="quarter" idx="1"/>
          </p:nvPr>
        </p:nvPicPr>
        <p:blipFill>
          <a:blip r:embed="rId2">
            <a:extLst>
              <a:ext uri="{28A0092B-C50C-407E-A947-70E740481C1C}">
                <a14:useLocalDpi xmlns:a14="http://schemas.microsoft.com/office/drawing/2010/main" val="0"/>
              </a:ext>
            </a:extLst>
          </a:blip>
          <a:stretch>
            <a:fillRect/>
          </a:stretch>
        </p:blipFill>
        <p:spPr>
          <a:xfrm>
            <a:off x="2419350" y="1643062"/>
            <a:ext cx="4762500" cy="4181475"/>
          </a:xfrm>
        </p:spPr>
      </p:pic>
    </p:spTree>
    <p:extLst>
      <p:ext uri="{BB962C8B-B14F-4D97-AF65-F5344CB8AC3E}">
        <p14:creationId xmlns:p14="http://schemas.microsoft.com/office/powerpoint/2010/main" val="91991562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lstStyle/>
          <a:p>
            <a:pPr marL="0" indent="0">
              <a:buNone/>
            </a:pPr>
            <a:endParaRPr lang="tr-TR" sz="2400" b="1" dirty="0" smtClean="0">
              <a:solidFill>
                <a:srgbClr val="0070C0"/>
              </a:solidFill>
              <a:latin typeface="Arial" panose="020B0604020202020204" pitchFamily="34" charset="0"/>
              <a:cs typeface="Arial" panose="020B0604020202020204" pitchFamily="34" charset="0"/>
            </a:endParaRPr>
          </a:p>
          <a:p>
            <a:pPr marL="0" indent="0">
              <a:buNone/>
            </a:pPr>
            <a:r>
              <a:rPr lang="tr-TR" sz="2400" b="1" dirty="0" smtClean="0">
                <a:solidFill>
                  <a:srgbClr val="FF0000"/>
                </a:solidFill>
                <a:cs typeface="Arial" panose="020B0604020202020204" pitchFamily="34" charset="0"/>
              </a:rPr>
              <a:t>Karma/Melez Düzenler</a:t>
            </a:r>
            <a:endParaRPr lang="tr-TR" sz="2400" b="1" dirty="0">
              <a:solidFill>
                <a:srgbClr val="FF0000"/>
              </a:solidFill>
              <a:cs typeface="Arial" panose="020B0604020202020204" pitchFamily="34" charset="0"/>
            </a:endParaRPr>
          </a:p>
          <a:p>
            <a:pPr marL="0" indent="0">
              <a:buFontTx/>
              <a:buChar char="-"/>
            </a:pPr>
            <a:r>
              <a:rPr lang="tr-TR" sz="2400" dirty="0">
                <a:cs typeface="Arial" panose="020B0604020202020204" pitchFamily="34" charset="0"/>
              </a:rPr>
              <a:t>Bunlar asıl olarak kapitalizm çerçevesinde ele alınabilir</a:t>
            </a:r>
          </a:p>
          <a:p>
            <a:pPr marL="0" indent="0">
              <a:buFontTx/>
              <a:buChar char="-"/>
            </a:pPr>
            <a:r>
              <a:rPr lang="tr-TR" sz="2400" dirty="0">
                <a:cs typeface="Arial" panose="020B0604020202020204" pitchFamily="34" charset="0"/>
              </a:rPr>
              <a:t>Piyasa mekanizması devlet tarafından göreli olarak sınırlanmıştır</a:t>
            </a:r>
          </a:p>
          <a:p>
            <a:pPr marL="0" indent="0">
              <a:buFontTx/>
              <a:buChar char="-"/>
            </a:pPr>
            <a:r>
              <a:rPr lang="tr-TR" sz="2400" dirty="0">
                <a:cs typeface="Arial" panose="020B0604020202020204" pitchFamily="34" charset="0"/>
              </a:rPr>
              <a:t>Özel mülkiyete bazı kısıtlar getirilmiştir</a:t>
            </a:r>
          </a:p>
          <a:p>
            <a:pPr marL="0" indent="0">
              <a:buFontTx/>
              <a:buChar char="-"/>
            </a:pPr>
            <a:r>
              <a:rPr lang="tr-TR" sz="2400" dirty="0">
                <a:cs typeface="Arial" panose="020B0604020202020204" pitchFamily="34" charset="0"/>
              </a:rPr>
              <a:t>Devlet, üretim ve paylaşım süreçlerine belirgin bir şekilde müdahil durumdadır.</a:t>
            </a:r>
          </a:p>
          <a:p>
            <a:pPr marL="0" indent="0">
              <a:buNone/>
            </a:pPr>
            <a:endParaRPr lang="tr-TR" dirty="0"/>
          </a:p>
        </p:txBody>
      </p:sp>
    </p:spTree>
    <p:extLst>
      <p:ext uri="{BB962C8B-B14F-4D97-AF65-F5344CB8AC3E}">
        <p14:creationId xmlns:p14="http://schemas.microsoft.com/office/powerpoint/2010/main" val="346080744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lstStyle/>
          <a:p>
            <a:endParaRPr lang="tr-TR" dirty="0" smtClean="0"/>
          </a:p>
          <a:p>
            <a:endParaRPr lang="tr-TR" dirty="0"/>
          </a:p>
          <a:p>
            <a:endParaRPr lang="tr-TR" dirty="0" smtClean="0"/>
          </a:p>
          <a:p>
            <a:endParaRPr lang="tr-TR" dirty="0"/>
          </a:p>
          <a:p>
            <a:r>
              <a:rPr lang="tr-TR" dirty="0" smtClean="0">
                <a:solidFill>
                  <a:srgbClr val="0070C0"/>
                </a:solidFill>
              </a:rPr>
              <a:t>DİNLEDİĞİNİZ İÇİN TEŞEKKÜR EDERİM.</a:t>
            </a:r>
          </a:p>
          <a:p>
            <a:pPr marL="0" indent="0">
              <a:buNone/>
            </a:pPr>
            <a:endParaRPr lang="tr-TR" dirty="0"/>
          </a:p>
        </p:txBody>
      </p:sp>
    </p:spTree>
    <p:extLst>
      <p:ext uri="{BB962C8B-B14F-4D97-AF65-F5344CB8AC3E}">
        <p14:creationId xmlns:p14="http://schemas.microsoft.com/office/powerpoint/2010/main" val="144661764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sz="quarter" idx="1"/>
          </p:nvPr>
        </p:nvSpPr>
        <p:spPr/>
        <p:txBody>
          <a:bodyPr>
            <a:normAutofit fontScale="92500" lnSpcReduction="10000"/>
          </a:bodyPr>
          <a:lstStyle/>
          <a:p>
            <a:pPr algn="just"/>
            <a:endParaRPr lang="tr-TR" sz="2400" dirty="0" smtClean="0">
              <a:latin typeface="Calibri" panose="020F0502020204030204" pitchFamily="34" charset="0"/>
            </a:endParaRPr>
          </a:p>
          <a:p>
            <a:pPr algn="just">
              <a:buNone/>
            </a:pPr>
            <a:r>
              <a:rPr lang="tr-TR" sz="2400" dirty="0" smtClean="0">
                <a:latin typeface="Calibri" panose="020F0502020204030204" pitchFamily="34" charset="0"/>
              </a:rPr>
              <a:t>     </a:t>
            </a:r>
            <a:r>
              <a:rPr lang="tr-TR" sz="2400" dirty="0">
                <a:cs typeface="Arial" panose="020B0604020202020204" pitchFamily="34" charset="0"/>
              </a:rPr>
              <a:t>"Uygarlık için boş vakit şarttır, eski zamanlarda ise bir azınlığın boş vakte sahip olabilmesi, büyük bir çoğunluğun emeği sayesinde gerçekleşiyordu(...) Çağdaş teknoloji sayesinde uygarlığa zarar vermeksizin boş vakti insanlar arasında pay etmek mümkün olabilirdi" (</a:t>
            </a:r>
            <a:r>
              <a:rPr lang="tr-TR" sz="2400" dirty="0" err="1">
                <a:cs typeface="Arial" panose="020B0604020202020204" pitchFamily="34" charset="0"/>
              </a:rPr>
              <a:t>Russell</a:t>
            </a:r>
            <a:r>
              <a:rPr lang="tr-TR" sz="2400" dirty="0">
                <a:cs typeface="Arial" panose="020B0604020202020204" pitchFamily="34" charset="0"/>
              </a:rPr>
              <a:t>, 1993: 12</a:t>
            </a:r>
            <a:r>
              <a:rPr lang="tr-TR" sz="2400" dirty="0" smtClean="0">
                <a:cs typeface="Arial" panose="020B0604020202020204" pitchFamily="34" charset="0"/>
              </a:rPr>
              <a:t>).</a:t>
            </a:r>
          </a:p>
          <a:p>
            <a:pPr algn="just">
              <a:buNone/>
            </a:pPr>
            <a:r>
              <a:rPr lang="tr-TR" sz="2400" dirty="0" smtClean="0"/>
              <a:t>    “…</a:t>
            </a:r>
            <a:r>
              <a:rPr lang="tr-TR" sz="2400" dirty="0"/>
              <a:t>Biz iktisadi adaleti gerçekleştirmeye kalkışmadığımız için tüm ulusal gelirin büyük yüzdesi, nüfus içinde büyük bölümü hiç çalışmayan küçük bir azınlığa gider. Üretim hiçbir şekilde bir merkezden yönetilmediği için sürüyle gereksiz şey üretiriz. Nüfusun bir bölümünü gerektiğinden çok çalıştırmak suretiyle geri kalanların emeğinden vazgeçebildiğimiz için çalışabilir nüfusun büyük yüzdesini aylak [işsiz]bırakırız. Bu yöntemler yetersiz kalınca da savaş çıkarırız…”(</a:t>
            </a:r>
            <a:r>
              <a:rPr lang="tr-TR" sz="2400" dirty="0" err="1"/>
              <a:t>Russell</a:t>
            </a:r>
            <a:r>
              <a:rPr lang="tr-TR" sz="2400" dirty="0"/>
              <a:t>, 1993: 17, 18</a:t>
            </a:r>
            <a:r>
              <a:rPr lang="tr-TR" sz="2400" dirty="0" smtClean="0"/>
              <a:t>).</a:t>
            </a:r>
            <a:endParaRPr lang="tr-TR" sz="2400" dirty="0">
              <a:cs typeface="Arial" panose="020B0604020202020204" pitchFamily="34" charset="0"/>
            </a:endParaRPr>
          </a:p>
          <a:p>
            <a:pPr>
              <a:buNone/>
            </a:pPr>
            <a:r>
              <a:rPr lang="tr-TR" sz="2400" dirty="0" smtClean="0">
                <a:latin typeface="Calibri" panose="020F0502020204030204" pitchFamily="34" charset="0"/>
              </a:rPr>
              <a:t>                            (</a:t>
            </a:r>
            <a:r>
              <a:rPr lang="tr-TR" sz="2400" dirty="0" err="1" smtClean="0">
                <a:latin typeface="Calibri" panose="020F0502020204030204" pitchFamily="34" charset="0"/>
              </a:rPr>
              <a:t>Bertrand</a:t>
            </a:r>
            <a:r>
              <a:rPr lang="tr-TR" sz="2400" dirty="0" smtClean="0">
                <a:latin typeface="Calibri" panose="020F0502020204030204" pitchFamily="34" charset="0"/>
              </a:rPr>
              <a:t> </a:t>
            </a:r>
            <a:r>
              <a:rPr lang="tr-TR" sz="2400" dirty="0" err="1" smtClean="0">
                <a:latin typeface="Calibri" panose="020F0502020204030204" pitchFamily="34" charset="0"/>
              </a:rPr>
              <a:t>Russell</a:t>
            </a:r>
            <a:r>
              <a:rPr lang="tr-TR" sz="2400" dirty="0" smtClean="0">
                <a:latin typeface="Calibri" panose="020F0502020204030204" pitchFamily="34" charset="0"/>
              </a:rPr>
              <a:t> – Aylaklığa Övgü)</a:t>
            </a:r>
            <a:endParaRPr lang="tr-TR" sz="2400" dirty="0">
              <a:latin typeface="Calibri" panose="020F0502020204030204" pitchFamily="34" charset="0"/>
            </a:endParaRPr>
          </a:p>
        </p:txBody>
      </p:sp>
    </p:spTree>
    <p:extLst>
      <p:ext uri="{BB962C8B-B14F-4D97-AF65-F5344CB8AC3E}">
        <p14:creationId xmlns:p14="http://schemas.microsoft.com/office/powerpoint/2010/main" val="193552282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pPr algn="ctr"/>
            <a:r>
              <a:rPr lang="tr-TR" sz="2400" b="1" dirty="0" smtClean="0">
                <a:solidFill>
                  <a:srgbClr val="FF0000"/>
                </a:solidFill>
                <a:latin typeface="+mn-lt"/>
              </a:rPr>
              <a:t>Bazı Makro-Ekonomik Kavramlar (Devam)</a:t>
            </a:r>
            <a:endParaRPr lang="tr-TR" sz="2400" b="1" dirty="0">
              <a:solidFill>
                <a:srgbClr val="FF0000"/>
              </a:solidFill>
              <a:latin typeface="+mn-lt"/>
            </a:endParaRPr>
          </a:p>
        </p:txBody>
      </p:sp>
      <p:sp>
        <p:nvSpPr>
          <p:cNvPr id="3" name="İçerik Yer Tutucusu 2"/>
          <p:cNvSpPr>
            <a:spLocks noGrp="1"/>
          </p:cNvSpPr>
          <p:nvPr>
            <p:ph sz="quarter" idx="1"/>
          </p:nvPr>
        </p:nvSpPr>
        <p:spPr/>
        <p:txBody>
          <a:bodyPr/>
          <a:lstStyle/>
          <a:p>
            <a:pPr marL="0" indent="0">
              <a:buNone/>
            </a:pPr>
            <a:endParaRPr lang="tr-TR" dirty="0" smtClean="0"/>
          </a:p>
          <a:p>
            <a:pPr>
              <a:buFontTx/>
              <a:buChar char="-"/>
            </a:pPr>
            <a:r>
              <a:rPr lang="tr-TR" dirty="0" smtClean="0"/>
              <a:t>Stagflasyon </a:t>
            </a:r>
            <a:r>
              <a:rPr lang="tr-TR" dirty="0"/>
              <a:t>(enflasyonist ortam + durgunluk) - İşsizlik</a:t>
            </a:r>
          </a:p>
          <a:p>
            <a:pPr>
              <a:buFontTx/>
              <a:buChar char="-"/>
            </a:pPr>
            <a:r>
              <a:rPr lang="tr-TR" dirty="0"/>
              <a:t>Devalüasyon &amp; Revalüasyon (ihracat ve ithalat avantajları)</a:t>
            </a:r>
          </a:p>
          <a:p>
            <a:pPr>
              <a:buFontTx/>
              <a:buChar char="-"/>
            </a:pPr>
            <a:r>
              <a:rPr lang="tr-TR" dirty="0"/>
              <a:t>Cari </a:t>
            </a:r>
            <a:r>
              <a:rPr lang="tr-TR" dirty="0" smtClean="0"/>
              <a:t>açık/denge</a:t>
            </a:r>
          </a:p>
          <a:p>
            <a:pPr marL="0" indent="0">
              <a:buNone/>
            </a:pPr>
            <a:endParaRPr lang="tr-TR" dirty="0"/>
          </a:p>
          <a:p>
            <a:pPr marL="0" indent="0" algn="just">
              <a:buNone/>
            </a:pPr>
            <a:r>
              <a:rPr lang="tr-TR" dirty="0" smtClean="0">
                <a:solidFill>
                  <a:srgbClr val="7030A0"/>
                </a:solidFill>
              </a:rPr>
              <a:t>Soru: Ülke parasının diğer ülke paraları </a:t>
            </a:r>
            <a:r>
              <a:rPr lang="tr-TR" dirty="0" err="1" smtClean="0">
                <a:solidFill>
                  <a:srgbClr val="7030A0"/>
                </a:solidFill>
              </a:rPr>
              <a:t>nezlinde</a:t>
            </a:r>
            <a:r>
              <a:rPr lang="tr-TR" dirty="0" smtClean="0">
                <a:solidFill>
                  <a:srgbClr val="7030A0"/>
                </a:solidFill>
              </a:rPr>
              <a:t> değer kaybetmesi ya da kazanması o ülkenin ekonomisini ve refahını nasıl etkiler?</a:t>
            </a:r>
            <a:endParaRPr lang="tr-TR" dirty="0">
              <a:solidFill>
                <a:srgbClr val="7030A0"/>
              </a:solidFill>
            </a:endParaRPr>
          </a:p>
          <a:p>
            <a:pPr marL="0" indent="0">
              <a:buNone/>
            </a:pPr>
            <a:endParaRPr lang="tr-TR" dirty="0"/>
          </a:p>
        </p:txBody>
      </p:sp>
    </p:spTree>
    <p:extLst>
      <p:ext uri="{BB962C8B-B14F-4D97-AF65-F5344CB8AC3E}">
        <p14:creationId xmlns:p14="http://schemas.microsoft.com/office/powerpoint/2010/main" val="275540437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Autofit/>
          </a:bodyPr>
          <a:lstStyle/>
          <a:p>
            <a:pPr algn="ctr"/>
            <a:r>
              <a:rPr lang="tr-TR" sz="2400" b="1" dirty="0">
                <a:solidFill>
                  <a:srgbClr val="FF0000"/>
                </a:solidFill>
                <a:latin typeface="+mn-lt"/>
                <a:cs typeface="Arial" pitchFamily="34" charset="0"/>
              </a:rPr>
              <a:t>Farklı Ekonomik/Toplumsal </a:t>
            </a:r>
            <a:r>
              <a:rPr lang="tr-TR" sz="2400" b="1" dirty="0" smtClean="0">
                <a:solidFill>
                  <a:srgbClr val="FF0000"/>
                </a:solidFill>
                <a:latin typeface="+mn-lt"/>
                <a:cs typeface="Arial" pitchFamily="34" charset="0"/>
              </a:rPr>
              <a:t>Düzenler</a:t>
            </a:r>
            <a:br>
              <a:rPr lang="tr-TR" sz="2400" b="1" dirty="0" smtClean="0">
                <a:solidFill>
                  <a:srgbClr val="FF0000"/>
                </a:solidFill>
                <a:latin typeface="+mn-lt"/>
                <a:cs typeface="Arial" pitchFamily="34" charset="0"/>
              </a:rPr>
            </a:br>
            <a:r>
              <a:rPr lang="tr-TR" sz="2400" b="1" dirty="0" smtClean="0">
                <a:solidFill>
                  <a:srgbClr val="FF0000"/>
                </a:solidFill>
                <a:latin typeface="+mn-lt"/>
                <a:cs typeface="Arial" pitchFamily="34" charset="0"/>
              </a:rPr>
              <a:t> </a:t>
            </a:r>
            <a:r>
              <a:rPr lang="tr-TR" sz="2400" b="1" dirty="0">
                <a:solidFill>
                  <a:srgbClr val="FF0000"/>
                </a:solidFill>
                <a:latin typeface="+mn-lt"/>
                <a:cs typeface="Arial" pitchFamily="34" charset="0"/>
              </a:rPr>
              <a:t>(Üretim organizasyonu ve paylaşım ilişkileri üzerinden)</a:t>
            </a:r>
            <a:br>
              <a:rPr lang="tr-TR" sz="2400" b="1" dirty="0">
                <a:solidFill>
                  <a:srgbClr val="FF0000"/>
                </a:solidFill>
                <a:latin typeface="+mn-lt"/>
                <a:cs typeface="Arial" pitchFamily="34" charset="0"/>
              </a:rPr>
            </a:br>
            <a:endParaRPr lang="tr-TR" sz="2400" dirty="0">
              <a:solidFill>
                <a:srgbClr val="FF0000"/>
              </a:solidFill>
              <a:latin typeface="+mn-lt"/>
            </a:endParaRPr>
          </a:p>
        </p:txBody>
      </p:sp>
      <p:sp>
        <p:nvSpPr>
          <p:cNvPr id="3" name="İçerik Yer Tutucusu 2"/>
          <p:cNvSpPr>
            <a:spLocks noGrp="1"/>
          </p:cNvSpPr>
          <p:nvPr>
            <p:ph sz="quarter" idx="1"/>
          </p:nvPr>
        </p:nvSpPr>
        <p:spPr/>
        <p:txBody>
          <a:bodyPr>
            <a:normAutofit fontScale="70000" lnSpcReduction="20000"/>
          </a:bodyPr>
          <a:lstStyle/>
          <a:p>
            <a:endParaRPr lang="tr-TR" sz="2800" b="1" dirty="0">
              <a:solidFill>
                <a:srgbClr val="0070C0"/>
              </a:solidFill>
              <a:latin typeface="Arial" pitchFamily="34" charset="0"/>
              <a:cs typeface="Arial" pitchFamily="34" charset="0"/>
            </a:endParaRPr>
          </a:p>
          <a:p>
            <a:pPr marL="0" indent="0">
              <a:buNone/>
            </a:pPr>
            <a:r>
              <a:rPr lang="tr-TR" sz="3200" b="1" dirty="0">
                <a:solidFill>
                  <a:srgbClr val="FF0000"/>
                </a:solidFill>
                <a:cs typeface="Arial" panose="020B0604020202020204" pitchFamily="34" charset="0"/>
              </a:rPr>
              <a:t>Kapitalizm </a:t>
            </a:r>
            <a:r>
              <a:rPr lang="tr-TR" sz="3200" dirty="0">
                <a:solidFill>
                  <a:srgbClr val="FF0000"/>
                </a:solidFill>
                <a:cs typeface="Arial" panose="020B0604020202020204" pitchFamily="34" charset="0"/>
              </a:rPr>
              <a:t>(Anamalcılık –Sermayeye dayanan toplumsal düzen)</a:t>
            </a:r>
          </a:p>
          <a:p>
            <a:pPr marL="0" indent="0">
              <a:buNone/>
            </a:pPr>
            <a:endParaRPr lang="tr-TR" sz="2800" dirty="0">
              <a:solidFill>
                <a:srgbClr val="00B050"/>
              </a:solidFill>
              <a:cs typeface="Arial" panose="020B0604020202020204" pitchFamily="34" charset="0"/>
            </a:endParaRPr>
          </a:p>
          <a:p>
            <a:pPr marL="0" indent="0">
              <a:buNone/>
            </a:pPr>
            <a:r>
              <a:rPr lang="tr-TR" sz="2800" dirty="0">
                <a:cs typeface="Arial" panose="020B0604020202020204" pitchFamily="34" charset="0"/>
              </a:rPr>
              <a:t>-İlke olarak üretim araçlarının özel mülkiyeti</a:t>
            </a:r>
          </a:p>
          <a:p>
            <a:pPr marL="0" indent="0">
              <a:buNone/>
            </a:pPr>
            <a:r>
              <a:rPr lang="tr-TR" sz="2800" dirty="0">
                <a:cs typeface="Arial" panose="020B0604020202020204" pitchFamily="34" charset="0"/>
              </a:rPr>
              <a:t>-Genelleşmiş meta üretimi</a:t>
            </a:r>
          </a:p>
          <a:p>
            <a:pPr marL="0" indent="0">
              <a:buNone/>
            </a:pPr>
            <a:r>
              <a:rPr lang="tr-TR" sz="2800" dirty="0">
                <a:cs typeface="Arial" panose="020B0604020202020204" pitchFamily="34" charset="0"/>
              </a:rPr>
              <a:t>-İşgücünün meta haline gelmesi (insan kaynağı, insan sermayesi)</a:t>
            </a:r>
          </a:p>
          <a:p>
            <a:pPr marL="0" indent="0">
              <a:buNone/>
            </a:pPr>
            <a:r>
              <a:rPr lang="tr-TR" sz="2800" dirty="0">
                <a:cs typeface="Arial" panose="020B0604020202020204" pitchFamily="34" charset="0"/>
              </a:rPr>
              <a:t>-Gelişmiş bir piyasa mekanizması/serbest rekabet, müteşebbis(girişimci) özgürlüğü ve buna dayalı refah düşüncesi </a:t>
            </a:r>
          </a:p>
          <a:p>
            <a:pPr>
              <a:buFontTx/>
              <a:buChar char="-"/>
            </a:pPr>
            <a:endParaRPr lang="tr-TR" sz="2800" dirty="0">
              <a:cs typeface="Arial" panose="020B0604020202020204" pitchFamily="34" charset="0"/>
            </a:endParaRPr>
          </a:p>
          <a:p>
            <a:r>
              <a:rPr lang="tr-TR" sz="2800" b="1" dirty="0" err="1">
                <a:solidFill>
                  <a:srgbClr val="FF0000"/>
                </a:solidFill>
              </a:rPr>
              <a:t>Laissez</a:t>
            </a:r>
            <a:r>
              <a:rPr lang="tr-TR" sz="2800" b="1" dirty="0">
                <a:solidFill>
                  <a:srgbClr val="FF0000"/>
                </a:solidFill>
              </a:rPr>
              <a:t> </a:t>
            </a:r>
            <a:r>
              <a:rPr lang="tr-TR" sz="2800" b="1" dirty="0" err="1">
                <a:solidFill>
                  <a:srgbClr val="FF0000"/>
                </a:solidFill>
              </a:rPr>
              <a:t>faire</a:t>
            </a:r>
            <a:r>
              <a:rPr lang="tr-TR" sz="2800" dirty="0"/>
              <a:t>-  Bir ülkede sadece mülkiyet haklarını korumayı amaçlayan düzenlemeler olmalı, hükümetler (devletler) iktisadi ve sosyal etkinliği özel kişilere bırakmalı. </a:t>
            </a:r>
            <a:r>
              <a:rPr lang="tr-TR" sz="2800" dirty="0" err="1"/>
              <a:t>Laissez</a:t>
            </a:r>
            <a:r>
              <a:rPr lang="tr-TR" sz="2800" dirty="0"/>
              <a:t> </a:t>
            </a:r>
            <a:r>
              <a:rPr lang="tr-TR" sz="2800" dirty="0" err="1"/>
              <a:t>faire</a:t>
            </a:r>
            <a:r>
              <a:rPr lang="tr-TR" sz="2800" dirty="0"/>
              <a:t>, "bırakınız yapsınlar" anlamına gelir. İlk kez Fizyokratlar (tabii haklara ve üretime, özellikle tarımsal üretime verilen önemle belirlenirler) tarafından "</a:t>
            </a:r>
            <a:r>
              <a:rPr lang="tr-TR" sz="2800" dirty="0" err="1"/>
              <a:t>laissez-faire</a:t>
            </a:r>
            <a:r>
              <a:rPr lang="tr-TR" sz="2800" dirty="0"/>
              <a:t>, </a:t>
            </a:r>
            <a:r>
              <a:rPr lang="tr-TR" sz="2800" dirty="0" err="1"/>
              <a:t>laissez-passer</a:t>
            </a:r>
            <a:r>
              <a:rPr lang="tr-TR" sz="2800" dirty="0"/>
              <a:t>" (bırakınız yapsınlar, bırakınız geçsinler) sloganıyla savunulmuştur.</a:t>
            </a:r>
          </a:p>
          <a:p>
            <a:endParaRPr lang="tr-TR" dirty="0"/>
          </a:p>
        </p:txBody>
      </p:sp>
    </p:spTree>
    <p:extLst>
      <p:ext uri="{BB962C8B-B14F-4D97-AF65-F5344CB8AC3E}">
        <p14:creationId xmlns:p14="http://schemas.microsoft.com/office/powerpoint/2010/main" val="367875829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pic>
        <p:nvPicPr>
          <p:cNvPr id="4" name="İçerik Yer Tutucusu 3"/>
          <p:cNvPicPr>
            <a:picLocks noGrp="1" noChangeAspect="1"/>
          </p:cNvPicPr>
          <p:nvPr>
            <p:ph sz="quarter" idx="1"/>
          </p:nvPr>
        </p:nvPicPr>
        <p:blipFill>
          <a:blip r:embed="rId2">
            <a:extLst>
              <a:ext uri="{28A0092B-C50C-407E-A947-70E740481C1C}">
                <a14:useLocalDpi xmlns:a14="http://schemas.microsoft.com/office/drawing/2010/main" val="0"/>
              </a:ext>
            </a:extLst>
          </a:blip>
          <a:stretch>
            <a:fillRect/>
          </a:stretch>
        </p:blipFill>
        <p:spPr>
          <a:xfrm>
            <a:off x="1752600" y="2019300"/>
            <a:ext cx="6096000" cy="3429000"/>
          </a:xfrm>
        </p:spPr>
      </p:pic>
    </p:spTree>
    <p:extLst>
      <p:ext uri="{BB962C8B-B14F-4D97-AF65-F5344CB8AC3E}">
        <p14:creationId xmlns:p14="http://schemas.microsoft.com/office/powerpoint/2010/main" val="173489043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pic>
        <p:nvPicPr>
          <p:cNvPr id="4" name="İçerik Yer Tutucusu 3"/>
          <p:cNvPicPr>
            <a:picLocks noGrp="1" noChangeAspect="1"/>
          </p:cNvPicPr>
          <p:nvPr>
            <p:ph sz="quarter" idx="1"/>
          </p:nvPr>
        </p:nvPicPr>
        <p:blipFill>
          <a:blip r:embed="rId2">
            <a:extLst>
              <a:ext uri="{28A0092B-C50C-407E-A947-70E740481C1C}">
                <a14:useLocalDpi xmlns:a14="http://schemas.microsoft.com/office/drawing/2010/main" val="0"/>
              </a:ext>
            </a:extLst>
          </a:blip>
          <a:stretch>
            <a:fillRect/>
          </a:stretch>
        </p:blipFill>
        <p:spPr>
          <a:xfrm>
            <a:off x="2257425" y="2400300"/>
            <a:ext cx="5086350" cy="2667000"/>
          </a:xfrm>
        </p:spPr>
      </p:pic>
    </p:spTree>
    <p:extLst>
      <p:ext uri="{BB962C8B-B14F-4D97-AF65-F5344CB8AC3E}">
        <p14:creationId xmlns:p14="http://schemas.microsoft.com/office/powerpoint/2010/main" val="426558137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normAutofit/>
          </a:bodyPr>
          <a:lstStyle/>
          <a:p>
            <a:endParaRPr lang="tr-TR" dirty="0" smtClean="0">
              <a:solidFill>
                <a:srgbClr val="FF0000"/>
              </a:solidFill>
            </a:endParaRPr>
          </a:p>
          <a:p>
            <a:r>
              <a:rPr lang="tr-TR" sz="2400" dirty="0" smtClean="0">
                <a:solidFill>
                  <a:srgbClr val="FF0000"/>
                </a:solidFill>
              </a:rPr>
              <a:t>Adam Smith (1723 -1790)</a:t>
            </a:r>
            <a:r>
              <a:rPr lang="tr-TR" sz="2400" dirty="0" smtClean="0"/>
              <a:t>, İskoç ahlak felsefecisi filozof. </a:t>
            </a:r>
            <a:r>
              <a:rPr lang="tr-TR" sz="2400" dirty="0"/>
              <a:t>K</a:t>
            </a:r>
            <a:r>
              <a:rPr lang="tr-TR" sz="2400" dirty="0" smtClean="0"/>
              <a:t>lasik ekonomi disiplininin </a:t>
            </a:r>
            <a:r>
              <a:rPr lang="tr-TR" sz="2400" dirty="0"/>
              <a:t>kurucusu olarak kabul edilmektedir. </a:t>
            </a:r>
            <a:endParaRPr lang="tr-TR" sz="2400" dirty="0" smtClean="0"/>
          </a:p>
          <a:p>
            <a:r>
              <a:rPr lang="tr-TR" sz="2400" dirty="0" smtClean="0"/>
              <a:t>Temel eseri, “Ulusların </a:t>
            </a:r>
            <a:r>
              <a:rPr lang="tr-TR" sz="2400" dirty="0"/>
              <a:t>Zenginliğinin Kaynakları ve Tabiatı Üzerine </a:t>
            </a:r>
            <a:r>
              <a:rPr lang="tr-TR" sz="2400" dirty="0" smtClean="0"/>
              <a:t>Araştırma </a:t>
            </a:r>
            <a:r>
              <a:rPr lang="tr-TR" sz="2400" dirty="0"/>
              <a:t>(Ulusların Zenginliği</a:t>
            </a:r>
            <a:r>
              <a:rPr lang="tr-TR" sz="2400" dirty="0" smtClean="0"/>
              <a:t>)» - (1776)</a:t>
            </a:r>
          </a:p>
          <a:p>
            <a:r>
              <a:rPr lang="tr-TR" sz="2400" dirty="0" smtClean="0"/>
              <a:t>Smith’ göre,  ‘servet </a:t>
            </a:r>
            <a:r>
              <a:rPr lang="tr-TR" sz="2400" dirty="0"/>
              <a:t>elde etmek için yapılan tüm </a:t>
            </a:r>
            <a:r>
              <a:rPr lang="tr-TR" sz="2400" dirty="0" smtClean="0"/>
              <a:t>çalışmalar </a:t>
            </a:r>
            <a:r>
              <a:rPr lang="tr-TR" sz="2400" dirty="0"/>
              <a:t>ekonomi biliminin inceleme </a:t>
            </a:r>
            <a:r>
              <a:rPr lang="tr-TR" sz="2400" dirty="0" smtClean="0"/>
              <a:t>alanını oluşturur.’</a:t>
            </a:r>
          </a:p>
          <a:p>
            <a:r>
              <a:rPr lang="tr-TR" sz="2400" dirty="0" smtClean="0"/>
              <a:t>Gizli/görünmez el - piyasaya dayalı doğal işleyiş/fiyat mekanizması ve refah.</a:t>
            </a:r>
          </a:p>
          <a:p>
            <a:pPr marL="0" indent="0">
              <a:buNone/>
            </a:pPr>
            <a:endParaRPr lang="tr-TR" dirty="0"/>
          </a:p>
          <a:p>
            <a:endParaRPr lang="tr-TR" dirty="0"/>
          </a:p>
        </p:txBody>
      </p:sp>
    </p:spTree>
    <p:extLst>
      <p:ext uri="{BB962C8B-B14F-4D97-AF65-F5344CB8AC3E}">
        <p14:creationId xmlns:p14="http://schemas.microsoft.com/office/powerpoint/2010/main" val="163931517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dirty="0"/>
          </a:p>
        </p:txBody>
      </p:sp>
      <p:pic>
        <p:nvPicPr>
          <p:cNvPr id="1026" name="Picture 2" descr="Alfred Marshall’ın Tanımı"/>
          <p:cNvPicPr>
            <a:picLocks noGrp="1" noChangeAspect="1" noChangeArrowheads="1"/>
          </p:cNvPicPr>
          <p:nvPr>
            <p:ph sz="quarter" idx="1"/>
          </p:nvPr>
        </p:nvPicPr>
        <p:blipFill>
          <a:blip r:embed="rId2">
            <a:extLst>
              <a:ext uri="{28A0092B-C50C-407E-A947-70E740481C1C}">
                <a14:useLocalDpi xmlns:a14="http://schemas.microsoft.com/office/drawing/2010/main" val="0"/>
              </a:ext>
            </a:extLst>
          </a:blip>
          <a:srcRect/>
          <a:stretch>
            <a:fillRect/>
          </a:stretch>
        </p:blipFill>
        <p:spPr bwMode="auto">
          <a:xfrm>
            <a:off x="1800225" y="2162175"/>
            <a:ext cx="6000750" cy="31432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0106520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endParaRPr lang="tr-TR" dirty="0">
              <a:solidFill>
                <a:srgbClr val="FF0000"/>
              </a:solidFill>
            </a:endParaRPr>
          </a:p>
        </p:txBody>
      </p:sp>
      <p:sp>
        <p:nvSpPr>
          <p:cNvPr id="3" name="İçerik Yer Tutucusu 2"/>
          <p:cNvSpPr>
            <a:spLocks noGrp="1"/>
          </p:cNvSpPr>
          <p:nvPr>
            <p:ph sz="quarter" idx="1"/>
          </p:nvPr>
        </p:nvSpPr>
        <p:spPr>
          <a:xfrm>
            <a:off x="923356" y="1423716"/>
            <a:ext cx="7772400" cy="4572000"/>
          </a:xfrm>
        </p:spPr>
        <p:txBody>
          <a:bodyPr/>
          <a:lstStyle/>
          <a:p>
            <a:pPr algn="just"/>
            <a:r>
              <a:rPr lang="tr-TR" sz="2400" u="sng" dirty="0">
                <a:solidFill>
                  <a:srgbClr val="FF0000"/>
                </a:solidFill>
              </a:rPr>
              <a:t>Kapitalizm ve </a:t>
            </a:r>
            <a:r>
              <a:rPr lang="tr-TR" sz="2400" u="sng" dirty="0" smtClean="0">
                <a:solidFill>
                  <a:srgbClr val="FF0000"/>
                </a:solidFill>
              </a:rPr>
              <a:t>modernleşme, </a:t>
            </a:r>
            <a:r>
              <a:rPr lang="tr-TR" sz="2400" dirty="0"/>
              <a:t>feodal üretim tarzı ve ilişkilerinin çözülmeye başlaması ile birlikte ilk olarak Batı Avrupa’da ortaya çıkmış, asıl olarak tarım ürünleri, değerli madenler ve taşların alım satımına ve/veya yağmalanmasına dayalı olarak şekillenen </a:t>
            </a:r>
            <a:r>
              <a:rPr lang="tr-TR" sz="2400" u="sng" dirty="0"/>
              <a:t>merkantilist</a:t>
            </a:r>
            <a:r>
              <a:rPr lang="tr-TR" sz="2400" dirty="0"/>
              <a:t> aşamadan </a:t>
            </a:r>
            <a:r>
              <a:rPr lang="tr-TR" sz="2400" u="sng" dirty="0" err="1"/>
              <a:t>manifaktür</a:t>
            </a:r>
            <a:r>
              <a:rPr lang="tr-TR" sz="2400" u="sng" dirty="0"/>
              <a:t> </a:t>
            </a:r>
            <a:r>
              <a:rPr lang="tr-TR" sz="2400" dirty="0"/>
              <a:t>üretim aşamasına ve bu ekonomik yapının siyasal kurumsallaşması olarak </a:t>
            </a:r>
            <a:r>
              <a:rPr lang="tr-TR" sz="2400" u="sng" dirty="0"/>
              <a:t>mutlak monarşilerin </a:t>
            </a:r>
            <a:r>
              <a:rPr lang="tr-TR" sz="2400" dirty="0"/>
              <a:t>egemenliğine; daha sonra ise, fabrika üretimi üzerinden gerçekleşen </a:t>
            </a:r>
            <a:r>
              <a:rPr lang="tr-TR" sz="2400" u="sng" dirty="0"/>
              <a:t>sanayi kapitalizmi</a:t>
            </a:r>
            <a:r>
              <a:rPr lang="tr-TR" sz="2400" dirty="0"/>
              <a:t>ne ve bu üretim biçiminin siyasal/kurumsal üst yapısı olarak modern merkezi devletler ve/veya ulus-devletler aşamasına doğru gelişim göstermiştir.</a:t>
            </a:r>
          </a:p>
          <a:p>
            <a:endParaRPr lang="tr-TR" dirty="0"/>
          </a:p>
        </p:txBody>
      </p:sp>
    </p:spTree>
    <p:extLst>
      <p:ext uri="{BB962C8B-B14F-4D97-AF65-F5344CB8AC3E}">
        <p14:creationId xmlns:p14="http://schemas.microsoft.com/office/powerpoint/2010/main" val="55783370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Hisse Senedi">
  <a:themeElements>
    <a:clrScheme name="Hisse Senedi">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Hisse Senedi">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Hisse Senedi">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Equity</Template>
  <TotalTime>1869</TotalTime>
  <Words>656</Words>
  <Application>Microsoft Office PowerPoint</Application>
  <PresentationFormat>Ekran Gösterisi (4:3)</PresentationFormat>
  <Paragraphs>58</Paragraphs>
  <Slides>15</Slides>
  <Notes>0</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15</vt:i4>
      </vt:variant>
    </vt:vector>
  </HeadingPairs>
  <TitlesOfParts>
    <vt:vector size="21" baseType="lpstr">
      <vt:lpstr>Arial</vt:lpstr>
      <vt:lpstr>Calibri</vt:lpstr>
      <vt:lpstr>Franklin Gothic Book</vt:lpstr>
      <vt:lpstr>Perpetua</vt:lpstr>
      <vt:lpstr>Wingdings 2</vt:lpstr>
      <vt:lpstr>Hisse Senedi</vt:lpstr>
      <vt:lpstr> Ekonomi ve Girişimcilik Dersi Notları– 4  </vt:lpstr>
      <vt:lpstr>PowerPoint Sunusu</vt:lpstr>
      <vt:lpstr>Bazı Makro-Ekonomik Kavramlar (Devam)</vt:lpstr>
      <vt:lpstr>Farklı Ekonomik/Toplumsal Düzenler  (Üretim organizasyonu ve paylaşım ilişkileri üzerinden) </vt:lpstr>
      <vt:lpstr>PowerPoint Sunusu</vt:lpstr>
      <vt:lpstr>PowerPoint Sunusu</vt:lpstr>
      <vt:lpstr>PowerPoint Sunusu</vt:lpstr>
      <vt:lpstr>PowerPoint Sunusu</vt:lpstr>
      <vt:lpstr>PowerPoint Sunusu</vt:lpstr>
      <vt:lpstr>PowerPoint Sunusu</vt:lpstr>
      <vt:lpstr>PowerPoint Sunusu</vt:lpstr>
      <vt:lpstr>Karl Marx (1818 – 1883), Alman filozof, siyaset ve bilim insanı. </vt:lpstr>
      <vt:lpstr>PowerPoint Sunusu</vt:lpstr>
      <vt:lpstr>PowerPoint Sunusu</vt:lpstr>
      <vt:lpstr>PowerPoint Sunusu</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Eğitim Alanında Performans Değerlendirme Sistemine İlişkin Okul Yöneticilerinin  Görüşleri</dc:title>
  <dc:creator>TARIKSOYDAN</dc:creator>
  <cp:lastModifiedBy>Tarik soydan</cp:lastModifiedBy>
  <cp:revision>429</cp:revision>
  <dcterms:created xsi:type="dcterms:W3CDTF">2014-05-05T08:01:07Z</dcterms:created>
  <dcterms:modified xsi:type="dcterms:W3CDTF">2019-11-19T06:40:58Z</dcterms:modified>
</cp:coreProperties>
</file>