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568EEEA-537C-4C9F-8585-C364C6C1754A}" type="datetimeFigureOut">
              <a:rPr lang="en-US" smtClean="0"/>
              <a:t>3/23/2018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119192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568EEEA-537C-4C9F-8585-C364C6C1754A}" type="datetimeFigureOut">
              <a:rPr lang="en-US" smtClean="0"/>
              <a:t>3/23/2018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1924397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568EEEA-537C-4C9F-8585-C364C6C1754A}" type="datetimeFigureOut">
              <a:rPr lang="en-US" smtClean="0"/>
              <a:t>3/23/2018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26618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568EEEA-537C-4C9F-8585-C364C6C1754A}" type="datetimeFigureOut">
              <a:rPr lang="en-US" smtClean="0"/>
              <a:t>3/23/2018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2872895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568EEEA-537C-4C9F-8585-C364C6C1754A}" type="datetimeFigureOut">
              <a:rPr lang="en-US" smtClean="0"/>
              <a:t>3/23/2018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393566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568EEEA-537C-4C9F-8585-C364C6C1754A}" type="datetimeFigureOut">
              <a:rPr lang="en-US" smtClean="0"/>
              <a:t>3/23/2018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3218189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568EEEA-537C-4C9F-8585-C364C6C1754A}" type="datetimeFigureOut">
              <a:rPr lang="en-US" smtClean="0"/>
              <a:t>3/23/2018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123094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568EEEA-537C-4C9F-8585-C364C6C1754A}" type="datetimeFigureOut">
              <a:rPr lang="en-US" smtClean="0"/>
              <a:t>3/23/2018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2700456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68EEEA-537C-4C9F-8585-C364C6C1754A}" type="datetimeFigureOut">
              <a:rPr lang="en-US" smtClean="0"/>
              <a:t>3/23/2018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3619587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68EEEA-537C-4C9F-8585-C364C6C1754A}" type="datetimeFigureOut">
              <a:rPr lang="en-US" smtClean="0"/>
              <a:t>3/23/2018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2000201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568EEEA-537C-4C9F-8585-C364C6C1754A}" type="datetimeFigureOut">
              <a:rPr lang="en-US" smtClean="0"/>
              <a:t>3/23/2018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1ECCB346-3F0B-4BEE-B3B4-861803743FFB}" type="slidenum">
              <a:rPr lang="en-US" smtClean="0"/>
              <a:t>‹#›</a:t>
            </a:fld>
            <a:endParaRPr lang="en-US"/>
          </a:p>
        </p:txBody>
      </p:sp>
    </p:spTree>
    <p:extLst>
      <p:ext uri="{BB962C8B-B14F-4D97-AF65-F5344CB8AC3E}">
        <p14:creationId xmlns:p14="http://schemas.microsoft.com/office/powerpoint/2010/main" val="158357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8EEEA-537C-4C9F-8585-C364C6C1754A}" type="datetimeFigureOut">
              <a:rPr lang="en-US" smtClean="0"/>
              <a:t>3/23/2018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CCB346-3F0B-4BEE-B3B4-861803743FFB}" type="slidenum">
              <a:rPr lang="en-US" smtClean="0"/>
              <a:t>‹#›</a:t>
            </a:fld>
            <a:endParaRPr lang="en-US"/>
          </a:p>
        </p:txBody>
      </p:sp>
    </p:spTree>
    <p:extLst>
      <p:ext uri="{BB962C8B-B14F-4D97-AF65-F5344CB8AC3E}">
        <p14:creationId xmlns:p14="http://schemas.microsoft.com/office/powerpoint/2010/main" val="3202591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
            <a:ext cx="9144000" cy="1714500"/>
          </a:xfrm>
        </p:spPr>
        <p:txBody>
          <a:bodyPr>
            <a:normAutofit fontScale="90000"/>
          </a:bodyPr>
          <a:lstStyle/>
          <a:p>
            <a:r>
              <a:rPr lang="tr-TR" dirty="0" smtClean="0">
                <a:latin typeface="Times New Roman" panose="02020603050405020304" pitchFamily="18" charset="0"/>
                <a:cs typeface="Times New Roman" panose="02020603050405020304" pitchFamily="18" charset="0"/>
              </a:rPr>
              <a:t>Kutsal Roma Germen İmparatorluğu</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171700"/>
            <a:ext cx="9144000" cy="35560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Ağustos 843 tarihli </a:t>
            </a:r>
            <a:r>
              <a:rPr lang="tr-TR" b="1" dirty="0" err="1" smtClean="0">
                <a:latin typeface="Times New Roman" panose="02020603050405020304" pitchFamily="18" charset="0"/>
                <a:cs typeface="Times New Roman" panose="02020603050405020304" pitchFamily="18" charset="0"/>
              </a:rPr>
              <a:t>Verdun</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Antlaşaması</a:t>
            </a:r>
            <a:r>
              <a:rPr lang="tr-TR" dirty="0" smtClean="0">
                <a:latin typeface="Times New Roman" panose="02020603050405020304" pitchFamily="18" charset="0"/>
                <a:cs typeface="Times New Roman" panose="02020603050405020304" pitchFamily="18" charset="0"/>
              </a:rPr>
              <a:t> ile </a:t>
            </a:r>
            <a:r>
              <a:rPr lang="tr-TR" dirty="0" err="1" smtClean="0">
                <a:latin typeface="Times New Roman" panose="02020603050405020304" pitchFamily="18" charset="0"/>
                <a:cs typeface="Times New Roman" panose="02020603050405020304" pitchFamily="18" charset="0"/>
              </a:rPr>
              <a:t>Karolenj</a:t>
            </a:r>
            <a:r>
              <a:rPr lang="tr-TR" dirty="0" smtClean="0">
                <a:latin typeface="Times New Roman" panose="02020603050405020304" pitchFamily="18" charset="0"/>
                <a:cs typeface="Times New Roman" panose="02020603050405020304" pitchFamily="18" charset="0"/>
              </a:rPr>
              <a:t> Krallığı’nın üç kısma taksimi kararlaştırıldı. </a:t>
            </a:r>
            <a:r>
              <a:rPr lang="tr-TR" b="1" i="1" dirty="0" smtClean="0">
                <a:latin typeface="Times New Roman" panose="02020603050405020304" pitchFamily="18" charset="0"/>
                <a:cs typeface="Times New Roman" panose="02020603050405020304" pitchFamily="18" charset="0"/>
              </a:rPr>
              <a:t>Dindar </a:t>
            </a:r>
            <a:r>
              <a:rPr lang="tr-TR" b="1" i="1" dirty="0" err="1" smtClean="0">
                <a:latin typeface="Times New Roman" panose="02020603050405020304" pitchFamily="18" charset="0"/>
                <a:cs typeface="Times New Roman" panose="02020603050405020304" pitchFamily="18" charset="0"/>
              </a:rPr>
              <a:t>Louis</a:t>
            </a:r>
            <a:r>
              <a:rPr lang="tr-TR" dirty="0" err="1" smtClean="0">
                <a:latin typeface="Times New Roman" panose="02020603050405020304" pitchFamily="18" charset="0"/>
                <a:cs typeface="Times New Roman" panose="02020603050405020304" pitchFamily="18" charset="0"/>
              </a:rPr>
              <a:t>’nin</a:t>
            </a:r>
            <a:r>
              <a:rPr lang="tr-TR" dirty="0" smtClean="0">
                <a:latin typeface="Times New Roman" panose="02020603050405020304" pitchFamily="18" charset="0"/>
                <a:cs typeface="Times New Roman" panose="02020603050405020304" pitchFamily="18" charset="0"/>
              </a:rPr>
              <a:t> (814-840) oğullarından </a:t>
            </a:r>
            <a:r>
              <a:rPr lang="tr-TR" b="1" i="1" dirty="0" smtClean="0">
                <a:latin typeface="Times New Roman" panose="02020603050405020304" pitchFamily="18" charset="0"/>
                <a:cs typeface="Times New Roman" panose="02020603050405020304" pitchFamily="18" charset="0"/>
              </a:rPr>
              <a:t>I. </a:t>
            </a:r>
            <a:r>
              <a:rPr lang="tr-TR" b="1" i="1" dirty="0" err="1" smtClean="0">
                <a:latin typeface="Times New Roman" panose="02020603050405020304" pitchFamily="18" charset="0"/>
                <a:cs typeface="Times New Roman" panose="02020603050405020304" pitchFamily="18" charset="0"/>
              </a:rPr>
              <a:t>Lothair</a:t>
            </a:r>
            <a:r>
              <a:rPr lang="tr-TR" b="1"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Orta Frank arazisinin, </a:t>
            </a:r>
            <a:r>
              <a:rPr lang="tr-TR" b="1" i="1" dirty="0" smtClean="0">
                <a:latin typeface="Times New Roman" panose="02020603050405020304" pitchFamily="18" charset="0"/>
                <a:cs typeface="Times New Roman" panose="02020603050405020304" pitchFamily="18" charset="0"/>
              </a:rPr>
              <a:t>Kel Charles</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Batı Frank arazisinin, </a:t>
            </a:r>
            <a:r>
              <a:rPr lang="tr-TR" b="1" i="1" dirty="0" smtClean="0">
                <a:latin typeface="Times New Roman" panose="02020603050405020304" pitchFamily="18" charset="0"/>
                <a:cs typeface="Times New Roman" panose="02020603050405020304" pitchFamily="18" charset="0"/>
              </a:rPr>
              <a:t>Alman Louis</a:t>
            </a:r>
            <a:r>
              <a:rPr lang="tr-TR"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ise Saksonya, </a:t>
            </a:r>
            <a:r>
              <a:rPr lang="tr-TR" dirty="0" err="1" smtClean="0">
                <a:latin typeface="Times New Roman" panose="02020603050405020304" pitchFamily="18" charset="0"/>
                <a:cs typeface="Times New Roman" panose="02020603050405020304" pitchFamily="18" charset="0"/>
              </a:rPr>
              <a:t>Austrasia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Alamannia</a:t>
            </a:r>
            <a:r>
              <a:rPr lang="tr-TR" dirty="0" smtClean="0">
                <a:latin typeface="Times New Roman" panose="02020603050405020304" pitchFamily="18" charset="0"/>
                <a:cs typeface="Times New Roman" panose="02020603050405020304" pitchFamily="18" charset="0"/>
              </a:rPr>
              <a:t>, Bavyera ve </a:t>
            </a:r>
            <a:r>
              <a:rPr lang="tr-TR" dirty="0" err="1" smtClean="0">
                <a:latin typeface="Times New Roman" panose="02020603050405020304" pitchFamily="18" charset="0"/>
                <a:cs typeface="Times New Roman" panose="02020603050405020304" pitchFamily="18" charset="0"/>
              </a:rPr>
              <a:t>Carinthia</a:t>
            </a:r>
            <a:r>
              <a:rPr lang="tr-TR" dirty="0" smtClean="0">
                <a:latin typeface="Times New Roman" panose="02020603050405020304" pitchFamily="18" charset="0"/>
                <a:cs typeface="Times New Roman" panose="02020603050405020304" pitchFamily="18" charset="0"/>
              </a:rPr>
              <a:t> uç bölgesinin hakimiyetini deruhte etti. </a:t>
            </a:r>
          </a:p>
          <a:p>
            <a:pPr algn="just"/>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Karolenj</a:t>
            </a:r>
            <a:r>
              <a:rPr lang="tr-TR" dirty="0" smtClean="0">
                <a:latin typeface="Times New Roman" panose="02020603050405020304" pitchFamily="18" charset="0"/>
                <a:cs typeface="Times New Roman" panose="02020603050405020304" pitchFamily="18" charset="0"/>
              </a:rPr>
              <a:t> Hanedanın Son Doğu Frank hükümdarı </a:t>
            </a:r>
            <a:r>
              <a:rPr lang="tr-TR" b="1" i="1" dirty="0" smtClean="0">
                <a:latin typeface="Times New Roman" panose="02020603050405020304" pitchFamily="18" charset="0"/>
                <a:cs typeface="Times New Roman" panose="02020603050405020304" pitchFamily="18" charset="0"/>
              </a:rPr>
              <a:t>Çocuk Louis</a:t>
            </a:r>
            <a:r>
              <a:rPr lang="tr-TR" dirty="0" smtClean="0">
                <a:latin typeface="Times New Roman" panose="02020603050405020304" pitchFamily="18" charset="0"/>
                <a:cs typeface="Times New Roman" panose="02020603050405020304" pitchFamily="18" charset="0"/>
              </a:rPr>
              <a:t>, 911 senesinde vefat  edince mahalli </a:t>
            </a:r>
            <a:r>
              <a:rPr lang="tr-TR" dirty="0" err="1" smtClean="0">
                <a:latin typeface="Times New Roman" panose="02020603050405020304" pitchFamily="18" charset="0"/>
                <a:cs typeface="Times New Roman" panose="02020603050405020304" pitchFamily="18" charset="0"/>
              </a:rPr>
              <a:t>derebeyler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biraraya</a:t>
            </a:r>
            <a:r>
              <a:rPr lang="tr-TR" dirty="0" smtClean="0">
                <a:latin typeface="Times New Roman" panose="02020603050405020304" pitchFamily="18" charset="0"/>
                <a:cs typeface="Times New Roman" panose="02020603050405020304" pitchFamily="18" charset="0"/>
              </a:rPr>
              <a:t> gelerek tahta </a:t>
            </a:r>
            <a:r>
              <a:rPr lang="tr-TR" dirty="0" err="1" smtClean="0">
                <a:latin typeface="Times New Roman" panose="02020603050405020304" pitchFamily="18" charset="0"/>
                <a:cs typeface="Times New Roman" panose="02020603050405020304" pitchFamily="18" charset="0"/>
              </a:rPr>
              <a:t>Karoljenj</a:t>
            </a:r>
            <a:r>
              <a:rPr lang="tr-TR" dirty="0" smtClean="0">
                <a:latin typeface="Times New Roman" panose="02020603050405020304" pitchFamily="18" charset="0"/>
                <a:cs typeface="Times New Roman" panose="02020603050405020304" pitchFamily="18" charset="0"/>
              </a:rPr>
              <a:t> Hanedanı’ndan bir şahsı geçirmek yerine aralarından </a:t>
            </a:r>
            <a:r>
              <a:rPr lang="tr-TR" dirty="0" err="1" smtClean="0">
                <a:latin typeface="Times New Roman" panose="02020603050405020304" pitchFamily="18" charset="0"/>
                <a:cs typeface="Times New Roman" panose="02020603050405020304" pitchFamily="18" charset="0"/>
              </a:rPr>
              <a:t>Frankonya</a:t>
            </a:r>
            <a:r>
              <a:rPr lang="tr-TR" dirty="0" smtClean="0">
                <a:latin typeface="Times New Roman" panose="02020603050405020304" pitchFamily="18" charset="0"/>
                <a:cs typeface="Times New Roman" panose="02020603050405020304" pitchFamily="18" charset="0"/>
              </a:rPr>
              <a:t> Dükü </a:t>
            </a:r>
            <a:r>
              <a:rPr lang="tr-TR" b="1" dirty="0" smtClean="0">
                <a:latin typeface="Times New Roman" panose="02020603050405020304" pitchFamily="18" charset="0"/>
                <a:cs typeface="Times New Roman" panose="02020603050405020304" pitchFamily="18" charset="0"/>
              </a:rPr>
              <a:t>Konrad</a:t>
            </a:r>
            <a:r>
              <a:rPr lang="tr-TR" dirty="0" smtClean="0">
                <a:latin typeface="Times New Roman" panose="02020603050405020304" pitchFamily="18" charset="0"/>
                <a:cs typeface="Times New Roman" panose="02020603050405020304" pitchFamily="18" charset="0"/>
              </a:rPr>
              <a:t>’ı hükümdar ilan ettiler.  </a:t>
            </a:r>
          </a:p>
        </p:txBody>
      </p:sp>
    </p:spTree>
    <p:extLst>
      <p:ext uri="{BB962C8B-B14F-4D97-AF65-F5344CB8AC3E}">
        <p14:creationId xmlns:p14="http://schemas.microsoft.com/office/powerpoint/2010/main" val="383252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203200"/>
            <a:ext cx="9144000" cy="1562100"/>
          </a:xfrm>
        </p:spPr>
        <p:txBody>
          <a:bodyPr>
            <a:normAutofit/>
          </a:bodyPr>
          <a:lstStyle/>
          <a:p>
            <a:r>
              <a:rPr lang="tr-TR" sz="4000" dirty="0" smtClean="0">
                <a:latin typeface="Times New Roman" panose="02020603050405020304" pitchFamily="18" charset="0"/>
                <a:cs typeface="Times New Roman" panose="02020603050405020304" pitchFamily="18" charset="0"/>
              </a:rPr>
              <a:t>Doğu Frank Arazisi ve Genişleme Alanı (843-962)</a:t>
            </a:r>
            <a:endParaRPr lang="en-US" sz="4000" dirty="0">
              <a:latin typeface="Times New Roman" panose="02020603050405020304" pitchFamily="18" charset="0"/>
              <a:cs typeface="Times New Roman" panose="02020603050405020304" pitchFamily="18" charset="0"/>
            </a:endParaRPr>
          </a:p>
        </p:txBody>
      </p:sp>
      <p:pic>
        <p:nvPicPr>
          <p:cNvPr id="1026" name="Picture 2" descr="http://www.wiki-zero.com/index.php?q=aHR0cHM6Ly91cGxvYWQud2lraW1lZGlhLm9yZy93aWtpcGVkaWEvY29tbW9ucy90aHVtYi8xLzE0L0Vhc3RfRnJhbmNpYV84NDMuc3ZnLzUwMHB4LUVhc3RfRnJhbmNpYV84NDMuc3ZnLnBuZ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9862" y="1449046"/>
            <a:ext cx="7095938" cy="4990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88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01601"/>
            <a:ext cx="9144000" cy="936249"/>
          </a:xfrm>
        </p:spPr>
        <p:txBody>
          <a:bodyPr>
            <a:normAutofit/>
          </a:bodyPr>
          <a:lstStyle/>
          <a:p>
            <a:r>
              <a:rPr lang="tr-TR" sz="4800" dirty="0" smtClean="0">
                <a:latin typeface="Times New Roman" panose="02020603050405020304" pitchFamily="18" charset="0"/>
                <a:cs typeface="Times New Roman" panose="02020603050405020304" pitchFamily="18" charset="0"/>
              </a:rPr>
              <a:t>Doğu Frank’ta Yerel İdareler</a:t>
            </a:r>
            <a:endParaRPr lang="en-US" sz="4800" dirty="0">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1193800" y="1037850"/>
            <a:ext cx="9474200" cy="5833342"/>
          </a:xfrm>
          <a:prstGeom prst="rect">
            <a:avLst/>
          </a:prstGeom>
        </p:spPr>
      </p:pic>
    </p:spTree>
    <p:extLst>
      <p:ext uri="{BB962C8B-B14F-4D97-AF65-F5344CB8AC3E}">
        <p14:creationId xmlns:p14="http://schemas.microsoft.com/office/powerpoint/2010/main" val="3498646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15901"/>
            <a:ext cx="9144000" cy="2006599"/>
          </a:xfrm>
        </p:spPr>
        <p:txBody>
          <a:bodyPr>
            <a:normAutofit fontScale="90000"/>
          </a:bodyPr>
          <a:lstStyle/>
          <a:p>
            <a:r>
              <a:rPr lang="tr-TR" dirty="0" err="1" smtClean="0">
                <a:latin typeface="Times New Roman" panose="02020603050405020304" pitchFamily="18" charset="0"/>
                <a:cs typeface="Times New Roman" panose="02020603050405020304" pitchFamily="18" charset="0"/>
              </a:rPr>
              <a:t>Frankonya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Düklüğü’nden</a:t>
            </a:r>
            <a:r>
              <a:rPr lang="tr-TR" dirty="0" smtClean="0">
                <a:latin typeface="Times New Roman" panose="02020603050405020304" pitchFamily="18" charset="0"/>
                <a:cs typeface="Times New Roman" panose="02020603050405020304" pitchFamily="18" charset="0"/>
              </a:rPr>
              <a:t> Doğu Frank Hükümdarlığına: Konrad (911-918)</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2222500"/>
            <a:ext cx="9144000" cy="38608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Bilhassa Batı arazilerini hedef alan Macar akınlarına karşı varlıklarını idame ettirebilmek için bir araya gelmek mecburiyetinde kalan </a:t>
            </a:r>
            <a:r>
              <a:rPr lang="tr-TR" dirty="0" err="1" smtClean="0">
                <a:latin typeface="Times New Roman" panose="02020603050405020304" pitchFamily="18" charset="0"/>
                <a:cs typeface="Times New Roman" panose="02020603050405020304" pitchFamily="18" charset="0"/>
              </a:rPr>
              <a:t>Dükler’in</a:t>
            </a:r>
            <a:r>
              <a:rPr lang="tr-TR" dirty="0" smtClean="0">
                <a:latin typeface="Times New Roman" panose="02020603050405020304" pitchFamily="18" charset="0"/>
                <a:cs typeface="Times New Roman" panose="02020603050405020304" pitchFamily="18" charset="0"/>
              </a:rPr>
              <a:t> bu tutumu, yeni bir hanedanlığın doğuşuna </a:t>
            </a:r>
            <a:r>
              <a:rPr lang="tr-TR" dirty="0">
                <a:latin typeface="Times New Roman" panose="02020603050405020304" pitchFamily="18" charset="0"/>
                <a:cs typeface="Times New Roman" panose="02020603050405020304" pitchFamily="18" charset="0"/>
              </a:rPr>
              <a:t>g</a:t>
            </a:r>
            <a:r>
              <a:rPr lang="tr-TR" dirty="0" smtClean="0">
                <a:latin typeface="Times New Roman" panose="02020603050405020304" pitchFamily="18" charset="0"/>
                <a:cs typeface="Times New Roman" panose="02020603050405020304" pitchFamily="18" charset="0"/>
              </a:rPr>
              <a:t>iden süreci başlatmış oldu. Piskoposlar tarafından da hükümdarlığı onaylanan </a:t>
            </a:r>
            <a:r>
              <a:rPr lang="tr-TR" b="1" i="1" dirty="0" smtClean="0">
                <a:latin typeface="Times New Roman" panose="02020603050405020304" pitchFamily="18" charset="0"/>
                <a:cs typeface="Times New Roman" panose="02020603050405020304" pitchFamily="18" charset="0"/>
              </a:rPr>
              <a:t>Konrad</a:t>
            </a:r>
            <a:r>
              <a:rPr lang="tr-TR" dirty="0" smtClean="0">
                <a:latin typeface="Times New Roman" panose="02020603050405020304" pitchFamily="18" charset="0"/>
                <a:cs typeface="Times New Roman" panose="02020603050405020304" pitchFamily="18" charset="0"/>
              </a:rPr>
              <a:t>, ümit edilenin aksine </a:t>
            </a:r>
            <a:r>
              <a:rPr lang="tr-TR" dirty="0" err="1" smtClean="0">
                <a:latin typeface="Times New Roman" panose="02020603050405020304" pitchFamily="18" charset="0"/>
                <a:cs typeface="Times New Roman" panose="02020603050405020304" pitchFamily="18" charset="0"/>
              </a:rPr>
              <a:t>Macarlar’a</a:t>
            </a:r>
            <a:r>
              <a:rPr lang="tr-TR" dirty="0" smtClean="0">
                <a:latin typeface="Times New Roman" panose="02020603050405020304" pitchFamily="18" charset="0"/>
                <a:cs typeface="Times New Roman" panose="02020603050405020304" pitchFamily="18" charset="0"/>
              </a:rPr>
              <a:t> mukavemette başarılı olamadı ve 907 </a:t>
            </a:r>
            <a:r>
              <a:rPr lang="tr-TR" dirty="0" err="1" smtClean="0">
                <a:latin typeface="Times New Roman" panose="02020603050405020304" pitchFamily="18" charset="0"/>
                <a:cs typeface="Times New Roman" panose="02020603050405020304" pitchFamily="18" charset="0"/>
              </a:rPr>
              <a:t>seneli</a:t>
            </a:r>
            <a:r>
              <a:rPr lang="tr-TR"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Pressburg</a:t>
            </a:r>
            <a:r>
              <a:rPr lang="tr-TR" b="1" dirty="0" smtClean="0">
                <a:latin typeface="Times New Roman" panose="02020603050405020304" pitchFamily="18" charset="0"/>
                <a:cs typeface="Times New Roman" panose="02020603050405020304" pitchFamily="18" charset="0"/>
              </a:rPr>
              <a:t> Savaşı</a:t>
            </a:r>
            <a:r>
              <a:rPr lang="tr-TR" dirty="0" smtClean="0">
                <a:latin typeface="Times New Roman" panose="02020603050405020304" pitchFamily="18" charset="0"/>
                <a:cs typeface="Times New Roman" panose="02020603050405020304" pitchFamily="18" charset="0"/>
              </a:rPr>
              <a:t>’nda Macarlar önünde alınan ağır mağlubiyeti engelleyemedi. Üstelik </a:t>
            </a:r>
            <a:r>
              <a:rPr lang="tr-TR" dirty="0" err="1" smtClean="0">
                <a:latin typeface="Times New Roman" panose="02020603050405020304" pitchFamily="18" charset="0"/>
                <a:cs typeface="Times New Roman" panose="02020603050405020304" pitchFamily="18" charset="0"/>
              </a:rPr>
              <a:t>Lotharingia</a:t>
            </a:r>
            <a:r>
              <a:rPr lang="tr-TR" dirty="0" smtClean="0">
                <a:latin typeface="Times New Roman" panose="02020603050405020304" pitchFamily="18" charset="0"/>
                <a:cs typeface="Times New Roman" panose="02020603050405020304" pitchFamily="18" charset="0"/>
              </a:rPr>
              <a:t> arazisini Batı </a:t>
            </a:r>
            <a:r>
              <a:rPr lang="tr-TR" dirty="0" err="1" smtClean="0">
                <a:latin typeface="Times New Roman" panose="02020603050405020304" pitchFamily="18" charset="0"/>
                <a:cs typeface="Times New Roman" panose="02020603050405020304" pitchFamily="18" charset="0"/>
              </a:rPr>
              <a:t>Franklar’a</a:t>
            </a:r>
            <a:r>
              <a:rPr lang="tr-TR" dirty="0" smtClean="0">
                <a:latin typeface="Times New Roman" panose="02020603050405020304" pitchFamily="18" charset="0"/>
                <a:cs typeface="Times New Roman" panose="02020603050405020304" pitchFamily="18" charset="0"/>
              </a:rPr>
              <a:t> terke mecbur kaldı. 911’den 918 senesine kadar uzanan hakimiyet süresince mütemadiyen ayaklanmalar ve isyan hareketleriyle meşgul olan Karl Konrad, ölüm döşeğinde azılı düşmanı Saksonya Dükü </a:t>
            </a:r>
            <a:r>
              <a:rPr lang="tr-TR" b="1" i="1" dirty="0" smtClean="0">
                <a:latin typeface="Times New Roman" panose="02020603050405020304" pitchFamily="18" charset="0"/>
                <a:cs typeface="Times New Roman" panose="02020603050405020304" pitchFamily="18" charset="0"/>
              </a:rPr>
              <a:t>Avcı Henry</a:t>
            </a:r>
            <a:r>
              <a:rPr lang="tr-TR" dirty="0" smtClean="0">
                <a:latin typeface="Times New Roman" panose="02020603050405020304" pitchFamily="18" charset="0"/>
                <a:cs typeface="Times New Roman" panose="02020603050405020304" pitchFamily="18" charset="0"/>
              </a:rPr>
              <a:t>’ye  krallık tacını devrettiğini ilan etti.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294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
            <a:ext cx="9144000" cy="1041399"/>
          </a:xfrm>
        </p:spPr>
        <p:txBody>
          <a:bodyPr/>
          <a:lstStyle/>
          <a:p>
            <a:r>
              <a:rPr lang="tr-TR" dirty="0" smtClean="0">
                <a:latin typeface="Times New Roman" panose="02020603050405020304" pitchFamily="18" charset="0"/>
                <a:cs typeface="Times New Roman" panose="02020603050405020304" pitchFamily="18" charset="0"/>
              </a:rPr>
              <a:t>AVCI HENRY (918-936)</a:t>
            </a:r>
            <a:endParaRPr lang="en-US"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20700" y="1384300"/>
            <a:ext cx="11264900" cy="5346700"/>
          </a:xfrm>
        </p:spPr>
        <p:txBody>
          <a:bodyPr>
            <a:noAutofit/>
          </a:bodyPr>
          <a:lstStyle/>
          <a:p>
            <a:pPr algn="just"/>
            <a:r>
              <a:rPr lang="tr-TR" dirty="0" smtClean="0">
                <a:latin typeface="Times New Roman" panose="02020603050405020304" pitchFamily="18" charset="0"/>
                <a:cs typeface="Times New Roman" panose="02020603050405020304" pitchFamily="18" charset="0"/>
              </a:rPr>
              <a:t>   Avcı Henry’nin tahta çıkmasıyla birlikte yönetim erki devlet tarihinde ilk defa </a:t>
            </a:r>
            <a:r>
              <a:rPr lang="tr-TR" dirty="0" err="1" smtClean="0">
                <a:latin typeface="Times New Roman" panose="02020603050405020304" pitchFamily="18" charset="0"/>
                <a:cs typeface="Times New Roman" panose="02020603050405020304" pitchFamily="18" charset="0"/>
              </a:rPr>
              <a:t>Franklar’dan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Saksonlar’a</a:t>
            </a:r>
            <a:r>
              <a:rPr lang="tr-TR" dirty="0" smtClean="0">
                <a:latin typeface="Times New Roman" panose="02020603050405020304" pitchFamily="18" charset="0"/>
                <a:cs typeface="Times New Roman" panose="02020603050405020304" pitchFamily="18" charset="0"/>
              </a:rPr>
              <a:t> geçmiş oldu. Frank kökenli olmayan ilk hükümdar sıfatıyla Henry’nin ilk başarı, Konrad devrinde Batı Frank Krallığı’na terk edilen </a:t>
            </a:r>
            <a:r>
              <a:rPr lang="tr-TR" dirty="0" err="1" smtClean="0">
                <a:latin typeface="Times New Roman" panose="02020603050405020304" pitchFamily="18" charset="0"/>
                <a:cs typeface="Times New Roman" panose="02020603050405020304" pitchFamily="18" charset="0"/>
              </a:rPr>
              <a:t>Lotharingia</a:t>
            </a:r>
            <a:r>
              <a:rPr lang="tr-TR" dirty="0" smtClean="0">
                <a:latin typeface="Times New Roman" panose="02020603050405020304" pitchFamily="18" charset="0"/>
                <a:cs typeface="Times New Roman" panose="02020603050405020304" pitchFamily="18" charset="0"/>
              </a:rPr>
              <a:t> arazisini yeniden ülke topraklarına katmak oldu. Artan Macar saldırıları karşısında kralın yanında yer almak dışında başka bir seçeneğe sahip olmayan dükler, Henry’nin krallığını desteklemeyi sürdürdüler. Fakat birlik olunması, </a:t>
            </a:r>
            <a:r>
              <a:rPr lang="tr-TR" dirty="0" err="1" smtClean="0">
                <a:latin typeface="Times New Roman" panose="02020603050405020304" pitchFamily="18" charset="0"/>
                <a:cs typeface="Times New Roman" panose="02020603050405020304" pitchFamily="18" charset="0"/>
              </a:rPr>
              <a:t>Macarlar’ın</a:t>
            </a:r>
            <a:r>
              <a:rPr lang="tr-TR" dirty="0" smtClean="0">
                <a:latin typeface="Times New Roman" panose="02020603050405020304" pitchFamily="18" charset="0"/>
                <a:cs typeface="Times New Roman" panose="02020603050405020304" pitchFamily="18" charset="0"/>
              </a:rPr>
              <a:t> Doğu Frank arazilerini ve İtalya’ya sokulmalarına engel olamadı. Hatta 919 senesinde Henry’nin liderliğini yaptığı Frank ordusu ağır bir hezimete uğrayınca Kral, hayatını güçlükle kurtarabilmişti. Macar akınlarının durdurulamaz hale gelmesiyle Avcı Henry, yıllık ödemeler karşılığında kısa vadeli antlaşmalar akdetmek durumunda kaldı. Söz konusu sulh devirlerinde savunma önlemlerini arttırmayı ve zırhlı atlı askerleri donatmayı başaran Kral Henry, neticede </a:t>
            </a:r>
            <a:r>
              <a:rPr lang="tr-TR" dirty="0" err="1" smtClean="0">
                <a:latin typeface="Times New Roman" panose="02020603050405020304" pitchFamily="18" charset="0"/>
                <a:cs typeface="Times New Roman" panose="02020603050405020304" pitchFamily="18" charset="0"/>
              </a:rPr>
              <a:t>Macarlar’ı</a:t>
            </a:r>
            <a:r>
              <a:rPr lang="tr-TR" dirty="0" smtClean="0">
                <a:latin typeface="Times New Roman" panose="02020603050405020304" pitchFamily="18" charset="0"/>
                <a:cs typeface="Times New Roman" panose="02020603050405020304" pitchFamily="18" charset="0"/>
              </a:rPr>
              <a:t> 933 senesinde Kuzey </a:t>
            </a:r>
            <a:r>
              <a:rPr lang="tr-TR" dirty="0" err="1" smtClean="0">
                <a:latin typeface="Times New Roman" panose="02020603050405020304" pitchFamily="18" charset="0"/>
                <a:cs typeface="Times New Roman" panose="02020603050405020304" pitchFamily="18" charset="0"/>
              </a:rPr>
              <a:t>Thuringia</a:t>
            </a:r>
            <a:r>
              <a:rPr lang="tr-TR" dirty="0" smtClean="0">
                <a:latin typeface="Times New Roman" panose="02020603050405020304" pitchFamily="18" charset="0"/>
                <a:cs typeface="Times New Roman" panose="02020603050405020304" pitchFamily="18" charset="0"/>
              </a:rPr>
              <a:t> yakınlarında (</a:t>
            </a:r>
            <a:r>
              <a:rPr lang="tr-TR" b="1" dirty="0" err="1" smtClean="0">
                <a:latin typeface="Times New Roman" panose="02020603050405020304" pitchFamily="18" charset="0"/>
                <a:cs typeface="Times New Roman" panose="02020603050405020304" pitchFamily="18" charset="0"/>
              </a:rPr>
              <a:t>Riade</a:t>
            </a:r>
            <a:r>
              <a:rPr lang="tr-TR" b="1" dirty="0" smtClean="0">
                <a:latin typeface="Times New Roman" panose="02020603050405020304" pitchFamily="18" charset="0"/>
                <a:cs typeface="Times New Roman" panose="02020603050405020304" pitchFamily="18" charset="0"/>
              </a:rPr>
              <a:t> Savaşı</a:t>
            </a:r>
            <a:r>
              <a:rPr lang="tr-TR" dirty="0" smtClean="0">
                <a:latin typeface="Times New Roman" panose="02020603050405020304" pitchFamily="18" charset="0"/>
                <a:cs typeface="Times New Roman" panose="02020603050405020304" pitchFamily="18" charset="0"/>
              </a:rPr>
              <a:t>) akın istikametlerini yeniden kuzeye çeviremeyecekleri şekilde mağlubiyete uğrattı. Danimarka Krallığı’nı ve Slav halklarını da hezimete uğratan Kral, </a:t>
            </a:r>
            <a:r>
              <a:rPr lang="tr-TR" dirty="0" smtClean="0">
                <a:latin typeface="Times New Roman" panose="02020603050405020304" pitchFamily="18" charset="0"/>
                <a:cs typeface="Times New Roman" panose="02020603050405020304" pitchFamily="18" charset="0"/>
              </a:rPr>
              <a:t>936 senesinde vefat etti. </a:t>
            </a:r>
            <a:r>
              <a:rPr lang="tr-TR" dirty="0" smtClean="0">
                <a:latin typeface="Times New Roman" panose="02020603050405020304" pitchFamily="18" charset="0"/>
                <a:cs typeface="Times New Roman" panose="02020603050405020304" pitchFamily="18" charset="0"/>
              </a:rPr>
              <a:t>Halefi, oğlu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oldu.</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0466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08000"/>
            <a:ext cx="9144000" cy="825499"/>
          </a:xfrm>
        </p:spPr>
        <p:txBody>
          <a:bodyPr>
            <a:normAutofit fontScale="90000"/>
          </a:bodyPr>
          <a:lstStyle/>
          <a:p>
            <a:r>
              <a:rPr lang="tr-TR" dirty="0" smtClean="0"/>
              <a:t>I. OTTO (936)</a:t>
            </a:r>
            <a:endParaRPr lang="en-US" dirty="0"/>
          </a:p>
        </p:txBody>
      </p:sp>
      <p:sp>
        <p:nvSpPr>
          <p:cNvPr id="3" name="Alt Başlık 2"/>
          <p:cNvSpPr>
            <a:spLocks noGrp="1"/>
          </p:cNvSpPr>
          <p:nvPr>
            <p:ph type="subTitle" idx="1"/>
          </p:nvPr>
        </p:nvSpPr>
        <p:spPr>
          <a:xfrm>
            <a:off x="444500" y="1460500"/>
            <a:ext cx="11442700" cy="4800600"/>
          </a:xfrm>
        </p:spPr>
        <p:txBody>
          <a:bodyPr>
            <a:normAutofit fontScale="92500"/>
          </a:bodyPr>
          <a:lstStyle/>
          <a:p>
            <a:pPr algn="just"/>
            <a:r>
              <a:rPr lang="tr-TR" dirty="0" smtClean="0">
                <a:latin typeface="Times New Roman" panose="02020603050405020304" pitchFamily="18" charset="0"/>
                <a:cs typeface="Times New Roman" panose="02020603050405020304" pitchFamily="18" charset="0"/>
              </a:rPr>
              <a:t>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936 </a:t>
            </a:r>
            <a:r>
              <a:rPr lang="tr-TR" dirty="0" err="1" smtClean="0">
                <a:latin typeface="Times New Roman" panose="02020603050405020304" pitchFamily="18" charset="0"/>
                <a:cs typeface="Times New Roman" panose="02020603050405020304" pitchFamily="18" charset="0"/>
              </a:rPr>
              <a:t>snesinde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Charlemagne’nin</a:t>
            </a:r>
            <a:r>
              <a:rPr lang="tr-TR" dirty="0" smtClean="0">
                <a:latin typeface="Times New Roman" panose="02020603050405020304" pitchFamily="18" charset="0"/>
                <a:cs typeface="Times New Roman" panose="02020603050405020304" pitchFamily="18" charset="0"/>
              </a:rPr>
              <a:t> de sarayı olan </a:t>
            </a:r>
            <a:r>
              <a:rPr lang="tr-TR" dirty="0" err="1" smtClean="0">
                <a:latin typeface="Times New Roman" panose="02020603050405020304" pitchFamily="18" charset="0"/>
                <a:cs typeface="Times New Roman" panose="02020603050405020304" pitchFamily="18" charset="0"/>
              </a:rPr>
              <a:t>Aachen</a:t>
            </a:r>
            <a:r>
              <a:rPr lang="tr-TR" dirty="0" smtClean="0">
                <a:latin typeface="Times New Roman" panose="02020603050405020304" pitchFamily="18" charset="0"/>
                <a:cs typeface="Times New Roman" panose="02020603050405020304" pitchFamily="18" charset="0"/>
              </a:rPr>
              <a:t> şehrinde kral unvanıyla taç giydi.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u taç giyme töreni, I.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Charlemagne’nin</a:t>
            </a:r>
            <a:r>
              <a:rPr lang="tr-TR" dirty="0" smtClean="0">
                <a:latin typeface="Times New Roman" panose="02020603050405020304" pitchFamily="18" charset="0"/>
                <a:cs typeface="Times New Roman" panose="02020603050405020304" pitchFamily="18" charset="0"/>
              </a:rPr>
              <a:t> mirasına sahip çıktığının işareti olarak yorumlanmaktadır. Nitekim ele alacağı faaliyetler, Roma İmparatoru sıfatı kazanmaya yönelik olmuştur.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ilk İtalya seferini 951 senesinde kuzey İtalya’daki Lombard varlığına karşı gerçekleştirdi. Lombard direncini </a:t>
            </a:r>
            <a:r>
              <a:rPr lang="tr-TR" dirty="0" err="1" smtClean="0">
                <a:latin typeface="Times New Roman" panose="02020603050405020304" pitchFamily="18" charset="0"/>
                <a:cs typeface="Times New Roman" panose="02020603050405020304" pitchFamily="18" charset="0"/>
              </a:rPr>
              <a:t>Pavia</a:t>
            </a:r>
            <a:r>
              <a:rPr lang="tr-TR" dirty="0" smtClean="0">
                <a:latin typeface="Times New Roman" panose="02020603050405020304" pitchFamily="18" charset="0"/>
                <a:cs typeface="Times New Roman" panose="02020603050405020304" pitchFamily="18" charset="0"/>
              </a:rPr>
              <a:t> kentinde kırdıktan sonra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Lombard Kralı namıyla taç giydi. </a:t>
            </a:r>
            <a:r>
              <a:rPr lang="tr-TR" b="1" dirty="0" smtClean="0">
                <a:latin typeface="Times New Roman" panose="02020603050405020304" pitchFamily="18" charset="0"/>
                <a:cs typeface="Times New Roman" panose="02020603050405020304" pitchFamily="18" charset="0"/>
              </a:rPr>
              <a:t>955</a:t>
            </a:r>
            <a:r>
              <a:rPr lang="tr-TR" dirty="0" smtClean="0">
                <a:latin typeface="Times New Roman" panose="02020603050405020304" pitchFamily="18" charset="0"/>
                <a:cs typeface="Times New Roman" panose="02020603050405020304" pitchFamily="18" charset="0"/>
              </a:rPr>
              <a:t> senesinde Macar birliklerini </a:t>
            </a:r>
            <a:r>
              <a:rPr lang="tr-TR" b="1" dirty="0" err="1" smtClean="0">
                <a:latin typeface="Times New Roman" panose="02020603050405020304" pitchFamily="18" charset="0"/>
                <a:cs typeface="Times New Roman" panose="02020603050405020304" pitchFamily="18" charset="0"/>
              </a:rPr>
              <a:t>Lechfeld</a:t>
            </a:r>
            <a:r>
              <a:rPr lang="tr-TR" dirty="0" err="1" smtClean="0">
                <a:latin typeface="Times New Roman" panose="02020603050405020304" pitchFamily="18" charset="0"/>
                <a:cs typeface="Times New Roman" panose="02020603050405020304" pitchFamily="18" charset="0"/>
              </a:rPr>
              <a:t>’de</a:t>
            </a:r>
            <a:r>
              <a:rPr lang="tr-TR" dirty="0" smtClean="0">
                <a:latin typeface="Times New Roman" panose="02020603050405020304" pitchFamily="18" charset="0"/>
                <a:cs typeface="Times New Roman" panose="02020603050405020304" pitchFamily="18" charset="0"/>
              </a:rPr>
              <a:t> ağır şekilde hezimete uğrattı. Bu zafer, Avusturya topraklarının krallığa dahilini sağladıysa da asıl en önemli yanı, </a:t>
            </a:r>
            <a:r>
              <a:rPr lang="tr-TR" dirty="0" err="1" smtClean="0">
                <a:latin typeface="Times New Roman" panose="02020603050405020304" pitchFamily="18" charset="0"/>
                <a:cs typeface="Times New Roman" panose="02020603050405020304" pitchFamily="18" charset="0"/>
              </a:rPr>
              <a:t>Macarlar’ın</a:t>
            </a:r>
            <a:r>
              <a:rPr lang="tr-TR" dirty="0" smtClean="0">
                <a:latin typeface="Times New Roman" panose="02020603050405020304" pitchFamily="18" charset="0"/>
                <a:cs typeface="Times New Roman" panose="02020603050405020304" pitchFamily="18" charset="0"/>
              </a:rPr>
              <a:t> bir daha Doğu Frank arazisine akın düzenleyememesini temin etmesidir. İlk İtalya seferi neticesinde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hakimiyetini kabul eden Lombard lideri, 958 itibarıyla </a:t>
            </a:r>
            <a:r>
              <a:rPr lang="tr-TR" dirty="0" err="1" smtClean="0">
                <a:latin typeface="Times New Roman" panose="02020603050405020304" pitchFamily="18" charset="0"/>
                <a:cs typeface="Times New Roman" panose="02020603050405020304" pitchFamily="18" charset="0"/>
              </a:rPr>
              <a:t>ahdını</a:t>
            </a:r>
            <a:r>
              <a:rPr lang="tr-TR" dirty="0" smtClean="0">
                <a:latin typeface="Times New Roman" panose="02020603050405020304" pitchFamily="18" charset="0"/>
                <a:cs typeface="Times New Roman" panose="02020603050405020304" pitchFamily="18" charset="0"/>
              </a:rPr>
              <a:t> bozarak civar bölgelere ve Papalık merkezine saldırılarda bulunmaya başladı. Papa XII. John’un İtalya seferine çıktığı takdirde </a:t>
            </a:r>
            <a:r>
              <a:rPr lang="tr-TR" dirty="0" err="1" smtClean="0">
                <a:latin typeface="Times New Roman" panose="02020603050405020304" pitchFamily="18" charset="0"/>
                <a:cs typeface="Times New Roman" panose="02020603050405020304" pitchFamily="18" charset="0"/>
              </a:rPr>
              <a:t>Otto’ya</a:t>
            </a:r>
            <a:r>
              <a:rPr lang="tr-TR" dirty="0" smtClean="0">
                <a:latin typeface="Times New Roman" panose="02020603050405020304" pitchFamily="18" charset="0"/>
                <a:cs typeface="Times New Roman" panose="02020603050405020304" pitchFamily="18" charset="0"/>
              </a:rPr>
              <a:t> taç giyeceği haberi </a:t>
            </a:r>
            <a:r>
              <a:rPr lang="tr-TR" dirty="0" err="1" smtClean="0">
                <a:latin typeface="Times New Roman" panose="02020603050405020304" pitchFamily="18" charset="0"/>
                <a:cs typeface="Times New Roman" panose="02020603050405020304" pitchFamily="18" charset="0"/>
              </a:rPr>
              <a:t>Aachen’a</a:t>
            </a:r>
            <a:r>
              <a:rPr lang="tr-TR" dirty="0" smtClean="0">
                <a:latin typeface="Times New Roman" panose="02020603050405020304" pitchFamily="18" charset="0"/>
                <a:cs typeface="Times New Roman" panose="02020603050405020304" pitchFamily="18" charset="0"/>
              </a:rPr>
              <a:t> ulaşınca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oğlunu ortak imparator ve veliaht ilan ettikten sonra İtalya’ya doğru harekete geçti. Nihayetinde Roma’ya ulaşan </a:t>
            </a:r>
            <a:r>
              <a:rPr lang="tr-TR" dirty="0" err="1" smtClean="0">
                <a:latin typeface="Times New Roman" panose="02020603050405020304" pitchFamily="18" charset="0"/>
                <a:cs typeface="Times New Roman" panose="02020603050405020304" pitchFamily="18" charset="0"/>
              </a:rPr>
              <a:t>I.Otto</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3 Şubat 962 </a:t>
            </a:r>
            <a:r>
              <a:rPr lang="tr-TR" dirty="0" smtClean="0">
                <a:latin typeface="Times New Roman" panose="02020603050405020304" pitchFamily="18" charset="0"/>
                <a:cs typeface="Times New Roman" panose="02020603050405020304" pitchFamily="18" charset="0"/>
              </a:rPr>
              <a:t>tarihinde Eski Aziz Peter </a:t>
            </a:r>
            <a:r>
              <a:rPr lang="tr-TR" dirty="0" err="1" smtClean="0">
                <a:latin typeface="Times New Roman" panose="02020603050405020304" pitchFamily="18" charset="0"/>
                <a:cs typeface="Times New Roman" panose="02020603050405020304" pitchFamily="18" charset="0"/>
              </a:rPr>
              <a:t>Bazilikası’nda</a:t>
            </a:r>
            <a:r>
              <a:rPr lang="tr-TR" dirty="0" smtClean="0">
                <a:latin typeface="Times New Roman" panose="02020603050405020304" pitchFamily="18" charset="0"/>
                <a:cs typeface="Times New Roman" panose="02020603050405020304" pitchFamily="18" charset="0"/>
              </a:rPr>
              <a:t> Papa’nın elinden imparatorluk tacını giydi. Bu suretle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idaresindeki imparatorluk «Kutsal» sıfatını taşımaya layık görüldü. İtalya ve Almanya Krallıkları artık </a:t>
            </a:r>
            <a:r>
              <a:rPr lang="tr-TR" b="1" dirty="0" smtClean="0">
                <a:latin typeface="Times New Roman" panose="02020603050405020304" pitchFamily="18" charset="0"/>
                <a:cs typeface="Times New Roman" panose="02020603050405020304" pitchFamily="18" charset="0"/>
              </a:rPr>
              <a:t>Kutsal Roma Germen İmparatorluğu </a:t>
            </a:r>
            <a:r>
              <a:rPr lang="tr-TR" dirty="0" smtClean="0">
                <a:latin typeface="Times New Roman" panose="02020603050405020304" pitchFamily="18" charset="0"/>
                <a:cs typeface="Times New Roman" panose="02020603050405020304" pitchFamily="18" charset="0"/>
              </a:rPr>
              <a:t>namıyla bir araya getirildi.</a:t>
            </a:r>
          </a:p>
        </p:txBody>
      </p:sp>
    </p:spTree>
    <p:extLst>
      <p:ext uri="{BB962C8B-B14F-4D97-AF65-F5344CB8AC3E}">
        <p14:creationId xmlns:p14="http://schemas.microsoft.com/office/powerpoint/2010/main" val="1948106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231900"/>
            <a:ext cx="9144000" cy="4876800"/>
          </a:xfrm>
        </p:spPr>
        <p:txBody>
          <a:bodyPr>
            <a:normAutofit/>
          </a:bodyPr>
          <a:lstStyle/>
          <a:p>
            <a:pPr algn="just"/>
            <a:r>
              <a:rPr lang="tr-TR" dirty="0" smtClean="0">
                <a:latin typeface="Times New Roman" panose="02020603050405020304" pitchFamily="18" charset="0"/>
                <a:cs typeface="Times New Roman" panose="02020603050405020304" pitchFamily="18" charset="0"/>
              </a:rPr>
              <a:t>   Üçüncü İtalya seferini 965 tarihinde gerçekleştiren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bölgeye hakimiyetini tam anlamıyla yerleştirdi. Bizans İmparatorları ile iletişime geçerek hakimiyetinin tanınmasına gayret etti. Nihayetinde Bizans İmparatoru II. </a:t>
            </a:r>
            <a:r>
              <a:rPr lang="tr-TR" dirty="0" err="1" smtClean="0">
                <a:latin typeface="Times New Roman" panose="02020603050405020304" pitchFamily="18" charset="0"/>
                <a:cs typeface="Times New Roman" panose="02020603050405020304" pitchFamily="18" charset="0"/>
              </a:rPr>
              <a:t>Nikephoras</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Phokas’ın</a:t>
            </a:r>
            <a:r>
              <a:rPr lang="tr-TR" dirty="0" smtClean="0">
                <a:latin typeface="Times New Roman" panose="02020603050405020304" pitchFamily="18" charset="0"/>
                <a:cs typeface="Times New Roman" panose="02020603050405020304" pitchFamily="18" charset="0"/>
              </a:rPr>
              <a:t> tahta çıkmasıyla Bizans İmparatorluğu,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Kutsal İmparatorluğunu tanıdığını ilan etti. II. </a:t>
            </a:r>
            <a:r>
              <a:rPr lang="tr-TR" dirty="0" err="1" smtClean="0">
                <a:latin typeface="Times New Roman" panose="02020603050405020304" pitchFamily="18" charset="0"/>
                <a:cs typeface="Times New Roman" panose="02020603050405020304" pitchFamily="18" charset="0"/>
              </a:rPr>
              <a:t>Nikephoras</a:t>
            </a:r>
            <a:r>
              <a:rPr lang="tr-TR" dirty="0" smtClean="0">
                <a:latin typeface="Times New Roman" panose="02020603050405020304" pitchFamily="18" charset="0"/>
                <a:cs typeface="Times New Roman" panose="02020603050405020304" pitchFamily="18" charset="0"/>
              </a:rPr>
              <a:t>, yeğeni </a:t>
            </a:r>
            <a:r>
              <a:rPr lang="tr-TR" dirty="0" err="1" smtClean="0">
                <a:latin typeface="Times New Roman" panose="02020603050405020304" pitchFamily="18" charset="0"/>
                <a:cs typeface="Times New Roman" panose="02020603050405020304" pitchFamily="18" charset="0"/>
              </a:rPr>
              <a:t>Thephano’yu</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oğlu II.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ile evlendirilmesine razı geldi. II. </a:t>
            </a:r>
            <a:r>
              <a:rPr lang="tr-TR" dirty="0" err="1" smtClean="0">
                <a:latin typeface="Times New Roman" panose="02020603050405020304" pitchFamily="18" charset="0"/>
                <a:cs typeface="Times New Roman" panose="02020603050405020304" pitchFamily="18" charset="0"/>
              </a:rPr>
              <a:t>Otto’nun</a:t>
            </a:r>
            <a:r>
              <a:rPr lang="tr-TR" dirty="0" smtClean="0">
                <a:latin typeface="Times New Roman" panose="02020603050405020304" pitchFamily="18" charset="0"/>
                <a:cs typeface="Times New Roman" panose="02020603050405020304" pitchFamily="18" charset="0"/>
              </a:rPr>
              <a:t> ve Bizanslı eşinin III.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namıyla tahta çıkacak olan oğulları, Bizans kültürünün Batı’daki timsali haline gelecektir. </a:t>
            </a:r>
          </a:p>
          <a:p>
            <a:pPr algn="just"/>
            <a:r>
              <a:rPr lang="tr-TR" dirty="0" smtClean="0">
                <a:latin typeface="Times New Roman" panose="02020603050405020304" pitchFamily="18" charset="0"/>
                <a:cs typeface="Times New Roman" panose="02020603050405020304" pitchFamily="18" charset="0"/>
              </a:rPr>
              <a:t>   972 sonlarında Roma’dan ayrılmaya karar veren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7 Mayıs 973 tarihinde hayata gözlerini yumdu. I. </a:t>
            </a:r>
            <a:r>
              <a:rPr lang="tr-TR" dirty="0" err="1" smtClean="0">
                <a:latin typeface="Times New Roman" panose="02020603050405020304" pitchFamily="18" charset="0"/>
                <a:cs typeface="Times New Roman" panose="02020603050405020304" pitchFamily="18" charset="0"/>
              </a:rPr>
              <a:t>Otto</a:t>
            </a:r>
            <a:r>
              <a:rPr lang="tr-TR" dirty="0" smtClean="0">
                <a:latin typeface="Times New Roman" panose="02020603050405020304" pitchFamily="18" charset="0"/>
                <a:cs typeface="Times New Roman" panose="02020603050405020304" pitchFamily="18" charset="0"/>
              </a:rPr>
              <a:t>, icraatlarından dolayı «</a:t>
            </a:r>
            <a:r>
              <a:rPr lang="tr-TR" b="1" dirty="0" smtClean="0">
                <a:latin typeface="Times New Roman" panose="02020603050405020304" pitchFamily="18" charset="0"/>
                <a:cs typeface="Times New Roman" panose="02020603050405020304" pitchFamily="18" charset="0"/>
              </a:rPr>
              <a:t>Harika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The</a:t>
            </a:r>
            <a:r>
              <a:rPr lang="tr-TR" dirty="0" smtClean="0">
                <a:latin typeface="Times New Roman" panose="02020603050405020304" pitchFamily="18" charset="0"/>
                <a:cs typeface="Times New Roman" panose="02020603050405020304" pitchFamily="18" charset="0"/>
              </a:rPr>
              <a:t> Great)» sıfatıyla anılagelmiştir. </a:t>
            </a:r>
            <a:endParaRPr lang="en-US"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61276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753100" y="1828800"/>
            <a:ext cx="4914900" cy="3429000"/>
          </a:xfrm>
        </p:spPr>
        <p:txBody>
          <a:bodyPr>
            <a:noAutofit/>
          </a:bodyPr>
          <a:lstStyle/>
          <a:p>
            <a:r>
              <a:rPr lang="tr-TR" sz="5400" dirty="0" smtClean="0">
                <a:latin typeface="Times New Roman" panose="02020603050405020304" pitchFamily="18" charset="0"/>
                <a:cs typeface="Times New Roman" panose="02020603050405020304" pitchFamily="18" charset="0"/>
              </a:rPr>
              <a:t>II. </a:t>
            </a:r>
            <a:r>
              <a:rPr lang="tr-TR" sz="5400" dirty="0" err="1" smtClean="0">
                <a:latin typeface="Times New Roman" panose="02020603050405020304" pitchFamily="18" charset="0"/>
                <a:cs typeface="Times New Roman" panose="02020603050405020304" pitchFamily="18" charset="0"/>
              </a:rPr>
              <a:t>Otto’nun</a:t>
            </a:r>
            <a:r>
              <a:rPr lang="tr-TR" sz="5400" dirty="0" smtClean="0">
                <a:latin typeface="Times New Roman" panose="02020603050405020304" pitchFamily="18" charset="0"/>
                <a:cs typeface="Times New Roman" panose="02020603050405020304" pitchFamily="18" charset="0"/>
              </a:rPr>
              <a:t> ve Bizans Prensesi </a:t>
            </a:r>
            <a:r>
              <a:rPr lang="tr-TR" sz="5400" dirty="0" err="1" smtClean="0">
                <a:latin typeface="Times New Roman" panose="02020603050405020304" pitchFamily="18" charset="0"/>
                <a:cs typeface="Times New Roman" panose="02020603050405020304" pitchFamily="18" charset="0"/>
              </a:rPr>
              <a:t>Theophano’nun</a:t>
            </a:r>
            <a:r>
              <a:rPr lang="tr-TR" sz="5400" dirty="0" smtClean="0">
                <a:latin typeface="Times New Roman" panose="02020603050405020304" pitchFamily="18" charset="0"/>
                <a:cs typeface="Times New Roman" panose="02020603050405020304" pitchFamily="18" charset="0"/>
              </a:rPr>
              <a:t> Taç Töreni</a:t>
            </a:r>
            <a:endParaRPr lang="en-US" sz="5400" dirty="0">
              <a:latin typeface="Times New Roman" panose="02020603050405020304" pitchFamily="18" charset="0"/>
              <a:cs typeface="Times New Roman" panose="02020603050405020304" pitchFamily="18" charset="0"/>
            </a:endParaRPr>
          </a:p>
        </p:txBody>
      </p:sp>
      <p:pic>
        <p:nvPicPr>
          <p:cNvPr id="2050" name="Picture 2" descr="http://www.wiki-zero.com/index.php?q=aHR0cHM6Ly91cGxvYWQud2lraW1lZGlhLm9yZy93aWtpcGVkaWEvY29tbW9ucy9hL2FjL090dG9uX0lJX2V0X1RoJUMzJUE5b3BoYW5vLkpQRw"/>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7300" y="0"/>
            <a:ext cx="3949700" cy="6763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09343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730</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Kutsal Roma Germen İmparatorluğu</vt:lpstr>
      <vt:lpstr>PowerPoint Sunusu</vt:lpstr>
      <vt:lpstr>Doğu Frank’ta Yerel İdareler</vt:lpstr>
      <vt:lpstr>Frankonya Düklüğü’nden Doğu Frank Hükümdarlığına: Konrad (911-918)</vt:lpstr>
      <vt:lpstr>AVCI HENRY (918-936)</vt:lpstr>
      <vt:lpstr>I. OTTO (936)</vt:lpstr>
      <vt:lpstr>PowerPoint Sunusu</vt:lpstr>
      <vt:lpstr>PowerPoint Sunusu</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Kutsal Roma Germen İmparatorluğu</dc:title>
  <dc:creator>ayda</dc:creator>
  <cp:lastModifiedBy>ayda</cp:lastModifiedBy>
  <cp:revision>17</cp:revision>
  <dcterms:created xsi:type="dcterms:W3CDTF">2018-03-23T11:15:07Z</dcterms:created>
  <dcterms:modified xsi:type="dcterms:W3CDTF">2018-03-23T16:04:46Z</dcterms:modified>
</cp:coreProperties>
</file>