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322" r:id="rId2"/>
    <p:sldId id="323" r:id="rId3"/>
    <p:sldId id="324" r:id="rId4"/>
    <p:sldId id="325" r:id="rId5"/>
    <p:sldId id="326" r:id="rId6"/>
    <p:sldId id="327" r:id="rId7"/>
    <p:sldId id="328" r:id="rId8"/>
    <p:sldId id="330" r:id="rId9"/>
    <p:sldId id="329" r:id="rId10"/>
    <p:sldId id="331" r:id="rId11"/>
    <p:sldId id="332" r:id="rId12"/>
    <p:sldId id="333" r:id="rId13"/>
    <p:sldId id="334" r:id="rId14"/>
    <p:sldId id="336" r:id="rId15"/>
    <p:sldId id="337" r:id="rId16"/>
    <p:sldId id="339" r:id="rId17"/>
    <p:sldId id="340" r:id="rId18"/>
    <p:sldId id="338" r:id="rId19"/>
    <p:sldId id="341" r:id="rId20"/>
    <p:sldId id="335" r:id="rId21"/>
    <p:sldId id="279" r:id="rId22"/>
    <p:sldId id="288" r:id="rId23"/>
    <p:sldId id="280" r:id="rId24"/>
    <p:sldId id="281" r:id="rId25"/>
    <p:sldId id="282" r:id="rId26"/>
    <p:sldId id="283" r:id="rId27"/>
    <p:sldId id="284" r:id="rId28"/>
    <p:sldId id="285" r:id="rId29"/>
    <p:sldId id="286" r:id="rId30"/>
    <p:sldId id="342" r:id="rId31"/>
    <p:sldId id="289" r:id="rId32"/>
    <p:sldId id="290" r:id="rId33"/>
    <p:sldId id="291" r:id="rId34"/>
    <p:sldId id="295" r:id="rId35"/>
    <p:sldId id="292" r:id="rId36"/>
    <p:sldId id="301" r:id="rId37"/>
    <p:sldId id="293" r:id="rId38"/>
    <p:sldId id="294" r:id="rId39"/>
    <p:sldId id="296" r:id="rId40"/>
    <p:sldId id="297" r:id="rId41"/>
    <p:sldId id="302" r:id="rId42"/>
    <p:sldId id="303" r:id="rId43"/>
    <p:sldId id="304" r:id="rId44"/>
    <p:sldId id="305" r:id="rId45"/>
    <p:sldId id="298" r:id="rId46"/>
    <p:sldId id="299" r:id="rId47"/>
    <p:sldId id="300" r:id="rId48"/>
    <p:sldId id="343" r:id="rId49"/>
    <p:sldId id="308" r:id="rId50"/>
    <p:sldId id="306" r:id="rId51"/>
    <p:sldId id="307" r:id="rId52"/>
    <p:sldId id="287" r:id="rId53"/>
    <p:sldId id="256" r:id="rId54"/>
    <p:sldId id="257" r:id="rId55"/>
    <p:sldId id="258" r:id="rId56"/>
    <p:sldId id="259" r:id="rId57"/>
    <p:sldId id="260" r:id="rId58"/>
    <p:sldId id="261" r:id="rId59"/>
    <p:sldId id="263" r:id="rId60"/>
    <p:sldId id="267" r:id="rId61"/>
    <p:sldId id="268" r:id="rId62"/>
    <p:sldId id="269" r:id="rId63"/>
    <p:sldId id="270" r:id="rId64"/>
    <p:sldId id="262" r:id="rId65"/>
    <p:sldId id="264" r:id="rId66"/>
    <p:sldId id="265" r:id="rId67"/>
    <p:sldId id="266" r:id="rId68"/>
    <p:sldId id="271" r:id="rId69"/>
    <p:sldId id="272" r:id="rId70"/>
    <p:sldId id="273" r:id="rId71"/>
    <p:sldId id="274" r:id="rId72"/>
    <p:sldId id="275" r:id="rId73"/>
    <p:sldId id="276" r:id="rId74"/>
    <p:sldId id="277" r:id="rId75"/>
    <p:sldId id="278" r:id="rId76"/>
    <p:sldId id="309" r:id="rId77"/>
    <p:sldId id="310" r:id="rId78"/>
    <p:sldId id="311" r:id="rId79"/>
    <p:sldId id="312" r:id="rId80"/>
    <p:sldId id="313" r:id="rId81"/>
    <p:sldId id="314" r:id="rId82"/>
    <p:sldId id="316" r:id="rId83"/>
    <p:sldId id="320" r:id="rId84"/>
    <p:sldId id="317" r:id="rId85"/>
    <p:sldId id="318" r:id="rId86"/>
    <p:sldId id="319" r:id="rId87"/>
    <p:sldId id="321" r:id="rId88"/>
    <p:sldId id="315" r:id="rId8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FF660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00" autoAdjust="0"/>
    <p:restoredTop sz="86905" autoAdjust="0"/>
  </p:normalViewPr>
  <p:slideViewPr>
    <p:cSldViewPr snapToGrid="0">
      <p:cViewPr varScale="1">
        <p:scale>
          <a:sx n="100" d="100"/>
          <a:sy n="100" d="100"/>
        </p:scale>
        <p:origin x="8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2B956-12C6-455D-A48B-CA94B7607FD6}" type="datetimeFigureOut">
              <a:rPr lang="tr-TR" smtClean="0"/>
              <a:t>7.11.2017</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392F0-667F-4105-AB89-5B8516BFF7D4}" type="slidenum">
              <a:rPr lang="tr-TR" smtClean="0"/>
              <a:t>‹#›</a:t>
            </a:fld>
            <a:endParaRPr lang="tr-TR"/>
          </a:p>
        </p:txBody>
      </p:sp>
    </p:spTree>
    <p:extLst>
      <p:ext uri="{BB962C8B-B14F-4D97-AF65-F5344CB8AC3E}">
        <p14:creationId xmlns:p14="http://schemas.microsoft.com/office/powerpoint/2010/main" val="1759627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F62A7CA-5526-466B-BE8C-A79D14DD818B}" type="slidenum">
              <a:rPr lang="en-US" altLang="tr-TR"/>
              <a:pPr eaLnBrk="1" hangingPunct="1"/>
              <a:t>8</a:t>
            </a:fld>
            <a:endParaRPr lang="en-US" altLang="tr-T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latin typeface="Arial" panose="020B0604020202020204" pitchFamily="34" charset="0"/>
            </a:endParaRPr>
          </a:p>
        </p:txBody>
      </p:sp>
    </p:spTree>
    <p:extLst>
      <p:ext uri="{BB962C8B-B14F-4D97-AF65-F5344CB8AC3E}">
        <p14:creationId xmlns:p14="http://schemas.microsoft.com/office/powerpoint/2010/main" val="541321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Seroprevalence</a:t>
            </a:r>
            <a:r>
              <a:rPr lang="en-US" dirty="0" smtClean="0"/>
              <a:t> rates vary widely in endemic regions, ranging from 1% to more than 80% in domesticated and wild ruminants such as sheep, goats, cattle and </a:t>
            </a:r>
            <a:r>
              <a:rPr lang="en-US" dirty="0" err="1" smtClean="0"/>
              <a:t>cervids</a:t>
            </a:r>
            <a:r>
              <a:rPr lang="en-US" dirty="0" smtClean="0"/>
              <a:t>, as well as in some other species such as camels.</a:t>
            </a:r>
            <a:endParaRPr lang="tr-TR" dirty="0" smtClean="0"/>
          </a:p>
          <a:p>
            <a:endParaRPr lang="tr-TR" dirty="0"/>
          </a:p>
        </p:txBody>
      </p:sp>
      <p:sp>
        <p:nvSpPr>
          <p:cNvPr id="4" name="Slayt Numarası Yer Tutucusu 3"/>
          <p:cNvSpPr>
            <a:spLocks noGrp="1"/>
          </p:cNvSpPr>
          <p:nvPr>
            <p:ph type="sldNum" sz="quarter" idx="10"/>
          </p:nvPr>
        </p:nvSpPr>
        <p:spPr/>
        <p:txBody>
          <a:bodyPr/>
          <a:lstStyle/>
          <a:p>
            <a:fld id="{EE6392F0-667F-4105-AB89-5B8516BFF7D4}" type="slidenum">
              <a:rPr lang="tr-TR" smtClean="0"/>
              <a:t>38</a:t>
            </a:fld>
            <a:endParaRPr lang="tr-TR"/>
          </a:p>
        </p:txBody>
      </p:sp>
    </p:spTree>
    <p:extLst>
      <p:ext uri="{BB962C8B-B14F-4D97-AF65-F5344CB8AC3E}">
        <p14:creationId xmlns:p14="http://schemas.microsoft.com/office/powerpoint/2010/main" val="2285197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57ABDC97-EC22-4382-BDD3-841ABEA2F7A7}" type="datetimeFigureOut">
              <a:rPr lang="tr-TR" smtClean="0"/>
              <a:t>7.11.2017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D5387DC-9078-47F3-BBCF-5EA267A07618}" type="slidenum">
              <a:rPr lang="tr-TR" smtClean="0"/>
              <a:t>‹#›</a:t>
            </a:fld>
            <a:endParaRPr lang="tr-TR"/>
          </a:p>
        </p:txBody>
      </p:sp>
    </p:spTree>
    <p:extLst>
      <p:ext uri="{BB962C8B-B14F-4D97-AF65-F5344CB8AC3E}">
        <p14:creationId xmlns:p14="http://schemas.microsoft.com/office/powerpoint/2010/main" val="3403233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7ABDC97-EC22-4382-BDD3-841ABEA2F7A7}" type="datetimeFigureOut">
              <a:rPr lang="tr-TR" smtClean="0"/>
              <a:t>7.11.2017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D5387DC-9078-47F3-BBCF-5EA267A07618}" type="slidenum">
              <a:rPr lang="tr-TR" smtClean="0"/>
              <a:t>‹#›</a:t>
            </a:fld>
            <a:endParaRPr lang="tr-TR"/>
          </a:p>
        </p:txBody>
      </p:sp>
    </p:spTree>
    <p:extLst>
      <p:ext uri="{BB962C8B-B14F-4D97-AF65-F5344CB8AC3E}">
        <p14:creationId xmlns:p14="http://schemas.microsoft.com/office/powerpoint/2010/main" val="3399882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7ABDC97-EC22-4382-BDD3-841ABEA2F7A7}" type="datetimeFigureOut">
              <a:rPr lang="tr-TR" smtClean="0"/>
              <a:t>7.11.2017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D5387DC-9078-47F3-BBCF-5EA267A07618}" type="slidenum">
              <a:rPr lang="tr-TR" smtClean="0"/>
              <a:t>‹#›</a:t>
            </a:fld>
            <a:endParaRPr lang="tr-TR"/>
          </a:p>
        </p:txBody>
      </p:sp>
    </p:spTree>
    <p:extLst>
      <p:ext uri="{BB962C8B-B14F-4D97-AF65-F5344CB8AC3E}">
        <p14:creationId xmlns:p14="http://schemas.microsoft.com/office/powerpoint/2010/main" val="329637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7ABDC97-EC22-4382-BDD3-841ABEA2F7A7}" type="datetimeFigureOut">
              <a:rPr lang="tr-TR" smtClean="0"/>
              <a:t>7.11.2017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D5387DC-9078-47F3-BBCF-5EA267A07618}" type="slidenum">
              <a:rPr lang="tr-TR" smtClean="0"/>
              <a:t>‹#›</a:t>
            </a:fld>
            <a:endParaRPr lang="tr-TR"/>
          </a:p>
        </p:txBody>
      </p:sp>
    </p:spTree>
    <p:extLst>
      <p:ext uri="{BB962C8B-B14F-4D97-AF65-F5344CB8AC3E}">
        <p14:creationId xmlns:p14="http://schemas.microsoft.com/office/powerpoint/2010/main" val="2980050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57ABDC97-EC22-4382-BDD3-841ABEA2F7A7}" type="datetimeFigureOut">
              <a:rPr lang="tr-TR" smtClean="0"/>
              <a:t>7.11.2017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D5387DC-9078-47F3-BBCF-5EA267A07618}" type="slidenum">
              <a:rPr lang="tr-TR" smtClean="0"/>
              <a:t>‹#›</a:t>
            </a:fld>
            <a:endParaRPr lang="tr-TR"/>
          </a:p>
        </p:txBody>
      </p:sp>
    </p:spTree>
    <p:extLst>
      <p:ext uri="{BB962C8B-B14F-4D97-AF65-F5344CB8AC3E}">
        <p14:creationId xmlns:p14="http://schemas.microsoft.com/office/powerpoint/2010/main" val="2374441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57ABDC97-EC22-4382-BDD3-841ABEA2F7A7}" type="datetimeFigureOut">
              <a:rPr lang="tr-TR" smtClean="0"/>
              <a:t>7.11.2017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D5387DC-9078-47F3-BBCF-5EA267A07618}" type="slidenum">
              <a:rPr lang="tr-TR" smtClean="0"/>
              <a:t>‹#›</a:t>
            </a:fld>
            <a:endParaRPr lang="tr-TR"/>
          </a:p>
        </p:txBody>
      </p:sp>
    </p:spTree>
    <p:extLst>
      <p:ext uri="{BB962C8B-B14F-4D97-AF65-F5344CB8AC3E}">
        <p14:creationId xmlns:p14="http://schemas.microsoft.com/office/powerpoint/2010/main" val="411123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57ABDC97-EC22-4382-BDD3-841ABEA2F7A7}" type="datetimeFigureOut">
              <a:rPr lang="tr-TR" smtClean="0"/>
              <a:t>7.11.2017</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D5387DC-9078-47F3-BBCF-5EA267A07618}" type="slidenum">
              <a:rPr lang="tr-TR" smtClean="0"/>
              <a:t>‹#›</a:t>
            </a:fld>
            <a:endParaRPr lang="tr-TR"/>
          </a:p>
        </p:txBody>
      </p:sp>
    </p:spTree>
    <p:extLst>
      <p:ext uri="{BB962C8B-B14F-4D97-AF65-F5344CB8AC3E}">
        <p14:creationId xmlns:p14="http://schemas.microsoft.com/office/powerpoint/2010/main" val="235962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57ABDC97-EC22-4382-BDD3-841ABEA2F7A7}" type="datetimeFigureOut">
              <a:rPr lang="tr-TR" smtClean="0"/>
              <a:t>7.11.2017</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D5387DC-9078-47F3-BBCF-5EA267A07618}" type="slidenum">
              <a:rPr lang="tr-TR" smtClean="0"/>
              <a:t>‹#›</a:t>
            </a:fld>
            <a:endParaRPr lang="tr-TR"/>
          </a:p>
        </p:txBody>
      </p:sp>
    </p:spTree>
    <p:extLst>
      <p:ext uri="{BB962C8B-B14F-4D97-AF65-F5344CB8AC3E}">
        <p14:creationId xmlns:p14="http://schemas.microsoft.com/office/powerpoint/2010/main" val="651178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7ABDC97-EC22-4382-BDD3-841ABEA2F7A7}" type="datetimeFigureOut">
              <a:rPr lang="tr-TR" smtClean="0"/>
              <a:t>7.11.2017</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D5387DC-9078-47F3-BBCF-5EA267A07618}" type="slidenum">
              <a:rPr lang="tr-TR" smtClean="0"/>
              <a:t>‹#›</a:t>
            </a:fld>
            <a:endParaRPr lang="tr-TR"/>
          </a:p>
        </p:txBody>
      </p:sp>
    </p:spTree>
    <p:extLst>
      <p:ext uri="{BB962C8B-B14F-4D97-AF65-F5344CB8AC3E}">
        <p14:creationId xmlns:p14="http://schemas.microsoft.com/office/powerpoint/2010/main" val="2958290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57ABDC97-EC22-4382-BDD3-841ABEA2F7A7}" type="datetimeFigureOut">
              <a:rPr lang="tr-TR" smtClean="0"/>
              <a:t>7.11.2017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D5387DC-9078-47F3-BBCF-5EA267A07618}" type="slidenum">
              <a:rPr lang="tr-TR" smtClean="0"/>
              <a:t>‹#›</a:t>
            </a:fld>
            <a:endParaRPr lang="tr-TR"/>
          </a:p>
        </p:txBody>
      </p:sp>
    </p:spTree>
    <p:extLst>
      <p:ext uri="{BB962C8B-B14F-4D97-AF65-F5344CB8AC3E}">
        <p14:creationId xmlns:p14="http://schemas.microsoft.com/office/powerpoint/2010/main" val="2619661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57ABDC97-EC22-4382-BDD3-841ABEA2F7A7}" type="datetimeFigureOut">
              <a:rPr lang="tr-TR" smtClean="0"/>
              <a:t>7.11.2017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D5387DC-9078-47F3-BBCF-5EA267A07618}" type="slidenum">
              <a:rPr lang="tr-TR" smtClean="0"/>
              <a:t>‹#›</a:t>
            </a:fld>
            <a:endParaRPr lang="tr-TR"/>
          </a:p>
        </p:txBody>
      </p:sp>
    </p:spTree>
    <p:extLst>
      <p:ext uri="{BB962C8B-B14F-4D97-AF65-F5344CB8AC3E}">
        <p14:creationId xmlns:p14="http://schemas.microsoft.com/office/powerpoint/2010/main" val="3312128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BDC97-EC22-4382-BDD3-841ABEA2F7A7}" type="datetimeFigureOut">
              <a:rPr lang="tr-TR" smtClean="0"/>
              <a:t>7.11.2017</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387DC-9078-47F3-BBCF-5EA267A07618}" type="slidenum">
              <a:rPr lang="tr-TR" smtClean="0"/>
              <a:t>‹#›</a:t>
            </a:fld>
            <a:endParaRPr lang="tr-TR"/>
          </a:p>
        </p:txBody>
      </p:sp>
    </p:spTree>
    <p:extLst>
      <p:ext uri="{BB962C8B-B14F-4D97-AF65-F5344CB8AC3E}">
        <p14:creationId xmlns:p14="http://schemas.microsoft.com/office/powerpoint/2010/main" val="586436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5" Type="http://schemas.openxmlformats.org/officeDocument/2006/relationships/image" Target="../media/image7.tiff"/><Relationship Id="rId6" Type="http://schemas.openxmlformats.org/officeDocument/2006/relationships/image" Target="../media/image8.tiff"/><Relationship Id="rId7"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fsph.iastate.edu/Factsheets/pdfs/akabane.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jpeg"/><Relationship Id="rId9"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 Id="rId3" Type="http://schemas.openxmlformats.org/officeDocument/2006/relationships/image" Target="../media/image2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 Id="rId3" Type="http://schemas.openxmlformats.org/officeDocument/2006/relationships/image" Target="../media/image3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 Id="rId3" Type="http://schemas.openxmlformats.org/officeDocument/2006/relationships/image" Target="../media/image3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oie.int/doc/ged/D11509.PDF" TargetMode="External"/><Relationship Id="rId4" Type="http://schemas.openxmlformats.org/officeDocument/2006/relationships/hyperlink" Target="http://www.oie.int/doc/ged/D13959.PDF" TargetMode="External"/><Relationship Id="rId1" Type="http://schemas.openxmlformats.org/officeDocument/2006/relationships/slideLayout" Target="../slideLayouts/slideLayout2.xml"/><Relationship Id="rId2" Type="http://schemas.openxmlformats.org/officeDocument/2006/relationships/hyperlink" Target="http://www.cfsph.iastate.edu/Factsheets/pdfs/bluetongue.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 Id="rId3" Type="http://schemas.openxmlformats.org/officeDocument/2006/relationships/image" Target="../media/image3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 Id="rId3" Type="http://schemas.openxmlformats.org/officeDocument/2006/relationships/image" Target="../media/image4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 Id="rId3" Type="http://schemas.openxmlformats.org/officeDocument/2006/relationships/image" Target="../media/image4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 Id="rId3" Type="http://schemas.openxmlformats.org/officeDocument/2006/relationships/image" Target="../media/image4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 Id="rId3" Type="http://schemas.openxmlformats.org/officeDocument/2006/relationships/image" Target="../media/image4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 Id="rId3" Type="http://schemas.openxmlformats.org/officeDocument/2006/relationships/image" Target="../media/image4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thecattlesite.com/diseaseinfo/234/rotaviral-diarrhoea/" TargetMode="External"/><Relationship Id="rId4" Type="http://schemas.openxmlformats.org/officeDocument/2006/relationships/hyperlink" Target="http://www.pitt.edu/~super1/Virology/virology" TargetMode="External"/><Relationship Id="rId1" Type="http://schemas.openxmlformats.org/officeDocument/2006/relationships/slideLayout" Target="../slideLayouts/slideLayout2.xml"/><Relationship Id="rId2" Type="http://schemas.openxmlformats.org/officeDocument/2006/relationships/hyperlink" Target="https://www.news-medical.net/health/Rotavirus-in-Animals.aspx"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77240" y="1852549"/>
            <a:ext cx="10515600" cy="1325563"/>
          </a:xfrm>
        </p:spPr>
        <p:txBody>
          <a:bodyPr/>
          <a:lstStyle/>
          <a:p>
            <a:pPr algn="ctr"/>
            <a:r>
              <a:rPr lang="tr-TR" b="1" dirty="0" smtClean="0">
                <a:solidFill>
                  <a:srgbClr val="0070C0"/>
                </a:solidFill>
              </a:rPr>
              <a:t>AKABANE DISEASE</a:t>
            </a:r>
            <a:endParaRPr lang="tr-TR" b="1" dirty="0">
              <a:solidFill>
                <a:srgbClr val="0070C0"/>
              </a:solidFill>
            </a:endParaRPr>
          </a:p>
        </p:txBody>
      </p:sp>
      <p:sp>
        <p:nvSpPr>
          <p:cNvPr id="4" name="Dikdörtgen 3"/>
          <p:cNvSpPr/>
          <p:nvPr/>
        </p:nvSpPr>
        <p:spPr>
          <a:xfrm>
            <a:off x="1109472" y="3019520"/>
            <a:ext cx="10183368" cy="923330"/>
          </a:xfrm>
          <a:prstGeom prst="rect">
            <a:avLst/>
          </a:prstGeom>
        </p:spPr>
        <p:txBody>
          <a:bodyPr wrap="square">
            <a:spAutoFit/>
          </a:bodyPr>
          <a:lstStyle/>
          <a:p>
            <a:r>
              <a:rPr lang="tr-TR" dirty="0" err="1">
                <a:solidFill>
                  <a:srgbClr val="002060"/>
                </a:solidFill>
              </a:rPr>
              <a:t>Congenital</a:t>
            </a:r>
            <a:r>
              <a:rPr lang="tr-TR" dirty="0">
                <a:solidFill>
                  <a:srgbClr val="002060"/>
                </a:solidFill>
              </a:rPr>
              <a:t> </a:t>
            </a:r>
            <a:r>
              <a:rPr lang="tr-TR" dirty="0" err="1" smtClean="0">
                <a:solidFill>
                  <a:srgbClr val="002060"/>
                </a:solidFill>
              </a:rPr>
              <a:t>Arthrogryposis</a:t>
            </a:r>
            <a:r>
              <a:rPr lang="tr-TR" dirty="0" smtClean="0">
                <a:solidFill>
                  <a:srgbClr val="002060"/>
                </a:solidFill>
              </a:rPr>
              <a:t> – </a:t>
            </a:r>
            <a:r>
              <a:rPr lang="tr-TR" dirty="0" err="1">
                <a:solidFill>
                  <a:srgbClr val="002060"/>
                </a:solidFill>
              </a:rPr>
              <a:t>Hydranencephaly</a:t>
            </a:r>
            <a:r>
              <a:rPr lang="tr-TR" dirty="0">
                <a:solidFill>
                  <a:srgbClr val="002060"/>
                </a:solidFill>
              </a:rPr>
              <a:t> </a:t>
            </a:r>
            <a:r>
              <a:rPr lang="tr-TR" dirty="0" err="1">
                <a:solidFill>
                  <a:srgbClr val="002060"/>
                </a:solidFill>
              </a:rPr>
              <a:t>Syndrome</a:t>
            </a:r>
            <a:r>
              <a:rPr lang="tr-TR" dirty="0">
                <a:solidFill>
                  <a:srgbClr val="002060"/>
                </a:solidFill>
              </a:rPr>
              <a:t>, A–H </a:t>
            </a:r>
            <a:r>
              <a:rPr lang="tr-TR" dirty="0" err="1">
                <a:solidFill>
                  <a:srgbClr val="002060"/>
                </a:solidFill>
              </a:rPr>
              <a:t>Syndrome</a:t>
            </a:r>
            <a:r>
              <a:rPr lang="tr-TR" dirty="0">
                <a:solidFill>
                  <a:srgbClr val="002060"/>
                </a:solidFill>
              </a:rPr>
              <a:t>, </a:t>
            </a:r>
            <a:r>
              <a:rPr lang="tr-TR" dirty="0" err="1">
                <a:solidFill>
                  <a:srgbClr val="002060"/>
                </a:solidFill>
              </a:rPr>
              <a:t>Akabane</a:t>
            </a:r>
            <a:r>
              <a:rPr lang="tr-TR" dirty="0">
                <a:solidFill>
                  <a:srgbClr val="002060"/>
                </a:solidFill>
              </a:rPr>
              <a:t> </a:t>
            </a:r>
            <a:r>
              <a:rPr lang="tr-TR" dirty="0" err="1">
                <a:solidFill>
                  <a:srgbClr val="002060"/>
                </a:solidFill>
              </a:rPr>
              <a:t>Disease</a:t>
            </a:r>
            <a:r>
              <a:rPr lang="tr-TR" dirty="0">
                <a:solidFill>
                  <a:srgbClr val="002060"/>
                </a:solidFill>
              </a:rPr>
              <a:t>, </a:t>
            </a:r>
            <a:r>
              <a:rPr lang="tr-TR" dirty="0" err="1">
                <a:solidFill>
                  <a:srgbClr val="002060"/>
                </a:solidFill>
              </a:rPr>
              <a:t>Congenital</a:t>
            </a:r>
            <a:r>
              <a:rPr lang="tr-TR" dirty="0">
                <a:solidFill>
                  <a:srgbClr val="002060"/>
                </a:solidFill>
              </a:rPr>
              <a:t> </a:t>
            </a:r>
            <a:r>
              <a:rPr lang="tr-TR" dirty="0" err="1">
                <a:solidFill>
                  <a:srgbClr val="002060"/>
                </a:solidFill>
              </a:rPr>
              <a:t>Bovine</a:t>
            </a:r>
            <a:r>
              <a:rPr lang="tr-TR" dirty="0">
                <a:solidFill>
                  <a:srgbClr val="002060"/>
                </a:solidFill>
              </a:rPr>
              <a:t> </a:t>
            </a:r>
            <a:r>
              <a:rPr lang="tr-TR" dirty="0" err="1">
                <a:solidFill>
                  <a:srgbClr val="002060"/>
                </a:solidFill>
              </a:rPr>
              <a:t>Epizootic</a:t>
            </a:r>
            <a:r>
              <a:rPr lang="tr-TR" dirty="0">
                <a:solidFill>
                  <a:srgbClr val="002060"/>
                </a:solidFill>
              </a:rPr>
              <a:t> A-H </a:t>
            </a:r>
            <a:r>
              <a:rPr lang="tr-TR" dirty="0" err="1">
                <a:solidFill>
                  <a:srgbClr val="002060"/>
                </a:solidFill>
              </a:rPr>
              <a:t>Syndrome</a:t>
            </a:r>
            <a:r>
              <a:rPr lang="tr-TR" dirty="0">
                <a:solidFill>
                  <a:srgbClr val="002060"/>
                </a:solidFill>
              </a:rPr>
              <a:t>, </a:t>
            </a:r>
            <a:r>
              <a:rPr lang="tr-TR" dirty="0" err="1">
                <a:solidFill>
                  <a:srgbClr val="002060"/>
                </a:solidFill>
              </a:rPr>
              <a:t>Acorn</a:t>
            </a:r>
            <a:r>
              <a:rPr lang="tr-TR" dirty="0">
                <a:solidFill>
                  <a:srgbClr val="002060"/>
                </a:solidFill>
              </a:rPr>
              <a:t> </a:t>
            </a:r>
            <a:r>
              <a:rPr lang="tr-TR" dirty="0" err="1">
                <a:solidFill>
                  <a:srgbClr val="002060"/>
                </a:solidFill>
              </a:rPr>
              <a:t>Calves</a:t>
            </a:r>
            <a:r>
              <a:rPr lang="tr-TR" dirty="0">
                <a:solidFill>
                  <a:srgbClr val="002060"/>
                </a:solidFill>
              </a:rPr>
              <a:t>, </a:t>
            </a:r>
            <a:r>
              <a:rPr lang="tr-TR" dirty="0" err="1">
                <a:solidFill>
                  <a:srgbClr val="002060"/>
                </a:solidFill>
              </a:rPr>
              <a:t>Silly</a:t>
            </a:r>
            <a:r>
              <a:rPr lang="tr-TR" dirty="0">
                <a:solidFill>
                  <a:srgbClr val="002060"/>
                </a:solidFill>
              </a:rPr>
              <a:t> </a:t>
            </a:r>
            <a:r>
              <a:rPr lang="tr-TR" dirty="0" err="1">
                <a:solidFill>
                  <a:srgbClr val="002060"/>
                </a:solidFill>
              </a:rPr>
              <a:t>Calves</a:t>
            </a:r>
            <a:r>
              <a:rPr lang="tr-TR" dirty="0">
                <a:solidFill>
                  <a:srgbClr val="002060"/>
                </a:solidFill>
              </a:rPr>
              <a:t>, </a:t>
            </a:r>
            <a:r>
              <a:rPr lang="tr-TR" dirty="0" err="1">
                <a:solidFill>
                  <a:srgbClr val="002060"/>
                </a:solidFill>
              </a:rPr>
              <a:t>Curly</a:t>
            </a:r>
            <a:r>
              <a:rPr lang="tr-TR" dirty="0">
                <a:solidFill>
                  <a:srgbClr val="002060"/>
                </a:solidFill>
              </a:rPr>
              <a:t> </a:t>
            </a:r>
            <a:r>
              <a:rPr lang="tr-TR" dirty="0" err="1">
                <a:solidFill>
                  <a:srgbClr val="002060"/>
                </a:solidFill>
              </a:rPr>
              <a:t>Lamb</a:t>
            </a:r>
            <a:r>
              <a:rPr lang="tr-TR" dirty="0">
                <a:solidFill>
                  <a:srgbClr val="002060"/>
                </a:solidFill>
              </a:rPr>
              <a:t> </a:t>
            </a:r>
            <a:r>
              <a:rPr lang="tr-TR" dirty="0" err="1">
                <a:solidFill>
                  <a:srgbClr val="002060"/>
                </a:solidFill>
              </a:rPr>
              <a:t>Disease</a:t>
            </a:r>
            <a:r>
              <a:rPr lang="tr-TR" dirty="0">
                <a:solidFill>
                  <a:srgbClr val="002060"/>
                </a:solidFill>
              </a:rPr>
              <a:t>, </a:t>
            </a:r>
            <a:r>
              <a:rPr lang="tr-TR" dirty="0" err="1">
                <a:solidFill>
                  <a:srgbClr val="002060"/>
                </a:solidFill>
              </a:rPr>
              <a:t>Curly</a:t>
            </a:r>
            <a:r>
              <a:rPr lang="tr-TR" dirty="0">
                <a:solidFill>
                  <a:srgbClr val="002060"/>
                </a:solidFill>
              </a:rPr>
              <a:t> </a:t>
            </a:r>
            <a:r>
              <a:rPr lang="tr-TR" dirty="0" err="1">
                <a:solidFill>
                  <a:srgbClr val="002060"/>
                </a:solidFill>
              </a:rPr>
              <a:t>Calf</a:t>
            </a:r>
            <a:r>
              <a:rPr lang="tr-TR" dirty="0">
                <a:solidFill>
                  <a:srgbClr val="002060"/>
                </a:solidFill>
              </a:rPr>
              <a:t> </a:t>
            </a:r>
            <a:r>
              <a:rPr lang="tr-TR" dirty="0" err="1">
                <a:solidFill>
                  <a:srgbClr val="002060"/>
                </a:solidFill>
              </a:rPr>
              <a:t>Disease</a:t>
            </a:r>
            <a:r>
              <a:rPr lang="tr-TR" dirty="0">
                <a:solidFill>
                  <a:srgbClr val="002060"/>
                </a:solidFill>
              </a:rPr>
              <a:t>, </a:t>
            </a:r>
            <a:r>
              <a:rPr lang="tr-TR" dirty="0" err="1">
                <a:solidFill>
                  <a:srgbClr val="002060"/>
                </a:solidFill>
              </a:rPr>
              <a:t>Dummy</a:t>
            </a:r>
            <a:r>
              <a:rPr lang="tr-TR" dirty="0">
                <a:solidFill>
                  <a:srgbClr val="002060"/>
                </a:solidFill>
              </a:rPr>
              <a:t> </a:t>
            </a:r>
            <a:r>
              <a:rPr lang="tr-TR" dirty="0" err="1">
                <a:solidFill>
                  <a:srgbClr val="002060"/>
                </a:solidFill>
              </a:rPr>
              <a:t>Calf</a:t>
            </a:r>
            <a:r>
              <a:rPr lang="tr-TR" dirty="0">
                <a:solidFill>
                  <a:srgbClr val="002060"/>
                </a:solidFill>
              </a:rPr>
              <a:t> </a:t>
            </a:r>
            <a:r>
              <a:rPr lang="tr-TR" dirty="0" err="1">
                <a:solidFill>
                  <a:srgbClr val="002060"/>
                </a:solidFill>
              </a:rPr>
              <a:t>Disease</a:t>
            </a:r>
            <a:r>
              <a:rPr lang="tr-TR" dirty="0">
                <a:solidFill>
                  <a:srgbClr val="002060"/>
                </a:solidFill>
              </a:rPr>
              <a:t>, </a:t>
            </a:r>
            <a:r>
              <a:rPr lang="tr-TR" dirty="0" err="1">
                <a:solidFill>
                  <a:srgbClr val="002060"/>
                </a:solidFill>
              </a:rPr>
              <a:t>Bovine</a:t>
            </a:r>
            <a:r>
              <a:rPr lang="tr-TR" dirty="0">
                <a:solidFill>
                  <a:srgbClr val="002060"/>
                </a:solidFill>
              </a:rPr>
              <a:t> </a:t>
            </a:r>
            <a:r>
              <a:rPr lang="tr-TR" dirty="0" err="1">
                <a:solidFill>
                  <a:srgbClr val="002060"/>
                </a:solidFill>
              </a:rPr>
              <a:t>Epizootic</a:t>
            </a:r>
            <a:r>
              <a:rPr lang="tr-TR" dirty="0">
                <a:solidFill>
                  <a:srgbClr val="002060"/>
                </a:solidFill>
              </a:rPr>
              <a:t> </a:t>
            </a:r>
            <a:r>
              <a:rPr lang="tr-TR" dirty="0" err="1">
                <a:solidFill>
                  <a:srgbClr val="002060"/>
                </a:solidFill>
              </a:rPr>
              <a:t>Encephalomyelitis</a:t>
            </a:r>
            <a:endParaRPr lang="tr-TR" dirty="0">
              <a:solidFill>
                <a:srgbClr val="002060"/>
              </a:solidFill>
            </a:endParaRPr>
          </a:p>
        </p:txBody>
      </p:sp>
    </p:spTree>
    <p:extLst>
      <p:ext uri="{BB962C8B-B14F-4D97-AF65-F5344CB8AC3E}">
        <p14:creationId xmlns:p14="http://schemas.microsoft.com/office/powerpoint/2010/main" val="4086906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792480"/>
            <a:ext cx="10515600" cy="5384483"/>
          </a:xfrm>
        </p:spPr>
        <p:txBody>
          <a:bodyPr/>
          <a:lstStyle/>
          <a:p>
            <a:r>
              <a:rPr lang="tr-TR" dirty="0" err="1"/>
              <a:t>Most</a:t>
            </a:r>
            <a:r>
              <a:rPr lang="tr-TR" dirty="0"/>
              <a:t> </a:t>
            </a:r>
            <a:r>
              <a:rPr lang="tr-TR" dirty="0" err="1"/>
              <a:t>strains</a:t>
            </a:r>
            <a:r>
              <a:rPr lang="tr-TR" dirty="0"/>
              <a:t> of </a:t>
            </a:r>
            <a:r>
              <a:rPr lang="tr-TR" dirty="0" err="1"/>
              <a:t>Akabane</a:t>
            </a:r>
            <a:r>
              <a:rPr lang="tr-TR" dirty="0"/>
              <a:t> </a:t>
            </a:r>
            <a:r>
              <a:rPr lang="tr-TR" dirty="0" err="1"/>
              <a:t>virus</a:t>
            </a:r>
            <a:r>
              <a:rPr lang="tr-TR" dirty="0"/>
              <a:t> </a:t>
            </a:r>
            <a:r>
              <a:rPr lang="tr-TR" dirty="0" err="1"/>
              <a:t>infect</a:t>
            </a:r>
            <a:r>
              <a:rPr lang="tr-TR" dirty="0"/>
              <a:t> </a:t>
            </a:r>
            <a:r>
              <a:rPr lang="tr-TR" dirty="0" err="1"/>
              <a:t>non-pregnant</a:t>
            </a:r>
            <a:r>
              <a:rPr lang="tr-TR" dirty="0"/>
              <a:t> </a:t>
            </a:r>
            <a:r>
              <a:rPr lang="tr-TR" dirty="0" err="1"/>
              <a:t>animals</a:t>
            </a:r>
            <a:r>
              <a:rPr lang="tr-TR" dirty="0"/>
              <a:t> </a:t>
            </a:r>
            <a:r>
              <a:rPr lang="tr-TR" dirty="0" err="1"/>
              <a:t>subclinically</a:t>
            </a:r>
            <a:r>
              <a:rPr lang="tr-TR" dirty="0"/>
              <a:t>, but a </a:t>
            </a:r>
            <a:r>
              <a:rPr lang="tr-TR" dirty="0" err="1"/>
              <a:t>few</a:t>
            </a:r>
            <a:r>
              <a:rPr lang="tr-TR" dirty="0"/>
              <a:t> can </a:t>
            </a:r>
            <a:r>
              <a:rPr lang="tr-TR" dirty="0" err="1"/>
              <a:t>cause</a:t>
            </a:r>
            <a:r>
              <a:rPr lang="tr-TR" dirty="0"/>
              <a:t> </a:t>
            </a:r>
            <a:r>
              <a:rPr lang="tr-TR" dirty="0" err="1"/>
              <a:t>encephalomyelitis</a:t>
            </a:r>
            <a:r>
              <a:rPr lang="tr-TR" dirty="0"/>
              <a:t> in </a:t>
            </a:r>
            <a:r>
              <a:rPr lang="tr-TR" dirty="0" err="1"/>
              <a:t>calves</a:t>
            </a:r>
            <a:r>
              <a:rPr lang="tr-TR" dirty="0"/>
              <a:t> </a:t>
            </a:r>
            <a:r>
              <a:rPr lang="tr-TR" dirty="0" err="1"/>
              <a:t>and</a:t>
            </a:r>
            <a:r>
              <a:rPr lang="tr-TR" dirty="0"/>
              <a:t> </a:t>
            </a:r>
            <a:r>
              <a:rPr lang="tr-TR" dirty="0" err="1"/>
              <a:t>adult</a:t>
            </a:r>
            <a:r>
              <a:rPr lang="tr-TR" dirty="0"/>
              <a:t> </a:t>
            </a:r>
            <a:r>
              <a:rPr lang="tr-TR" dirty="0" err="1"/>
              <a:t>cattle</a:t>
            </a:r>
            <a:r>
              <a:rPr lang="tr-TR" dirty="0"/>
              <a:t>. </a:t>
            </a:r>
            <a:endParaRPr lang="tr-TR" dirty="0" smtClean="0"/>
          </a:p>
          <a:p>
            <a:r>
              <a:rPr lang="tr-TR" dirty="0" err="1" smtClean="0">
                <a:solidFill>
                  <a:srgbClr val="0070C0"/>
                </a:solidFill>
              </a:rPr>
              <a:t>Neurological</a:t>
            </a:r>
            <a:r>
              <a:rPr lang="tr-TR" dirty="0" smtClean="0">
                <a:solidFill>
                  <a:srgbClr val="0070C0"/>
                </a:solidFill>
              </a:rPr>
              <a:t> </a:t>
            </a:r>
            <a:r>
              <a:rPr lang="tr-TR" dirty="0" err="1">
                <a:solidFill>
                  <a:srgbClr val="0070C0"/>
                </a:solidFill>
              </a:rPr>
              <a:t>signs</a:t>
            </a:r>
            <a:r>
              <a:rPr lang="tr-TR" dirty="0">
                <a:solidFill>
                  <a:srgbClr val="0070C0"/>
                </a:solidFill>
              </a:rPr>
              <a:t> </a:t>
            </a:r>
            <a:r>
              <a:rPr lang="tr-TR" dirty="0" err="1"/>
              <a:t>that</a:t>
            </a:r>
            <a:r>
              <a:rPr lang="tr-TR" dirty="0"/>
              <a:t> </a:t>
            </a:r>
            <a:r>
              <a:rPr lang="tr-TR" dirty="0" err="1"/>
              <a:t>have</a:t>
            </a:r>
            <a:r>
              <a:rPr lang="tr-TR" dirty="0"/>
              <a:t> </a:t>
            </a:r>
            <a:r>
              <a:rPr lang="tr-TR" dirty="0" err="1"/>
              <a:t>been</a:t>
            </a:r>
            <a:r>
              <a:rPr lang="tr-TR" dirty="0"/>
              <a:t> </a:t>
            </a:r>
            <a:r>
              <a:rPr lang="tr-TR" dirty="0" err="1"/>
              <a:t>reported</a:t>
            </a:r>
            <a:r>
              <a:rPr lang="tr-TR" dirty="0"/>
              <a:t> in </a:t>
            </a:r>
            <a:r>
              <a:rPr lang="tr-TR" dirty="0" err="1"/>
              <a:t>these</a:t>
            </a:r>
            <a:r>
              <a:rPr lang="tr-TR" dirty="0"/>
              <a:t> </a:t>
            </a:r>
            <a:r>
              <a:rPr lang="tr-TR" dirty="0" err="1"/>
              <a:t>animals</a:t>
            </a:r>
            <a:r>
              <a:rPr lang="tr-TR" dirty="0"/>
              <a:t> </a:t>
            </a:r>
            <a:r>
              <a:rPr lang="tr-TR" dirty="0" err="1"/>
              <a:t>include</a:t>
            </a:r>
            <a:r>
              <a:rPr lang="tr-TR" dirty="0"/>
              <a:t> </a:t>
            </a:r>
            <a:r>
              <a:rPr lang="tr-TR" dirty="0" err="1"/>
              <a:t>tremors</a:t>
            </a:r>
            <a:r>
              <a:rPr lang="tr-TR" dirty="0"/>
              <a:t>, </a:t>
            </a:r>
            <a:r>
              <a:rPr lang="tr-TR" dirty="0" err="1"/>
              <a:t>ataxia</a:t>
            </a:r>
            <a:r>
              <a:rPr lang="tr-TR" dirty="0"/>
              <a:t>, </a:t>
            </a:r>
            <a:r>
              <a:rPr lang="tr-TR" dirty="0" err="1"/>
              <a:t>lameness</a:t>
            </a:r>
            <a:r>
              <a:rPr lang="tr-TR" dirty="0"/>
              <a:t>, </a:t>
            </a:r>
            <a:r>
              <a:rPr lang="tr-TR" dirty="0" err="1"/>
              <a:t>paralysis</a:t>
            </a:r>
            <a:r>
              <a:rPr lang="tr-TR" dirty="0"/>
              <a:t>, </a:t>
            </a:r>
            <a:r>
              <a:rPr lang="tr-TR" dirty="0" err="1"/>
              <a:t>nystagmus</a:t>
            </a:r>
            <a:r>
              <a:rPr lang="tr-TR" dirty="0"/>
              <a:t>, </a:t>
            </a:r>
            <a:r>
              <a:rPr lang="tr-TR" dirty="0" err="1"/>
              <a:t>opisthotonos</a:t>
            </a:r>
            <a:r>
              <a:rPr lang="tr-TR" dirty="0"/>
              <a:t> </a:t>
            </a:r>
            <a:r>
              <a:rPr lang="tr-TR" dirty="0" err="1"/>
              <a:t>and</a:t>
            </a:r>
            <a:r>
              <a:rPr lang="tr-TR" dirty="0"/>
              <a:t> </a:t>
            </a:r>
            <a:r>
              <a:rPr lang="tr-TR" dirty="0" err="1"/>
              <a:t>hypersensitivity</a:t>
            </a:r>
            <a:r>
              <a:rPr lang="tr-TR" dirty="0"/>
              <a:t>. </a:t>
            </a:r>
            <a:endParaRPr lang="tr-TR" dirty="0" smtClean="0"/>
          </a:p>
          <a:p>
            <a:r>
              <a:rPr lang="en-US" dirty="0">
                <a:solidFill>
                  <a:srgbClr val="CC0099"/>
                </a:solidFill>
              </a:rPr>
              <a:t>More often, </a:t>
            </a:r>
            <a:r>
              <a:rPr lang="en-US" dirty="0" err="1">
                <a:solidFill>
                  <a:srgbClr val="CC0099"/>
                </a:solidFill>
              </a:rPr>
              <a:t>Akabane</a:t>
            </a:r>
            <a:r>
              <a:rPr lang="en-US" dirty="0">
                <a:solidFill>
                  <a:srgbClr val="CC0099"/>
                </a:solidFill>
              </a:rPr>
              <a:t> disease is characterized by asymptomatic infections in postnatal animals, </a:t>
            </a:r>
            <a:r>
              <a:rPr lang="en-US" dirty="0">
                <a:solidFill>
                  <a:srgbClr val="FF6600"/>
                </a:solidFill>
              </a:rPr>
              <a:t>and abortions, stillbirths, premature births and congenital defects (arthrogryposis and congenital malformations of the brain) in fetuses and newborns</a:t>
            </a:r>
            <a:r>
              <a:rPr lang="en-US" dirty="0">
                <a:solidFill>
                  <a:srgbClr val="CC0099"/>
                </a:solidFill>
              </a:rPr>
              <a:t>. </a:t>
            </a:r>
            <a:endParaRPr lang="tr-TR" dirty="0" smtClean="0">
              <a:solidFill>
                <a:srgbClr val="CC0099"/>
              </a:solidFill>
            </a:endParaRPr>
          </a:p>
          <a:p>
            <a:r>
              <a:rPr lang="en-US" dirty="0" smtClean="0"/>
              <a:t>Birth </a:t>
            </a:r>
            <a:r>
              <a:rPr lang="en-US" dirty="0"/>
              <a:t>complications may cause injuries to the dam that result in infertility or death, particularly when the fetus has malformed joints. </a:t>
            </a:r>
            <a:endParaRPr lang="tr-TR" dirty="0"/>
          </a:p>
        </p:txBody>
      </p:sp>
      <p:sp>
        <p:nvSpPr>
          <p:cNvPr id="4" name="5-Nokta Yıldız 3"/>
          <p:cNvSpPr/>
          <p:nvPr/>
        </p:nvSpPr>
        <p:spPr>
          <a:xfrm>
            <a:off x="316992" y="3816096"/>
            <a:ext cx="667512" cy="65836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887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482600"/>
            <a:ext cx="10515600" cy="5694363"/>
          </a:xfrm>
        </p:spPr>
        <p:txBody>
          <a:bodyPr>
            <a:normAutofit/>
          </a:bodyPr>
          <a:lstStyle/>
          <a:p>
            <a:r>
              <a:rPr lang="tr-TR" dirty="0" err="1"/>
              <a:t>The</a:t>
            </a:r>
            <a:r>
              <a:rPr lang="tr-TR" dirty="0"/>
              <a:t> </a:t>
            </a:r>
            <a:r>
              <a:rPr lang="tr-TR" dirty="0" err="1"/>
              <a:t>effects</a:t>
            </a:r>
            <a:r>
              <a:rPr lang="tr-TR" dirty="0"/>
              <a:t> of AKAV </a:t>
            </a:r>
            <a:r>
              <a:rPr lang="tr-TR" dirty="0" err="1"/>
              <a:t>infection</a:t>
            </a:r>
            <a:r>
              <a:rPr lang="tr-TR" dirty="0"/>
              <a:t> of a </a:t>
            </a:r>
            <a:r>
              <a:rPr lang="tr-TR" dirty="0" err="1"/>
              <a:t>fetus</a:t>
            </a:r>
            <a:r>
              <a:rPr lang="tr-TR" dirty="0"/>
              <a:t> </a:t>
            </a:r>
            <a:r>
              <a:rPr lang="tr-TR" dirty="0" err="1"/>
              <a:t>depend</a:t>
            </a:r>
            <a:r>
              <a:rPr lang="tr-TR" dirty="0"/>
              <a:t> on </a:t>
            </a:r>
            <a:r>
              <a:rPr lang="tr-TR" dirty="0" err="1"/>
              <a:t>when</a:t>
            </a:r>
            <a:r>
              <a:rPr lang="tr-TR" dirty="0"/>
              <a:t> </a:t>
            </a:r>
            <a:r>
              <a:rPr lang="tr-TR" dirty="0" err="1"/>
              <a:t>during</a:t>
            </a:r>
            <a:r>
              <a:rPr lang="tr-TR" dirty="0"/>
              <a:t> </a:t>
            </a:r>
            <a:r>
              <a:rPr lang="tr-TR" dirty="0" err="1"/>
              <a:t>gestation</a:t>
            </a:r>
            <a:r>
              <a:rPr lang="tr-TR" dirty="0"/>
              <a:t> </a:t>
            </a:r>
            <a:r>
              <a:rPr lang="tr-TR" dirty="0" err="1"/>
              <a:t>the</a:t>
            </a:r>
            <a:r>
              <a:rPr lang="tr-TR" dirty="0"/>
              <a:t> </a:t>
            </a:r>
            <a:r>
              <a:rPr lang="tr-TR" dirty="0" err="1"/>
              <a:t>infection</a:t>
            </a:r>
            <a:r>
              <a:rPr lang="tr-TR" dirty="0"/>
              <a:t> </a:t>
            </a:r>
            <a:r>
              <a:rPr lang="tr-TR" dirty="0" err="1"/>
              <a:t>occurs</a:t>
            </a:r>
            <a:r>
              <a:rPr lang="tr-TR" dirty="0"/>
              <a:t>; </a:t>
            </a:r>
            <a:r>
              <a:rPr lang="tr-TR" dirty="0" err="1"/>
              <a:t>this</a:t>
            </a:r>
            <a:r>
              <a:rPr lang="tr-TR" dirty="0"/>
              <a:t> is </a:t>
            </a:r>
            <a:r>
              <a:rPr lang="tr-TR" dirty="0" err="1"/>
              <a:t>more</a:t>
            </a:r>
            <a:r>
              <a:rPr lang="tr-TR" dirty="0"/>
              <a:t> </a:t>
            </a:r>
            <a:r>
              <a:rPr lang="tr-TR" dirty="0" err="1"/>
              <a:t>evident</a:t>
            </a:r>
            <a:r>
              <a:rPr lang="tr-TR" dirty="0"/>
              <a:t> in </a:t>
            </a:r>
            <a:r>
              <a:rPr lang="tr-TR" dirty="0" err="1"/>
              <a:t>cattle</a:t>
            </a:r>
            <a:r>
              <a:rPr lang="tr-TR" dirty="0"/>
              <a:t>, </a:t>
            </a:r>
            <a:r>
              <a:rPr lang="tr-TR" dirty="0" err="1"/>
              <a:t>due</a:t>
            </a:r>
            <a:r>
              <a:rPr lang="tr-TR" dirty="0"/>
              <a:t> </a:t>
            </a:r>
            <a:r>
              <a:rPr lang="tr-TR" dirty="0" err="1"/>
              <a:t>to</a:t>
            </a:r>
            <a:r>
              <a:rPr lang="tr-TR" dirty="0"/>
              <a:t> </a:t>
            </a:r>
            <a:r>
              <a:rPr lang="tr-TR" dirty="0" err="1"/>
              <a:t>their</a:t>
            </a:r>
            <a:r>
              <a:rPr lang="tr-TR" dirty="0"/>
              <a:t> </a:t>
            </a:r>
            <a:r>
              <a:rPr lang="tr-TR" dirty="0" err="1"/>
              <a:t>longer</a:t>
            </a:r>
            <a:r>
              <a:rPr lang="tr-TR" dirty="0"/>
              <a:t> </a:t>
            </a:r>
            <a:r>
              <a:rPr lang="tr-TR" dirty="0" err="1"/>
              <a:t>gestation</a:t>
            </a:r>
            <a:r>
              <a:rPr lang="tr-TR" dirty="0"/>
              <a:t> </a:t>
            </a:r>
            <a:r>
              <a:rPr lang="tr-TR" dirty="0" err="1"/>
              <a:t>periods</a:t>
            </a:r>
            <a:r>
              <a:rPr lang="tr-TR" dirty="0"/>
              <a:t>:</a:t>
            </a:r>
          </a:p>
          <a:p>
            <a:r>
              <a:rPr lang="tr-TR" dirty="0" err="1" smtClean="0"/>
              <a:t>Congenital</a:t>
            </a:r>
            <a:r>
              <a:rPr lang="tr-TR" dirty="0" smtClean="0"/>
              <a:t> </a:t>
            </a:r>
            <a:r>
              <a:rPr lang="tr-TR" dirty="0" err="1"/>
              <a:t>lesions</a:t>
            </a:r>
            <a:r>
              <a:rPr lang="tr-TR" dirty="0"/>
              <a:t> in </a:t>
            </a:r>
            <a:r>
              <a:rPr lang="tr-TR" dirty="0" err="1"/>
              <a:t>the</a:t>
            </a:r>
            <a:r>
              <a:rPr lang="tr-TR" dirty="0"/>
              <a:t> </a:t>
            </a:r>
            <a:r>
              <a:rPr lang="tr-TR" dirty="0" err="1"/>
              <a:t>brain</a:t>
            </a:r>
            <a:r>
              <a:rPr lang="tr-TR" dirty="0"/>
              <a:t> </a:t>
            </a:r>
            <a:r>
              <a:rPr lang="tr-TR" dirty="0" err="1"/>
              <a:t>may</a:t>
            </a:r>
            <a:r>
              <a:rPr lang="tr-TR" dirty="0"/>
              <a:t> be </a:t>
            </a:r>
            <a:r>
              <a:rPr lang="tr-TR" dirty="0" err="1"/>
              <a:t>present</a:t>
            </a:r>
            <a:r>
              <a:rPr lang="tr-TR" dirty="0"/>
              <a:t> in </a:t>
            </a:r>
            <a:r>
              <a:rPr lang="tr-TR" dirty="0" err="1"/>
              <a:t>calves</a:t>
            </a:r>
            <a:r>
              <a:rPr lang="tr-TR" dirty="0"/>
              <a:t> </a:t>
            </a:r>
            <a:r>
              <a:rPr lang="tr-TR" dirty="0" err="1"/>
              <a:t>born</a:t>
            </a:r>
            <a:r>
              <a:rPr lang="tr-TR" dirty="0"/>
              <a:t> </a:t>
            </a:r>
            <a:r>
              <a:rPr lang="tr-TR" dirty="0" err="1"/>
              <a:t>to</a:t>
            </a:r>
            <a:r>
              <a:rPr lang="tr-TR" dirty="0"/>
              <a:t> </a:t>
            </a:r>
            <a:r>
              <a:rPr lang="tr-TR" dirty="0" err="1"/>
              <a:t>cows</a:t>
            </a:r>
            <a:r>
              <a:rPr lang="tr-TR" dirty="0"/>
              <a:t> </a:t>
            </a:r>
            <a:r>
              <a:rPr lang="tr-TR" dirty="0" err="1"/>
              <a:t>infected</a:t>
            </a:r>
            <a:r>
              <a:rPr lang="tr-TR" dirty="0"/>
              <a:t> </a:t>
            </a:r>
            <a:r>
              <a:rPr lang="tr-TR" dirty="0" err="1">
                <a:solidFill>
                  <a:srgbClr val="7030A0"/>
                </a:solidFill>
              </a:rPr>
              <a:t>early</a:t>
            </a:r>
            <a:r>
              <a:rPr lang="tr-TR" dirty="0">
                <a:solidFill>
                  <a:srgbClr val="7030A0"/>
                </a:solidFill>
              </a:rPr>
              <a:t> in </a:t>
            </a:r>
            <a:r>
              <a:rPr lang="tr-TR" dirty="0" err="1">
                <a:solidFill>
                  <a:srgbClr val="7030A0"/>
                </a:solidFill>
              </a:rPr>
              <a:t>pregnancy</a:t>
            </a:r>
            <a:r>
              <a:rPr lang="tr-TR" dirty="0">
                <a:solidFill>
                  <a:srgbClr val="7030A0"/>
                </a:solidFill>
              </a:rPr>
              <a:t>. </a:t>
            </a:r>
            <a:r>
              <a:rPr lang="tr-TR" dirty="0" err="1"/>
              <a:t>These</a:t>
            </a:r>
            <a:r>
              <a:rPr lang="tr-TR" dirty="0"/>
              <a:t> </a:t>
            </a:r>
            <a:r>
              <a:rPr lang="tr-TR" dirty="0" err="1"/>
              <a:t>calves</a:t>
            </a:r>
            <a:r>
              <a:rPr lang="tr-TR" dirty="0"/>
              <a:t> </a:t>
            </a:r>
            <a:r>
              <a:rPr lang="tr-TR" dirty="0" err="1"/>
              <a:t>exhibit</a:t>
            </a:r>
            <a:r>
              <a:rPr lang="tr-TR" dirty="0"/>
              <a:t> </a:t>
            </a:r>
            <a:r>
              <a:rPr lang="tr-TR" dirty="0" err="1"/>
              <a:t>behavioral</a:t>
            </a:r>
            <a:r>
              <a:rPr lang="tr-TR" dirty="0"/>
              <a:t> </a:t>
            </a:r>
            <a:r>
              <a:rPr lang="tr-TR" dirty="0" err="1"/>
              <a:t>abnormalities</a:t>
            </a:r>
            <a:r>
              <a:rPr lang="tr-TR" dirty="0"/>
              <a:t> </a:t>
            </a:r>
            <a:r>
              <a:rPr lang="tr-TR" dirty="0" err="1"/>
              <a:t>even</a:t>
            </a:r>
            <a:r>
              <a:rPr lang="tr-TR" dirty="0"/>
              <a:t> </a:t>
            </a:r>
            <a:r>
              <a:rPr lang="tr-TR" dirty="0" err="1"/>
              <a:t>though</a:t>
            </a:r>
            <a:r>
              <a:rPr lang="tr-TR" dirty="0"/>
              <a:t> </a:t>
            </a:r>
            <a:r>
              <a:rPr lang="tr-TR" dirty="0" err="1"/>
              <a:t>their</a:t>
            </a:r>
            <a:r>
              <a:rPr lang="tr-TR" dirty="0"/>
              <a:t> motor </a:t>
            </a:r>
            <a:r>
              <a:rPr lang="tr-TR" dirty="0" err="1"/>
              <a:t>faculties</a:t>
            </a:r>
            <a:r>
              <a:rPr lang="tr-TR" dirty="0"/>
              <a:t> </a:t>
            </a:r>
            <a:r>
              <a:rPr lang="tr-TR" dirty="0" err="1"/>
              <a:t>seem</a:t>
            </a:r>
            <a:r>
              <a:rPr lang="tr-TR" dirty="0"/>
              <a:t> normal. </a:t>
            </a:r>
            <a:r>
              <a:rPr lang="tr-TR" dirty="0" err="1"/>
              <a:t>Neurological</a:t>
            </a:r>
            <a:r>
              <a:rPr lang="tr-TR" dirty="0"/>
              <a:t> </a:t>
            </a:r>
            <a:r>
              <a:rPr lang="tr-TR" dirty="0" err="1"/>
              <a:t>signs</a:t>
            </a:r>
            <a:r>
              <a:rPr lang="tr-TR" dirty="0"/>
              <a:t> </a:t>
            </a:r>
            <a:r>
              <a:rPr lang="tr-TR" dirty="0" err="1"/>
              <a:t>may</a:t>
            </a:r>
            <a:r>
              <a:rPr lang="tr-TR" dirty="0"/>
              <a:t> </a:t>
            </a:r>
            <a:r>
              <a:rPr lang="tr-TR" dirty="0" err="1"/>
              <a:t>occur</a:t>
            </a:r>
            <a:r>
              <a:rPr lang="tr-TR" dirty="0"/>
              <a:t>, </a:t>
            </a:r>
            <a:r>
              <a:rPr lang="tr-TR" dirty="0" err="1"/>
              <a:t>and</a:t>
            </a:r>
            <a:r>
              <a:rPr lang="tr-TR" dirty="0"/>
              <a:t> </a:t>
            </a:r>
            <a:r>
              <a:rPr lang="tr-TR" dirty="0" err="1"/>
              <a:t>calves</a:t>
            </a:r>
            <a:r>
              <a:rPr lang="tr-TR" dirty="0"/>
              <a:t> </a:t>
            </a:r>
            <a:r>
              <a:rPr lang="tr-TR" dirty="0" err="1"/>
              <a:t>may</a:t>
            </a:r>
            <a:r>
              <a:rPr lang="tr-TR" dirty="0"/>
              <a:t> be </a:t>
            </a:r>
            <a:r>
              <a:rPr lang="tr-TR" dirty="0" err="1">
                <a:solidFill>
                  <a:srgbClr val="FF6600"/>
                </a:solidFill>
              </a:rPr>
              <a:t>blind</a:t>
            </a:r>
            <a:r>
              <a:rPr lang="tr-TR" dirty="0">
                <a:solidFill>
                  <a:srgbClr val="FF6600"/>
                </a:solidFill>
              </a:rPr>
              <a:t>, </a:t>
            </a:r>
            <a:r>
              <a:rPr lang="tr-TR" dirty="0" err="1">
                <a:solidFill>
                  <a:srgbClr val="FF6600"/>
                </a:solidFill>
              </a:rPr>
              <a:t>deaf</a:t>
            </a:r>
            <a:r>
              <a:rPr lang="tr-TR" dirty="0">
                <a:solidFill>
                  <a:srgbClr val="FF6600"/>
                </a:solidFill>
              </a:rPr>
              <a:t>, </a:t>
            </a:r>
            <a:r>
              <a:rPr lang="tr-TR" dirty="0" err="1">
                <a:solidFill>
                  <a:srgbClr val="FF6600"/>
                </a:solidFill>
              </a:rPr>
              <a:t>depressed</a:t>
            </a:r>
            <a:r>
              <a:rPr lang="tr-TR" dirty="0">
                <a:solidFill>
                  <a:srgbClr val="FF6600"/>
                </a:solidFill>
              </a:rPr>
              <a:t>, </a:t>
            </a:r>
            <a:r>
              <a:rPr lang="tr-TR" dirty="0" err="1">
                <a:solidFill>
                  <a:srgbClr val="FF6600"/>
                </a:solidFill>
              </a:rPr>
              <a:t>or</a:t>
            </a:r>
            <a:r>
              <a:rPr lang="tr-TR" dirty="0">
                <a:solidFill>
                  <a:srgbClr val="FF6600"/>
                </a:solidFill>
              </a:rPr>
              <a:t> </a:t>
            </a:r>
            <a:r>
              <a:rPr lang="tr-TR" dirty="0" err="1">
                <a:solidFill>
                  <a:srgbClr val="FF6600"/>
                </a:solidFill>
              </a:rPr>
              <a:t>unaware</a:t>
            </a:r>
            <a:r>
              <a:rPr lang="tr-TR" dirty="0">
                <a:solidFill>
                  <a:srgbClr val="FF6600"/>
                </a:solidFill>
              </a:rPr>
              <a:t> of </a:t>
            </a:r>
            <a:r>
              <a:rPr lang="tr-TR" dirty="0" err="1">
                <a:solidFill>
                  <a:srgbClr val="FF6600"/>
                </a:solidFill>
              </a:rPr>
              <a:t>surroundings</a:t>
            </a:r>
            <a:r>
              <a:rPr lang="tr-TR" dirty="0">
                <a:solidFill>
                  <a:srgbClr val="FF6600"/>
                </a:solidFill>
              </a:rPr>
              <a:t>;</a:t>
            </a:r>
            <a:r>
              <a:rPr lang="tr-TR" dirty="0"/>
              <a:t> </a:t>
            </a:r>
            <a:r>
              <a:rPr lang="tr-TR" dirty="0" err="1"/>
              <a:t>they</a:t>
            </a:r>
            <a:r>
              <a:rPr lang="tr-TR" dirty="0"/>
              <a:t> </a:t>
            </a:r>
            <a:r>
              <a:rPr lang="tr-TR" dirty="0" err="1"/>
              <a:t>may</a:t>
            </a:r>
            <a:r>
              <a:rPr lang="tr-TR" dirty="0"/>
              <a:t> </a:t>
            </a:r>
            <a:r>
              <a:rPr lang="tr-TR" dirty="0" err="1"/>
              <a:t>have</a:t>
            </a:r>
            <a:r>
              <a:rPr lang="tr-TR" dirty="0"/>
              <a:t> </a:t>
            </a:r>
            <a:r>
              <a:rPr lang="tr-TR" dirty="0" err="1"/>
              <a:t>difficulty</a:t>
            </a:r>
            <a:r>
              <a:rPr lang="tr-TR" dirty="0"/>
              <a:t> </a:t>
            </a:r>
            <a:r>
              <a:rPr lang="tr-TR" dirty="0" err="1"/>
              <a:t>suckling</a:t>
            </a:r>
            <a:r>
              <a:rPr lang="tr-TR" dirty="0"/>
              <a:t> </a:t>
            </a:r>
            <a:r>
              <a:rPr lang="tr-TR" dirty="0" err="1"/>
              <a:t>and</a:t>
            </a:r>
            <a:r>
              <a:rPr lang="tr-TR" dirty="0"/>
              <a:t> </a:t>
            </a:r>
            <a:r>
              <a:rPr lang="tr-TR" dirty="0" err="1"/>
              <a:t>generally</a:t>
            </a:r>
            <a:r>
              <a:rPr lang="tr-TR" dirty="0"/>
              <a:t> </a:t>
            </a:r>
            <a:r>
              <a:rPr lang="tr-TR" dirty="0" err="1"/>
              <a:t>die</a:t>
            </a:r>
            <a:r>
              <a:rPr lang="tr-TR" dirty="0"/>
              <a:t> </a:t>
            </a:r>
            <a:r>
              <a:rPr lang="tr-TR" dirty="0" err="1"/>
              <a:t>soon</a:t>
            </a:r>
            <a:r>
              <a:rPr lang="tr-TR" dirty="0"/>
              <a:t> </a:t>
            </a:r>
            <a:r>
              <a:rPr lang="tr-TR" dirty="0" err="1"/>
              <a:t>after</a:t>
            </a:r>
            <a:r>
              <a:rPr lang="tr-TR" dirty="0"/>
              <a:t> </a:t>
            </a:r>
            <a:r>
              <a:rPr lang="tr-TR" dirty="0" err="1"/>
              <a:t>birth</a:t>
            </a:r>
            <a:r>
              <a:rPr lang="tr-TR" dirty="0"/>
              <a:t> </a:t>
            </a:r>
            <a:r>
              <a:rPr lang="tr-TR" dirty="0" err="1"/>
              <a:t>or</a:t>
            </a:r>
            <a:r>
              <a:rPr lang="tr-TR" dirty="0"/>
              <a:t> </a:t>
            </a:r>
            <a:r>
              <a:rPr lang="tr-TR" dirty="0" err="1"/>
              <a:t>must</a:t>
            </a:r>
            <a:r>
              <a:rPr lang="tr-TR" dirty="0"/>
              <a:t> be </a:t>
            </a:r>
            <a:r>
              <a:rPr lang="tr-TR" dirty="0" err="1"/>
              <a:t>euthanized</a:t>
            </a:r>
            <a:r>
              <a:rPr lang="tr-TR" dirty="0"/>
              <a:t>. </a:t>
            </a:r>
            <a:endParaRPr lang="tr-TR" dirty="0" smtClean="0"/>
          </a:p>
          <a:p>
            <a:r>
              <a:rPr lang="tr-TR" dirty="0" err="1" smtClean="0"/>
              <a:t>Infection</a:t>
            </a:r>
            <a:r>
              <a:rPr lang="tr-TR" dirty="0" smtClean="0"/>
              <a:t> </a:t>
            </a:r>
            <a:r>
              <a:rPr lang="tr-TR" dirty="0"/>
              <a:t>in </a:t>
            </a:r>
            <a:r>
              <a:rPr lang="tr-TR" dirty="0" err="1"/>
              <a:t>the</a:t>
            </a:r>
            <a:r>
              <a:rPr lang="tr-TR" dirty="0"/>
              <a:t> </a:t>
            </a:r>
            <a:r>
              <a:rPr lang="tr-TR" dirty="0" err="1">
                <a:solidFill>
                  <a:srgbClr val="7030A0"/>
                </a:solidFill>
              </a:rPr>
              <a:t>second</a:t>
            </a:r>
            <a:r>
              <a:rPr lang="tr-TR" dirty="0">
                <a:solidFill>
                  <a:srgbClr val="7030A0"/>
                </a:solidFill>
              </a:rPr>
              <a:t> </a:t>
            </a:r>
            <a:r>
              <a:rPr lang="tr-TR" dirty="0" err="1">
                <a:solidFill>
                  <a:srgbClr val="7030A0"/>
                </a:solidFill>
              </a:rPr>
              <a:t>trimester</a:t>
            </a:r>
            <a:r>
              <a:rPr lang="tr-TR" dirty="0">
                <a:solidFill>
                  <a:srgbClr val="7030A0"/>
                </a:solidFill>
              </a:rPr>
              <a:t> of </a:t>
            </a:r>
            <a:r>
              <a:rPr lang="tr-TR" dirty="0" err="1">
                <a:solidFill>
                  <a:srgbClr val="7030A0"/>
                </a:solidFill>
              </a:rPr>
              <a:t>pregnancy</a:t>
            </a:r>
            <a:r>
              <a:rPr lang="tr-TR" dirty="0">
                <a:solidFill>
                  <a:srgbClr val="7030A0"/>
                </a:solidFill>
              </a:rPr>
              <a:t> </a:t>
            </a:r>
            <a:r>
              <a:rPr lang="tr-TR" dirty="0"/>
              <a:t>is </a:t>
            </a:r>
            <a:r>
              <a:rPr lang="tr-TR" dirty="0" err="1"/>
              <a:t>likely</a:t>
            </a:r>
            <a:r>
              <a:rPr lang="tr-TR" dirty="0"/>
              <a:t> </a:t>
            </a:r>
            <a:r>
              <a:rPr lang="tr-TR" dirty="0" err="1"/>
              <a:t>to</a:t>
            </a:r>
            <a:r>
              <a:rPr lang="tr-TR" dirty="0"/>
              <a:t> </a:t>
            </a:r>
            <a:r>
              <a:rPr lang="tr-TR" dirty="0" err="1"/>
              <a:t>result</a:t>
            </a:r>
            <a:r>
              <a:rPr lang="tr-TR" dirty="0"/>
              <a:t> in a </a:t>
            </a:r>
            <a:r>
              <a:rPr lang="tr-TR" dirty="0" err="1"/>
              <a:t>calf</a:t>
            </a:r>
            <a:r>
              <a:rPr lang="tr-TR" dirty="0"/>
              <a:t> </a:t>
            </a:r>
            <a:r>
              <a:rPr lang="tr-TR" dirty="0" err="1"/>
              <a:t>born</a:t>
            </a:r>
            <a:r>
              <a:rPr lang="tr-TR" dirty="0"/>
              <a:t> </a:t>
            </a:r>
            <a:r>
              <a:rPr lang="tr-TR" dirty="0" err="1"/>
              <a:t>with</a:t>
            </a:r>
            <a:r>
              <a:rPr lang="tr-TR" dirty="0"/>
              <a:t> </a:t>
            </a:r>
            <a:r>
              <a:rPr lang="tr-TR" dirty="0" err="1"/>
              <a:t>arthrogryposis</a:t>
            </a:r>
            <a:r>
              <a:rPr lang="tr-TR" dirty="0"/>
              <a:t>, </a:t>
            </a:r>
            <a:r>
              <a:rPr lang="tr-TR" dirty="0" err="1"/>
              <a:t>or</a:t>
            </a:r>
            <a:r>
              <a:rPr lang="tr-TR" dirty="0"/>
              <a:t> </a:t>
            </a:r>
            <a:r>
              <a:rPr lang="tr-TR" dirty="0" err="1"/>
              <a:t>rigid</a:t>
            </a:r>
            <a:r>
              <a:rPr lang="tr-TR" dirty="0"/>
              <a:t> </a:t>
            </a:r>
            <a:r>
              <a:rPr lang="tr-TR" dirty="0" err="1"/>
              <a:t>joints</a:t>
            </a:r>
            <a:r>
              <a:rPr lang="tr-TR" dirty="0"/>
              <a:t> </a:t>
            </a:r>
            <a:r>
              <a:rPr lang="tr-TR" dirty="0" err="1"/>
              <a:t>with</a:t>
            </a:r>
            <a:r>
              <a:rPr lang="tr-TR" dirty="0"/>
              <a:t> </a:t>
            </a:r>
            <a:r>
              <a:rPr lang="tr-TR" dirty="0" err="1"/>
              <a:t>atrophied</a:t>
            </a:r>
            <a:r>
              <a:rPr lang="tr-TR" dirty="0"/>
              <a:t> </a:t>
            </a:r>
            <a:r>
              <a:rPr lang="tr-TR" dirty="0" err="1"/>
              <a:t>muscles</a:t>
            </a:r>
            <a:r>
              <a:rPr lang="tr-TR" dirty="0"/>
              <a:t>. </a:t>
            </a:r>
            <a:endParaRPr lang="tr-TR" dirty="0" smtClean="0"/>
          </a:p>
        </p:txBody>
      </p:sp>
    </p:spTree>
    <p:extLst>
      <p:ext uri="{BB962C8B-B14F-4D97-AF65-F5344CB8AC3E}">
        <p14:creationId xmlns:p14="http://schemas.microsoft.com/office/powerpoint/2010/main" val="734728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60400"/>
            <a:ext cx="7302500" cy="5516563"/>
          </a:xfrm>
        </p:spPr>
        <p:txBody>
          <a:bodyPr/>
          <a:lstStyle/>
          <a:p>
            <a:r>
              <a:rPr lang="tr-TR" dirty="0" err="1" smtClean="0"/>
              <a:t>Fetuses</a:t>
            </a:r>
            <a:r>
              <a:rPr lang="tr-TR" dirty="0" smtClean="0"/>
              <a:t> </a:t>
            </a:r>
            <a:r>
              <a:rPr lang="tr-TR" dirty="0" err="1"/>
              <a:t>infected</a:t>
            </a:r>
            <a:r>
              <a:rPr lang="tr-TR" dirty="0"/>
              <a:t> at a </a:t>
            </a:r>
            <a:r>
              <a:rPr lang="tr-TR" dirty="0" err="1">
                <a:solidFill>
                  <a:srgbClr val="7030A0"/>
                </a:solidFill>
              </a:rPr>
              <a:t>later</a:t>
            </a:r>
            <a:r>
              <a:rPr lang="tr-TR" dirty="0">
                <a:solidFill>
                  <a:srgbClr val="7030A0"/>
                </a:solidFill>
              </a:rPr>
              <a:t> </a:t>
            </a:r>
            <a:r>
              <a:rPr lang="tr-TR" dirty="0" err="1">
                <a:solidFill>
                  <a:srgbClr val="7030A0"/>
                </a:solidFill>
              </a:rPr>
              <a:t>stage</a:t>
            </a:r>
            <a:r>
              <a:rPr lang="tr-TR" dirty="0">
                <a:solidFill>
                  <a:srgbClr val="7030A0"/>
                </a:solidFill>
              </a:rPr>
              <a:t> </a:t>
            </a:r>
            <a:r>
              <a:rPr lang="tr-TR" dirty="0" err="1"/>
              <a:t>tend</a:t>
            </a:r>
            <a:r>
              <a:rPr lang="tr-TR" dirty="0"/>
              <a:t> </a:t>
            </a:r>
            <a:r>
              <a:rPr lang="tr-TR" dirty="0" err="1"/>
              <a:t>to</a:t>
            </a:r>
            <a:r>
              <a:rPr lang="tr-TR" dirty="0"/>
              <a:t> be </a:t>
            </a:r>
            <a:r>
              <a:rPr lang="tr-TR" dirty="0" err="1"/>
              <a:t>aborted</a:t>
            </a:r>
            <a:r>
              <a:rPr lang="tr-TR" dirty="0"/>
              <a:t>, </a:t>
            </a:r>
            <a:r>
              <a:rPr lang="tr-TR" dirty="0" err="1"/>
              <a:t>stillborn</a:t>
            </a:r>
            <a:r>
              <a:rPr lang="tr-TR" dirty="0"/>
              <a:t>, </a:t>
            </a:r>
            <a:r>
              <a:rPr lang="tr-TR" dirty="0" err="1"/>
              <a:t>or</a:t>
            </a:r>
            <a:r>
              <a:rPr lang="tr-TR" dirty="0"/>
              <a:t> </a:t>
            </a:r>
            <a:r>
              <a:rPr lang="tr-TR" dirty="0" err="1"/>
              <a:t>premature</a:t>
            </a:r>
            <a:r>
              <a:rPr lang="tr-TR" dirty="0"/>
              <a:t>; </a:t>
            </a:r>
            <a:r>
              <a:rPr lang="tr-TR" dirty="0" err="1"/>
              <a:t>often</a:t>
            </a:r>
            <a:r>
              <a:rPr lang="tr-TR" dirty="0"/>
              <a:t> </a:t>
            </a:r>
            <a:r>
              <a:rPr lang="tr-TR" dirty="0" err="1"/>
              <a:t>signs</a:t>
            </a:r>
            <a:r>
              <a:rPr lang="tr-TR" dirty="0"/>
              <a:t> of </a:t>
            </a:r>
            <a:r>
              <a:rPr lang="tr-TR" dirty="0" err="1"/>
              <a:t>disease</a:t>
            </a:r>
            <a:r>
              <a:rPr lang="tr-TR" dirty="0"/>
              <a:t> </a:t>
            </a:r>
            <a:r>
              <a:rPr lang="tr-TR" dirty="0" err="1"/>
              <a:t>are</a:t>
            </a:r>
            <a:r>
              <a:rPr lang="tr-TR" dirty="0"/>
              <a:t> not </a:t>
            </a:r>
            <a:r>
              <a:rPr lang="tr-TR" dirty="0" err="1"/>
              <a:t>noticeable</a:t>
            </a:r>
            <a:r>
              <a:rPr lang="tr-TR" dirty="0"/>
              <a:t> </a:t>
            </a:r>
            <a:r>
              <a:rPr lang="tr-TR" dirty="0" err="1"/>
              <a:t>until</a:t>
            </a:r>
            <a:r>
              <a:rPr lang="tr-TR" dirty="0"/>
              <a:t> </a:t>
            </a:r>
            <a:r>
              <a:rPr lang="tr-TR" dirty="0" err="1"/>
              <a:t>examination</a:t>
            </a:r>
            <a:r>
              <a:rPr lang="tr-TR" dirty="0"/>
              <a:t> of </a:t>
            </a:r>
            <a:r>
              <a:rPr lang="tr-TR" dirty="0" err="1"/>
              <a:t>the</a:t>
            </a:r>
            <a:r>
              <a:rPr lang="tr-TR" dirty="0"/>
              <a:t> </a:t>
            </a:r>
            <a:r>
              <a:rPr lang="tr-TR" dirty="0" err="1"/>
              <a:t>cranial</a:t>
            </a:r>
            <a:r>
              <a:rPr lang="tr-TR" dirty="0"/>
              <a:t> </a:t>
            </a:r>
            <a:r>
              <a:rPr lang="tr-TR" dirty="0" err="1"/>
              <a:t>cavity</a:t>
            </a:r>
            <a:r>
              <a:rPr lang="tr-TR" dirty="0"/>
              <a:t> </a:t>
            </a:r>
            <a:r>
              <a:rPr lang="tr-TR" dirty="0" err="1"/>
              <a:t>reveals</a:t>
            </a:r>
            <a:r>
              <a:rPr lang="tr-TR" dirty="0"/>
              <a:t> </a:t>
            </a:r>
            <a:r>
              <a:rPr lang="tr-TR" dirty="0" err="1"/>
              <a:t>hydranencephaly</a:t>
            </a:r>
            <a:r>
              <a:rPr lang="tr-TR" dirty="0"/>
              <a:t>. </a:t>
            </a:r>
          </a:p>
          <a:p>
            <a:r>
              <a:rPr lang="tr-TR" dirty="0" err="1" smtClean="0"/>
              <a:t>Newborn</a:t>
            </a:r>
            <a:r>
              <a:rPr lang="tr-TR" dirty="0" smtClean="0"/>
              <a:t> </a:t>
            </a:r>
            <a:r>
              <a:rPr lang="tr-TR" dirty="0" err="1"/>
              <a:t>calves</a:t>
            </a:r>
            <a:r>
              <a:rPr lang="tr-TR" dirty="0"/>
              <a:t> </a:t>
            </a:r>
            <a:r>
              <a:rPr lang="tr-TR" dirty="0" err="1"/>
              <a:t>may</a:t>
            </a:r>
            <a:r>
              <a:rPr lang="tr-TR" dirty="0"/>
              <a:t> be </a:t>
            </a:r>
            <a:r>
              <a:rPr lang="tr-TR" dirty="0" err="1"/>
              <a:t>alert</a:t>
            </a:r>
            <a:r>
              <a:rPr lang="tr-TR" dirty="0"/>
              <a:t> but </a:t>
            </a:r>
            <a:r>
              <a:rPr lang="tr-TR" dirty="0" err="1"/>
              <a:t>typically</a:t>
            </a:r>
            <a:r>
              <a:rPr lang="tr-TR" dirty="0"/>
              <a:t> </a:t>
            </a:r>
            <a:r>
              <a:rPr lang="tr-TR" dirty="0" err="1"/>
              <a:t>cannot</a:t>
            </a:r>
            <a:r>
              <a:rPr lang="tr-TR" dirty="0"/>
              <a:t> </a:t>
            </a:r>
            <a:r>
              <a:rPr lang="tr-TR" dirty="0" err="1"/>
              <a:t>stand</a:t>
            </a:r>
            <a:r>
              <a:rPr lang="tr-TR" dirty="0"/>
              <a:t>, </a:t>
            </a:r>
            <a:r>
              <a:rPr lang="tr-TR" dirty="0" err="1"/>
              <a:t>and</a:t>
            </a:r>
            <a:r>
              <a:rPr lang="tr-TR" dirty="0"/>
              <a:t> </a:t>
            </a:r>
            <a:r>
              <a:rPr lang="tr-TR" dirty="0" err="1"/>
              <a:t>they</a:t>
            </a:r>
            <a:r>
              <a:rPr lang="tr-TR" dirty="0"/>
              <a:t> </a:t>
            </a:r>
            <a:r>
              <a:rPr lang="tr-TR" dirty="0" err="1"/>
              <a:t>are</a:t>
            </a:r>
            <a:r>
              <a:rPr lang="tr-TR" dirty="0"/>
              <a:t> </a:t>
            </a:r>
            <a:r>
              <a:rPr lang="tr-TR" dirty="0" err="1"/>
              <a:t>likely</a:t>
            </a:r>
            <a:r>
              <a:rPr lang="tr-TR" dirty="0"/>
              <a:t> </a:t>
            </a:r>
            <a:r>
              <a:rPr lang="tr-TR" dirty="0" err="1"/>
              <a:t>to</a:t>
            </a:r>
            <a:r>
              <a:rPr lang="tr-TR" dirty="0"/>
              <a:t> be </a:t>
            </a:r>
            <a:r>
              <a:rPr lang="tr-TR" dirty="0" err="1"/>
              <a:t>uncoordinated</a:t>
            </a:r>
            <a:r>
              <a:rPr lang="tr-TR" dirty="0"/>
              <a:t>, </a:t>
            </a:r>
            <a:r>
              <a:rPr lang="tr-TR" dirty="0" err="1"/>
              <a:t>partially</a:t>
            </a:r>
            <a:r>
              <a:rPr lang="tr-TR" dirty="0"/>
              <a:t> </a:t>
            </a:r>
            <a:r>
              <a:rPr lang="tr-TR" dirty="0" err="1"/>
              <a:t>or</a:t>
            </a:r>
            <a:r>
              <a:rPr lang="tr-TR" dirty="0"/>
              <a:t> </a:t>
            </a:r>
            <a:r>
              <a:rPr lang="tr-TR" dirty="0" err="1"/>
              <a:t>fully</a:t>
            </a:r>
            <a:r>
              <a:rPr lang="tr-TR" dirty="0"/>
              <a:t> </a:t>
            </a:r>
            <a:r>
              <a:rPr lang="tr-TR" dirty="0" err="1"/>
              <a:t>paralyzed</a:t>
            </a:r>
            <a:r>
              <a:rPr lang="tr-TR" dirty="0"/>
              <a:t>, </a:t>
            </a:r>
            <a:r>
              <a:rPr lang="tr-TR" dirty="0" err="1"/>
              <a:t>have</a:t>
            </a:r>
            <a:r>
              <a:rPr lang="tr-TR" dirty="0"/>
              <a:t> </a:t>
            </a:r>
            <a:r>
              <a:rPr lang="tr-TR" dirty="0" err="1"/>
              <a:t>bulging</a:t>
            </a:r>
            <a:r>
              <a:rPr lang="tr-TR" dirty="0"/>
              <a:t> </a:t>
            </a:r>
            <a:r>
              <a:rPr lang="tr-TR" dirty="0" err="1"/>
              <a:t>or</a:t>
            </a:r>
            <a:r>
              <a:rPr lang="tr-TR" dirty="0"/>
              <a:t> </a:t>
            </a:r>
            <a:r>
              <a:rPr lang="tr-TR" dirty="0" err="1"/>
              <a:t>tearing</a:t>
            </a:r>
            <a:r>
              <a:rPr lang="tr-TR" dirty="0"/>
              <a:t> </a:t>
            </a:r>
            <a:r>
              <a:rPr lang="tr-TR" dirty="0" err="1"/>
              <a:t>eyes</a:t>
            </a:r>
            <a:r>
              <a:rPr lang="tr-TR" dirty="0"/>
              <a:t>, </a:t>
            </a:r>
            <a:r>
              <a:rPr lang="tr-TR" dirty="0" err="1"/>
              <a:t>and</a:t>
            </a:r>
            <a:r>
              <a:rPr lang="tr-TR" dirty="0"/>
              <a:t> </a:t>
            </a:r>
            <a:r>
              <a:rPr lang="tr-TR" dirty="0" err="1"/>
              <a:t>make</a:t>
            </a:r>
            <a:r>
              <a:rPr lang="tr-TR" dirty="0"/>
              <a:t> </a:t>
            </a:r>
            <a:r>
              <a:rPr lang="tr-TR" dirty="0" err="1"/>
              <a:t>unusual</a:t>
            </a:r>
            <a:r>
              <a:rPr lang="tr-TR" dirty="0"/>
              <a:t> </a:t>
            </a:r>
            <a:r>
              <a:rPr lang="tr-TR" dirty="0" err="1" smtClean="0"/>
              <a:t>vocalizations</a:t>
            </a:r>
            <a:r>
              <a:rPr lang="tr-TR" dirty="0" smtClean="0"/>
              <a:t>. </a:t>
            </a:r>
            <a:endParaRPr lang="tr-TR" dirty="0"/>
          </a:p>
        </p:txBody>
      </p:sp>
      <p:pic>
        <p:nvPicPr>
          <p:cNvPr id="4" name="Resim 3"/>
          <p:cNvPicPr>
            <a:picLocks noChangeAspect="1"/>
          </p:cNvPicPr>
          <p:nvPr/>
        </p:nvPicPr>
        <p:blipFill>
          <a:blip r:embed="rId2"/>
          <a:stretch>
            <a:fillRect/>
          </a:stretch>
        </p:blipFill>
        <p:spPr>
          <a:xfrm>
            <a:off x="8280400" y="660400"/>
            <a:ext cx="3175000" cy="4762500"/>
          </a:xfrm>
          <a:prstGeom prst="rect">
            <a:avLst/>
          </a:prstGeom>
        </p:spPr>
      </p:pic>
      <p:sp>
        <p:nvSpPr>
          <p:cNvPr id="5" name="Dikdörtgen 4"/>
          <p:cNvSpPr/>
          <p:nvPr/>
        </p:nvSpPr>
        <p:spPr>
          <a:xfrm>
            <a:off x="8191500" y="5576798"/>
            <a:ext cx="4000500" cy="738664"/>
          </a:xfrm>
          <a:prstGeom prst="rect">
            <a:avLst/>
          </a:prstGeom>
        </p:spPr>
        <p:txBody>
          <a:bodyPr wrap="square">
            <a:spAutoFit/>
          </a:bodyPr>
          <a:lstStyle/>
          <a:p>
            <a:r>
              <a:rPr lang="tr-TR" sz="1400" dirty="0" err="1">
                <a:solidFill>
                  <a:srgbClr val="444444"/>
                </a:solidFill>
                <a:latin typeface="Open Sans" charset="0"/>
              </a:rPr>
              <a:t>Bovine</a:t>
            </a:r>
            <a:r>
              <a:rPr lang="tr-TR" sz="1400" dirty="0">
                <a:solidFill>
                  <a:srgbClr val="444444"/>
                </a:solidFill>
                <a:latin typeface="Open Sans" charset="0"/>
              </a:rPr>
              <a:t> </a:t>
            </a:r>
            <a:r>
              <a:rPr lang="tr-TR" sz="1400" dirty="0" err="1">
                <a:solidFill>
                  <a:srgbClr val="444444"/>
                </a:solidFill>
                <a:latin typeface="Open Sans" charset="0"/>
              </a:rPr>
              <a:t>calf</a:t>
            </a:r>
            <a:r>
              <a:rPr lang="tr-TR" sz="1400" dirty="0">
                <a:solidFill>
                  <a:srgbClr val="444444"/>
                </a:solidFill>
                <a:latin typeface="Open Sans" charset="0"/>
              </a:rPr>
              <a:t>, </a:t>
            </a:r>
            <a:r>
              <a:rPr lang="tr-TR" sz="1400" dirty="0" err="1">
                <a:solidFill>
                  <a:srgbClr val="444444"/>
                </a:solidFill>
                <a:latin typeface="Open Sans" charset="0"/>
              </a:rPr>
              <a:t>calvarium</a:t>
            </a:r>
            <a:r>
              <a:rPr lang="tr-TR" sz="1400" dirty="0">
                <a:solidFill>
                  <a:srgbClr val="444444"/>
                </a:solidFill>
                <a:latin typeface="Open Sans" charset="0"/>
              </a:rPr>
              <a:t>. </a:t>
            </a:r>
            <a:r>
              <a:rPr lang="tr-TR" sz="1400" dirty="0" err="1">
                <a:solidFill>
                  <a:srgbClr val="444444"/>
                </a:solidFill>
                <a:latin typeface="Open Sans" charset="0"/>
              </a:rPr>
              <a:t>The</a:t>
            </a:r>
            <a:r>
              <a:rPr lang="tr-TR" sz="1400" dirty="0">
                <a:solidFill>
                  <a:srgbClr val="444444"/>
                </a:solidFill>
                <a:latin typeface="Open Sans" charset="0"/>
              </a:rPr>
              <a:t> </a:t>
            </a:r>
            <a:r>
              <a:rPr lang="tr-TR" sz="1400" dirty="0" err="1">
                <a:solidFill>
                  <a:srgbClr val="444444"/>
                </a:solidFill>
                <a:latin typeface="Open Sans" charset="0"/>
              </a:rPr>
              <a:t>cerebral</a:t>
            </a:r>
            <a:r>
              <a:rPr lang="tr-TR" sz="1400" dirty="0">
                <a:solidFill>
                  <a:srgbClr val="444444"/>
                </a:solidFill>
                <a:latin typeface="Open Sans" charset="0"/>
              </a:rPr>
              <a:t> </a:t>
            </a:r>
            <a:r>
              <a:rPr lang="tr-TR" sz="1400" dirty="0" err="1">
                <a:solidFill>
                  <a:srgbClr val="444444"/>
                </a:solidFill>
                <a:latin typeface="Open Sans" charset="0"/>
              </a:rPr>
              <a:t>hemispheres</a:t>
            </a:r>
            <a:r>
              <a:rPr lang="tr-TR" sz="1400" dirty="0">
                <a:solidFill>
                  <a:srgbClr val="444444"/>
                </a:solidFill>
                <a:latin typeface="Open Sans" charset="0"/>
              </a:rPr>
              <a:t> </a:t>
            </a:r>
            <a:r>
              <a:rPr lang="tr-TR" sz="1400" dirty="0" err="1">
                <a:solidFill>
                  <a:srgbClr val="444444"/>
                </a:solidFill>
                <a:latin typeface="Open Sans" charset="0"/>
              </a:rPr>
              <a:t>consist</a:t>
            </a:r>
            <a:r>
              <a:rPr lang="tr-TR" sz="1400" dirty="0">
                <a:solidFill>
                  <a:srgbClr val="444444"/>
                </a:solidFill>
                <a:latin typeface="Open Sans" charset="0"/>
              </a:rPr>
              <a:t> of </a:t>
            </a:r>
            <a:r>
              <a:rPr lang="tr-TR" sz="1400" dirty="0" err="1">
                <a:solidFill>
                  <a:srgbClr val="444444"/>
                </a:solidFill>
                <a:latin typeface="Open Sans" charset="0"/>
              </a:rPr>
              <a:t>thin-walled</a:t>
            </a:r>
            <a:r>
              <a:rPr lang="tr-TR" sz="1400" dirty="0">
                <a:solidFill>
                  <a:srgbClr val="444444"/>
                </a:solidFill>
                <a:latin typeface="Open Sans" charset="0"/>
              </a:rPr>
              <a:t> </a:t>
            </a:r>
            <a:r>
              <a:rPr lang="tr-TR" sz="1400" dirty="0" err="1">
                <a:solidFill>
                  <a:srgbClr val="444444"/>
                </a:solidFill>
                <a:latin typeface="Open Sans" charset="0"/>
              </a:rPr>
              <a:t>sacs</a:t>
            </a:r>
            <a:r>
              <a:rPr lang="tr-TR" sz="1400" dirty="0">
                <a:solidFill>
                  <a:srgbClr val="444444"/>
                </a:solidFill>
                <a:latin typeface="Open Sans" charset="0"/>
              </a:rPr>
              <a:t> </a:t>
            </a:r>
            <a:r>
              <a:rPr lang="tr-TR" sz="1400" dirty="0" err="1">
                <a:solidFill>
                  <a:srgbClr val="444444"/>
                </a:solidFill>
                <a:latin typeface="Open Sans" charset="0"/>
              </a:rPr>
              <a:t>that</a:t>
            </a:r>
            <a:r>
              <a:rPr lang="tr-TR" sz="1400" dirty="0">
                <a:solidFill>
                  <a:srgbClr val="444444"/>
                </a:solidFill>
                <a:latin typeface="Open Sans" charset="0"/>
              </a:rPr>
              <a:t> </a:t>
            </a:r>
            <a:r>
              <a:rPr lang="tr-TR" sz="1400" dirty="0" err="1">
                <a:solidFill>
                  <a:srgbClr val="444444"/>
                </a:solidFill>
                <a:latin typeface="Open Sans" charset="0"/>
              </a:rPr>
              <a:t>contained</a:t>
            </a:r>
            <a:r>
              <a:rPr lang="tr-TR" sz="1400" dirty="0">
                <a:solidFill>
                  <a:srgbClr val="444444"/>
                </a:solidFill>
                <a:latin typeface="Open Sans" charset="0"/>
              </a:rPr>
              <a:t> </a:t>
            </a:r>
            <a:r>
              <a:rPr lang="tr-TR" sz="1400" dirty="0" err="1">
                <a:solidFill>
                  <a:srgbClr val="444444"/>
                </a:solidFill>
                <a:latin typeface="Open Sans" charset="0"/>
              </a:rPr>
              <a:t>cerebralspinal</a:t>
            </a:r>
            <a:r>
              <a:rPr lang="tr-TR" sz="1400" dirty="0">
                <a:solidFill>
                  <a:srgbClr val="444444"/>
                </a:solidFill>
                <a:latin typeface="Open Sans" charset="0"/>
              </a:rPr>
              <a:t> </a:t>
            </a:r>
            <a:r>
              <a:rPr lang="tr-TR" sz="1400" dirty="0" err="1">
                <a:solidFill>
                  <a:srgbClr val="444444"/>
                </a:solidFill>
                <a:latin typeface="Open Sans" charset="0"/>
              </a:rPr>
              <a:t>fluid</a:t>
            </a:r>
            <a:r>
              <a:rPr lang="tr-TR" sz="1400" dirty="0">
                <a:solidFill>
                  <a:srgbClr val="444444"/>
                </a:solidFill>
                <a:latin typeface="Open Sans" charset="0"/>
              </a:rPr>
              <a:t> </a:t>
            </a:r>
            <a:r>
              <a:rPr lang="tr-TR" sz="1400" dirty="0" err="1">
                <a:solidFill>
                  <a:srgbClr val="444444"/>
                </a:solidFill>
                <a:latin typeface="Open Sans" charset="0"/>
              </a:rPr>
              <a:t>prior</a:t>
            </a:r>
            <a:r>
              <a:rPr lang="tr-TR" sz="1400" dirty="0">
                <a:solidFill>
                  <a:srgbClr val="444444"/>
                </a:solidFill>
                <a:latin typeface="Open Sans" charset="0"/>
              </a:rPr>
              <a:t> </a:t>
            </a:r>
            <a:r>
              <a:rPr lang="tr-TR" sz="1400" dirty="0" err="1">
                <a:solidFill>
                  <a:srgbClr val="444444"/>
                </a:solidFill>
                <a:latin typeface="Open Sans" charset="0"/>
              </a:rPr>
              <a:t>to</a:t>
            </a:r>
            <a:r>
              <a:rPr lang="tr-TR" sz="1400" dirty="0">
                <a:solidFill>
                  <a:srgbClr val="444444"/>
                </a:solidFill>
                <a:latin typeface="Open Sans" charset="0"/>
              </a:rPr>
              <a:t> </a:t>
            </a:r>
            <a:r>
              <a:rPr lang="tr-TR" sz="1400" dirty="0" err="1">
                <a:solidFill>
                  <a:srgbClr val="444444"/>
                </a:solidFill>
                <a:latin typeface="Open Sans" charset="0"/>
              </a:rPr>
              <a:t>necropsy</a:t>
            </a:r>
            <a:endParaRPr lang="tr-TR" sz="1400" dirty="0"/>
          </a:p>
        </p:txBody>
      </p:sp>
    </p:spTree>
    <p:extLst>
      <p:ext uri="{BB962C8B-B14F-4D97-AF65-F5344CB8AC3E}">
        <p14:creationId xmlns:p14="http://schemas.microsoft.com/office/powerpoint/2010/main" val="4215789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0070C0"/>
                </a:solidFill>
              </a:rPr>
              <a:t>Post </a:t>
            </a:r>
            <a:r>
              <a:rPr lang="tr-TR" dirty="0" err="1" smtClean="0">
                <a:solidFill>
                  <a:srgbClr val="0070C0"/>
                </a:solidFill>
              </a:rPr>
              <a:t>Mortem</a:t>
            </a:r>
            <a:r>
              <a:rPr lang="tr-TR" dirty="0" smtClean="0">
                <a:solidFill>
                  <a:srgbClr val="0070C0"/>
                </a:solidFill>
              </a:rPr>
              <a:t> </a:t>
            </a:r>
            <a:endParaRPr lang="tr-TR" dirty="0">
              <a:solidFill>
                <a:srgbClr val="0070C0"/>
              </a:solidFill>
            </a:endParaRPr>
          </a:p>
        </p:txBody>
      </p:sp>
      <p:sp>
        <p:nvSpPr>
          <p:cNvPr id="3" name="İçerik Yer Tutucusu 2"/>
          <p:cNvSpPr>
            <a:spLocks noGrp="1"/>
          </p:cNvSpPr>
          <p:nvPr>
            <p:ph idx="1"/>
          </p:nvPr>
        </p:nvSpPr>
        <p:spPr/>
        <p:txBody>
          <a:bodyPr/>
          <a:lstStyle/>
          <a:p>
            <a:r>
              <a:rPr lang="en-US" altLang="tr-TR" dirty="0"/>
              <a:t>Post mortem lesions of the fetuses and newborns follow the previously mentioned clinical signs. </a:t>
            </a:r>
            <a:endParaRPr lang="en-US" altLang="tr-TR" dirty="0" smtClean="0"/>
          </a:p>
          <a:p>
            <a:r>
              <a:rPr lang="en-US" altLang="tr-TR" dirty="0" err="1" smtClean="0"/>
              <a:t>Arthrogryposis</a:t>
            </a:r>
            <a:r>
              <a:rPr lang="en-US" altLang="tr-TR" dirty="0" smtClean="0"/>
              <a:t> </a:t>
            </a:r>
            <a:r>
              <a:rPr lang="en-US" altLang="tr-TR" dirty="0"/>
              <a:t>and </a:t>
            </a:r>
            <a:r>
              <a:rPr lang="en-US" altLang="tr-TR" dirty="0" err="1"/>
              <a:t>hydranencephaly</a:t>
            </a:r>
            <a:r>
              <a:rPr lang="en-US" altLang="tr-TR" dirty="0"/>
              <a:t> are the most commonly noted lesions. </a:t>
            </a:r>
            <a:endParaRPr lang="en-US" altLang="tr-TR" dirty="0" smtClean="0"/>
          </a:p>
          <a:p>
            <a:r>
              <a:rPr lang="en-US" altLang="tr-TR" dirty="0" smtClean="0"/>
              <a:t>Most </a:t>
            </a:r>
            <a:r>
              <a:rPr lang="en-US" altLang="tr-TR" dirty="0"/>
              <a:t>of the affected joints are ankylosed and cannot be straightened even by force. [</a:t>
            </a:r>
            <a:r>
              <a:rPr lang="en-US" altLang="tr-TR" dirty="0" err="1"/>
              <a:t>Arthrogryposis</a:t>
            </a:r>
            <a:r>
              <a:rPr lang="en-US" altLang="tr-TR" dirty="0"/>
              <a:t> (persistent flexion of </a:t>
            </a:r>
            <a:r>
              <a:rPr lang="en-US" altLang="tr-TR" dirty="0" err="1" smtClean="0"/>
              <a:t>jointsis</a:t>
            </a:r>
            <a:r>
              <a:rPr lang="en-US" altLang="tr-TR" dirty="0" smtClean="0"/>
              <a:t> </a:t>
            </a:r>
            <a:r>
              <a:rPr lang="en-US" altLang="tr-TR" dirty="0"/>
              <a:t>the most frequently observed lesion. </a:t>
            </a:r>
            <a:endParaRPr lang="en-US" altLang="tr-TR" dirty="0" smtClean="0"/>
          </a:p>
          <a:p>
            <a:r>
              <a:rPr lang="en-US" altLang="tr-TR" dirty="0" err="1" smtClean="0"/>
              <a:t>Hydranencephaly</a:t>
            </a:r>
            <a:r>
              <a:rPr lang="en-US" altLang="tr-TR" dirty="0" smtClean="0"/>
              <a:t> </a:t>
            </a:r>
            <a:r>
              <a:rPr lang="en-US" altLang="tr-TR" dirty="0"/>
              <a:t>(absence of the cerebral hemispheres and their normal site being occupied by cerebrospinal fluid) </a:t>
            </a:r>
            <a:r>
              <a:rPr lang="en-US" altLang="tr-TR" dirty="0" smtClean="0"/>
              <a:t>can </a:t>
            </a:r>
            <a:r>
              <a:rPr lang="en-US" altLang="tr-TR" dirty="0"/>
              <a:t>also be seen with </a:t>
            </a:r>
            <a:r>
              <a:rPr lang="en-US" altLang="tr-TR" dirty="0" err="1"/>
              <a:t>Akabane</a:t>
            </a:r>
            <a:r>
              <a:rPr lang="en-US" altLang="tr-TR" dirty="0"/>
              <a:t> infection. </a:t>
            </a:r>
            <a:endParaRPr lang="tr-TR" dirty="0"/>
          </a:p>
        </p:txBody>
      </p:sp>
    </p:spTree>
    <p:extLst>
      <p:ext uri="{BB962C8B-B14F-4D97-AF65-F5344CB8AC3E}">
        <p14:creationId xmlns:p14="http://schemas.microsoft.com/office/powerpoint/2010/main" val="812947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26999" y="146050"/>
            <a:ext cx="3572731" cy="2386584"/>
          </a:xfrm>
          <a:prstGeom prst="rect">
            <a:avLst/>
          </a:prstGeom>
        </p:spPr>
      </p:pic>
      <p:sp>
        <p:nvSpPr>
          <p:cNvPr id="5" name="Dikdörtgen 4"/>
          <p:cNvSpPr/>
          <p:nvPr/>
        </p:nvSpPr>
        <p:spPr>
          <a:xfrm>
            <a:off x="126999" y="2532634"/>
            <a:ext cx="3327400" cy="738664"/>
          </a:xfrm>
          <a:prstGeom prst="rect">
            <a:avLst/>
          </a:prstGeom>
        </p:spPr>
        <p:txBody>
          <a:bodyPr wrap="square">
            <a:spAutoFit/>
          </a:bodyPr>
          <a:lstStyle/>
          <a:p>
            <a:r>
              <a:rPr lang="tr-TR" sz="1400" dirty="0" err="1">
                <a:solidFill>
                  <a:srgbClr val="444444"/>
                </a:solidFill>
                <a:latin typeface="Open Sans" charset="0"/>
              </a:rPr>
              <a:t>Bovine</a:t>
            </a:r>
            <a:r>
              <a:rPr lang="tr-TR" sz="1400" dirty="0">
                <a:solidFill>
                  <a:srgbClr val="444444"/>
                </a:solidFill>
                <a:latin typeface="Open Sans" charset="0"/>
              </a:rPr>
              <a:t> </a:t>
            </a:r>
            <a:r>
              <a:rPr lang="tr-TR" sz="1400" dirty="0" err="1">
                <a:solidFill>
                  <a:srgbClr val="444444"/>
                </a:solidFill>
                <a:latin typeface="Open Sans" charset="0"/>
              </a:rPr>
              <a:t>neonate</a:t>
            </a:r>
            <a:r>
              <a:rPr lang="tr-TR" sz="1400" dirty="0">
                <a:solidFill>
                  <a:srgbClr val="444444"/>
                </a:solidFill>
                <a:latin typeface="Open Sans" charset="0"/>
              </a:rPr>
              <a:t>. </a:t>
            </a:r>
            <a:r>
              <a:rPr lang="tr-TR" sz="1400" dirty="0" err="1">
                <a:solidFill>
                  <a:srgbClr val="444444"/>
                </a:solidFill>
                <a:latin typeface="Open Sans" charset="0"/>
              </a:rPr>
              <a:t>This</a:t>
            </a:r>
            <a:r>
              <a:rPr lang="tr-TR" sz="1400" dirty="0">
                <a:solidFill>
                  <a:srgbClr val="444444"/>
                </a:solidFill>
                <a:latin typeface="Open Sans" charset="0"/>
              </a:rPr>
              <a:t> </a:t>
            </a:r>
            <a:r>
              <a:rPr lang="tr-TR" sz="1400" dirty="0" err="1">
                <a:solidFill>
                  <a:srgbClr val="444444"/>
                </a:solidFill>
                <a:latin typeface="Open Sans" charset="0"/>
              </a:rPr>
              <a:t>live</a:t>
            </a:r>
            <a:r>
              <a:rPr lang="tr-TR" sz="1400" dirty="0">
                <a:solidFill>
                  <a:srgbClr val="444444"/>
                </a:solidFill>
                <a:latin typeface="Open Sans" charset="0"/>
              </a:rPr>
              <a:t> </a:t>
            </a:r>
            <a:r>
              <a:rPr lang="tr-TR" sz="1400" dirty="0" err="1">
                <a:solidFill>
                  <a:srgbClr val="444444"/>
                </a:solidFill>
                <a:latin typeface="Open Sans" charset="0"/>
              </a:rPr>
              <a:t>calf</a:t>
            </a:r>
            <a:r>
              <a:rPr lang="tr-TR" sz="1400" dirty="0">
                <a:solidFill>
                  <a:srgbClr val="444444"/>
                </a:solidFill>
                <a:latin typeface="Open Sans" charset="0"/>
              </a:rPr>
              <a:t> </a:t>
            </a:r>
            <a:r>
              <a:rPr lang="tr-TR" sz="1400" dirty="0" err="1">
                <a:solidFill>
                  <a:srgbClr val="444444"/>
                </a:solidFill>
                <a:latin typeface="Open Sans" charset="0"/>
              </a:rPr>
              <a:t>cannot</a:t>
            </a:r>
            <a:r>
              <a:rPr lang="tr-TR" sz="1400" dirty="0">
                <a:solidFill>
                  <a:srgbClr val="444444"/>
                </a:solidFill>
                <a:latin typeface="Open Sans" charset="0"/>
              </a:rPr>
              <a:t> </a:t>
            </a:r>
            <a:r>
              <a:rPr lang="tr-TR" sz="1400" dirty="0" err="1">
                <a:solidFill>
                  <a:srgbClr val="444444"/>
                </a:solidFill>
                <a:latin typeface="Open Sans" charset="0"/>
              </a:rPr>
              <a:t>stand</a:t>
            </a:r>
            <a:r>
              <a:rPr lang="tr-TR" sz="1400" dirty="0">
                <a:solidFill>
                  <a:srgbClr val="444444"/>
                </a:solidFill>
                <a:latin typeface="Open Sans" charset="0"/>
              </a:rPr>
              <a:t> </a:t>
            </a:r>
            <a:r>
              <a:rPr lang="tr-TR" sz="1400" dirty="0" err="1">
                <a:solidFill>
                  <a:srgbClr val="444444"/>
                </a:solidFill>
                <a:latin typeface="Open Sans" charset="0"/>
              </a:rPr>
              <a:t>due</a:t>
            </a:r>
            <a:r>
              <a:rPr lang="tr-TR" sz="1400" dirty="0">
                <a:solidFill>
                  <a:srgbClr val="444444"/>
                </a:solidFill>
                <a:latin typeface="Open Sans" charset="0"/>
              </a:rPr>
              <a:t> </a:t>
            </a:r>
            <a:r>
              <a:rPr lang="tr-TR" sz="1400" dirty="0" err="1">
                <a:solidFill>
                  <a:srgbClr val="444444"/>
                </a:solidFill>
                <a:latin typeface="Open Sans" charset="0"/>
              </a:rPr>
              <a:t>to</a:t>
            </a:r>
            <a:r>
              <a:rPr lang="tr-TR" sz="1400" dirty="0">
                <a:solidFill>
                  <a:srgbClr val="444444"/>
                </a:solidFill>
                <a:latin typeface="Open Sans" charset="0"/>
              </a:rPr>
              <a:t> severe </a:t>
            </a:r>
            <a:r>
              <a:rPr lang="tr-TR" sz="1400" dirty="0" err="1">
                <a:solidFill>
                  <a:srgbClr val="444444"/>
                </a:solidFill>
                <a:latin typeface="Open Sans" charset="0"/>
              </a:rPr>
              <a:t>arthrogryposis</a:t>
            </a:r>
            <a:r>
              <a:rPr lang="tr-TR" sz="1400" dirty="0">
                <a:solidFill>
                  <a:srgbClr val="444444"/>
                </a:solidFill>
                <a:latin typeface="Open Sans" charset="0"/>
              </a:rPr>
              <a:t>, </a:t>
            </a:r>
            <a:r>
              <a:rPr lang="tr-TR" sz="1400" dirty="0" err="1">
                <a:solidFill>
                  <a:srgbClr val="444444"/>
                </a:solidFill>
                <a:latin typeface="Open Sans" charset="0"/>
              </a:rPr>
              <a:t>primarily</a:t>
            </a:r>
            <a:r>
              <a:rPr lang="tr-TR" sz="1400" dirty="0">
                <a:solidFill>
                  <a:srgbClr val="444444"/>
                </a:solidFill>
                <a:latin typeface="Open Sans" charset="0"/>
              </a:rPr>
              <a:t> </a:t>
            </a:r>
            <a:r>
              <a:rPr lang="tr-TR" sz="1400" dirty="0" err="1">
                <a:solidFill>
                  <a:srgbClr val="444444"/>
                </a:solidFill>
                <a:latin typeface="Open Sans" charset="0"/>
              </a:rPr>
              <a:t>affecting</a:t>
            </a:r>
            <a:r>
              <a:rPr lang="tr-TR" sz="1400" dirty="0">
                <a:solidFill>
                  <a:srgbClr val="444444"/>
                </a:solidFill>
                <a:latin typeface="Open Sans" charset="0"/>
              </a:rPr>
              <a:t> </a:t>
            </a:r>
            <a:r>
              <a:rPr lang="tr-TR" sz="1400" dirty="0" err="1">
                <a:solidFill>
                  <a:srgbClr val="444444"/>
                </a:solidFill>
                <a:latin typeface="Open Sans" charset="0"/>
              </a:rPr>
              <a:t>the</a:t>
            </a:r>
            <a:r>
              <a:rPr lang="tr-TR" sz="1400" dirty="0">
                <a:solidFill>
                  <a:srgbClr val="444444"/>
                </a:solidFill>
                <a:latin typeface="Open Sans" charset="0"/>
              </a:rPr>
              <a:t> </a:t>
            </a:r>
            <a:r>
              <a:rPr lang="tr-TR" sz="1400" dirty="0" err="1">
                <a:solidFill>
                  <a:srgbClr val="444444"/>
                </a:solidFill>
                <a:latin typeface="Open Sans" charset="0"/>
              </a:rPr>
              <a:t>hindlimbs</a:t>
            </a:r>
            <a:r>
              <a:rPr lang="tr-TR" sz="1400" dirty="0">
                <a:solidFill>
                  <a:srgbClr val="444444"/>
                </a:solidFill>
                <a:latin typeface="Open Sans" charset="0"/>
              </a:rPr>
              <a:t>.</a:t>
            </a:r>
            <a:endParaRPr lang="tr-TR" sz="1400" dirty="0"/>
          </a:p>
        </p:txBody>
      </p:sp>
      <p:pic>
        <p:nvPicPr>
          <p:cNvPr id="6" name="Resim 5"/>
          <p:cNvPicPr>
            <a:picLocks noChangeAspect="1"/>
          </p:cNvPicPr>
          <p:nvPr/>
        </p:nvPicPr>
        <p:blipFill>
          <a:blip r:embed="rId3"/>
          <a:stretch>
            <a:fillRect/>
          </a:stretch>
        </p:blipFill>
        <p:spPr>
          <a:xfrm>
            <a:off x="3948268" y="146050"/>
            <a:ext cx="3429000" cy="2386584"/>
          </a:xfrm>
          <a:prstGeom prst="rect">
            <a:avLst/>
          </a:prstGeom>
        </p:spPr>
      </p:pic>
      <p:sp>
        <p:nvSpPr>
          <p:cNvPr id="7" name="Dikdörtgen 6"/>
          <p:cNvSpPr/>
          <p:nvPr/>
        </p:nvSpPr>
        <p:spPr>
          <a:xfrm>
            <a:off x="3860800" y="2532634"/>
            <a:ext cx="3327400" cy="523220"/>
          </a:xfrm>
          <a:prstGeom prst="rect">
            <a:avLst/>
          </a:prstGeom>
        </p:spPr>
        <p:txBody>
          <a:bodyPr wrap="square">
            <a:spAutoFit/>
          </a:bodyPr>
          <a:lstStyle/>
          <a:p>
            <a:r>
              <a:rPr lang="tr-TR" sz="1400" dirty="0" err="1">
                <a:solidFill>
                  <a:srgbClr val="444444"/>
                </a:solidFill>
                <a:latin typeface="Open Sans" charset="0"/>
              </a:rPr>
              <a:t>Bovine</a:t>
            </a:r>
            <a:r>
              <a:rPr lang="tr-TR" sz="1400" dirty="0">
                <a:solidFill>
                  <a:srgbClr val="444444"/>
                </a:solidFill>
                <a:latin typeface="Open Sans" charset="0"/>
              </a:rPr>
              <a:t> </a:t>
            </a:r>
            <a:r>
              <a:rPr lang="tr-TR" sz="1400" dirty="0" err="1">
                <a:solidFill>
                  <a:srgbClr val="444444"/>
                </a:solidFill>
                <a:latin typeface="Open Sans" charset="0"/>
              </a:rPr>
              <a:t>neonate</a:t>
            </a:r>
            <a:r>
              <a:rPr lang="tr-TR" sz="1400" dirty="0">
                <a:solidFill>
                  <a:srgbClr val="444444"/>
                </a:solidFill>
                <a:latin typeface="Open Sans" charset="0"/>
              </a:rPr>
              <a:t> (</a:t>
            </a:r>
            <a:r>
              <a:rPr lang="tr-TR" sz="1400" dirty="0" err="1">
                <a:solidFill>
                  <a:srgbClr val="444444"/>
                </a:solidFill>
                <a:latin typeface="Open Sans" charset="0"/>
              </a:rPr>
              <a:t>Aino</a:t>
            </a:r>
            <a:r>
              <a:rPr lang="tr-TR" sz="1400" dirty="0">
                <a:solidFill>
                  <a:srgbClr val="444444"/>
                </a:solidFill>
                <a:latin typeface="Open Sans" charset="0"/>
              </a:rPr>
              <a:t>). </a:t>
            </a:r>
            <a:r>
              <a:rPr lang="tr-TR" sz="1400" dirty="0" err="1">
                <a:solidFill>
                  <a:srgbClr val="444444"/>
                </a:solidFill>
                <a:latin typeface="Open Sans" charset="0"/>
              </a:rPr>
              <a:t>This</a:t>
            </a:r>
            <a:r>
              <a:rPr lang="tr-TR" sz="1400" dirty="0">
                <a:solidFill>
                  <a:srgbClr val="444444"/>
                </a:solidFill>
                <a:latin typeface="Open Sans" charset="0"/>
              </a:rPr>
              <a:t> </a:t>
            </a:r>
            <a:r>
              <a:rPr lang="tr-TR" sz="1400" dirty="0" err="1">
                <a:solidFill>
                  <a:srgbClr val="444444"/>
                </a:solidFill>
                <a:latin typeface="Open Sans" charset="0"/>
              </a:rPr>
              <a:t>stillborn</a:t>
            </a:r>
            <a:r>
              <a:rPr lang="tr-TR" sz="1400" dirty="0">
                <a:solidFill>
                  <a:srgbClr val="444444"/>
                </a:solidFill>
                <a:latin typeface="Open Sans" charset="0"/>
              </a:rPr>
              <a:t> </a:t>
            </a:r>
            <a:r>
              <a:rPr lang="tr-TR" sz="1400" dirty="0" err="1">
                <a:solidFill>
                  <a:srgbClr val="444444"/>
                </a:solidFill>
                <a:latin typeface="Open Sans" charset="0"/>
              </a:rPr>
              <a:t>calf</a:t>
            </a:r>
            <a:r>
              <a:rPr lang="tr-TR" sz="1400" dirty="0">
                <a:solidFill>
                  <a:srgbClr val="444444"/>
                </a:solidFill>
                <a:latin typeface="Open Sans" charset="0"/>
              </a:rPr>
              <a:t> </a:t>
            </a:r>
            <a:r>
              <a:rPr lang="tr-TR" sz="1400" dirty="0" err="1">
                <a:solidFill>
                  <a:srgbClr val="444444"/>
                </a:solidFill>
                <a:latin typeface="Open Sans" charset="0"/>
              </a:rPr>
              <a:t>exhibits</a:t>
            </a:r>
            <a:r>
              <a:rPr lang="tr-TR" sz="1400" dirty="0">
                <a:solidFill>
                  <a:srgbClr val="444444"/>
                </a:solidFill>
                <a:latin typeface="Open Sans" charset="0"/>
              </a:rPr>
              <a:t> </a:t>
            </a:r>
            <a:r>
              <a:rPr lang="tr-TR" sz="1400" dirty="0" err="1">
                <a:solidFill>
                  <a:srgbClr val="444444"/>
                </a:solidFill>
                <a:latin typeface="Open Sans" charset="0"/>
              </a:rPr>
              <a:t>torticollis</a:t>
            </a:r>
            <a:r>
              <a:rPr lang="tr-TR" sz="1400" dirty="0">
                <a:solidFill>
                  <a:srgbClr val="444444"/>
                </a:solidFill>
                <a:latin typeface="Open Sans" charset="0"/>
              </a:rPr>
              <a:t> </a:t>
            </a:r>
            <a:r>
              <a:rPr lang="tr-TR" sz="1400" dirty="0" err="1">
                <a:solidFill>
                  <a:srgbClr val="444444"/>
                </a:solidFill>
                <a:latin typeface="Open Sans" charset="0"/>
              </a:rPr>
              <a:t>and</a:t>
            </a:r>
            <a:r>
              <a:rPr lang="tr-TR" sz="1400" dirty="0">
                <a:solidFill>
                  <a:srgbClr val="444444"/>
                </a:solidFill>
                <a:latin typeface="Open Sans" charset="0"/>
              </a:rPr>
              <a:t> </a:t>
            </a:r>
            <a:r>
              <a:rPr lang="tr-TR" sz="1400" dirty="0" err="1">
                <a:solidFill>
                  <a:srgbClr val="444444"/>
                </a:solidFill>
                <a:latin typeface="Open Sans" charset="0"/>
              </a:rPr>
              <a:t>arthrogryposis</a:t>
            </a:r>
            <a:r>
              <a:rPr lang="tr-TR" sz="1400" dirty="0">
                <a:solidFill>
                  <a:srgbClr val="444444"/>
                </a:solidFill>
                <a:latin typeface="Open Sans" charset="0"/>
              </a:rPr>
              <a:t>.</a:t>
            </a:r>
            <a:endParaRPr lang="tr-TR" sz="1400" dirty="0"/>
          </a:p>
        </p:txBody>
      </p:sp>
      <p:pic>
        <p:nvPicPr>
          <p:cNvPr id="8" name="Resim 7"/>
          <p:cNvPicPr>
            <a:picLocks noChangeAspect="1"/>
          </p:cNvPicPr>
          <p:nvPr/>
        </p:nvPicPr>
        <p:blipFill>
          <a:blip r:embed="rId4"/>
          <a:stretch>
            <a:fillRect/>
          </a:stretch>
        </p:blipFill>
        <p:spPr>
          <a:xfrm>
            <a:off x="7817394" y="146050"/>
            <a:ext cx="3409406" cy="2386584"/>
          </a:xfrm>
          <a:prstGeom prst="rect">
            <a:avLst/>
          </a:prstGeom>
        </p:spPr>
      </p:pic>
      <p:sp>
        <p:nvSpPr>
          <p:cNvPr id="9" name="Dikdörtgen 8"/>
          <p:cNvSpPr/>
          <p:nvPr/>
        </p:nvSpPr>
        <p:spPr>
          <a:xfrm>
            <a:off x="7721600" y="2532634"/>
            <a:ext cx="3771900" cy="738664"/>
          </a:xfrm>
          <a:prstGeom prst="rect">
            <a:avLst/>
          </a:prstGeom>
        </p:spPr>
        <p:txBody>
          <a:bodyPr wrap="square">
            <a:spAutoFit/>
          </a:bodyPr>
          <a:lstStyle/>
          <a:p>
            <a:r>
              <a:rPr lang="tr-TR" sz="1400" dirty="0" err="1">
                <a:solidFill>
                  <a:srgbClr val="444444"/>
                </a:solidFill>
                <a:latin typeface="Open Sans" charset="0"/>
              </a:rPr>
              <a:t>Bovine</a:t>
            </a:r>
            <a:r>
              <a:rPr lang="tr-TR" sz="1400" dirty="0">
                <a:solidFill>
                  <a:srgbClr val="444444"/>
                </a:solidFill>
                <a:latin typeface="Open Sans" charset="0"/>
              </a:rPr>
              <a:t> </a:t>
            </a:r>
            <a:r>
              <a:rPr lang="tr-TR" sz="1400" dirty="0" err="1">
                <a:solidFill>
                  <a:srgbClr val="444444"/>
                </a:solidFill>
                <a:latin typeface="Open Sans" charset="0"/>
              </a:rPr>
              <a:t>neonate</a:t>
            </a:r>
            <a:r>
              <a:rPr lang="tr-TR" sz="1400" dirty="0">
                <a:solidFill>
                  <a:srgbClr val="444444"/>
                </a:solidFill>
                <a:latin typeface="Open Sans" charset="0"/>
              </a:rPr>
              <a:t>, </a:t>
            </a:r>
            <a:r>
              <a:rPr lang="tr-TR" sz="1400" dirty="0" err="1">
                <a:solidFill>
                  <a:srgbClr val="444444"/>
                </a:solidFill>
                <a:latin typeface="Open Sans" charset="0"/>
              </a:rPr>
              <a:t>brain</a:t>
            </a:r>
            <a:r>
              <a:rPr lang="tr-TR" sz="1400" dirty="0">
                <a:solidFill>
                  <a:srgbClr val="444444"/>
                </a:solidFill>
                <a:latin typeface="Open Sans" charset="0"/>
              </a:rPr>
              <a:t>. </a:t>
            </a:r>
            <a:r>
              <a:rPr lang="tr-TR" sz="1400" dirty="0" err="1">
                <a:solidFill>
                  <a:srgbClr val="444444"/>
                </a:solidFill>
                <a:latin typeface="Open Sans" charset="0"/>
              </a:rPr>
              <a:t>The</a:t>
            </a:r>
            <a:r>
              <a:rPr lang="tr-TR" sz="1400" dirty="0">
                <a:solidFill>
                  <a:srgbClr val="444444"/>
                </a:solidFill>
                <a:latin typeface="Open Sans" charset="0"/>
              </a:rPr>
              <a:t> </a:t>
            </a:r>
            <a:r>
              <a:rPr lang="tr-TR" sz="1400" dirty="0" err="1">
                <a:solidFill>
                  <a:srgbClr val="444444"/>
                </a:solidFill>
                <a:latin typeface="Open Sans" charset="0"/>
              </a:rPr>
              <a:t>entire</a:t>
            </a:r>
            <a:r>
              <a:rPr lang="tr-TR" sz="1400" dirty="0">
                <a:solidFill>
                  <a:srgbClr val="444444"/>
                </a:solidFill>
                <a:latin typeface="Open Sans" charset="0"/>
              </a:rPr>
              <a:t> </a:t>
            </a:r>
            <a:r>
              <a:rPr lang="tr-TR" sz="1400" dirty="0" err="1">
                <a:solidFill>
                  <a:srgbClr val="444444"/>
                </a:solidFill>
                <a:latin typeface="Open Sans" charset="0"/>
              </a:rPr>
              <a:t>brain</a:t>
            </a:r>
            <a:r>
              <a:rPr lang="tr-TR" sz="1400" dirty="0">
                <a:solidFill>
                  <a:srgbClr val="444444"/>
                </a:solidFill>
                <a:latin typeface="Open Sans" charset="0"/>
              </a:rPr>
              <a:t> is </a:t>
            </a:r>
            <a:r>
              <a:rPr lang="tr-TR" sz="1400" dirty="0" err="1">
                <a:solidFill>
                  <a:srgbClr val="444444"/>
                </a:solidFill>
                <a:latin typeface="Open Sans" charset="0"/>
              </a:rPr>
              <a:t>reduced</a:t>
            </a:r>
            <a:r>
              <a:rPr lang="tr-TR" sz="1400" dirty="0">
                <a:solidFill>
                  <a:srgbClr val="444444"/>
                </a:solidFill>
                <a:latin typeface="Open Sans" charset="0"/>
              </a:rPr>
              <a:t> in size (</a:t>
            </a:r>
            <a:r>
              <a:rPr lang="tr-TR" sz="1400" dirty="0" err="1">
                <a:solidFill>
                  <a:srgbClr val="444444"/>
                </a:solidFill>
                <a:latin typeface="Open Sans" charset="0"/>
              </a:rPr>
              <a:t>microencephaly</a:t>
            </a:r>
            <a:r>
              <a:rPr lang="tr-TR" sz="1400" dirty="0">
                <a:solidFill>
                  <a:srgbClr val="444444"/>
                </a:solidFill>
                <a:latin typeface="Open Sans" charset="0"/>
              </a:rPr>
              <a:t>), </a:t>
            </a:r>
            <a:r>
              <a:rPr lang="tr-TR" sz="1400" dirty="0" err="1">
                <a:solidFill>
                  <a:srgbClr val="444444"/>
                </a:solidFill>
                <a:latin typeface="Open Sans" charset="0"/>
              </a:rPr>
              <a:t>and</a:t>
            </a:r>
            <a:r>
              <a:rPr lang="tr-TR" sz="1400" dirty="0">
                <a:solidFill>
                  <a:srgbClr val="444444"/>
                </a:solidFill>
                <a:latin typeface="Open Sans" charset="0"/>
              </a:rPr>
              <a:t> </a:t>
            </a:r>
            <a:r>
              <a:rPr lang="tr-TR" sz="1400" dirty="0" err="1">
                <a:solidFill>
                  <a:srgbClr val="444444"/>
                </a:solidFill>
                <a:latin typeface="Open Sans" charset="0"/>
              </a:rPr>
              <a:t>surrounded</a:t>
            </a:r>
            <a:r>
              <a:rPr lang="tr-TR" sz="1400" dirty="0">
                <a:solidFill>
                  <a:srgbClr val="444444"/>
                </a:solidFill>
                <a:latin typeface="Open Sans" charset="0"/>
              </a:rPr>
              <a:t> </a:t>
            </a:r>
            <a:r>
              <a:rPr lang="tr-TR" sz="1400" dirty="0" err="1">
                <a:solidFill>
                  <a:srgbClr val="444444"/>
                </a:solidFill>
                <a:latin typeface="Open Sans" charset="0"/>
              </a:rPr>
              <a:t>by</a:t>
            </a:r>
            <a:r>
              <a:rPr lang="tr-TR" sz="1400" dirty="0">
                <a:solidFill>
                  <a:srgbClr val="444444"/>
                </a:solidFill>
                <a:latin typeface="Open Sans" charset="0"/>
              </a:rPr>
              <a:t> </a:t>
            </a:r>
            <a:r>
              <a:rPr lang="tr-TR" sz="1400" dirty="0" err="1">
                <a:solidFill>
                  <a:srgbClr val="444444"/>
                </a:solidFill>
                <a:latin typeface="Open Sans" charset="0"/>
              </a:rPr>
              <a:t>cerebrospinal</a:t>
            </a:r>
            <a:r>
              <a:rPr lang="tr-TR" sz="1400" dirty="0">
                <a:solidFill>
                  <a:srgbClr val="444444"/>
                </a:solidFill>
                <a:latin typeface="Open Sans" charset="0"/>
              </a:rPr>
              <a:t> </a:t>
            </a:r>
            <a:r>
              <a:rPr lang="tr-TR" sz="1400" dirty="0" err="1">
                <a:solidFill>
                  <a:srgbClr val="444444"/>
                </a:solidFill>
                <a:latin typeface="Open Sans" charset="0"/>
              </a:rPr>
              <a:t>fluid</a:t>
            </a:r>
            <a:r>
              <a:rPr lang="tr-TR" sz="1400" dirty="0">
                <a:solidFill>
                  <a:srgbClr val="444444"/>
                </a:solidFill>
                <a:latin typeface="Open Sans" charset="0"/>
              </a:rPr>
              <a:t>.</a:t>
            </a:r>
            <a:endParaRPr lang="tr-TR" sz="1400" dirty="0"/>
          </a:p>
        </p:txBody>
      </p:sp>
      <p:pic>
        <p:nvPicPr>
          <p:cNvPr id="10" name="Resim 9"/>
          <p:cNvPicPr>
            <a:picLocks noChangeAspect="1"/>
          </p:cNvPicPr>
          <p:nvPr/>
        </p:nvPicPr>
        <p:blipFill>
          <a:blip r:embed="rId5"/>
          <a:stretch>
            <a:fillRect/>
          </a:stretch>
        </p:blipFill>
        <p:spPr>
          <a:xfrm>
            <a:off x="126999" y="3448050"/>
            <a:ext cx="3447625" cy="2040994"/>
          </a:xfrm>
          <a:prstGeom prst="rect">
            <a:avLst/>
          </a:prstGeom>
        </p:spPr>
      </p:pic>
      <p:sp>
        <p:nvSpPr>
          <p:cNvPr id="11" name="Dikdörtgen 10"/>
          <p:cNvSpPr/>
          <p:nvPr/>
        </p:nvSpPr>
        <p:spPr>
          <a:xfrm>
            <a:off x="0" y="5400754"/>
            <a:ext cx="3302000" cy="738664"/>
          </a:xfrm>
          <a:prstGeom prst="rect">
            <a:avLst/>
          </a:prstGeom>
        </p:spPr>
        <p:txBody>
          <a:bodyPr wrap="square">
            <a:spAutoFit/>
          </a:bodyPr>
          <a:lstStyle/>
          <a:p>
            <a:r>
              <a:rPr lang="tr-TR" sz="1400" dirty="0" err="1">
                <a:solidFill>
                  <a:srgbClr val="444444"/>
                </a:solidFill>
                <a:latin typeface="Open Sans" charset="0"/>
              </a:rPr>
              <a:t>Bovine</a:t>
            </a:r>
            <a:r>
              <a:rPr lang="tr-TR" sz="1400" dirty="0">
                <a:solidFill>
                  <a:srgbClr val="444444"/>
                </a:solidFill>
                <a:latin typeface="Open Sans" charset="0"/>
              </a:rPr>
              <a:t> </a:t>
            </a:r>
            <a:r>
              <a:rPr lang="tr-TR" sz="1400" dirty="0" err="1">
                <a:solidFill>
                  <a:srgbClr val="444444"/>
                </a:solidFill>
                <a:latin typeface="Open Sans" charset="0"/>
              </a:rPr>
              <a:t>calf</a:t>
            </a:r>
            <a:r>
              <a:rPr lang="tr-TR" sz="1400" dirty="0">
                <a:solidFill>
                  <a:srgbClr val="444444"/>
                </a:solidFill>
                <a:latin typeface="Open Sans" charset="0"/>
              </a:rPr>
              <a:t>. </a:t>
            </a:r>
            <a:r>
              <a:rPr lang="tr-TR" sz="1400" dirty="0" err="1">
                <a:solidFill>
                  <a:srgbClr val="444444"/>
                </a:solidFill>
                <a:latin typeface="Open Sans" charset="0"/>
              </a:rPr>
              <a:t>The</a:t>
            </a:r>
            <a:r>
              <a:rPr lang="tr-TR" sz="1400" dirty="0">
                <a:solidFill>
                  <a:srgbClr val="444444"/>
                </a:solidFill>
                <a:latin typeface="Open Sans" charset="0"/>
              </a:rPr>
              <a:t> </a:t>
            </a:r>
            <a:r>
              <a:rPr lang="tr-TR" sz="1400" dirty="0" err="1">
                <a:solidFill>
                  <a:srgbClr val="444444"/>
                </a:solidFill>
                <a:latin typeface="Open Sans" charset="0"/>
              </a:rPr>
              <a:t>head</a:t>
            </a:r>
            <a:r>
              <a:rPr lang="tr-TR" sz="1400" dirty="0">
                <a:solidFill>
                  <a:srgbClr val="444444"/>
                </a:solidFill>
                <a:latin typeface="Open Sans" charset="0"/>
              </a:rPr>
              <a:t> is </a:t>
            </a:r>
            <a:r>
              <a:rPr lang="tr-TR" sz="1400" dirty="0" err="1">
                <a:solidFill>
                  <a:srgbClr val="444444"/>
                </a:solidFill>
                <a:latin typeface="Open Sans" charset="0"/>
              </a:rPr>
              <a:t>hyperextended</a:t>
            </a:r>
            <a:r>
              <a:rPr lang="tr-TR" sz="1400" dirty="0">
                <a:solidFill>
                  <a:srgbClr val="444444"/>
                </a:solidFill>
                <a:latin typeface="Open Sans" charset="0"/>
              </a:rPr>
              <a:t>. </a:t>
            </a:r>
            <a:r>
              <a:rPr lang="tr-TR" sz="1400" dirty="0" err="1">
                <a:solidFill>
                  <a:srgbClr val="444444"/>
                </a:solidFill>
                <a:latin typeface="Open Sans" charset="0"/>
              </a:rPr>
              <a:t>The</a:t>
            </a:r>
            <a:r>
              <a:rPr lang="tr-TR" sz="1400" dirty="0">
                <a:solidFill>
                  <a:srgbClr val="444444"/>
                </a:solidFill>
                <a:latin typeface="Open Sans" charset="0"/>
              </a:rPr>
              <a:t> </a:t>
            </a:r>
            <a:r>
              <a:rPr lang="tr-TR" sz="1400" dirty="0" err="1">
                <a:solidFill>
                  <a:srgbClr val="444444"/>
                </a:solidFill>
                <a:latin typeface="Open Sans" charset="0"/>
              </a:rPr>
              <a:t>limb</a:t>
            </a:r>
            <a:r>
              <a:rPr lang="tr-TR" sz="1400" dirty="0">
                <a:solidFill>
                  <a:srgbClr val="444444"/>
                </a:solidFill>
                <a:latin typeface="Open Sans" charset="0"/>
              </a:rPr>
              <a:t> </a:t>
            </a:r>
            <a:r>
              <a:rPr lang="tr-TR" sz="1400" dirty="0" err="1">
                <a:solidFill>
                  <a:srgbClr val="444444"/>
                </a:solidFill>
                <a:latin typeface="Open Sans" charset="0"/>
              </a:rPr>
              <a:t>joints</a:t>
            </a:r>
            <a:r>
              <a:rPr lang="tr-TR" sz="1400" dirty="0">
                <a:solidFill>
                  <a:srgbClr val="444444"/>
                </a:solidFill>
                <a:latin typeface="Open Sans" charset="0"/>
              </a:rPr>
              <a:t> </a:t>
            </a:r>
            <a:r>
              <a:rPr lang="tr-TR" sz="1400" dirty="0" err="1">
                <a:solidFill>
                  <a:srgbClr val="444444"/>
                </a:solidFill>
                <a:latin typeface="Open Sans" charset="0"/>
              </a:rPr>
              <a:t>are</a:t>
            </a:r>
            <a:r>
              <a:rPr lang="tr-TR" sz="1400" dirty="0">
                <a:solidFill>
                  <a:srgbClr val="444444"/>
                </a:solidFill>
                <a:latin typeface="Open Sans" charset="0"/>
              </a:rPr>
              <a:t> </a:t>
            </a:r>
            <a:r>
              <a:rPr lang="tr-TR" sz="1400" dirty="0" err="1">
                <a:solidFill>
                  <a:srgbClr val="444444"/>
                </a:solidFill>
                <a:latin typeface="Open Sans" charset="0"/>
              </a:rPr>
              <a:t>fixed</a:t>
            </a:r>
            <a:r>
              <a:rPr lang="tr-TR" sz="1400" dirty="0">
                <a:solidFill>
                  <a:srgbClr val="444444"/>
                </a:solidFill>
                <a:latin typeface="Open Sans" charset="0"/>
              </a:rPr>
              <a:t> </a:t>
            </a:r>
            <a:r>
              <a:rPr lang="tr-TR" sz="1400" dirty="0" err="1">
                <a:solidFill>
                  <a:srgbClr val="444444"/>
                </a:solidFill>
                <a:latin typeface="Open Sans" charset="0"/>
              </a:rPr>
              <a:t>and</a:t>
            </a:r>
            <a:r>
              <a:rPr lang="tr-TR" sz="1400" dirty="0">
                <a:solidFill>
                  <a:srgbClr val="444444"/>
                </a:solidFill>
                <a:latin typeface="Open Sans" charset="0"/>
              </a:rPr>
              <a:t> </a:t>
            </a:r>
            <a:r>
              <a:rPr lang="tr-TR" sz="1400" dirty="0" err="1">
                <a:solidFill>
                  <a:srgbClr val="444444"/>
                </a:solidFill>
                <a:latin typeface="Open Sans" charset="0"/>
              </a:rPr>
              <a:t>vary</a:t>
            </a:r>
            <a:r>
              <a:rPr lang="tr-TR" sz="1400" dirty="0">
                <a:solidFill>
                  <a:srgbClr val="444444"/>
                </a:solidFill>
                <a:latin typeface="Open Sans" charset="0"/>
              </a:rPr>
              <a:t> </a:t>
            </a:r>
            <a:r>
              <a:rPr lang="tr-TR" sz="1400" dirty="0" err="1">
                <a:solidFill>
                  <a:srgbClr val="444444"/>
                </a:solidFill>
                <a:latin typeface="Open Sans" charset="0"/>
              </a:rPr>
              <a:t>from</a:t>
            </a:r>
            <a:r>
              <a:rPr lang="tr-TR" sz="1400" dirty="0">
                <a:solidFill>
                  <a:srgbClr val="444444"/>
                </a:solidFill>
                <a:latin typeface="Open Sans" charset="0"/>
              </a:rPr>
              <a:t> </a:t>
            </a:r>
            <a:r>
              <a:rPr lang="tr-TR" sz="1400" dirty="0" err="1">
                <a:solidFill>
                  <a:srgbClr val="444444"/>
                </a:solidFill>
                <a:latin typeface="Open Sans" charset="0"/>
              </a:rPr>
              <a:t>hypercontracted</a:t>
            </a:r>
            <a:r>
              <a:rPr lang="tr-TR" sz="1400" dirty="0">
                <a:solidFill>
                  <a:srgbClr val="444444"/>
                </a:solidFill>
                <a:latin typeface="Open Sans" charset="0"/>
              </a:rPr>
              <a:t> </a:t>
            </a:r>
            <a:r>
              <a:rPr lang="tr-TR" sz="1400" dirty="0" err="1">
                <a:solidFill>
                  <a:srgbClr val="444444"/>
                </a:solidFill>
                <a:latin typeface="Open Sans" charset="0"/>
              </a:rPr>
              <a:t>to</a:t>
            </a:r>
            <a:r>
              <a:rPr lang="tr-TR" sz="1400" dirty="0">
                <a:solidFill>
                  <a:srgbClr val="444444"/>
                </a:solidFill>
                <a:latin typeface="Open Sans" charset="0"/>
              </a:rPr>
              <a:t> </a:t>
            </a:r>
            <a:r>
              <a:rPr lang="tr-TR" sz="1400" dirty="0" err="1">
                <a:solidFill>
                  <a:srgbClr val="444444"/>
                </a:solidFill>
                <a:latin typeface="Open Sans" charset="0"/>
              </a:rPr>
              <a:t>hyperextended</a:t>
            </a:r>
            <a:r>
              <a:rPr lang="tr-TR" sz="1400" dirty="0">
                <a:solidFill>
                  <a:srgbClr val="444444"/>
                </a:solidFill>
                <a:latin typeface="Open Sans" charset="0"/>
              </a:rPr>
              <a:t>.</a:t>
            </a:r>
            <a:endParaRPr lang="tr-TR" sz="1400" dirty="0"/>
          </a:p>
        </p:txBody>
      </p:sp>
      <p:pic>
        <p:nvPicPr>
          <p:cNvPr id="13" name="Resim 12"/>
          <p:cNvPicPr>
            <a:picLocks noChangeAspect="1"/>
          </p:cNvPicPr>
          <p:nvPr/>
        </p:nvPicPr>
        <p:blipFill>
          <a:blip r:embed="rId6"/>
          <a:stretch>
            <a:fillRect/>
          </a:stretch>
        </p:blipFill>
        <p:spPr>
          <a:xfrm>
            <a:off x="3975100" y="3394154"/>
            <a:ext cx="3314700" cy="2094890"/>
          </a:xfrm>
          <a:prstGeom prst="rect">
            <a:avLst/>
          </a:prstGeom>
        </p:spPr>
      </p:pic>
      <p:sp>
        <p:nvSpPr>
          <p:cNvPr id="14" name="Dikdörtgen 13"/>
          <p:cNvSpPr/>
          <p:nvPr/>
        </p:nvSpPr>
        <p:spPr>
          <a:xfrm>
            <a:off x="3860800" y="5554642"/>
            <a:ext cx="3860800" cy="1169551"/>
          </a:xfrm>
          <a:prstGeom prst="rect">
            <a:avLst/>
          </a:prstGeom>
        </p:spPr>
        <p:txBody>
          <a:bodyPr wrap="square">
            <a:spAutoFit/>
          </a:bodyPr>
          <a:lstStyle/>
          <a:p>
            <a:r>
              <a:rPr lang="tr-TR" sz="1400" dirty="0" err="1">
                <a:solidFill>
                  <a:srgbClr val="444444"/>
                </a:solidFill>
                <a:latin typeface="Open Sans" charset="0"/>
              </a:rPr>
              <a:t>Bovine</a:t>
            </a:r>
            <a:r>
              <a:rPr lang="tr-TR" sz="1400" dirty="0">
                <a:solidFill>
                  <a:srgbClr val="444444"/>
                </a:solidFill>
                <a:latin typeface="Open Sans" charset="0"/>
              </a:rPr>
              <a:t> </a:t>
            </a:r>
            <a:r>
              <a:rPr lang="tr-TR" sz="1400" dirty="0" err="1">
                <a:solidFill>
                  <a:srgbClr val="444444"/>
                </a:solidFill>
                <a:latin typeface="Open Sans" charset="0"/>
              </a:rPr>
              <a:t>calf</a:t>
            </a:r>
            <a:r>
              <a:rPr lang="tr-TR" sz="1400" dirty="0">
                <a:solidFill>
                  <a:srgbClr val="444444"/>
                </a:solidFill>
                <a:latin typeface="Open Sans" charset="0"/>
              </a:rPr>
              <a:t>. </a:t>
            </a:r>
            <a:r>
              <a:rPr lang="tr-TR" sz="1400" dirty="0" err="1">
                <a:solidFill>
                  <a:srgbClr val="444444"/>
                </a:solidFill>
                <a:latin typeface="Open Sans" charset="0"/>
              </a:rPr>
              <a:t>The</a:t>
            </a:r>
            <a:r>
              <a:rPr lang="tr-TR" sz="1400" dirty="0">
                <a:solidFill>
                  <a:srgbClr val="444444"/>
                </a:solidFill>
                <a:latin typeface="Open Sans" charset="0"/>
              </a:rPr>
              <a:t> </a:t>
            </a:r>
            <a:r>
              <a:rPr lang="tr-TR" sz="1400" dirty="0" err="1">
                <a:solidFill>
                  <a:srgbClr val="444444"/>
                </a:solidFill>
                <a:latin typeface="Open Sans" charset="0"/>
              </a:rPr>
              <a:t>head</a:t>
            </a:r>
            <a:r>
              <a:rPr lang="tr-TR" sz="1400" dirty="0">
                <a:solidFill>
                  <a:srgbClr val="444444"/>
                </a:solidFill>
                <a:latin typeface="Open Sans" charset="0"/>
              </a:rPr>
              <a:t> is </a:t>
            </a:r>
            <a:r>
              <a:rPr lang="tr-TR" sz="1400" dirty="0" err="1">
                <a:solidFill>
                  <a:srgbClr val="444444"/>
                </a:solidFill>
                <a:latin typeface="Open Sans" charset="0"/>
              </a:rPr>
              <a:t>rotated</a:t>
            </a:r>
            <a:r>
              <a:rPr lang="tr-TR" sz="1400" dirty="0">
                <a:solidFill>
                  <a:srgbClr val="444444"/>
                </a:solidFill>
                <a:latin typeface="Open Sans" charset="0"/>
              </a:rPr>
              <a:t> </a:t>
            </a:r>
            <a:r>
              <a:rPr lang="tr-TR" sz="1400" dirty="0" err="1">
                <a:solidFill>
                  <a:srgbClr val="444444"/>
                </a:solidFill>
                <a:latin typeface="Open Sans" charset="0"/>
              </a:rPr>
              <a:t>and</a:t>
            </a:r>
            <a:r>
              <a:rPr lang="tr-TR" sz="1400" dirty="0">
                <a:solidFill>
                  <a:srgbClr val="444444"/>
                </a:solidFill>
                <a:latin typeface="Open Sans" charset="0"/>
              </a:rPr>
              <a:t> </a:t>
            </a:r>
            <a:r>
              <a:rPr lang="tr-TR" sz="1400" dirty="0" err="1">
                <a:solidFill>
                  <a:srgbClr val="444444"/>
                </a:solidFill>
                <a:latin typeface="Open Sans" charset="0"/>
              </a:rPr>
              <a:t>tilted</a:t>
            </a:r>
            <a:r>
              <a:rPr lang="tr-TR" sz="1400" dirty="0">
                <a:solidFill>
                  <a:srgbClr val="444444"/>
                </a:solidFill>
                <a:latin typeface="Open Sans" charset="0"/>
              </a:rPr>
              <a:t> </a:t>
            </a:r>
            <a:r>
              <a:rPr lang="tr-TR" sz="1400" dirty="0" err="1">
                <a:solidFill>
                  <a:srgbClr val="444444"/>
                </a:solidFill>
                <a:latin typeface="Open Sans" charset="0"/>
              </a:rPr>
              <a:t>to</a:t>
            </a:r>
            <a:r>
              <a:rPr lang="tr-TR" sz="1400" dirty="0">
                <a:solidFill>
                  <a:srgbClr val="444444"/>
                </a:solidFill>
                <a:latin typeface="Open Sans" charset="0"/>
              </a:rPr>
              <a:t> </a:t>
            </a:r>
            <a:r>
              <a:rPr lang="tr-TR" sz="1400" dirty="0" err="1">
                <a:solidFill>
                  <a:srgbClr val="444444"/>
                </a:solidFill>
                <a:latin typeface="Open Sans" charset="0"/>
              </a:rPr>
              <a:t>the</a:t>
            </a:r>
            <a:r>
              <a:rPr lang="tr-TR" sz="1400" dirty="0">
                <a:solidFill>
                  <a:srgbClr val="444444"/>
                </a:solidFill>
                <a:latin typeface="Open Sans" charset="0"/>
              </a:rPr>
              <a:t> </a:t>
            </a:r>
            <a:r>
              <a:rPr lang="tr-TR" sz="1400" dirty="0" err="1">
                <a:solidFill>
                  <a:srgbClr val="444444"/>
                </a:solidFill>
                <a:latin typeface="Open Sans" charset="0"/>
              </a:rPr>
              <a:t>side</a:t>
            </a:r>
            <a:r>
              <a:rPr lang="tr-TR" sz="1400" dirty="0">
                <a:solidFill>
                  <a:srgbClr val="444444"/>
                </a:solidFill>
                <a:latin typeface="Open Sans" charset="0"/>
              </a:rPr>
              <a:t> (</a:t>
            </a:r>
            <a:r>
              <a:rPr lang="tr-TR" sz="1400" dirty="0" err="1">
                <a:solidFill>
                  <a:srgbClr val="444444"/>
                </a:solidFill>
                <a:latin typeface="Open Sans" charset="0"/>
              </a:rPr>
              <a:t>torticollis</a:t>
            </a:r>
            <a:r>
              <a:rPr lang="tr-TR" sz="1400" dirty="0">
                <a:solidFill>
                  <a:srgbClr val="444444"/>
                </a:solidFill>
                <a:latin typeface="Open Sans" charset="0"/>
              </a:rPr>
              <a:t>). </a:t>
            </a:r>
            <a:r>
              <a:rPr lang="tr-TR" sz="1400" dirty="0" err="1">
                <a:solidFill>
                  <a:srgbClr val="444444"/>
                </a:solidFill>
                <a:latin typeface="Open Sans" charset="0"/>
              </a:rPr>
              <a:t>There</a:t>
            </a:r>
            <a:r>
              <a:rPr lang="tr-TR" sz="1400" dirty="0">
                <a:solidFill>
                  <a:srgbClr val="444444"/>
                </a:solidFill>
                <a:latin typeface="Open Sans" charset="0"/>
              </a:rPr>
              <a:t> is </a:t>
            </a:r>
            <a:r>
              <a:rPr lang="tr-TR" sz="1400" dirty="0" err="1">
                <a:solidFill>
                  <a:srgbClr val="444444"/>
                </a:solidFill>
                <a:latin typeface="Open Sans" charset="0"/>
              </a:rPr>
              <a:t>abnormal</a:t>
            </a:r>
            <a:r>
              <a:rPr lang="tr-TR" sz="1400" dirty="0">
                <a:solidFill>
                  <a:srgbClr val="444444"/>
                </a:solidFill>
                <a:latin typeface="Open Sans" charset="0"/>
              </a:rPr>
              <a:t> </a:t>
            </a:r>
            <a:r>
              <a:rPr lang="tr-TR" sz="1400" dirty="0" err="1">
                <a:solidFill>
                  <a:srgbClr val="444444"/>
                </a:solidFill>
                <a:latin typeface="Open Sans" charset="0"/>
              </a:rPr>
              <a:t>rotation</a:t>
            </a:r>
            <a:r>
              <a:rPr lang="tr-TR" sz="1400" dirty="0">
                <a:solidFill>
                  <a:srgbClr val="444444"/>
                </a:solidFill>
                <a:latin typeface="Open Sans" charset="0"/>
              </a:rPr>
              <a:t> of </a:t>
            </a:r>
            <a:r>
              <a:rPr lang="tr-TR" sz="1400" dirty="0" err="1">
                <a:solidFill>
                  <a:srgbClr val="444444"/>
                </a:solidFill>
                <a:latin typeface="Open Sans" charset="0"/>
              </a:rPr>
              <a:t>the</a:t>
            </a:r>
            <a:r>
              <a:rPr lang="tr-TR" sz="1400" dirty="0">
                <a:solidFill>
                  <a:srgbClr val="444444"/>
                </a:solidFill>
                <a:latin typeface="Open Sans" charset="0"/>
              </a:rPr>
              <a:t> </a:t>
            </a:r>
            <a:r>
              <a:rPr lang="tr-TR" sz="1400" dirty="0" err="1">
                <a:solidFill>
                  <a:srgbClr val="444444"/>
                </a:solidFill>
                <a:latin typeface="Open Sans" charset="0"/>
              </a:rPr>
              <a:t>thoracic</a:t>
            </a:r>
            <a:r>
              <a:rPr lang="tr-TR" sz="1400" dirty="0">
                <a:solidFill>
                  <a:srgbClr val="444444"/>
                </a:solidFill>
                <a:latin typeface="Open Sans" charset="0"/>
              </a:rPr>
              <a:t> </a:t>
            </a:r>
            <a:r>
              <a:rPr lang="tr-TR" sz="1400" dirty="0" err="1">
                <a:solidFill>
                  <a:srgbClr val="444444"/>
                </a:solidFill>
                <a:latin typeface="Open Sans" charset="0"/>
              </a:rPr>
              <a:t>limbs</a:t>
            </a:r>
            <a:r>
              <a:rPr lang="tr-TR" sz="1400" dirty="0">
                <a:solidFill>
                  <a:srgbClr val="444444"/>
                </a:solidFill>
                <a:latin typeface="Open Sans" charset="0"/>
              </a:rPr>
              <a:t> </a:t>
            </a:r>
            <a:r>
              <a:rPr lang="tr-TR" sz="1400" dirty="0" err="1">
                <a:solidFill>
                  <a:srgbClr val="444444"/>
                </a:solidFill>
                <a:latin typeface="Open Sans" charset="0"/>
              </a:rPr>
              <a:t>and</a:t>
            </a:r>
            <a:r>
              <a:rPr lang="tr-TR" sz="1400" dirty="0">
                <a:solidFill>
                  <a:srgbClr val="444444"/>
                </a:solidFill>
                <a:latin typeface="Open Sans" charset="0"/>
              </a:rPr>
              <a:t> </a:t>
            </a:r>
            <a:r>
              <a:rPr lang="tr-TR" sz="1400" dirty="0" err="1">
                <a:solidFill>
                  <a:srgbClr val="444444"/>
                </a:solidFill>
                <a:latin typeface="Open Sans" charset="0"/>
              </a:rPr>
              <a:t>the</a:t>
            </a:r>
            <a:r>
              <a:rPr lang="tr-TR" sz="1400" dirty="0">
                <a:solidFill>
                  <a:srgbClr val="444444"/>
                </a:solidFill>
                <a:latin typeface="Open Sans" charset="0"/>
              </a:rPr>
              <a:t> </a:t>
            </a:r>
            <a:r>
              <a:rPr lang="tr-TR" sz="1400" dirty="0" err="1">
                <a:solidFill>
                  <a:srgbClr val="444444"/>
                </a:solidFill>
                <a:latin typeface="Open Sans" charset="0"/>
              </a:rPr>
              <a:t>joints</a:t>
            </a:r>
            <a:r>
              <a:rPr lang="tr-TR" sz="1400" dirty="0">
                <a:solidFill>
                  <a:srgbClr val="444444"/>
                </a:solidFill>
                <a:latin typeface="Open Sans" charset="0"/>
              </a:rPr>
              <a:t> </a:t>
            </a:r>
            <a:r>
              <a:rPr lang="tr-TR" sz="1400" dirty="0" err="1">
                <a:solidFill>
                  <a:srgbClr val="444444"/>
                </a:solidFill>
                <a:latin typeface="Open Sans" charset="0"/>
              </a:rPr>
              <a:t>are</a:t>
            </a:r>
            <a:r>
              <a:rPr lang="tr-TR" sz="1400" dirty="0">
                <a:solidFill>
                  <a:srgbClr val="444444"/>
                </a:solidFill>
                <a:latin typeface="Open Sans" charset="0"/>
              </a:rPr>
              <a:t> </a:t>
            </a:r>
            <a:r>
              <a:rPr lang="tr-TR" sz="1400" dirty="0" err="1">
                <a:solidFill>
                  <a:srgbClr val="444444"/>
                </a:solidFill>
                <a:latin typeface="Open Sans" charset="0"/>
              </a:rPr>
              <a:t>fixed</a:t>
            </a:r>
            <a:r>
              <a:rPr lang="tr-TR" sz="1400" dirty="0">
                <a:solidFill>
                  <a:srgbClr val="444444"/>
                </a:solidFill>
                <a:latin typeface="Open Sans" charset="0"/>
              </a:rPr>
              <a:t> at </a:t>
            </a:r>
            <a:r>
              <a:rPr lang="tr-TR" sz="1400" dirty="0" err="1">
                <a:solidFill>
                  <a:srgbClr val="444444"/>
                </a:solidFill>
                <a:latin typeface="Open Sans" charset="0"/>
              </a:rPr>
              <a:t>unusual</a:t>
            </a:r>
            <a:r>
              <a:rPr lang="tr-TR" sz="1400" dirty="0">
                <a:solidFill>
                  <a:srgbClr val="444444"/>
                </a:solidFill>
                <a:latin typeface="Open Sans" charset="0"/>
              </a:rPr>
              <a:t> </a:t>
            </a:r>
            <a:r>
              <a:rPr lang="tr-TR" sz="1400" dirty="0" err="1">
                <a:solidFill>
                  <a:srgbClr val="444444"/>
                </a:solidFill>
                <a:latin typeface="Open Sans" charset="0"/>
              </a:rPr>
              <a:t>angles</a:t>
            </a:r>
            <a:r>
              <a:rPr lang="tr-TR" sz="1400" dirty="0">
                <a:solidFill>
                  <a:srgbClr val="444444"/>
                </a:solidFill>
                <a:latin typeface="Open Sans" charset="0"/>
              </a:rPr>
              <a:t> (</a:t>
            </a:r>
            <a:r>
              <a:rPr lang="tr-TR" sz="1400" dirty="0" err="1">
                <a:solidFill>
                  <a:srgbClr val="444444"/>
                </a:solidFill>
                <a:latin typeface="Open Sans" charset="0"/>
              </a:rPr>
              <a:t>arthrogryposis</a:t>
            </a:r>
            <a:r>
              <a:rPr lang="tr-TR" sz="1400" dirty="0">
                <a:solidFill>
                  <a:srgbClr val="444444"/>
                </a:solidFill>
                <a:latin typeface="Open Sans" charset="0"/>
              </a:rPr>
              <a:t>). </a:t>
            </a:r>
            <a:r>
              <a:rPr lang="tr-TR" sz="1400" dirty="0" err="1">
                <a:solidFill>
                  <a:srgbClr val="444444"/>
                </a:solidFill>
                <a:latin typeface="Open Sans" charset="0"/>
              </a:rPr>
              <a:t>The</a:t>
            </a:r>
            <a:r>
              <a:rPr lang="tr-TR" sz="1400" dirty="0">
                <a:solidFill>
                  <a:srgbClr val="444444"/>
                </a:solidFill>
                <a:latin typeface="Open Sans" charset="0"/>
              </a:rPr>
              <a:t> </a:t>
            </a:r>
            <a:r>
              <a:rPr lang="tr-TR" sz="1400" dirty="0" err="1">
                <a:solidFill>
                  <a:srgbClr val="444444"/>
                </a:solidFill>
                <a:latin typeface="Open Sans" charset="0"/>
              </a:rPr>
              <a:t>thoracolumbar</a:t>
            </a:r>
            <a:r>
              <a:rPr lang="tr-TR" sz="1400" dirty="0">
                <a:solidFill>
                  <a:srgbClr val="444444"/>
                </a:solidFill>
                <a:latin typeface="Open Sans" charset="0"/>
              </a:rPr>
              <a:t> </a:t>
            </a:r>
            <a:r>
              <a:rPr lang="tr-TR" sz="1400" dirty="0" err="1">
                <a:solidFill>
                  <a:srgbClr val="444444"/>
                </a:solidFill>
                <a:latin typeface="Open Sans" charset="0"/>
              </a:rPr>
              <a:t>spine</a:t>
            </a:r>
            <a:r>
              <a:rPr lang="tr-TR" sz="1400" dirty="0">
                <a:solidFill>
                  <a:srgbClr val="444444"/>
                </a:solidFill>
                <a:latin typeface="Open Sans" charset="0"/>
              </a:rPr>
              <a:t> is </a:t>
            </a:r>
            <a:r>
              <a:rPr lang="tr-TR" sz="1400" dirty="0" err="1">
                <a:solidFill>
                  <a:srgbClr val="444444"/>
                </a:solidFill>
                <a:latin typeface="Open Sans" charset="0"/>
              </a:rPr>
              <a:t>curved</a:t>
            </a:r>
            <a:r>
              <a:rPr lang="tr-TR" sz="1400" dirty="0">
                <a:solidFill>
                  <a:srgbClr val="444444"/>
                </a:solidFill>
                <a:latin typeface="Open Sans" charset="0"/>
              </a:rPr>
              <a:t> </a:t>
            </a:r>
            <a:r>
              <a:rPr lang="tr-TR" sz="1400" dirty="0" err="1">
                <a:solidFill>
                  <a:srgbClr val="444444"/>
                </a:solidFill>
                <a:latin typeface="Open Sans" charset="0"/>
              </a:rPr>
              <a:t>to</a:t>
            </a:r>
            <a:r>
              <a:rPr lang="tr-TR" sz="1400" dirty="0">
                <a:solidFill>
                  <a:srgbClr val="444444"/>
                </a:solidFill>
                <a:latin typeface="Open Sans" charset="0"/>
              </a:rPr>
              <a:t> </a:t>
            </a:r>
            <a:r>
              <a:rPr lang="tr-TR" sz="1400" dirty="0" err="1">
                <a:solidFill>
                  <a:srgbClr val="444444"/>
                </a:solidFill>
                <a:latin typeface="Open Sans" charset="0"/>
              </a:rPr>
              <a:t>the</a:t>
            </a:r>
            <a:r>
              <a:rPr lang="tr-TR" sz="1400" dirty="0">
                <a:solidFill>
                  <a:srgbClr val="444444"/>
                </a:solidFill>
                <a:latin typeface="Open Sans" charset="0"/>
              </a:rPr>
              <a:t> </a:t>
            </a:r>
            <a:r>
              <a:rPr lang="tr-TR" sz="1400" dirty="0" err="1">
                <a:solidFill>
                  <a:srgbClr val="444444"/>
                </a:solidFill>
                <a:latin typeface="Open Sans" charset="0"/>
              </a:rPr>
              <a:t>right</a:t>
            </a:r>
            <a:r>
              <a:rPr lang="tr-TR" sz="1400" dirty="0">
                <a:solidFill>
                  <a:srgbClr val="444444"/>
                </a:solidFill>
                <a:latin typeface="Open Sans" charset="0"/>
              </a:rPr>
              <a:t> (</a:t>
            </a:r>
            <a:r>
              <a:rPr lang="tr-TR" sz="1400" dirty="0" err="1">
                <a:solidFill>
                  <a:srgbClr val="444444"/>
                </a:solidFill>
                <a:latin typeface="Open Sans" charset="0"/>
              </a:rPr>
              <a:t>kyphosis</a:t>
            </a:r>
            <a:r>
              <a:rPr lang="tr-TR" sz="1400" dirty="0">
                <a:solidFill>
                  <a:srgbClr val="444444"/>
                </a:solidFill>
                <a:latin typeface="Open Sans" charset="0"/>
              </a:rPr>
              <a:t>).</a:t>
            </a:r>
            <a:endParaRPr lang="tr-TR" sz="1400" dirty="0"/>
          </a:p>
        </p:txBody>
      </p:sp>
      <p:pic>
        <p:nvPicPr>
          <p:cNvPr id="16" name="Resim 15"/>
          <p:cNvPicPr>
            <a:picLocks noChangeAspect="1"/>
          </p:cNvPicPr>
          <p:nvPr/>
        </p:nvPicPr>
        <p:blipFill>
          <a:blip r:embed="rId7"/>
          <a:stretch>
            <a:fillRect/>
          </a:stretch>
        </p:blipFill>
        <p:spPr>
          <a:xfrm>
            <a:off x="8051800" y="3394154"/>
            <a:ext cx="2718528" cy="2397046"/>
          </a:xfrm>
          <a:prstGeom prst="rect">
            <a:avLst/>
          </a:prstGeom>
        </p:spPr>
      </p:pic>
      <p:sp>
        <p:nvSpPr>
          <p:cNvPr id="17" name="Dikdörtgen 16"/>
          <p:cNvSpPr/>
          <p:nvPr/>
        </p:nvSpPr>
        <p:spPr>
          <a:xfrm>
            <a:off x="8040710" y="5811298"/>
            <a:ext cx="3133679" cy="523220"/>
          </a:xfrm>
          <a:prstGeom prst="rect">
            <a:avLst/>
          </a:prstGeom>
        </p:spPr>
        <p:txBody>
          <a:bodyPr wrap="square">
            <a:spAutoFit/>
          </a:bodyPr>
          <a:lstStyle/>
          <a:p>
            <a:r>
              <a:rPr lang="tr-TR" sz="1400" dirty="0" err="1">
                <a:solidFill>
                  <a:srgbClr val="444444"/>
                </a:solidFill>
                <a:latin typeface="Open Sans" charset="0"/>
              </a:rPr>
              <a:t>The</a:t>
            </a:r>
            <a:r>
              <a:rPr lang="tr-TR" sz="1400" dirty="0">
                <a:solidFill>
                  <a:srgbClr val="444444"/>
                </a:solidFill>
                <a:latin typeface="Open Sans" charset="0"/>
              </a:rPr>
              <a:t> </a:t>
            </a:r>
            <a:r>
              <a:rPr lang="tr-TR" sz="1400" dirty="0" err="1">
                <a:solidFill>
                  <a:srgbClr val="444444"/>
                </a:solidFill>
                <a:latin typeface="Open Sans" charset="0"/>
              </a:rPr>
              <a:t>cerebral</a:t>
            </a:r>
            <a:r>
              <a:rPr lang="tr-TR" sz="1400" dirty="0">
                <a:solidFill>
                  <a:srgbClr val="444444"/>
                </a:solidFill>
                <a:latin typeface="Open Sans" charset="0"/>
              </a:rPr>
              <a:t> </a:t>
            </a:r>
            <a:r>
              <a:rPr lang="tr-TR" sz="1400" dirty="0" err="1">
                <a:solidFill>
                  <a:srgbClr val="444444"/>
                </a:solidFill>
                <a:latin typeface="Open Sans" charset="0"/>
              </a:rPr>
              <a:t>hemispheres</a:t>
            </a:r>
            <a:r>
              <a:rPr lang="tr-TR" sz="1400" dirty="0">
                <a:solidFill>
                  <a:srgbClr val="444444"/>
                </a:solidFill>
                <a:latin typeface="Open Sans" charset="0"/>
              </a:rPr>
              <a:t> </a:t>
            </a:r>
            <a:r>
              <a:rPr lang="tr-TR" sz="1400" dirty="0" err="1">
                <a:solidFill>
                  <a:srgbClr val="444444"/>
                </a:solidFill>
                <a:latin typeface="Open Sans" charset="0"/>
              </a:rPr>
              <a:t>have</a:t>
            </a:r>
            <a:r>
              <a:rPr lang="tr-TR" sz="1400" dirty="0">
                <a:solidFill>
                  <a:srgbClr val="444444"/>
                </a:solidFill>
                <a:latin typeface="Open Sans" charset="0"/>
              </a:rPr>
              <a:t> </a:t>
            </a:r>
            <a:r>
              <a:rPr lang="tr-TR" sz="1400" dirty="0" err="1">
                <a:solidFill>
                  <a:srgbClr val="444444"/>
                </a:solidFill>
                <a:latin typeface="Open Sans" charset="0"/>
              </a:rPr>
              <a:t>failed</a:t>
            </a:r>
            <a:r>
              <a:rPr lang="tr-TR" sz="1400" dirty="0">
                <a:solidFill>
                  <a:srgbClr val="444444"/>
                </a:solidFill>
                <a:latin typeface="Open Sans" charset="0"/>
              </a:rPr>
              <a:t> </a:t>
            </a:r>
            <a:r>
              <a:rPr lang="tr-TR" sz="1400" dirty="0" err="1">
                <a:solidFill>
                  <a:srgbClr val="444444"/>
                </a:solidFill>
                <a:latin typeface="Open Sans" charset="0"/>
              </a:rPr>
              <a:t>to</a:t>
            </a:r>
            <a:r>
              <a:rPr lang="tr-TR" sz="1400" dirty="0">
                <a:solidFill>
                  <a:srgbClr val="444444"/>
                </a:solidFill>
                <a:latin typeface="Open Sans" charset="0"/>
              </a:rPr>
              <a:t> </a:t>
            </a:r>
            <a:r>
              <a:rPr lang="tr-TR" sz="1400" dirty="0" err="1">
                <a:solidFill>
                  <a:srgbClr val="444444"/>
                </a:solidFill>
                <a:latin typeface="Open Sans" charset="0"/>
              </a:rPr>
              <a:t>develop</a:t>
            </a:r>
            <a:r>
              <a:rPr lang="tr-TR" sz="1400" dirty="0">
                <a:solidFill>
                  <a:srgbClr val="444444"/>
                </a:solidFill>
                <a:latin typeface="Open Sans" charset="0"/>
              </a:rPr>
              <a:t>.</a:t>
            </a:r>
            <a:endParaRPr lang="tr-TR" sz="1400" dirty="0"/>
          </a:p>
        </p:txBody>
      </p:sp>
    </p:spTree>
    <p:extLst>
      <p:ext uri="{BB962C8B-B14F-4D97-AF65-F5344CB8AC3E}">
        <p14:creationId xmlns:p14="http://schemas.microsoft.com/office/powerpoint/2010/main" val="1291210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en-US" altLang="tr-TR" dirty="0"/>
              <a:t>Central nervous system lesions may include hydrocephalus, agenesis of the brain, </a:t>
            </a:r>
            <a:r>
              <a:rPr lang="en-US" altLang="tr-TR" dirty="0" err="1"/>
              <a:t>microencephaly</a:t>
            </a:r>
            <a:r>
              <a:rPr lang="en-US" altLang="tr-TR" dirty="0"/>
              <a:t>, </a:t>
            </a:r>
            <a:r>
              <a:rPr lang="en-US" altLang="tr-TR" dirty="0" err="1"/>
              <a:t>proencephaly</a:t>
            </a:r>
            <a:r>
              <a:rPr lang="en-US" altLang="tr-TR" dirty="0"/>
              <a:t>, cerebellar cavitation. </a:t>
            </a:r>
            <a:endParaRPr lang="en-US" altLang="tr-TR" dirty="0" smtClean="0"/>
          </a:p>
          <a:p>
            <a:r>
              <a:rPr lang="en-US" altLang="tr-TR" dirty="0" smtClean="0"/>
              <a:t>Other </a:t>
            </a:r>
            <a:r>
              <a:rPr lang="en-US" altLang="tr-TR" dirty="0"/>
              <a:t>abnormalities may include </a:t>
            </a:r>
            <a:r>
              <a:rPr lang="en-US" altLang="tr-TR" dirty="0" err="1"/>
              <a:t>fibrinous</a:t>
            </a:r>
            <a:r>
              <a:rPr lang="en-US" altLang="tr-TR" dirty="0"/>
              <a:t> </a:t>
            </a:r>
            <a:r>
              <a:rPr lang="en-US" altLang="tr-TR" dirty="0" err="1"/>
              <a:t>leptomeningitis</a:t>
            </a:r>
            <a:r>
              <a:rPr lang="en-US" altLang="tr-TR" dirty="0"/>
              <a:t> or </a:t>
            </a:r>
            <a:r>
              <a:rPr lang="en-US" altLang="tr-TR" dirty="0" err="1"/>
              <a:t>ependymitis</a:t>
            </a:r>
            <a:r>
              <a:rPr lang="en-US" altLang="tr-TR" dirty="0"/>
              <a:t>, spinal cord agenesis or hypoplasia, torticollis, scoliosis, </a:t>
            </a:r>
            <a:r>
              <a:rPr lang="en-US" altLang="tr-TR" dirty="0" err="1"/>
              <a:t>brachygnathism</a:t>
            </a:r>
            <a:r>
              <a:rPr lang="en-US" altLang="tr-TR" dirty="0"/>
              <a:t>, cataracts, </a:t>
            </a:r>
            <a:r>
              <a:rPr lang="en-US" altLang="tr-TR" dirty="0" err="1"/>
              <a:t>ophthalmia</a:t>
            </a:r>
            <a:r>
              <a:rPr lang="en-US" altLang="tr-TR" dirty="0"/>
              <a:t> [severe inflammation of the eye], </a:t>
            </a:r>
            <a:r>
              <a:rPr lang="en-US" altLang="tr-TR" dirty="0" err="1"/>
              <a:t>hypoplastic</a:t>
            </a:r>
            <a:r>
              <a:rPr lang="en-US" altLang="tr-TR" dirty="0"/>
              <a:t> skeletal muscles and lungs, </a:t>
            </a:r>
            <a:r>
              <a:rPr lang="en-US" altLang="tr-TR" dirty="0" err="1"/>
              <a:t>fibrinous</a:t>
            </a:r>
            <a:r>
              <a:rPr lang="en-US" altLang="tr-TR" dirty="0"/>
              <a:t> </a:t>
            </a:r>
            <a:r>
              <a:rPr lang="en-US" altLang="tr-TR" dirty="0" err="1"/>
              <a:t>polyarticular</a:t>
            </a:r>
            <a:r>
              <a:rPr lang="en-US" altLang="tr-TR" dirty="0"/>
              <a:t> synovitis.</a:t>
            </a:r>
          </a:p>
          <a:p>
            <a:endParaRPr lang="tr-TR" dirty="0"/>
          </a:p>
        </p:txBody>
      </p:sp>
    </p:spTree>
    <p:extLst>
      <p:ext uri="{BB962C8B-B14F-4D97-AF65-F5344CB8AC3E}">
        <p14:creationId xmlns:p14="http://schemas.microsoft.com/office/powerpoint/2010/main" val="158704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normAutofit fontScale="92500" lnSpcReduction="20000"/>
          </a:bodyPr>
          <a:lstStyle/>
          <a:p>
            <a:r>
              <a:rPr lang="tr-TR" dirty="0" err="1" smtClean="0"/>
              <a:t>Clinically</a:t>
            </a:r>
            <a:endParaRPr lang="tr-TR" dirty="0"/>
          </a:p>
          <a:p>
            <a:pPr lvl="1"/>
            <a:r>
              <a:rPr lang="tr-TR" dirty="0" err="1" smtClean="0"/>
              <a:t>Fetal</a:t>
            </a:r>
            <a:r>
              <a:rPr lang="tr-TR" dirty="0" smtClean="0"/>
              <a:t> </a:t>
            </a:r>
            <a:r>
              <a:rPr lang="tr-TR" dirty="0" err="1"/>
              <a:t>arthrogryposis</a:t>
            </a:r>
            <a:r>
              <a:rPr lang="tr-TR" dirty="0"/>
              <a:t> ve </a:t>
            </a:r>
            <a:r>
              <a:rPr lang="tr-TR" dirty="0" err="1"/>
              <a:t>hydranencephaly</a:t>
            </a:r>
            <a:r>
              <a:rPr lang="tr-TR" dirty="0"/>
              <a:t> </a:t>
            </a:r>
            <a:r>
              <a:rPr lang="tr-TR" dirty="0" smtClean="0">
                <a:solidFill>
                  <a:srgbClr val="CC0099"/>
                </a:solidFill>
              </a:rPr>
              <a:t>(AH </a:t>
            </a:r>
            <a:r>
              <a:rPr lang="tr-TR" dirty="0" err="1" smtClean="0">
                <a:solidFill>
                  <a:srgbClr val="CC0099"/>
                </a:solidFill>
              </a:rPr>
              <a:t>Syndrome</a:t>
            </a:r>
            <a:r>
              <a:rPr lang="tr-TR" dirty="0" smtClean="0">
                <a:solidFill>
                  <a:srgbClr val="CC0099"/>
                </a:solidFill>
              </a:rPr>
              <a:t>)</a:t>
            </a:r>
          </a:p>
          <a:p>
            <a:r>
              <a:rPr lang="tr-TR" dirty="0" err="1" smtClean="0"/>
              <a:t>Congenital</a:t>
            </a:r>
            <a:r>
              <a:rPr lang="tr-TR" dirty="0" smtClean="0"/>
              <a:t> </a:t>
            </a:r>
            <a:r>
              <a:rPr lang="tr-TR" dirty="0" err="1"/>
              <a:t>Akabane</a:t>
            </a:r>
            <a:r>
              <a:rPr lang="tr-TR" dirty="0"/>
              <a:t> </a:t>
            </a:r>
            <a:r>
              <a:rPr lang="tr-TR" dirty="0" err="1"/>
              <a:t>disease</a:t>
            </a:r>
            <a:r>
              <a:rPr lang="tr-TR" dirty="0"/>
              <a:t> is </a:t>
            </a:r>
            <a:r>
              <a:rPr lang="tr-TR" dirty="0" err="1"/>
              <a:t>often</a:t>
            </a:r>
            <a:r>
              <a:rPr lang="tr-TR" dirty="0"/>
              <a:t> </a:t>
            </a:r>
            <a:r>
              <a:rPr lang="tr-TR" dirty="0" err="1"/>
              <a:t>diagnosed</a:t>
            </a:r>
            <a:r>
              <a:rPr lang="tr-TR" dirty="0"/>
              <a:t> </a:t>
            </a:r>
            <a:r>
              <a:rPr lang="tr-TR" dirty="0" err="1"/>
              <a:t>by</a:t>
            </a:r>
            <a:r>
              <a:rPr lang="tr-TR" dirty="0"/>
              <a:t> </a:t>
            </a:r>
            <a:r>
              <a:rPr lang="tr-TR" dirty="0" err="1">
                <a:solidFill>
                  <a:srgbClr val="0070C0"/>
                </a:solidFill>
              </a:rPr>
              <a:t>serology</a:t>
            </a:r>
            <a:r>
              <a:rPr lang="tr-TR" dirty="0">
                <a:solidFill>
                  <a:srgbClr val="0070C0"/>
                </a:solidFill>
              </a:rPr>
              <a:t>,</a:t>
            </a:r>
            <a:r>
              <a:rPr lang="tr-TR" dirty="0"/>
              <a:t> </a:t>
            </a:r>
            <a:r>
              <a:rPr lang="tr-TR" dirty="0" err="1"/>
              <a:t>using</a:t>
            </a:r>
            <a:r>
              <a:rPr lang="tr-TR" dirty="0"/>
              <a:t> serum </a:t>
            </a:r>
            <a:r>
              <a:rPr lang="tr-TR" dirty="0" err="1"/>
              <a:t>samples</a:t>
            </a:r>
            <a:r>
              <a:rPr lang="tr-TR" dirty="0"/>
              <a:t> </a:t>
            </a:r>
            <a:r>
              <a:rPr lang="tr-TR" dirty="0" err="1"/>
              <a:t>or</a:t>
            </a:r>
            <a:r>
              <a:rPr lang="tr-TR" dirty="0"/>
              <a:t> body </a:t>
            </a:r>
            <a:r>
              <a:rPr lang="tr-TR" dirty="0" err="1"/>
              <a:t>fluids</a:t>
            </a:r>
            <a:r>
              <a:rPr lang="tr-TR" dirty="0"/>
              <a:t> (</a:t>
            </a:r>
            <a:r>
              <a:rPr lang="tr-TR" dirty="0" err="1"/>
              <a:t>pericardial</a:t>
            </a:r>
            <a:r>
              <a:rPr lang="tr-TR" dirty="0"/>
              <a:t>, </a:t>
            </a:r>
            <a:r>
              <a:rPr lang="tr-TR" dirty="0" err="1"/>
              <a:t>pleural</a:t>
            </a:r>
            <a:r>
              <a:rPr lang="tr-TR" dirty="0"/>
              <a:t> </a:t>
            </a:r>
            <a:r>
              <a:rPr lang="tr-TR" dirty="0" err="1"/>
              <a:t>or</a:t>
            </a:r>
            <a:r>
              <a:rPr lang="tr-TR" dirty="0"/>
              <a:t> </a:t>
            </a:r>
            <a:r>
              <a:rPr lang="tr-TR" dirty="0" err="1"/>
              <a:t>peritoneal</a:t>
            </a:r>
            <a:r>
              <a:rPr lang="tr-TR" dirty="0"/>
              <a:t>) </a:t>
            </a:r>
            <a:r>
              <a:rPr lang="tr-TR" dirty="0" err="1"/>
              <a:t>from</a:t>
            </a:r>
            <a:r>
              <a:rPr lang="tr-TR" dirty="0"/>
              <a:t> </a:t>
            </a:r>
            <a:r>
              <a:rPr lang="tr-TR" dirty="0" err="1"/>
              <a:t>the</a:t>
            </a:r>
            <a:r>
              <a:rPr lang="tr-TR" dirty="0"/>
              <a:t> </a:t>
            </a:r>
            <a:r>
              <a:rPr lang="tr-TR" dirty="0" err="1"/>
              <a:t>fetus</a:t>
            </a:r>
            <a:r>
              <a:rPr lang="tr-TR" dirty="0"/>
              <a:t> </a:t>
            </a:r>
            <a:r>
              <a:rPr lang="tr-TR" dirty="0" err="1"/>
              <a:t>or</a:t>
            </a:r>
            <a:r>
              <a:rPr lang="tr-TR" dirty="0"/>
              <a:t> </a:t>
            </a:r>
            <a:r>
              <a:rPr lang="tr-TR" dirty="0" err="1"/>
              <a:t>presuckle</a:t>
            </a:r>
            <a:r>
              <a:rPr lang="tr-TR" dirty="0"/>
              <a:t> </a:t>
            </a:r>
            <a:r>
              <a:rPr lang="tr-TR" dirty="0" err="1"/>
              <a:t>neonate</a:t>
            </a:r>
            <a:r>
              <a:rPr lang="tr-TR" dirty="0"/>
              <a:t>. </a:t>
            </a:r>
            <a:endParaRPr lang="tr-TR" dirty="0" smtClean="0"/>
          </a:p>
          <a:p>
            <a:r>
              <a:rPr lang="tr-TR" dirty="0" err="1"/>
              <a:t>Most</a:t>
            </a:r>
            <a:r>
              <a:rPr lang="tr-TR" dirty="0"/>
              <a:t> </a:t>
            </a:r>
            <a:r>
              <a:rPr lang="tr-TR" dirty="0" err="1"/>
              <a:t>affected</a:t>
            </a:r>
            <a:r>
              <a:rPr lang="tr-TR" dirty="0"/>
              <a:t> </a:t>
            </a:r>
            <a:r>
              <a:rPr lang="tr-TR" dirty="0" err="1"/>
              <a:t>fetuses</a:t>
            </a:r>
            <a:r>
              <a:rPr lang="tr-TR" dirty="0"/>
              <a:t> </a:t>
            </a:r>
            <a:r>
              <a:rPr lang="tr-TR" dirty="0" err="1"/>
              <a:t>and</a:t>
            </a:r>
            <a:r>
              <a:rPr lang="tr-TR" dirty="0"/>
              <a:t> </a:t>
            </a:r>
            <a:r>
              <a:rPr lang="tr-TR" dirty="0" err="1"/>
              <a:t>full</a:t>
            </a:r>
            <a:r>
              <a:rPr lang="tr-TR" dirty="0"/>
              <a:t> </a:t>
            </a:r>
            <a:r>
              <a:rPr lang="tr-TR" dirty="0" err="1"/>
              <a:t>term</a:t>
            </a:r>
            <a:r>
              <a:rPr lang="tr-TR" dirty="0"/>
              <a:t> </a:t>
            </a:r>
            <a:r>
              <a:rPr lang="tr-TR" dirty="0" err="1"/>
              <a:t>calves</a:t>
            </a:r>
            <a:r>
              <a:rPr lang="tr-TR" dirty="0"/>
              <a:t> </a:t>
            </a:r>
            <a:r>
              <a:rPr lang="tr-TR" dirty="0" err="1"/>
              <a:t>have</a:t>
            </a:r>
            <a:r>
              <a:rPr lang="tr-TR" dirty="0"/>
              <a:t> </a:t>
            </a:r>
            <a:r>
              <a:rPr lang="tr-TR" dirty="0" err="1"/>
              <a:t>mounted</a:t>
            </a:r>
            <a:r>
              <a:rPr lang="tr-TR" dirty="0"/>
              <a:t> an </a:t>
            </a:r>
            <a:r>
              <a:rPr lang="tr-TR" dirty="0" err="1"/>
              <a:t>antibody</a:t>
            </a:r>
            <a:r>
              <a:rPr lang="tr-TR" dirty="0"/>
              <a:t> </a:t>
            </a:r>
            <a:r>
              <a:rPr lang="tr-TR" dirty="0" err="1"/>
              <a:t>response</a:t>
            </a:r>
            <a:r>
              <a:rPr lang="tr-TR" dirty="0"/>
              <a:t> </a:t>
            </a:r>
            <a:r>
              <a:rPr lang="tr-TR" dirty="0" err="1"/>
              <a:t>to</a:t>
            </a:r>
            <a:r>
              <a:rPr lang="tr-TR" dirty="0"/>
              <a:t> </a:t>
            </a:r>
            <a:r>
              <a:rPr lang="tr-TR" dirty="0" err="1"/>
              <a:t>this</a:t>
            </a:r>
            <a:r>
              <a:rPr lang="tr-TR" dirty="0"/>
              <a:t> </a:t>
            </a:r>
            <a:r>
              <a:rPr lang="tr-TR" dirty="0" err="1"/>
              <a:t>virus</a:t>
            </a:r>
            <a:r>
              <a:rPr lang="tr-TR" dirty="0"/>
              <a:t>, </a:t>
            </a:r>
            <a:r>
              <a:rPr lang="tr-TR" dirty="0" err="1"/>
              <a:t>although</a:t>
            </a:r>
            <a:r>
              <a:rPr lang="tr-TR" dirty="0"/>
              <a:t> </a:t>
            </a:r>
            <a:r>
              <a:rPr lang="tr-TR" dirty="0" err="1"/>
              <a:t>fetuses</a:t>
            </a:r>
            <a:r>
              <a:rPr lang="tr-TR" dirty="0"/>
              <a:t> </a:t>
            </a:r>
            <a:r>
              <a:rPr lang="tr-TR" dirty="0" err="1"/>
              <a:t>that</a:t>
            </a:r>
            <a:r>
              <a:rPr lang="tr-TR" dirty="0"/>
              <a:t> </a:t>
            </a:r>
            <a:r>
              <a:rPr lang="tr-TR" dirty="0" err="1"/>
              <a:t>were</a:t>
            </a:r>
            <a:r>
              <a:rPr lang="tr-TR" dirty="0"/>
              <a:t> </a:t>
            </a:r>
            <a:r>
              <a:rPr lang="tr-TR" dirty="0" err="1"/>
              <a:t>infected</a:t>
            </a:r>
            <a:r>
              <a:rPr lang="tr-TR" dirty="0"/>
              <a:t> </a:t>
            </a:r>
            <a:r>
              <a:rPr lang="tr-TR" dirty="0" err="1"/>
              <a:t>before</a:t>
            </a:r>
            <a:r>
              <a:rPr lang="tr-TR" dirty="0"/>
              <a:t> </a:t>
            </a:r>
            <a:r>
              <a:rPr lang="tr-TR" dirty="0" err="1"/>
              <a:t>they</a:t>
            </a:r>
            <a:r>
              <a:rPr lang="tr-TR" dirty="0"/>
              <a:t> </a:t>
            </a:r>
            <a:r>
              <a:rPr lang="tr-TR" dirty="0" err="1"/>
              <a:t>became</a:t>
            </a:r>
            <a:r>
              <a:rPr lang="tr-TR" dirty="0"/>
              <a:t> </a:t>
            </a:r>
            <a:r>
              <a:rPr lang="tr-TR" dirty="0" err="1"/>
              <a:t>immunocompetent</a:t>
            </a:r>
            <a:r>
              <a:rPr lang="tr-TR" dirty="0"/>
              <a:t> </a:t>
            </a:r>
            <a:r>
              <a:rPr lang="tr-TR" dirty="0" err="1"/>
              <a:t>may</a:t>
            </a:r>
            <a:r>
              <a:rPr lang="tr-TR" dirty="0"/>
              <a:t> be </a:t>
            </a:r>
            <a:r>
              <a:rPr lang="tr-TR" dirty="0" err="1"/>
              <a:t>seronegative</a:t>
            </a:r>
            <a:r>
              <a:rPr lang="tr-TR" dirty="0" smtClean="0"/>
              <a:t>.</a:t>
            </a:r>
          </a:p>
          <a:p>
            <a:r>
              <a:rPr lang="tr-TR" dirty="0" err="1"/>
              <a:t>Virus</a:t>
            </a:r>
            <a:r>
              <a:rPr lang="tr-TR" dirty="0"/>
              <a:t> </a:t>
            </a:r>
            <a:r>
              <a:rPr lang="tr-TR" dirty="0" err="1"/>
              <a:t>neutralization</a:t>
            </a:r>
            <a:r>
              <a:rPr lang="tr-TR" dirty="0"/>
              <a:t> </a:t>
            </a:r>
            <a:r>
              <a:rPr lang="tr-TR" dirty="0" err="1"/>
              <a:t>and</a:t>
            </a:r>
            <a:r>
              <a:rPr lang="tr-TR" dirty="0"/>
              <a:t> </a:t>
            </a:r>
            <a:r>
              <a:rPr lang="tr-TR" dirty="0" err="1" smtClean="0"/>
              <a:t>ELISAs</a:t>
            </a:r>
            <a:r>
              <a:rPr lang="tr-TR" dirty="0" smtClean="0"/>
              <a:t> </a:t>
            </a:r>
            <a:r>
              <a:rPr lang="tr-TR" dirty="0" err="1"/>
              <a:t>are</a:t>
            </a:r>
            <a:r>
              <a:rPr lang="tr-TR" dirty="0"/>
              <a:t> </a:t>
            </a:r>
            <a:r>
              <a:rPr lang="tr-TR" dirty="0" err="1"/>
              <a:t>the</a:t>
            </a:r>
            <a:r>
              <a:rPr lang="tr-TR" dirty="0"/>
              <a:t> </a:t>
            </a:r>
            <a:r>
              <a:rPr lang="tr-TR" dirty="0" err="1"/>
              <a:t>most</a:t>
            </a:r>
            <a:r>
              <a:rPr lang="tr-TR" dirty="0"/>
              <a:t> </a:t>
            </a:r>
            <a:r>
              <a:rPr lang="tr-TR" dirty="0" err="1"/>
              <a:t>commonly</a:t>
            </a:r>
            <a:r>
              <a:rPr lang="tr-TR" dirty="0"/>
              <a:t> </a:t>
            </a:r>
            <a:r>
              <a:rPr lang="tr-TR" dirty="0" err="1"/>
              <a:t>used</a:t>
            </a:r>
            <a:r>
              <a:rPr lang="tr-TR" dirty="0"/>
              <a:t> </a:t>
            </a:r>
            <a:r>
              <a:rPr lang="tr-TR" dirty="0" err="1"/>
              <a:t>serological</a:t>
            </a:r>
            <a:r>
              <a:rPr lang="tr-TR" dirty="0"/>
              <a:t> </a:t>
            </a:r>
            <a:r>
              <a:rPr lang="tr-TR" dirty="0" err="1"/>
              <a:t>tests</a:t>
            </a:r>
            <a:r>
              <a:rPr lang="tr-TR" dirty="0"/>
              <a:t>. </a:t>
            </a:r>
            <a:endParaRPr lang="tr-TR" dirty="0" smtClean="0"/>
          </a:p>
          <a:p>
            <a:r>
              <a:rPr lang="tr-TR" dirty="0" err="1" smtClean="0"/>
              <a:t>Other</a:t>
            </a:r>
            <a:r>
              <a:rPr lang="tr-TR" dirty="0" smtClean="0"/>
              <a:t> </a:t>
            </a:r>
            <a:r>
              <a:rPr lang="tr-TR" dirty="0" err="1"/>
              <a:t>assays</a:t>
            </a:r>
            <a:r>
              <a:rPr lang="tr-TR" dirty="0"/>
              <a:t> </a:t>
            </a:r>
            <a:r>
              <a:rPr lang="tr-TR" dirty="0" err="1"/>
              <a:t>that</a:t>
            </a:r>
            <a:r>
              <a:rPr lang="tr-TR" dirty="0"/>
              <a:t> </a:t>
            </a:r>
            <a:r>
              <a:rPr lang="tr-TR" dirty="0" err="1"/>
              <a:t>have</a:t>
            </a:r>
            <a:r>
              <a:rPr lang="tr-TR" dirty="0"/>
              <a:t> </a:t>
            </a:r>
            <a:r>
              <a:rPr lang="tr-TR" dirty="0" err="1"/>
              <a:t>been</a:t>
            </a:r>
            <a:r>
              <a:rPr lang="tr-TR" dirty="0"/>
              <a:t> </a:t>
            </a:r>
            <a:r>
              <a:rPr lang="tr-TR" dirty="0" err="1"/>
              <a:t>employed</a:t>
            </a:r>
            <a:r>
              <a:rPr lang="tr-TR" dirty="0"/>
              <a:t> </a:t>
            </a:r>
            <a:r>
              <a:rPr lang="tr-TR" dirty="0" err="1"/>
              <a:t>include</a:t>
            </a:r>
            <a:r>
              <a:rPr lang="tr-TR" dirty="0"/>
              <a:t> </a:t>
            </a:r>
            <a:r>
              <a:rPr lang="tr-TR" dirty="0" err="1"/>
              <a:t>agar</a:t>
            </a:r>
            <a:r>
              <a:rPr lang="tr-TR" dirty="0"/>
              <a:t> gel </a:t>
            </a:r>
            <a:r>
              <a:rPr lang="tr-TR" dirty="0" err="1"/>
              <a:t>immunodiffusion</a:t>
            </a:r>
            <a:r>
              <a:rPr lang="tr-TR" dirty="0"/>
              <a:t>, </a:t>
            </a:r>
            <a:r>
              <a:rPr lang="tr-TR" dirty="0" err="1"/>
              <a:t>hemagglutination</a:t>
            </a:r>
            <a:r>
              <a:rPr lang="tr-TR" dirty="0"/>
              <a:t> </a:t>
            </a:r>
            <a:r>
              <a:rPr lang="tr-TR" dirty="0" err="1"/>
              <a:t>inhibition</a:t>
            </a:r>
            <a:r>
              <a:rPr lang="tr-TR" dirty="0"/>
              <a:t> </a:t>
            </a:r>
            <a:r>
              <a:rPr lang="tr-TR" dirty="0" err="1"/>
              <a:t>and</a:t>
            </a:r>
            <a:r>
              <a:rPr lang="tr-TR" dirty="0"/>
              <a:t> </a:t>
            </a:r>
            <a:r>
              <a:rPr lang="tr-TR" dirty="0" err="1"/>
              <a:t>hemolysis</a:t>
            </a:r>
            <a:r>
              <a:rPr lang="tr-TR" dirty="0"/>
              <a:t> </a:t>
            </a:r>
            <a:r>
              <a:rPr lang="tr-TR" dirty="0" err="1"/>
              <a:t>inhibition</a:t>
            </a:r>
            <a:r>
              <a:rPr lang="tr-TR" dirty="0"/>
              <a:t> </a:t>
            </a:r>
            <a:r>
              <a:rPr lang="tr-TR" dirty="0" err="1" smtClean="0"/>
              <a:t>assays</a:t>
            </a:r>
            <a:r>
              <a:rPr lang="tr-TR" dirty="0" smtClean="0"/>
              <a:t>.</a:t>
            </a:r>
            <a:endParaRPr lang="tr-TR" dirty="0"/>
          </a:p>
        </p:txBody>
      </p:sp>
    </p:spTree>
    <p:extLst>
      <p:ext uri="{BB962C8B-B14F-4D97-AF65-F5344CB8AC3E}">
        <p14:creationId xmlns:p14="http://schemas.microsoft.com/office/powerpoint/2010/main" val="858081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err="1" smtClean="0"/>
              <a:t>Antigenic</a:t>
            </a:r>
            <a:r>
              <a:rPr lang="tr-TR" dirty="0" smtClean="0"/>
              <a:t> </a:t>
            </a:r>
            <a:r>
              <a:rPr lang="tr-TR" dirty="0" err="1" smtClean="0"/>
              <a:t>tests</a:t>
            </a:r>
            <a:r>
              <a:rPr lang="tr-TR" dirty="0" smtClean="0"/>
              <a:t> </a:t>
            </a:r>
            <a:r>
              <a:rPr lang="tr-TR" dirty="0"/>
              <a:t>can </a:t>
            </a:r>
            <a:r>
              <a:rPr lang="tr-TR" dirty="0" err="1"/>
              <a:t>also</a:t>
            </a:r>
            <a:r>
              <a:rPr lang="tr-TR" dirty="0"/>
              <a:t> be </a:t>
            </a:r>
            <a:r>
              <a:rPr lang="tr-TR" dirty="0" err="1"/>
              <a:t>useful</a:t>
            </a:r>
            <a:r>
              <a:rPr lang="tr-TR" dirty="0"/>
              <a:t> </a:t>
            </a:r>
            <a:r>
              <a:rPr lang="tr-TR" dirty="0" err="1"/>
              <a:t>sometimes</a:t>
            </a:r>
            <a:r>
              <a:rPr lang="tr-TR" dirty="0"/>
              <a:t> in </a:t>
            </a:r>
            <a:r>
              <a:rPr lang="tr-TR" dirty="0" err="1"/>
              <a:t>fresh</a:t>
            </a:r>
            <a:r>
              <a:rPr lang="tr-TR" dirty="0"/>
              <a:t> </a:t>
            </a:r>
            <a:r>
              <a:rPr lang="tr-TR" dirty="0" err="1"/>
              <a:t>fetuses</a:t>
            </a:r>
            <a:r>
              <a:rPr lang="tr-TR" dirty="0"/>
              <a:t> </a:t>
            </a:r>
            <a:r>
              <a:rPr lang="tr-TR" dirty="0" err="1"/>
              <a:t>aborted</a:t>
            </a:r>
            <a:r>
              <a:rPr lang="tr-TR" dirty="0"/>
              <a:t> </a:t>
            </a:r>
            <a:r>
              <a:rPr lang="tr-TR" dirty="0" err="1"/>
              <a:t>before</a:t>
            </a:r>
            <a:r>
              <a:rPr lang="tr-TR" dirty="0"/>
              <a:t> </a:t>
            </a:r>
            <a:r>
              <a:rPr lang="tr-TR" dirty="0" err="1"/>
              <a:t>they</a:t>
            </a:r>
            <a:r>
              <a:rPr lang="tr-TR" dirty="0"/>
              <a:t> </a:t>
            </a:r>
            <a:r>
              <a:rPr lang="tr-TR" dirty="0" err="1"/>
              <a:t>have</a:t>
            </a:r>
            <a:r>
              <a:rPr lang="tr-TR" dirty="0"/>
              <a:t> </a:t>
            </a:r>
            <a:r>
              <a:rPr lang="tr-TR" dirty="0" err="1"/>
              <a:t>developed</a:t>
            </a:r>
            <a:r>
              <a:rPr lang="tr-TR" dirty="0"/>
              <a:t> an </a:t>
            </a:r>
            <a:r>
              <a:rPr lang="tr-TR" dirty="0" err="1"/>
              <a:t>immune</a:t>
            </a:r>
            <a:r>
              <a:rPr lang="tr-TR" dirty="0"/>
              <a:t> </a:t>
            </a:r>
            <a:r>
              <a:rPr lang="tr-TR" dirty="0" err="1"/>
              <a:t>response</a:t>
            </a:r>
            <a:r>
              <a:rPr lang="tr-TR" dirty="0"/>
              <a:t>. </a:t>
            </a:r>
            <a:r>
              <a:rPr lang="tr-TR" dirty="0" err="1"/>
              <a:t>Samples</a:t>
            </a:r>
            <a:r>
              <a:rPr lang="tr-TR" dirty="0"/>
              <a:t> </a:t>
            </a:r>
            <a:r>
              <a:rPr lang="tr-TR" dirty="0" err="1"/>
              <a:t>should</a:t>
            </a:r>
            <a:r>
              <a:rPr lang="tr-TR" dirty="0"/>
              <a:t> be </a:t>
            </a:r>
            <a:r>
              <a:rPr lang="tr-TR" dirty="0" err="1"/>
              <a:t>taken</a:t>
            </a:r>
            <a:r>
              <a:rPr lang="tr-TR" dirty="0"/>
              <a:t> </a:t>
            </a:r>
            <a:r>
              <a:rPr lang="tr-TR" dirty="0" err="1"/>
              <a:t>from</a:t>
            </a:r>
            <a:r>
              <a:rPr lang="tr-TR" dirty="0"/>
              <a:t> </a:t>
            </a:r>
            <a:r>
              <a:rPr lang="tr-TR" dirty="0" err="1"/>
              <a:t>the</a:t>
            </a:r>
            <a:r>
              <a:rPr lang="tr-TR" dirty="0"/>
              <a:t> </a:t>
            </a:r>
            <a:r>
              <a:rPr lang="tr-TR" dirty="0" err="1"/>
              <a:t>placenta</a:t>
            </a:r>
            <a:r>
              <a:rPr lang="tr-TR" dirty="0"/>
              <a:t> </a:t>
            </a:r>
            <a:r>
              <a:rPr lang="tr-TR" dirty="0" err="1"/>
              <a:t>and</a:t>
            </a:r>
            <a:r>
              <a:rPr lang="tr-TR" dirty="0"/>
              <a:t> </a:t>
            </a:r>
            <a:r>
              <a:rPr lang="tr-TR" dirty="0" err="1"/>
              <a:t>fetal</a:t>
            </a:r>
            <a:r>
              <a:rPr lang="tr-TR" dirty="0"/>
              <a:t> </a:t>
            </a:r>
            <a:r>
              <a:rPr lang="tr-TR" dirty="0" err="1"/>
              <a:t>skeletal</a:t>
            </a:r>
            <a:r>
              <a:rPr lang="tr-TR" dirty="0"/>
              <a:t> </a:t>
            </a:r>
            <a:r>
              <a:rPr lang="tr-TR" dirty="0" err="1"/>
              <a:t>muscle</a:t>
            </a:r>
            <a:r>
              <a:rPr lang="tr-TR" dirty="0"/>
              <a:t>, </a:t>
            </a:r>
            <a:r>
              <a:rPr lang="tr-TR" dirty="0" err="1"/>
              <a:t>brain</a:t>
            </a:r>
            <a:r>
              <a:rPr lang="tr-TR" dirty="0"/>
              <a:t> </a:t>
            </a:r>
            <a:r>
              <a:rPr lang="tr-TR" dirty="0" err="1"/>
              <a:t>and</a:t>
            </a:r>
            <a:r>
              <a:rPr lang="tr-TR" dirty="0"/>
              <a:t> </a:t>
            </a:r>
            <a:r>
              <a:rPr lang="tr-TR" dirty="0" err="1"/>
              <a:t>spinal</a:t>
            </a:r>
            <a:r>
              <a:rPr lang="tr-TR" dirty="0"/>
              <a:t> </a:t>
            </a:r>
            <a:r>
              <a:rPr lang="tr-TR" dirty="0" err="1" smtClean="0"/>
              <a:t>cord</a:t>
            </a:r>
            <a:r>
              <a:rPr lang="tr-TR" dirty="0" smtClean="0"/>
              <a:t>.</a:t>
            </a:r>
          </a:p>
          <a:p>
            <a:r>
              <a:rPr lang="tr-TR" dirty="0" smtClean="0"/>
              <a:t>RT-PCR, </a:t>
            </a:r>
            <a:r>
              <a:rPr lang="tr-TR" dirty="0" err="1" smtClean="0"/>
              <a:t>qRT</a:t>
            </a:r>
            <a:r>
              <a:rPr lang="tr-TR" dirty="0" smtClean="0"/>
              <a:t>-PCR</a:t>
            </a:r>
          </a:p>
          <a:p>
            <a:r>
              <a:rPr lang="tr-TR" dirty="0" err="1"/>
              <a:t>Akabane</a:t>
            </a:r>
            <a:r>
              <a:rPr lang="tr-TR" dirty="0"/>
              <a:t> </a:t>
            </a:r>
            <a:r>
              <a:rPr lang="tr-TR" dirty="0" err="1"/>
              <a:t>virus</a:t>
            </a:r>
            <a:r>
              <a:rPr lang="tr-TR" dirty="0"/>
              <a:t> can be </a:t>
            </a:r>
            <a:r>
              <a:rPr lang="tr-TR" dirty="0" err="1"/>
              <a:t>isolated</a:t>
            </a:r>
            <a:r>
              <a:rPr lang="tr-TR" dirty="0"/>
              <a:t> in a </a:t>
            </a:r>
            <a:r>
              <a:rPr lang="tr-TR" dirty="0" err="1"/>
              <a:t>number</a:t>
            </a:r>
            <a:r>
              <a:rPr lang="tr-TR" dirty="0"/>
              <a:t> of </a:t>
            </a:r>
            <a:r>
              <a:rPr lang="tr-TR" dirty="0" err="1"/>
              <a:t>cell</a:t>
            </a:r>
            <a:r>
              <a:rPr lang="tr-TR" dirty="0"/>
              <a:t> </a:t>
            </a:r>
            <a:r>
              <a:rPr lang="tr-TR" dirty="0" err="1"/>
              <a:t>lines</a:t>
            </a:r>
            <a:r>
              <a:rPr lang="tr-TR" dirty="0"/>
              <a:t> (</a:t>
            </a:r>
            <a:r>
              <a:rPr lang="tr-TR" dirty="0" err="1"/>
              <a:t>e.g</a:t>
            </a:r>
            <a:r>
              <a:rPr lang="tr-TR" dirty="0"/>
              <a:t>., </a:t>
            </a:r>
            <a:r>
              <a:rPr lang="tr-TR" dirty="0" err="1"/>
              <a:t>Vero</a:t>
            </a:r>
            <a:r>
              <a:rPr lang="tr-TR" dirty="0"/>
              <a:t>, HmLu-1, BHK-21) </a:t>
            </a:r>
            <a:r>
              <a:rPr lang="tr-TR" dirty="0" err="1"/>
              <a:t>cells</a:t>
            </a:r>
            <a:r>
              <a:rPr lang="tr-TR" dirty="0"/>
              <a:t>), </a:t>
            </a:r>
            <a:r>
              <a:rPr lang="tr-TR" dirty="0" err="1"/>
              <a:t>and</a:t>
            </a:r>
            <a:r>
              <a:rPr lang="tr-TR" dirty="0"/>
              <a:t> </a:t>
            </a:r>
            <a:r>
              <a:rPr lang="tr-TR" dirty="0" err="1"/>
              <a:t>the</a:t>
            </a:r>
            <a:r>
              <a:rPr lang="tr-TR" dirty="0"/>
              <a:t> </a:t>
            </a:r>
            <a:r>
              <a:rPr lang="tr-TR" dirty="0" err="1"/>
              <a:t>virus</a:t>
            </a:r>
            <a:r>
              <a:rPr lang="tr-TR" dirty="0"/>
              <a:t> can be </a:t>
            </a:r>
            <a:r>
              <a:rPr lang="tr-TR" dirty="0" err="1"/>
              <a:t>identified</a:t>
            </a:r>
            <a:r>
              <a:rPr lang="tr-TR" dirty="0"/>
              <a:t> </a:t>
            </a:r>
            <a:r>
              <a:rPr lang="tr-TR" dirty="0" err="1"/>
              <a:t>by</a:t>
            </a:r>
            <a:r>
              <a:rPr lang="tr-TR" dirty="0"/>
              <a:t> </a:t>
            </a:r>
            <a:r>
              <a:rPr lang="tr-TR" dirty="0" err="1"/>
              <a:t>immunofluorescent</a:t>
            </a:r>
            <a:r>
              <a:rPr lang="tr-TR" dirty="0"/>
              <a:t> </a:t>
            </a:r>
            <a:r>
              <a:rPr lang="tr-TR" dirty="0" err="1"/>
              <a:t>or</a:t>
            </a:r>
            <a:r>
              <a:rPr lang="tr-TR" dirty="0"/>
              <a:t> </a:t>
            </a:r>
            <a:r>
              <a:rPr lang="tr-TR" dirty="0" err="1"/>
              <a:t>immunohistochemical</a:t>
            </a:r>
            <a:r>
              <a:rPr lang="tr-TR" dirty="0"/>
              <a:t> </a:t>
            </a:r>
            <a:r>
              <a:rPr lang="tr-TR" dirty="0" err="1"/>
              <a:t>straining</a:t>
            </a:r>
            <a:r>
              <a:rPr lang="tr-TR" dirty="0"/>
              <a:t> </a:t>
            </a:r>
            <a:r>
              <a:rPr lang="tr-TR" dirty="0" err="1"/>
              <a:t>or</a:t>
            </a:r>
            <a:r>
              <a:rPr lang="tr-TR" dirty="0"/>
              <a:t> </a:t>
            </a:r>
            <a:r>
              <a:rPr lang="tr-TR" dirty="0" err="1"/>
              <a:t>virus</a:t>
            </a:r>
            <a:r>
              <a:rPr lang="tr-TR" dirty="0"/>
              <a:t> </a:t>
            </a:r>
            <a:r>
              <a:rPr lang="tr-TR" dirty="0" err="1"/>
              <a:t>neutralization</a:t>
            </a:r>
            <a:r>
              <a:rPr lang="tr-TR" dirty="0"/>
              <a:t>.</a:t>
            </a:r>
          </a:p>
        </p:txBody>
      </p:sp>
    </p:spTree>
    <p:extLst>
      <p:ext uri="{BB962C8B-B14F-4D97-AF65-F5344CB8AC3E}">
        <p14:creationId xmlns:p14="http://schemas.microsoft.com/office/powerpoint/2010/main" val="238441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0070C0"/>
                </a:solidFill>
              </a:rPr>
              <a:t>Differential</a:t>
            </a:r>
            <a:r>
              <a:rPr lang="tr-TR" dirty="0" smtClean="0">
                <a:solidFill>
                  <a:srgbClr val="0070C0"/>
                </a:solidFill>
              </a:rPr>
              <a:t> </a:t>
            </a:r>
            <a:r>
              <a:rPr lang="tr-TR" dirty="0" err="1"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tr-TR" dirty="0" err="1"/>
              <a:t>Schmallenberg</a:t>
            </a:r>
            <a:r>
              <a:rPr lang="tr-TR" dirty="0"/>
              <a:t> </a:t>
            </a:r>
            <a:r>
              <a:rPr lang="tr-TR" dirty="0" err="1"/>
              <a:t>virus</a:t>
            </a:r>
            <a:r>
              <a:rPr lang="tr-TR" dirty="0"/>
              <a:t>; </a:t>
            </a:r>
            <a:endParaRPr lang="tr-TR" dirty="0" smtClean="0"/>
          </a:p>
          <a:p>
            <a:r>
              <a:rPr lang="tr-TR" dirty="0" err="1" smtClean="0"/>
              <a:t>disease</a:t>
            </a:r>
            <a:r>
              <a:rPr lang="tr-TR" dirty="0" smtClean="0"/>
              <a:t> </a:t>
            </a:r>
            <a:r>
              <a:rPr lang="tr-TR" dirty="0" err="1"/>
              <a:t>caused</a:t>
            </a:r>
            <a:r>
              <a:rPr lang="tr-TR" dirty="0"/>
              <a:t> </a:t>
            </a:r>
            <a:r>
              <a:rPr lang="tr-TR" dirty="0" err="1"/>
              <a:t>by</a:t>
            </a:r>
            <a:r>
              <a:rPr lang="tr-TR" dirty="0"/>
              <a:t> </a:t>
            </a:r>
            <a:r>
              <a:rPr lang="tr-TR" dirty="0" err="1"/>
              <a:t>Aino</a:t>
            </a:r>
            <a:r>
              <a:rPr lang="tr-TR" dirty="0"/>
              <a:t> </a:t>
            </a:r>
            <a:r>
              <a:rPr lang="tr-TR" dirty="0" err="1"/>
              <a:t>or</a:t>
            </a:r>
            <a:r>
              <a:rPr lang="tr-TR" dirty="0"/>
              <a:t> </a:t>
            </a:r>
            <a:r>
              <a:rPr lang="tr-TR" dirty="0" err="1"/>
              <a:t>Cache</a:t>
            </a:r>
            <a:r>
              <a:rPr lang="tr-TR" dirty="0"/>
              <a:t> </a:t>
            </a:r>
            <a:r>
              <a:rPr lang="tr-TR" dirty="0" err="1"/>
              <a:t>Valley</a:t>
            </a:r>
            <a:r>
              <a:rPr lang="tr-TR" dirty="0"/>
              <a:t> (</a:t>
            </a:r>
            <a:r>
              <a:rPr lang="tr-TR" dirty="0" err="1"/>
              <a:t>Chuzan</a:t>
            </a:r>
            <a:r>
              <a:rPr lang="tr-TR" dirty="0"/>
              <a:t>) </a:t>
            </a:r>
            <a:r>
              <a:rPr lang="tr-TR" dirty="0" err="1"/>
              <a:t>viruses</a:t>
            </a:r>
            <a:r>
              <a:rPr lang="tr-TR" dirty="0"/>
              <a:t>; </a:t>
            </a:r>
            <a:endParaRPr lang="tr-TR" dirty="0" smtClean="0"/>
          </a:p>
          <a:p>
            <a:r>
              <a:rPr lang="tr-TR" dirty="0" err="1" smtClean="0"/>
              <a:t>bovine</a:t>
            </a:r>
            <a:r>
              <a:rPr lang="tr-TR" dirty="0" smtClean="0"/>
              <a:t> </a:t>
            </a:r>
            <a:r>
              <a:rPr lang="tr-TR" dirty="0" err="1"/>
              <a:t>viral</a:t>
            </a:r>
            <a:r>
              <a:rPr lang="tr-TR" dirty="0"/>
              <a:t> </a:t>
            </a:r>
            <a:r>
              <a:rPr lang="tr-TR" dirty="0" err="1"/>
              <a:t>diarrhea</a:t>
            </a:r>
            <a:r>
              <a:rPr lang="tr-TR" dirty="0"/>
              <a:t> </a:t>
            </a:r>
            <a:r>
              <a:rPr lang="tr-TR" dirty="0" err="1"/>
              <a:t>virus</a:t>
            </a:r>
            <a:r>
              <a:rPr lang="tr-TR" dirty="0"/>
              <a:t>; </a:t>
            </a:r>
            <a:endParaRPr lang="tr-TR" dirty="0" smtClean="0"/>
          </a:p>
          <a:p>
            <a:r>
              <a:rPr lang="tr-TR" dirty="0" err="1" smtClean="0"/>
              <a:t>border</a:t>
            </a:r>
            <a:r>
              <a:rPr lang="tr-TR" dirty="0" smtClean="0"/>
              <a:t> </a:t>
            </a:r>
            <a:r>
              <a:rPr lang="tr-TR" dirty="0" err="1"/>
              <a:t>disease</a:t>
            </a:r>
            <a:r>
              <a:rPr lang="tr-TR" dirty="0"/>
              <a:t>; </a:t>
            </a:r>
            <a:endParaRPr lang="tr-TR" dirty="0" smtClean="0"/>
          </a:p>
          <a:p>
            <a:r>
              <a:rPr lang="tr-TR" dirty="0" err="1" smtClean="0"/>
              <a:t>Wesselsbron</a:t>
            </a:r>
            <a:r>
              <a:rPr lang="tr-TR" dirty="0" smtClean="0"/>
              <a:t> </a:t>
            </a:r>
            <a:r>
              <a:rPr lang="tr-TR" dirty="0" err="1"/>
              <a:t>disease</a:t>
            </a:r>
            <a:r>
              <a:rPr lang="tr-TR" dirty="0"/>
              <a:t>; </a:t>
            </a:r>
            <a:endParaRPr lang="tr-TR" dirty="0" smtClean="0"/>
          </a:p>
          <a:p>
            <a:r>
              <a:rPr lang="tr-TR" dirty="0" err="1" smtClean="0"/>
              <a:t>bluetongue</a:t>
            </a:r>
            <a:r>
              <a:rPr lang="tr-TR" dirty="0" smtClean="0"/>
              <a:t> </a:t>
            </a:r>
            <a:r>
              <a:rPr lang="tr-TR" dirty="0"/>
              <a:t>(in </a:t>
            </a:r>
            <a:r>
              <a:rPr lang="tr-TR" dirty="0" err="1"/>
              <a:t>sheep</a:t>
            </a:r>
            <a:r>
              <a:rPr lang="tr-TR" dirty="0"/>
              <a:t>); </a:t>
            </a:r>
            <a:r>
              <a:rPr lang="tr-TR" dirty="0" err="1"/>
              <a:t>and</a:t>
            </a:r>
            <a:r>
              <a:rPr lang="tr-TR" dirty="0"/>
              <a:t> </a:t>
            </a:r>
            <a:endParaRPr lang="tr-TR" dirty="0" smtClean="0"/>
          </a:p>
          <a:p>
            <a:r>
              <a:rPr lang="tr-TR" dirty="0" err="1" smtClean="0"/>
              <a:t>other</a:t>
            </a:r>
            <a:r>
              <a:rPr lang="tr-TR" dirty="0" smtClean="0"/>
              <a:t> </a:t>
            </a:r>
            <a:r>
              <a:rPr lang="tr-TR" dirty="0" err="1"/>
              <a:t>nutritional</a:t>
            </a:r>
            <a:r>
              <a:rPr lang="tr-TR" dirty="0"/>
              <a:t>, </a:t>
            </a:r>
            <a:r>
              <a:rPr lang="tr-TR" dirty="0" err="1"/>
              <a:t>genetic</a:t>
            </a:r>
            <a:r>
              <a:rPr lang="tr-TR" dirty="0"/>
              <a:t>, </a:t>
            </a:r>
            <a:r>
              <a:rPr lang="tr-TR" dirty="0" err="1"/>
              <a:t>and</a:t>
            </a:r>
            <a:r>
              <a:rPr lang="tr-TR" dirty="0"/>
              <a:t> </a:t>
            </a:r>
            <a:r>
              <a:rPr lang="tr-TR" dirty="0" err="1"/>
              <a:t>toxic</a:t>
            </a:r>
            <a:r>
              <a:rPr lang="tr-TR" dirty="0"/>
              <a:t> </a:t>
            </a:r>
            <a:r>
              <a:rPr lang="tr-TR" dirty="0" err="1"/>
              <a:t>diseases</a:t>
            </a:r>
            <a:r>
              <a:rPr lang="tr-TR" dirty="0"/>
              <a:t>.</a:t>
            </a:r>
            <a:endParaRPr lang="en-US" dirty="0">
              <a:solidFill>
                <a:schemeClr val="accent2">
                  <a:lumMod val="75000"/>
                </a:schemeClr>
              </a:solidFill>
              <a:effectLst>
                <a:outerShdw blurRad="38100" dist="38100" dir="2700000" algn="tl">
                  <a:srgbClr val="C0C0C0"/>
                </a:outerShdw>
              </a:effectLst>
            </a:endParaRPr>
          </a:p>
          <a:p>
            <a:pPr marL="0" indent="0">
              <a:buNone/>
            </a:pPr>
            <a:endParaRPr lang="tr-TR" dirty="0"/>
          </a:p>
        </p:txBody>
      </p:sp>
    </p:spTree>
    <p:extLst>
      <p:ext uri="{BB962C8B-B14F-4D97-AF65-F5344CB8AC3E}">
        <p14:creationId xmlns:p14="http://schemas.microsoft.com/office/powerpoint/2010/main" val="1532215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0070C0"/>
                </a:solidFill>
              </a:rPr>
              <a:t>Prevention</a:t>
            </a:r>
            <a:r>
              <a:rPr lang="tr-TR" dirty="0" smtClean="0">
                <a:solidFill>
                  <a:srgbClr val="0070C0"/>
                </a:solidFill>
              </a:rPr>
              <a:t> </a:t>
            </a:r>
            <a:r>
              <a:rPr lang="tr-TR" dirty="0" err="1" smtClean="0">
                <a:solidFill>
                  <a:srgbClr val="0070C0"/>
                </a:solidFill>
              </a:rPr>
              <a:t>and</a:t>
            </a:r>
            <a:r>
              <a:rPr lang="tr-TR" dirty="0" smtClean="0">
                <a:solidFill>
                  <a:srgbClr val="0070C0"/>
                </a:solidFill>
              </a:rPr>
              <a:t> Control</a:t>
            </a:r>
            <a:endParaRPr lang="tr-TR" dirty="0">
              <a:solidFill>
                <a:srgbClr val="0070C0"/>
              </a:solidFill>
            </a:endParaRPr>
          </a:p>
        </p:txBody>
      </p:sp>
      <p:sp>
        <p:nvSpPr>
          <p:cNvPr id="3" name="İçerik Yer Tutucusu 2"/>
          <p:cNvSpPr>
            <a:spLocks noGrp="1"/>
          </p:cNvSpPr>
          <p:nvPr>
            <p:ph idx="1"/>
          </p:nvPr>
        </p:nvSpPr>
        <p:spPr/>
        <p:txBody>
          <a:bodyPr>
            <a:normAutofit lnSpcReduction="10000"/>
          </a:bodyPr>
          <a:lstStyle/>
          <a:p>
            <a:r>
              <a:rPr lang="tr-TR" dirty="0" err="1"/>
              <a:t>Akabane</a:t>
            </a:r>
            <a:r>
              <a:rPr lang="tr-TR" dirty="0"/>
              <a:t> </a:t>
            </a:r>
            <a:r>
              <a:rPr lang="tr-TR" dirty="0" err="1"/>
              <a:t>virus</a:t>
            </a:r>
            <a:r>
              <a:rPr lang="tr-TR" dirty="0"/>
              <a:t> </a:t>
            </a:r>
            <a:r>
              <a:rPr lang="tr-TR" dirty="0" err="1"/>
              <a:t>does</a:t>
            </a:r>
            <a:r>
              <a:rPr lang="tr-TR" dirty="0"/>
              <a:t> not </a:t>
            </a:r>
            <a:r>
              <a:rPr lang="tr-TR" dirty="0" err="1"/>
              <a:t>appear</a:t>
            </a:r>
            <a:r>
              <a:rPr lang="tr-TR" dirty="0"/>
              <a:t> </a:t>
            </a:r>
            <a:r>
              <a:rPr lang="tr-TR" dirty="0" err="1"/>
              <a:t>to</a:t>
            </a:r>
            <a:r>
              <a:rPr lang="tr-TR" dirty="0"/>
              <a:t> be </a:t>
            </a:r>
            <a:r>
              <a:rPr lang="tr-TR" dirty="0" err="1"/>
              <a:t>transmitted</a:t>
            </a:r>
            <a:r>
              <a:rPr lang="tr-TR" dirty="0"/>
              <a:t> </a:t>
            </a:r>
            <a:r>
              <a:rPr lang="tr-TR" dirty="0" err="1"/>
              <a:t>between</a:t>
            </a:r>
            <a:r>
              <a:rPr lang="tr-TR" dirty="0"/>
              <a:t> </a:t>
            </a:r>
            <a:r>
              <a:rPr lang="tr-TR" dirty="0" err="1"/>
              <a:t>animals</a:t>
            </a:r>
            <a:r>
              <a:rPr lang="tr-TR" dirty="0"/>
              <a:t> </a:t>
            </a:r>
            <a:r>
              <a:rPr lang="tr-TR" dirty="0" err="1"/>
              <a:t>except</a:t>
            </a:r>
            <a:r>
              <a:rPr lang="tr-TR" dirty="0"/>
              <a:t> </a:t>
            </a:r>
            <a:r>
              <a:rPr lang="tr-TR" dirty="0" err="1"/>
              <a:t>by</a:t>
            </a:r>
            <a:r>
              <a:rPr lang="tr-TR" dirty="0"/>
              <a:t> </a:t>
            </a:r>
            <a:r>
              <a:rPr lang="tr-TR" dirty="0" err="1"/>
              <a:t>arthropods</a:t>
            </a:r>
            <a:r>
              <a:rPr lang="tr-TR" dirty="0"/>
              <a:t>. </a:t>
            </a:r>
            <a:endParaRPr lang="tr-TR" dirty="0" smtClean="0"/>
          </a:p>
          <a:p>
            <a:r>
              <a:rPr lang="tr-TR" dirty="0" err="1" smtClean="0"/>
              <a:t>If</a:t>
            </a:r>
            <a:r>
              <a:rPr lang="tr-TR" dirty="0" smtClean="0"/>
              <a:t> </a:t>
            </a:r>
            <a:r>
              <a:rPr lang="tr-TR" dirty="0" err="1"/>
              <a:t>this</a:t>
            </a:r>
            <a:r>
              <a:rPr lang="tr-TR" dirty="0"/>
              <a:t> </a:t>
            </a:r>
            <a:r>
              <a:rPr lang="tr-TR" dirty="0" err="1"/>
              <a:t>virus</a:t>
            </a:r>
            <a:r>
              <a:rPr lang="tr-TR" dirty="0"/>
              <a:t> is </a:t>
            </a:r>
            <a:r>
              <a:rPr lang="tr-TR" dirty="0" err="1"/>
              <a:t>introduced</a:t>
            </a:r>
            <a:r>
              <a:rPr lang="tr-TR" dirty="0"/>
              <a:t> </a:t>
            </a:r>
            <a:r>
              <a:rPr lang="tr-TR" dirty="0" err="1"/>
              <a:t>into</a:t>
            </a:r>
            <a:r>
              <a:rPr lang="tr-TR" dirty="0"/>
              <a:t> an </a:t>
            </a:r>
            <a:r>
              <a:rPr lang="tr-TR" dirty="0" err="1"/>
              <a:t>area</a:t>
            </a:r>
            <a:r>
              <a:rPr lang="tr-TR" dirty="0"/>
              <a:t> </a:t>
            </a:r>
            <a:r>
              <a:rPr lang="tr-TR" dirty="0" err="1"/>
              <a:t>where</a:t>
            </a:r>
            <a:r>
              <a:rPr lang="tr-TR" dirty="0"/>
              <a:t> it is not </a:t>
            </a:r>
            <a:r>
              <a:rPr lang="tr-TR" dirty="0" err="1"/>
              <a:t>endemic</a:t>
            </a:r>
            <a:r>
              <a:rPr lang="tr-TR" dirty="0"/>
              <a:t>, </a:t>
            </a:r>
            <a:r>
              <a:rPr lang="tr-TR" dirty="0" err="1"/>
              <a:t>care</a:t>
            </a:r>
            <a:r>
              <a:rPr lang="tr-TR" dirty="0"/>
              <a:t> </a:t>
            </a:r>
            <a:r>
              <a:rPr lang="tr-TR" dirty="0" err="1"/>
              <a:t>should</a:t>
            </a:r>
            <a:r>
              <a:rPr lang="tr-TR" dirty="0"/>
              <a:t> be </a:t>
            </a:r>
            <a:r>
              <a:rPr lang="tr-TR" dirty="0" err="1"/>
              <a:t>taken</a:t>
            </a:r>
            <a:r>
              <a:rPr lang="tr-TR" dirty="0"/>
              <a:t> </a:t>
            </a:r>
            <a:r>
              <a:rPr lang="tr-TR" dirty="0" err="1"/>
              <a:t>to</a:t>
            </a:r>
            <a:r>
              <a:rPr lang="tr-TR" dirty="0"/>
              <a:t> </a:t>
            </a:r>
            <a:r>
              <a:rPr lang="tr-TR" dirty="0" err="1"/>
              <a:t>prevent</a:t>
            </a:r>
            <a:r>
              <a:rPr lang="tr-TR" dirty="0"/>
              <a:t> it </a:t>
            </a:r>
            <a:r>
              <a:rPr lang="tr-TR" dirty="0" err="1"/>
              <a:t>from</a:t>
            </a:r>
            <a:r>
              <a:rPr lang="tr-TR" dirty="0"/>
              <a:t> </a:t>
            </a:r>
            <a:r>
              <a:rPr lang="tr-TR" dirty="0" err="1"/>
              <a:t>infecting</a:t>
            </a:r>
            <a:r>
              <a:rPr lang="tr-TR" dirty="0"/>
              <a:t> </a:t>
            </a:r>
            <a:r>
              <a:rPr lang="tr-TR" dirty="0" err="1"/>
              <a:t>potential</a:t>
            </a:r>
            <a:r>
              <a:rPr lang="tr-TR" dirty="0"/>
              <a:t> </a:t>
            </a:r>
            <a:r>
              <a:rPr lang="tr-TR" dirty="0" err="1"/>
              <a:t>vectors</a:t>
            </a:r>
            <a:r>
              <a:rPr lang="tr-TR" dirty="0"/>
              <a:t>, </a:t>
            </a:r>
            <a:r>
              <a:rPr lang="tr-TR" dirty="0" err="1"/>
              <a:t>especially</a:t>
            </a:r>
            <a:r>
              <a:rPr lang="tr-TR" dirty="0"/>
              <a:t> </a:t>
            </a:r>
            <a:r>
              <a:rPr lang="tr-TR" dirty="0" err="1"/>
              <a:t>Culicoides</a:t>
            </a:r>
            <a:r>
              <a:rPr lang="tr-TR" dirty="0"/>
              <a:t> </a:t>
            </a:r>
            <a:r>
              <a:rPr lang="tr-TR" dirty="0" err="1"/>
              <a:t>spp</a:t>
            </a:r>
            <a:r>
              <a:rPr lang="tr-TR" dirty="0"/>
              <a:t>. </a:t>
            </a:r>
            <a:r>
              <a:rPr lang="tr-TR" dirty="0" err="1"/>
              <a:t>gnats</a:t>
            </a:r>
            <a:r>
              <a:rPr lang="tr-TR" dirty="0"/>
              <a:t>. </a:t>
            </a:r>
            <a:endParaRPr lang="tr-TR" dirty="0" smtClean="0"/>
          </a:p>
          <a:p>
            <a:r>
              <a:rPr lang="tr-TR" dirty="0" err="1" smtClean="0"/>
              <a:t>Vaccines</a:t>
            </a:r>
            <a:r>
              <a:rPr lang="tr-TR" dirty="0" smtClean="0"/>
              <a:t> </a:t>
            </a:r>
            <a:r>
              <a:rPr lang="tr-TR" dirty="0" err="1"/>
              <a:t>are</a:t>
            </a:r>
            <a:r>
              <a:rPr lang="tr-TR" dirty="0"/>
              <a:t> </a:t>
            </a:r>
            <a:r>
              <a:rPr lang="tr-TR" dirty="0" err="1"/>
              <a:t>available</a:t>
            </a:r>
            <a:r>
              <a:rPr lang="tr-TR" dirty="0"/>
              <a:t> in </a:t>
            </a:r>
            <a:r>
              <a:rPr lang="tr-TR" dirty="0" err="1"/>
              <a:t>some</a:t>
            </a:r>
            <a:r>
              <a:rPr lang="tr-TR" dirty="0"/>
              <a:t> </a:t>
            </a:r>
            <a:r>
              <a:rPr lang="tr-TR" dirty="0" err="1"/>
              <a:t>countries</a:t>
            </a:r>
            <a:r>
              <a:rPr lang="tr-TR" dirty="0"/>
              <a:t>, </a:t>
            </a:r>
            <a:r>
              <a:rPr lang="tr-TR" dirty="0" err="1"/>
              <a:t>and</a:t>
            </a:r>
            <a:r>
              <a:rPr lang="tr-TR" dirty="0"/>
              <a:t> can </a:t>
            </a:r>
            <a:r>
              <a:rPr lang="tr-TR" dirty="0" err="1"/>
              <a:t>prevent</a:t>
            </a:r>
            <a:r>
              <a:rPr lang="tr-TR" dirty="0"/>
              <a:t> </a:t>
            </a:r>
            <a:r>
              <a:rPr lang="tr-TR" dirty="0" err="1"/>
              <a:t>fetal</a:t>
            </a:r>
            <a:r>
              <a:rPr lang="tr-TR" dirty="0"/>
              <a:t> </a:t>
            </a:r>
            <a:r>
              <a:rPr lang="tr-TR" dirty="0" err="1"/>
              <a:t>losses</a:t>
            </a:r>
            <a:r>
              <a:rPr lang="tr-TR" dirty="0"/>
              <a:t>. </a:t>
            </a:r>
            <a:endParaRPr lang="tr-TR" dirty="0" smtClean="0"/>
          </a:p>
          <a:p>
            <a:r>
              <a:rPr lang="tr-TR" dirty="0" err="1"/>
              <a:t>Akabane</a:t>
            </a:r>
            <a:r>
              <a:rPr lang="tr-TR" dirty="0"/>
              <a:t> </a:t>
            </a:r>
            <a:r>
              <a:rPr lang="tr-TR" dirty="0" err="1"/>
              <a:t>disease</a:t>
            </a:r>
            <a:r>
              <a:rPr lang="tr-TR" dirty="0"/>
              <a:t> can </a:t>
            </a:r>
            <a:r>
              <a:rPr lang="tr-TR" dirty="0" err="1"/>
              <a:t>also</a:t>
            </a:r>
            <a:r>
              <a:rPr lang="tr-TR" dirty="0"/>
              <a:t> be </a:t>
            </a:r>
            <a:r>
              <a:rPr lang="tr-TR" dirty="0" err="1"/>
              <a:t>controlled</a:t>
            </a:r>
            <a:r>
              <a:rPr lang="tr-TR" dirty="0"/>
              <a:t> in </a:t>
            </a:r>
            <a:r>
              <a:rPr lang="tr-TR" dirty="0" err="1"/>
              <a:t>pregnant</a:t>
            </a:r>
            <a:r>
              <a:rPr lang="tr-TR" dirty="0"/>
              <a:t> </a:t>
            </a:r>
            <a:r>
              <a:rPr lang="tr-TR" dirty="0" err="1"/>
              <a:t>animals</a:t>
            </a:r>
            <a:r>
              <a:rPr lang="tr-TR" dirty="0"/>
              <a:t> </a:t>
            </a:r>
            <a:r>
              <a:rPr lang="tr-TR" dirty="0" err="1"/>
              <a:t>by</a:t>
            </a:r>
            <a:r>
              <a:rPr lang="tr-TR" dirty="0"/>
              <a:t> </a:t>
            </a:r>
            <a:r>
              <a:rPr lang="tr-TR" dirty="0" err="1"/>
              <a:t>moving</a:t>
            </a:r>
            <a:r>
              <a:rPr lang="tr-TR" dirty="0"/>
              <a:t> </a:t>
            </a:r>
            <a:r>
              <a:rPr lang="tr-TR" dirty="0" err="1"/>
              <a:t>them</a:t>
            </a:r>
            <a:r>
              <a:rPr lang="tr-TR" dirty="0"/>
              <a:t> </a:t>
            </a:r>
            <a:r>
              <a:rPr lang="tr-TR" dirty="0" err="1"/>
              <a:t>into</a:t>
            </a:r>
            <a:r>
              <a:rPr lang="tr-TR" dirty="0"/>
              <a:t> an </a:t>
            </a:r>
            <a:r>
              <a:rPr lang="tr-TR" dirty="0" err="1"/>
              <a:t>endemic</a:t>
            </a:r>
            <a:r>
              <a:rPr lang="tr-TR" dirty="0"/>
              <a:t> </a:t>
            </a:r>
            <a:r>
              <a:rPr lang="tr-TR" dirty="0" err="1"/>
              <a:t>area</a:t>
            </a:r>
            <a:r>
              <a:rPr lang="tr-TR" dirty="0"/>
              <a:t> in time </a:t>
            </a:r>
            <a:r>
              <a:rPr lang="tr-TR" dirty="0" err="1"/>
              <a:t>to</a:t>
            </a:r>
            <a:r>
              <a:rPr lang="tr-TR" dirty="0"/>
              <a:t> </a:t>
            </a:r>
            <a:r>
              <a:rPr lang="tr-TR" dirty="0" err="1"/>
              <a:t>develop</a:t>
            </a:r>
            <a:r>
              <a:rPr lang="tr-TR" dirty="0"/>
              <a:t> </a:t>
            </a:r>
            <a:r>
              <a:rPr lang="tr-TR" dirty="0" err="1"/>
              <a:t>immunity</a:t>
            </a:r>
            <a:r>
              <a:rPr lang="tr-TR" dirty="0"/>
              <a:t> </a:t>
            </a:r>
            <a:r>
              <a:rPr lang="tr-TR" dirty="0" err="1"/>
              <a:t>before</a:t>
            </a:r>
            <a:r>
              <a:rPr lang="tr-TR" dirty="0"/>
              <a:t> </a:t>
            </a:r>
            <a:r>
              <a:rPr lang="tr-TR" dirty="0" err="1"/>
              <a:t>they</a:t>
            </a:r>
            <a:r>
              <a:rPr lang="tr-TR" dirty="0"/>
              <a:t> </a:t>
            </a:r>
            <a:r>
              <a:rPr lang="tr-TR" dirty="0" err="1"/>
              <a:t>are</a:t>
            </a:r>
            <a:r>
              <a:rPr lang="tr-TR" dirty="0"/>
              <a:t> </a:t>
            </a:r>
            <a:r>
              <a:rPr lang="tr-TR" dirty="0" err="1"/>
              <a:t>first</a:t>
            </a:r>
            <a:r>
              <a:rPr lang="tr-TR" dirty="0"/>
              <a:t> </a:t>
            </a:r>
            <a:r>
              <a:rPr lang="tr-TR" dirty="0" err="1"/>
              <a:t>bred</a:t>
            </a:r>
            <a:r>
              <a:rPr lang="tr-TR" dirty="0"/>
              <a:t>. </a:t>
            </a:r>
            <a:endParaRPr lang="tr-TR" dirty="0" smtClean="0"/>
          </a:p>
          <a:p>
            <a:r>
              <a:rPr lang="tr-TR" dirty="0" err="1">
                <a:solidFill>
                  <a:srgbClr val="FF6600"/>
                </a:solidFill>
              </a:rPr>
              <a:t>Seropositive</a:t>
            </a:r>
            <a:r>
              <a:rPr lang="tr-TR" dirty="0">
                <a:solidFill>
                  <a:srgbClr val="FF6600"/>
                </a:solidFill>
              </a:rPr>
              <a:t> </a:t>
            </a:r>
            <a:r>
              <a:rPr lang="tr-TR" dirty="0" err="1" smtClean="0">
                <a:solidFill>
                  <a:srgbClr val="FF6600"/>
                </a:solidFill>
              </a:rPr>
              <a:t>aniimals</a:t>
            </a:r>
            <a:r>
              <a:rPr lang="tr-TR" dirty="0" smtClean="0">
                <a:solidFill>
                  <a:srgbClr val="FF6600"/>
                </a:solidFill>
              </a:rPr>
              <a:t> </a:t>
            </a:r>
            <a:r>
              <a:rPr lang="tr-TR" dirty="0" err="1" smtClean="0">
                <a:solidFill>
                  <a:srgbClr val="FF6600"/>
                </a:solidFill>
              </a:rPr>
              <a:t>have</a:t>
            </a:r>
            <a:r>
              <a:rPr lang="tr-TR" dirty="0" smtClean="0">
                <a:solidFill>
                  <a:srgbClr val="FF6600"/>
                </a:solidFill>
              </a:rPr>
              <a:t> </a:t>
            </a:r>
            <a:r>
              <a:rPr lang="tr-TR" dirty="0" err="1">
                <a:solidFill>
                  <a:srgbClr val="FF6600"/>
                </a:solidFill>
              </a:rPr>
              <a:t>no</a:t>
            </a:r>
            <a:r>
              <a:rPr lang="tr-TR" dirty="0">
                <a:solidFill>
                  <a:srgbClr val="FF6600"/>
                </a:solidFill>
              </a:rPr>
              <a:t> problem </a:t>
            </a:r>
            <a:r>
              <a:rPr lang="tr-TR" dirty="0" err="1">
                <a:solidFill>
                  <a:srgbClr val="FF6600"/>
                </a:solidFill>
              </a:rPr>
              <a:t>with</a:t>
            </a:r>
            <a:r>
              <a:rPr lang="tr-TR" dirty="0">
                <a:solidFill>
                  <a:srgbClr val="FF6600"/>
                </a:solidFill>
              </a:rPr>
              <a:t> </a:t>
            </a:r>
            <a:r>
              <a:rPr lang="tr-TR" dirty="0" err="1">
                <a:solidFill>
                  <a:srgbClr val="FF6600"/>
                </a:solidFill>
              </a:rPr>
              <a:t>the</a:t>
            </a:r>
            <a:r>
              <a:rPr lang="tr-TR" dirty="0">
                <a:solidFill>
                  <a:srgbClr val="FF6600"/>
                </a:solidFill>
              </a:rPr>
              <a:t> </a:t>
            </a:r>
            <a:r>
              <a:rPr lang="tr-TR" dirty="0" err="1">
                <a:solidFill>
                  <a:srgbClr val="FF6600"/>
                </a:solidFill>
              </a:rPr>
              <a:t>pregnancy</a:t>
            </a:r>
            <a:r>
              <a:rPr lang="tr-TR" dirty="0">
                <a:solidFill>
                  <a:srgbClr val="FF6600"/>
                </a:solidFill>
              </a:rPr>
              <a:t>.</a:t>
            </a:r>
          </a:p>
        </p:txBody>
      </p:sp>
    </p:spTree>
    <p:extLst>
      <p:ext uri="{BB962C8B-B14F-4D97-AF65-F5344CB8AC3E}">
        <p14:creationId xmlns:p14="http://schemas.microsoft.com/office/powerpoint/2010/main" val="785550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en-US" dirty="0" err="1"/>
              <a:t>Akabane</a:t>
            </a:r>
            <a:r>
              <a:rPr lang="en-US" dirty="0"/>
              <a:t> disease is an arthropod-borne viral disease that can affect cattle, sheep and goats. In the predominant syndrome, </a:t>
            </a:r>
            <a:r>
              <a:rPr lang="en-US" dirty="0" err="1"/>
              <a:t>inapparent</a:t>
            </a:r>
            <a:r>
              <a:rPr lang="en-US" dirty="0"/>
              <a:t> infections in adults can lead months later to abortions, stillbirths and congenital defects in newborns.</a:t>
            </a:r>
            <a:endParaRPr lang="tr-TR" dirty="0"/>
          </a:p>
        </p:txBody>
      </p:sp>
    </p:spTree>
    <p:extLst>
      <p:ext uri="{BB962C8B-B14F-4D97-AF65-F5344CB8AC3E}">
        <p14:creationId xmlns:p14="http://schemas.microsoft.com/office/powerpoint/2010/main" val="949776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a:hlinkClick r:id="rId2"/>
              </a:rPr>
              <a:t>http://</a:t>
            </a:r>
            <a:r>
              <a:rPr lang="tr-TR" dirty="0" smtClean="0">
                <a:hlinkClick r:id="rId2"/>
              </a:rPr>
              <a:t>www.cfsph.iastate.edu/Factsheets/pdfs/akabane.pdf</a:t>
            </a:r>
            <a:endParaRPr lang="tr-TR" dirty="0" smtClean="0"/>
          </a:p>
          <a:p>
            <a:r>
              <a:rPr lang="tr-TR" dirty="0"/>
              <a:t>AKABANE STANDARD OPERATING PROCEDURES: 1. OVERVIEW OF ETIOLOGY AND </a:t>
            </a:r>
            <a:r>
              <a:rPr lang="tr-TR" dirty="0" smtClean="0"/>
              <a:t>ECOLOGY </a:t>
            </a:r>
            <a:r>
              <a:rPr lang="tr-TR" dirty="0" err="1" smtClean="0"/>
              <a:t>https</a:t>
            </a:r>
            <a:r>
              <a:rPr lang="tr-TR" dirty="0"/>
              <a:t>://</a:t>
            </a:r>
            <a:r>
              <a:rPr lang="tr-TR" dirty="0" err="1"/>
              <a:t>www.aphis.usda.gov</a:t>
            </a:r>
            <a:r>
              <a:rPr lang="tr-TR" dirty="0"/>
              <a:t>/</a:t>
            </a:r>
            <a:r>
              <a:rPr lang="tr-TR" dirty="0" err="1"/>
              <a:t>animal_health</a:t>
            </a:r>
            <a:r>
              <a:rPr lang="tr-TR" dirty="0"/>
              <a:t>/</a:t>
            </a:r>
            <a:r>
              <a:rPr lang="tr-TR" dirty="0" err="1"/>
              <a:t>emergency_management</a:t>
            </a:r>
            <a:r>
              <a:rPr lang="tr-TR" dirty="0"/>
              <a:t>/</a:t>
            </a:r>
            <a:r>
              <a:rPr lang="tr-TR" dirty="0" err="1"/>
              <a:t>downloads</a:t>
            </a:r>
            <a:r>
              <a:rPr lang="tr-TR" dirty="0"/>
              <a:t>/sop/</a:t>
            </a:r>
            <a:r>
              <a:rPr lang="tr-TR" dirty="0" err="1"/>
              <a:t>sop_akabane_ee.pdf</a:t>
            </a:r>
            <a:endParaRPr lang="tr-TR" dirty="0"/>
          </a:p>
        </p:txBody>
      </p:sp>
    </p:spTree>
    <p:extLst>
      <p:ext uri="{BB962C8B-B14F-4D97-AF65-F5344CB8AC3E}">
        <p14:creationId xmlns:p14="http://schemas.microsoft.com/office/powerpoint/2010/main" val="1492999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1946" y="2265177"/>
            <a:ext cx="10515600" cy="1325563"/>
          </a:xfrm>
        </p:spPr>
        <p:txBody>
          <a:bodyPr/>
          <a:lstStyle/>
          <a:p>
            <a:pPr algn="ctr"/>
            <a:r>
              <a:rPr lang="tr-TR" b="1" smtClean="0">
                <a:solidFill>
                  <a:srgbClr val="0070C0"/>
                </a:solidFill>
              </a:rPr>
              <a:t>BLUETONGUE DISEASE</a:t>
            </a:r>
            <a:endParaRPr lang="tr-TR" b="1" dirty="0">
              <a:solidFill>
                <a:srgbClr val="0070C0"/>
              </a:solidFill>
            </a:endParaRPr>
          </a:p>
        </p:txBody>
      </p:sp>
    </p:spTree>
    <p:extLst>
      <p:ext uri="{BB962C8B-B14F-4D97-AF65-F5344CB8AC3E}">
        <p14:creationId xmlns:p14="http://schemas.microsoft.com/office/powerpoint/2010/main" val="691687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0"/>
            <a:ext cx="10515600" cy="1325563"/>
          </a:xfrm>
        </p:spPr>
        <p:txBody>
          <a:bodyPr/>
          <a:lstStyle/>
          <a:p>
            <a:r>
              <a:rPr lang="tr-TR" dirty="0" err="1" smtClean="0">
                <a:solidFill>
                  <a:srgbClr val="0070C0"/>
                </a:solidFill>
              </a:rPr>
              <a:t>Reoviridae</a:t>
            </a:r>
            <a:endParaRPr lang="tr-TR" dirty="0">
              <a:solidFill>
                <a:srgbClr val="0070C0"/>
              </a:solidFill>
            </a:endParaRPr>
          </a:p>
        </p:txBody>
      </p:sp>
      <p:sp>
        <p:nvSpPr>
          <p:cNvPr id="3" name="İçerik Yer Tutucusu 2"/>
          <p:cNvSpPr>
            <a:spLocks noGrp="1"/>
          </p:cNvSpPr>
          <p:nvPr>
            <p:ph idx="1"/>
          </p:nvPr>
        </p:nvSpPr>
        <p:spPr>
          <a:xfrm>
            <a:off x="317500" y="1749425"/>
            <a:ext cx="10814050" cy="4351338"/>
          </a:xfrm>
        </p:spPr>
        <p:txBody>
          <a:bodyPr/>
          <a:lstStyle/>
          <a:p>
            <a:pPr algn="just"/>
            <a:r>
              <a:rPr lang="en-GB" altLang="tr-TR" i="1" dirty="0" smtClean="0"/>
              <a:t>Non-enveloped, spherical, medium sized</a:t>
            </a:r>
            <a:r>
              <a:rPr lang="en-GB" altLang="tr-TR" dirty="0" smtClean="0"/>
              <a:t> (60-80 nm) </a:t>
            </a:r>
            <a:r>
              <a:rPr lang="en-GB" altLang="tr-TR" dirty="0" err="1" smtClean="0"/>
              <a:t>virions</a:t>
            </a:r>
            <a:r>
              <a:rPr lang="en-GB" altLang="tr-TR" dirty="0" smtClean="0"/>
              <a:t> composed of concentric rings of </a:t>
            </a:r>
            <a:r>
              <a:rPr lang="en-GB" altLang="tr-TR" dirty="0" err="1" smtClean="0"/>
              <a:t>capsomeres</a:t>
            </a:r>
            <a:r>
              <a:rPr lang="en-GB" altLang="tr-TR" dirty="0" smtClean="0"/>
              <a:t> giving characteristic appearances in the electron microscope. </a:t>
            </a:r>
          </a:p>
          <a:p>
            <a:pPr algn="just"/>
            <a:r>
              <a:rPr lang="en-GB" altLang="tr-TR" i="1" dirty="0" smtClean="0">
                <a:solidFill>
                  <a:srgbClr val="FF6600"/>
                </a:solidFill>
              </a:rPr>
              <a:t>Segmented </a:t>
            </a:r>
            <a:r>
              <a:rPr lang="en-GB" altLang="tr-TR" i="1" dirty="0" smtClean="0">
                <a:solidFill>
                  <a:srgbClr val="FF6600"/>
                </a:solidFill>
              </a:rPr>
              <a:t>genome</a:t>
            </a:r>
            <a:r>
              <a:rPr lang="en-GB" altLang="tr-TR" dirty="0" smtClean="0">
                <a:solidFill>
                  <a:srgbClr val="FF6600"/>
                </a:solidFill>
              </a:rPr>
              <a:t> (10 or 11 segments), </a:t>
            </a:r>
            <a:endParaRPr lang="en-GB" altLang="tr-TR" dirty="0" smtClean="0">
              <a:solidFill>
                <a:srgbClr val="FF6600"/>
              </a:solidFill>
            </a:endParaRPr>
          </a:p>
          <a:p>
            <a:pPr algn="just"/>
            <a:r>
              <a:rPr lang="en-GB" altLang="tr-TR" dirty="0" smtClean="0">
                <a:solidFill>
                  <a:srgbClr val="FF6600"/>
                </a:solidFill>
              </a:rPr>
              <a:t>double-stranded  </a:t>
            </a:r>
            <a:r>
              <a:rPr lang="en-GB" altLang="tr-TR" dirty="0" smtClean="0">
                <a:solidFill>
                  <a:srgbClr val="FF6600"/>
                </a:solidFill>
              </a:rPr>
              <a:t>RNA; </a:t>
            </a:r>
            <a:endParaRPr lang="en-GB" altLang="tr-TR" dirty="0" smtClean="0">
              <a:solidFill>
                <a:srgbClr val="FF6600"/>
              </a:solidFill>
            </a:endParaRPr>
          </a:p>
          <a:p>
            <a:pPr algn="just"/>
            <a:r>
              <a:rPr lang="en-GB" altLang="tr-TR" dirty="0" smtClean="0">
                <a:solidFill>
                  <a:srgbClr val="FF6600"/>
                </a:solidFill>
              </a:rPr>
              <a:t>each </a:t>
            </a:r>
            <a:r>
              <a:rPr lang="en-GB" altLang="tr-TR" dirty="0" smtClean="0">
                <a:solidFill>
                  <a:srgbClr val="FF6600"/>
                </a:solidFill>
              </a:rPr>
              <a:t>segment codes for a separate viral protein. </a:t>
            </a:r>
          </a:p>
          <a:p>
            <a:pPr algn="just"/>
            <a:r>
              <a:rPr lang="en-GB" altLang="tr-TR" dirty="0" smtClean="0">
                <a:solidFill>
                  <a:srgbClr val="FF6600"/>
                </a:solidFill>
              </a:rPr>
              <a:t> </a:t>
            </a:r>
            <a:r>
              <a:rPr lang="en-GB" altLang="tr-TR" i="1" dirty="0" smtClean="0">
                <a:solidFill>
                  <a:srgbClr val="FF6600"/>
                </a:solidFill>
              </a:rPr>
              <a:t>Resistant</a:t>
            </a:r>
            <a:r>
              <a:rPr lang="en-GB" altLang="tr-TR" dirty="0" smtClean="0">
                <a:solidFill>
                  <a:srgbClr val="FF6600"/>
                </a:solidFill>
              </a:rPr>
              <a:t> </a:t>
            </a:r>
            <a:r>
              <a:rPr lang="en-GB" altLang="tr-TR" dirty="0" smtClean="0">
                <a:solidFill>
                  <a:srgbClr val="FF6600"/>
                </a:solidFill>
              </a:rPr>
              <a:t>viruses which can persist </a:t>
            </a:r>
            <a:endParaRPr lang="en-GB" altLang="tr-TR" dirty="0" smtClean="0">
              <a:solidFill>
                <a:srgbClr val="FF6600"/>
              </a:solidFill>
            </a:endParaRPr>
          </a:p>
          <a:p>
            <a:pPr marL="0" indent="0" algn="just">
              <a:buNone/>
            </a:pPr>
            <a:r>
              <a:rPr lang="en-GB" altLang="tr-TR" dirty="0" smtClean="0">
                <a:solidFill>
                  <a:srgbClr val="FF6600"/>
                </a:solidFill>
              </a:rPr>
              <a:t>in </a:t>
            </a:r>
            <a:r>
              <a:rPr lang="en-GB" altLang="tr-TR" dirty="0" smtClean="0">
                <a:solidFill>
                  <a:srgbClr val="FF6600"/>
                </a:solidFill>
              </a:rPr>
              <a:t>the environment.</a:t>
            </a:r>
          </a:p>
          <a:p>
            <a:endParaRPr lang="tr-TR" dirty="0"/>
          </a:p>
        </p:txBody>
      </p:sp>
      <p:pic>
        <p:nvPicPr>
          <p:cNvPr id="4" name="Resim 3"/>
          <p:cNvPicPr>
            <a:picLocks noChangeAspect="1"/>
          </p:cNvPicPr>
          <p:nvPr/>
        </p:nvPicPr>
        <p:blipFill>
          <a:blip r:embed="rId2"/>
          <a:stretch>
            <a:fillRect/>
          </a:stretch>
        </p:blipFill>
        <p:spPr>
          <a:xfrm>
            <a:off x="7813675" y="2910671"/>
            <a:ext cx="4286250" cy="2994829"/>
          </a:xfrm>
          <a:prstGeom prst="rect">
            <a:avLst/>
          </a:prstGeom>
        </p:spPr>
      </p:pic>
    </p:spTree>
    <p:extLst>
      <p:ext uri="{BB962C8B-B14F-4D97-AF65-F5344CB8AC3E}">
        <p14:creationId xmlns:p14="http://schemas.microsoft.com/office/powerpoint/2010/main" val="1145699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89000" y="841169"/>
            <a:ext cx="10515600" cy="5488194"/>
          </a:xfrm>
        </p:spPr>
        <p:txBody>
          <a:bodyPr>
            <a:normAutofit/>
          </a:bodyPr>
          <a:lstStyle/>
          <a:p>
            <a:r>
              <a:rPr lang="en-US" dirty="0" smtClean="0"/>
              <a:t>Bluetongue is a viral disease of ruminants transmitted by midges in the genus </a:t>
            </a:r>
            <a:r>
              <a:rPr lang="en-US" dirty="0" err="1" smtClean="0"/>
              <a:t>Culicoides</a:t>
            </a:r>
            <a:r>
              <a:rPr lang="en-US" dirty="0" smtClean="0"/>
              <a:t>. </a:t>
            </a:r>
            <a:endParaRPr lang="tr-TR" dirty="0" smtClean="0"/>
          </a:p>
          <a:p>
            <a:r>
              <a:rPr lang="en-US" dirty="0" smtClean="0"/>
              <a:t>Bluetongue virus is very diverse: there </a:t>
            </a:r>
            <a:r>
              <a:rPr lang="en-US" dirty="0" smtClean="0">
                <a:solidFill>
                  <a:srgbClr val="00B050"/>
                </a:solidFill>
              </a:rPr>
              <a:t>are more than two dozen serotypes,</a:t>
            </a:r>
            <a:r>
              <a:rPr lang="en-US" dirty="0" smtClean="0"/>
              <a:t> and viruses can </a:t>
            </a:r>
            <a:r>
              <a:rPr lang="en-US" dirty="0" err="1" smtClean="0"/>
              <a:t>reassort</a:t>
            </a:r>
            <a:r>
              <a:rPr lang="en-US" dirty="0" smtClean="0"/>
              <a:t> to form new variants. </a:t>
            </a:r>
            <a:endParaRPr lang="en-US" dirty="0" smtClean="0"/>
          </a:p>
          <a:p>
            <a:r>
              <a:rPr lang="en-US" dirty="0"/>
              <a:t>To date, </a:t>
            </a:r>
            <a:r>
              <a:rPr lang="en-US" dirty="0">
                <a:solidFill>
                  <a:srgbClr val="FF6600"/>
                </a:solidFill>
              </a:rPr>
              <a:t>27 serotypes </a:t>
            </a:r>
            <a:r>
              <a:rPr lang="en-US" dirty="0"/>
              <a:t>have been identified, including BTV25 identified in Switzerland in </a:t>
            </a:r>
            <a:r>
              <a:rPr lang="en-US" dirty="0" smtClean="0"/>
              <a:t>2007, </a:t>
            </a:r>
            <a:r>
              <a:rPr lang="en-US" dirty="0"/>
              <a:t>BTV26 from Kuwait in </a:t>
            </a:r>
            <a:r>
              <a:rPr lang="en-US" dirty="0" smtClean="0"/>
              <a:t>2010 </a:t>
            </a:r>
            <a:r>
              <a:rPr lang="en-US" dirty="0"/>
              <a:t>and BTV27 detected in goats in Corsica (France) in </a:t>
            </a:r>
            <a:r>
              <a:rPr lang="en-US" dirty="0" smtClean="0"/>
              <a:t>2014. </a:t>
            </a:r>
            <a:r>
              <a:rPr lang="en-US" dirty="0"/>
              <a:t>In addition, two putative new serotypes, respectively </a:t>
            </a:r>
            <a:r>
              <a:rPr lang="en-US" dirty="0">
                <a:solidFill>
                  <a:srgbClr val="CC0099"/>
                </a:solidFill>
              </a:rPr>
              <a:t>BTV28 and BTV29 </a:t>
            </a:r>
            <a:r>
              <a:rPr lang="en-US" dirty="0"/>
              <a:t>were recently </a:t>
            </a:r>
            <a:r>
              <a:rPr lang="en-US" dirty="0" smtClean="0"/>
              <a:t>detected.</a:t>
            </a:r>
            <a:r>
              <a:rPr lang="en-US" dirty="0"/>
              <a:t> </a:t>
            </a:r>
            <a:endParaRPr lang="tr-TR" dirty="0" smtClean="0"/>
          </a:p>
          <a:p>
            <a:r>
              <a:rPr lang="en-US" dirty="0" smtClean="0"/>
              <a:t>This virus is endemic in a broad, worldwide band of tropical and subtropical regions from approximately 35°S to 40°N; however, outbreaks also occur outside this area, and the virus may persist long-term if the climate and vectors are suitable</a:t>
            </a:r>
            <a:endParaRPr lang="tr-TR" dirty="0"/>
          </a:p>
        </p:txBody>
      </p:sp>
    </p:spTree>
    <p:extLst>
      <p:ext uri="{BB962C8B-B14F-4D97-AF65-F5344CB8AC3E}">
        <p14:creationId xmlns:p14="http://schemas.microsoft.com/office/powerpoint/2010/main" val="3157898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488869"/>
            <a:ext cx="10515600" cy="4848431"/>
          </a:xfrm>
        </p:spPr>
        <p:txBody>
          <a:bodyPr/>
          <a:lstStyle/>
          <a:p>
            <a:r>
              <a:rPr lang="en-US" dirty="0" smtClean="0">
                <a:solidFill>
                  <a:srgbClr val="CC0099"/>
                </a:solidFill>
              </a:rPr>
              <a:t>Bluetongue virus can replicate in many species of ruminants, often asymptomatically.</a:t>
            </a:r>
            <a:r>
              <a:rPr lang="en-US" dirty="0" smtClean="0"/>
              <a:t> Clinical cases tend to occur mainly in sheep, but cattle, goats, South American camelids, wild or zoo ruminants, farmed </a:t>
            </a:r>
            <a:r>
              <a:rPr lang="en-US" dirty="0" err="1" smtClean="0"/>
              <a:t>cervids</a:t>
            </a:r>
            <a:r>
              <a:rPr lang="en-US" dirty="0" smtClean="0"/>
              <a:t> and some carnivores are occasionally affected</a:t>
            </a:r>
            <a:r>
              <a:rPr lang="en-US" dirty="0" smtClean="0"/>
              <a:t>.</a:t>
            </a:r>
            <a:endParaRPr lang="tr-TR" dirty="0"/>
          </a:p>
          <a:p>
            <a:r>
              <a:rPr lang="en-US" dirty="0" smtClean="0"/>
              <a:t>Control of this vector-borne disease is difficult, except by vaccination. The existence of multiple serotypes complicates control, </a:t>
            </a:r>
            <a:r>
              <a:rPr lang="en-US" dirty="0" smtClean="0">
                <a:solidFill>
                  <a:srgbClr val="00B050"/>
                </a:solidFill>
              </a:rPr>
              <a:t>as immunity to one serotype may not be </a:t>
            </a:r>
            <a:r>
              <a:rPr lang="en-US" dirty="0" err="1" smtClean="0">
                <a:solidFill>
                  <a:srgbClr val="00B050"/>
                </a:solidFill>
              </a:rPr>
              <a:t>crossprotective</a:t>
            </a:r>
            <a:r>
              <a:rPr lang="en-US" dirty="0" smtClean="0">
                <a:solidFill>
                  <a:srgbClr val="00B050"/>
                </a:solidFill>
              </a:rPr>
              <a:t> against others. </a:t>
            </a:r>
            <a:endParaRPr lang="tr-TR" dirty="0">
              <a:solidFill>
                <a:srgbClr val="00B050"/>
              </a:solidFill>
            </a:endParaRPr>
          </a:p>
        </p:txBody>
      </p:sp>
    </p:spTree>
    <p:extLst>
      <p:ext uri="{BB962C8B-B14F-4D97-AF65-F5344CB8AC3E}">
        <p14:creationId xmlns:p14="http://schemas.microsoft.com/office/powerpoint/2010/main" val="710501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Ethiology</a:t>
            </a:r>
            <a:endParaRPr lang="tr-TR" dirty="0">
              <a:solidFill>
                <a:srgbClr val="0070C0"/>
              </a:solidFill>
            </a:endParaRPr>
          </a:p>
        </p:txBody>
      </p:sp>
      <p:sp>
        <p:nvSpPr>
          <p:cNvPr id="3" name="İçerik Yer Tutucusu 2"/>
          <p:cNvSpPr>
            <a:spLocks noGrp="1"/>
          </p:cNvSpPr>
          <p:nvPr>
            <p:ph idx="1"/>
          </p:nvPr>
        </p:nvSpPr>
        <p:spPr/>
        <p:txBody>
          <a:bodyPr/>
          <a:lstStyle/>
          <a:p>
            <a:r>
              <a:rPr lang="tr-TR" dirty="0" err="1" smtClean="0"/>
              <a:t>Reoviridae</a:t>
            </a:r>
            <a:r>
              <a:rPr lang="tr-TR" dirty="0" smtClean="0"/>
              <a:t>   </a:t>
            </a:r>
            <a:r>
              <a:rPr lang="tr-TR" dirty="0" err="1" smtClean="0"/>
              <a:t>Orbivirus</a:t>
            </a:r>
            <a:endParaRPr lang="tr-TR" dirty="0" smtClean="0"/>
          </a:p>
          <a:p>
            <a:r>
              <a:rPr lang="tr-TR" dirty="0" err="1" smtClean="0"/>
              <a:t>dsRNA</a:t>
            </a:r>
            <a:r>
              <a:rPr lang="tr-TR" dirty="0" smtClean="0"/>
              <a:t>, </a:t>
            </a:r>
            <a:r>
              <a:rPr lang="tr-TR" dirty="0" err="1" smtClean="0"/>
              <a:t>segmented</a:t>
            </a:r>
            <a:endParaRPr lang="tr-TR" dirty="0" smtClean="0"/>
          </a:p>
          <a:p>
            <a:r>
              <a:rPr lang="tr-TR" dirty="0" err="1" smtClean="0"/>
              <a:t>Non-enveloped</a:t>
            </a:r>
            <a:endParaRPr lang="tr-TR" dirty="0" smtClean="0"/>
          </a:p>
          <a:p>
            <a:r>
              <a:rPr lang="tr-TR" dirty="0" smtClean="0"/>
              <a:t>Not </a:t>
            </a:r>
            <a:r>
              <a:rPr lang="tr-TR" dirty="0" err="1" smtClean="0"/>
              <a:t>affected</a:t>
            </a:r>
            <a:r>
              <a:rPr lang="tr-TR" dirty="0" smtClean="0"/>
              <a:t> </a:t>
            </a:r>
            <a:r>
              <a:rPr lang="tr-TR" dirty="0" err="1" smtClean="0"/>
              <a:t>by</a:t>
            </a:r>
            <a:r>
              <a:rPr lang="tr-TR" dirty="0" smtClean="0"/>
              <a:t> </a:t>
            </a:r>
            <a:r>
              <a:rPr lang="tr-TR" dirty="0" err="1" smtClean="0"/>
              <a:t>Ether</a:t>
            </a:r>
            <a:r>
              <a:rPr lang="tr-TR" dirty="0" smtClean="0"/>
              <a:t> </a:t>
            </a:r>
            <a:r>
              <a:rPr lang="tr-TR" dirty="0" err="1" smtClean="0"/>
              <a:t>and</a:t>
            </a:r>
            <a:r>
              <a:rPr lang="tr-TR" dirty="0" smtClean="0"/>
              <a:t> </a:t>
            </a:r>
            <a:r>
              <a:rPr lang="tr-TR" dirty="0" err="1" smtClean="0"/>
              <a:t>Chloroform</a:t>
            </a:r>
            <a:endParaRPr lang="tr-TR" dirty="0" smtClean="0"/>
          </a:p>
          <a:p>
            <a:r>
              <a:rPr lang="tr-TR" dirty="0" err="1" smtClean="0"/>
              <a:t>Inoculation</a:t>
            </a:r>
            <a:r>
              <a:rPr lang="tr-TR" dirty="0" smtClean="0"/>
              <a:t> </a:t>
            </a:r>
            <a:r>
              <a:rPr lang="tr-TR" dirty="0" err="1" smtClean="0"/>
              <a:t>to</a:t>
            </a:r>
            <a:r>
              <a:rPr lang="tr-TR" dirty="0" smtClean="0"/>
              <a:t> </a:t>
            </a:r>
            <a:r>
              <a:rPr lang="tr-TR" altLang="tr-TR" dirty="0" smtClean="0"/>
              <a:t>	ECE ---- </a:t>
            </a:r>
            <a:r>
              <a:rPr lang="tr-TR" altLang="tr-TR" dirty="0" err="1" smtClean="0"/>
              <a:t>Egg</a:t>
            </a:r>
            <a:r>
              <a:rPr lang="tr-TR" altLang="tr-TR" dirty="0" smtClean="0"/>
              <a:t> </a:t>
            </a:r>
            <a:r>
              <a:rPr lang="tr-TR" altLang="tr-TR" dirty="0" err="1" smtClean="0"/>
              <a:t>yolk</a:t>
            </a:r>
            <a:endParaRPr lang="tr-TR" altLang="tr-TR" dirty="0" smtClean="0"/>
          </a:p>
          <a:p>
            <a:r>
              <a:rPr lang="tr-TR" altLang="tr-TR" dirty="0" smtClean="0"/>
              <a:t>              T</a:t>
            </a:r>
            <a:r>
              <a:rPr lang="tr-TR" altLang="tr-TR" dirty="0"/>
              <a:t>C</a:t>
            </a:r>
            <a:r>
              <a:rPr lang="tr-TR" altLang="tr-TR" dirty="0" smtClean="0"/>
              <a:t> </a:t>
            </a:r>
            <a:r>
              <a:rPr lang="tr-TR" altLang="tr-TR" dirty="0"/>
              <a:t>---- </a:t>
            </a:r>
            <a:r>
              <a:rPr lang="tr-TR" altLang="tr-TR" dirty="0" err="1" smtClean="0"/>
              <a:t>Lamb</a:t>
            </a:r>
            <a:r>
              <a:rPr lang="tr-TR" altLang="tr-TR" dirty="0" smtClean="0"/>
              <a:t> </a:t>
            </a:r>
            <a:r>
              <a:rPr lang="tr-TR" altLang="tr-TR" dirty="0" err="1" smtClean="0"/>
              <a:t>Kidney</a:t>
            </a:r>
            <a:r>
              <a:rPr lang="tr-TR" altLang="tr-TR" dirty="0" smtClean="0"/>
              <a:t>, </a:t>
            </a:r>
            <a:r>
              <a:rPr lang="tr-TR" altLang="tr-TR" dirty="0"/>
              <a:t>BHK, </a:t>
            </a:r>
            <a:r>
              <a:rPr lang="tr-TR" altLang="tr-TR" dirty="0" err="1"/>
              <a:t>Vero</a:t>
            </a:r>
            <a:endParaRPr lang="tr-TR" altLang="tr-TR" dirty="0"/>
          </a:p>
          <a:p>
            <a:pPr>
              <a:buFont typeface="Wingdings" panose="05000000000000000000" pitchFamily="2" charset="2"/>
              <a:buNone/>
            </a:pPr>
            <a:r>
              <a:rPr lang="tr-TR" altLang="tr-TR" dirty="0"/>
              <a:t>              </a:t>
            </a:r>
            <a:r>
              <a:rPr lang="tr-TR" altLang="tr-TR" dirty="0" smtClean="0"/>
              <a:t>EA----- </a:t>
            </a:r>
            <a:r>
              <a:rPr lang="tr-TR" altLang="tr-TR" dirty="0" err="1" smtClean="0"/>
              <a:t>mice</a:t>
            </a:r>
            <a:r>
              <a:rPr lang="tr-TR" altLang="tr-TR" dirty="0" smtClean="0"/>
              <a:t>, </a:t>
            </a:r>
            <a:r>
              <a:rPr lang="tr-TR" altLang="tr-TR" dirty="0" err="1"/>
              <a:t>Hamster</a:t>
            </a:r>
            <a:endParaRPr lang="tr-TR" altLang="tr-TR" dirty="0"/>
          </a:p>
          <a:p>
            <a:endParaRPr lang="tr-TR" dirty="0" smtClean="0"/>
          </a:p>
          <a:p>
            <a:endParaRPr lang="tr-TR" dirty="0" smtClean="0"/>
          </a:p>
          <a:p>
            <a:endParaRPr lang="tr-TR" dirty="0"/>
          </a:p>
        </p:txBody>
      </p:sp>
      <p:pic>
        <p:nvPicPr>
          <p:cNvPr id="2050" name="Picture 2" descr="Diagram of orbivirus structure. Figure published in Virus Taxonomy: VIIIth Report of the International Committee on Taxonomy of Viruses, Mertens P.P.C., Attoui H., Duncan R., Dermody T.S. (Eds.), Reoviridae, pp. 447–454, © Elsevier. (A color version of this figure is available at www.vetres.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9025" y="1825625"/>
            <a:ext cx="3914775" cy="2609851"/>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6096000" y="6350169"/>
            <a:ext cx="6096000" cy="507831"/>
          </a:xfrm>
          <a:prstGeom prst="rect">
            <a:avLst/>
          </a:prstGeom>
        </p:spPr>
        <p:txBody>
          <a:bodyPr>
            <a:spAutoFit/>
          </a:bodyPr>
          <a:lstStyle/>
          <a:p>
            <a:r>
              <a:rPr lang="tr-TR" sz="900" b="0" i="0" dirty="0" err="1" smtClean="0">
                <a:solidFill>
                  <a:srgbClr val="222222"/>
                </a:solidFill>
                <a:effectLst/>
                <a:latin typeface="Arial" panose="020B0604020202020204" pitchFamily="34" charset="0"/>
              </a:rPr>
              <a:t>Diagram</a:t>
            </a:r>
            <a:r>
              <a:rPr lang="tr-TR" sz="900" b="0" i="0" dirty="0" smtClean="0">
                <a:solidFill>
                  <a:srgbClr val="222222"/>
                </a:solidFill>
                <a:effectLst/>
                <a:latin typeface="Arial" panose="020B0604020202020204" pitchFamily="34" charset="0"/>
              </a:rPr>
              <a:t> of </a:t>
            </a:r>
            <a:r>
              <a:rPr lang="tr-TR" sz="900" b="0" i="0" dirty="0" err="1" smtClean="0">
                <a:solidFill>
                  <a:srgbClr val="222222"/>
                </a:solidFill>
                <a:effectLst/>
                <a:latin typeface="Arial" panose="020B0604020202020204" pitchFamily="34" charset="0"/>
              </a:rPr>
              <a:t>orbivirus</a:t>
            </a:r>
            <a:r>
              <a:rPr lang="tr-TR" sz="900" b="0" i="0" dirty="0" smtClean="0">
                <a:solidFill>
                  <a:srgbClr val="222222"/>
                </a:solidFill>
                <a:effectLst/>
                <a:latin typeface="Arial" panose="020B0604020202020204" pitchFamily="34" charset="0"/>
              </a:rPr>
              <a:t> </a:t>
            </a:r>
            <a:r>
              <a:rPr lang="tr-TR" sz="900" b="0" i="0" dirty="0" err="1" smtClean="0">
                <a:solidFill>
                  <a:srgbClr val="222222"/>
                </a:solidFill>
                <a:effectLst/>
                <a:latin typeface="Arial" panose="020B0604020202020204" pitchFamily="34" charset="0"/>
              </a:rPr>
              <a:t>structure</a:t>
            </a:r>
            <a:r>
              <a:rPr lang="tr-TR" sz="900" b="0" i="0" dirty="0" smtClean="0">
                <a:solidFill>
                  <a:srgbClr val="222222"/>
                </a:solidFill>
                <a:effectLst/>
                <a:latin typeface="Arial" panose="020B0604020202020204" pitchFamily="34" charset="0"/>
              </a:rPr>
              <a:t>. </a:t>
            </a:r>
            <a:r>
              <a:rPr lang="tr-TR" sz="900" b="0" i="0" dirty="0" err="1" smtClean="0">
                <a:solidFill>
                  <a:srgbClr val="222222"/>
                </a:solidFill>
                <a:effectLst/>
                <a:latin typeface="Arial" panose="020B0604020202020204" pitchFamily="34" charset="0"/>
              </a:rPr>
              <a:t>Figure</a:t>
            </a:r>
            <a:r>
              <a:rPr lang="tr-TR" sz="900" b="0" i="0" dirty="0" smtClean="0">
                <a:solidFill>
                  <a:srgbClr val="222222"/>
                </a:solidFill>
                <a:effectLst/>
                <a:latin typeface="Arial" panose="020B0604020202020204" pitchFamily="34" charset="0"/>
              </a:rPr>
              <a:t> </a:t>
            </a:r>
            <a:r>
              <a:rPr lang="tr-TR" sz="900" b="0" i="0" dirty="0" err="1" smtClean="0">
                <a:solidFill>
                  <a:srgbClr val="222222"/>
                </a:solidFill>
                <a:effectLst/>
                <a:latin typeface="Arial" panose="020B0604020202020204" pitchFamily="34" charset="0"/>
              </a:rPr>
              <a:t>published</a:t>
            </a:r>
            <a:r>
              <a:rPr lang="tr-TR" sz="900" b="0" i="0" dirty="0" smtClean="0">
                <a:solidFill>
                  <a:srgbClr val="222222"/>
                </a:solidFill>
                <a:effectLst/>
                <a:latin typeface="Arial" panose="020B0604020202020204" pitchFamily="34" charset="0"/>
              </a:rPr>
              <a:t> in </a:t>
            </a:r>
            <a:r>
              <a:rPr lang="tr-TR" sz="900" b="0" i="0" dirty="0" err="1" smtClean="0">
                <a:solidFill>
                  <a:srgbClr val="222222"/>
                </a:solidFill>
                <a:effectLst/>
                <a:latin typeface="Arial" panose="020B0604020202020204" pitchFamily="34" charset="0"/>
              </a:rPr>
              <a:t>Virus</a:t>
            </a:r>
            <a:r>
              <a:rPr lang="tr-TR" sz="900" b="0" i="0" dirty="0" smtClean="0">
                <a:solidFill>
                  <a:srgbClr val="222222"/>
                </a:solidFill>
                <a:effectLst/>
                <a:latin typeface="Arial" panose="020B0604020202020204" pitchFamily="34" charset="0"/>
              </a:rPr>
              <a:t> </a:t>
            </a:r>
            <a:r>
              <a:rPr lang="tr-TR" sz="900" b="0" i="0" dirty="0" err="1" smtClean="0">
                <a:solidFill>
                  <a:srgbClr val="222222"/>
                </a:solidFill>
                <a:effectLst/>
                <a:latin typeface="Arial" panose="020B0604020202020204" pitchFamily="34" charset="0"/>
              </a:rPr>
              <a:t>Taxonomy</a:t>
            </a:r>
            <a:r>
              <a:rPr lang="tr-TR" sz="900" b="0" i="0" dirty="0" smtClean="0">
                <a:solidFill>
                  <a:srgbClr val="222222"/>
                </a:solidFill>
                <a:effectLst/>
                <a:latin typeface="Arial" panose="020B0604020202020204" pitchFamily="34" charset="0"/>
              </a:rPr>
              <a:t>: </a:t>
            </a:r>
            <a:r>
              <a:rPr lang="tr-TR" sz="900" b="0" i="0" dirty="0" err="1" smtClean="0">
                <a:solidFill>
                  <a:srgbClr val="222222"/>
                </a:solidFill>
                <a:effectLst/>
                <a:latin typeface="Arial" panose="020B0604020202020204" pitchFamily="34" charset="0"/>
              </a:rPr>
              <a:t>VIIIth</a:t>
            </a:r>
            <a:r>
              <a:rPr lang="tr-TR" sz="900" b="0" i="0" dirty="0" smtClean="0">
                <a:solidFill>
                  <a:srgbClr val="222222"/>
                </a:solidFill>
                <a:effectLst/>
                <a:latin typeface="Arial" panose="020B0604020202020204" pitchFamily="34" charset="0"/>
              </a:rPr>
              <a:t> Report of </a:t>
            </a:r>
            <a:r>
              <a:rPr lang="tr-TR" sz="900" b="0" i="0" dirty="0" err="1" smtClean="0">
                <a:solidFill>
                  <a:srgbClr val="222222"/>
                </a:solidFill>
                <a:effectLst/>
                <a:latin typeface="Arial" panose="020B0604020202020204" pitchFamily="34" charset="0"/>
              </a:rPr>
              <a:t>the</a:t>
            </a:r>
            <a:r>
              <a:rPr lang="tr-TR" sz="900" b="0" i="0" dirty="0" smtClean="0">
                <a:solidFill>
                  <a:srgbClr val="222222"/>
                </a:solidFill>
                <a:effectLst/>
                <a:latin typeface="Arial" panose="020B0604020202020204" pitchFamily="34" charset="0"/>
              </a:rPr>
              <a:t> International </a:t>
            </a:r>
            <a:r>
              <a:rPr lang="tr-TR" sz="900" b="0" i="0" dirty="0" err="1" smtClean="0">
                <a:solidFill>
                  <a:srgbClr val="222222"/>
                </a:solidFill>
                <a:effectLst/>
                <a:latin typeface="Arial" panose="020B0604020202020204" pitchFamily="34" charset="0"/>
              </a:rPr>
              <a:t>Committee</a:t>
            </a:r>
            <a:r>
              <a:rPr lang="tr-TR" sz="900" b="0" i="0" dirty="0" smtClean="0">
                <a:solidFill>
                  <a:srgbClr val="222222"/>
                </a:solidFill>
                <a:effectLst/>
                <a:latin typeface="Arial" panose="020B0604020202020204" pitchFamily="34" charset="0"/>
              </a:rPr>
              <a:t> on </a:t>
            </a:r>
            <a:r>
              <a:rPr lang="tr-TR" sz="900" b="0" i="0" dirty="0" err="1" smtClean="0">
                <a:solidFill>
                  <a:srgbClr val="222222"/>
                </a:solidFill>
                <a:effectLst/>
                <a:latin typeface="Arial" panose="020B0604020202020204" pitchFamily="34" charset="0"/>
              </a:rPr>
              <a:t>Taxonomy</a:t>
            </a:r>
            <a:r>
              <a:rPr lang="tr-TR" sz="900" b="0" i="0" dirty="0" smtClean="0">
                <a:solidFill>
                  <a:srgbClr val="222222"/>
                </a:solidFill>
                <a:effectLst/>
                <a:latin typeface="Arial" panose="020B0604020202020204" pitchFamily="34" charset="0"/>
              </a:rPr>
              <a:t> of </a:t>
            </a:r>
            <a:r>
              <a:rPr lang="tr-TR" sz="900" b="0" i="0" dirty="0" err="1" smtClean="0">
                <a:solidFill>
                  <a:srgbClr val="222222"/>
                </a:solidFill>
                <a:effectLst/>
                <a:latin typeface="Arial" panose="020B0604020202020204" pitchFamily="34" charset="0"/>
              </a:rPr>
              <a:t>Viruses</a:t>
            </a:r>
            <a:r>
              <a:rPr lang="tr-TR" sz="900" b="0" i="0" dirty="0" smtClean="0">
                <a:solidFill>
                  <a:srgbClr val="222222"/>
                </a:solidFill>
                <a:effectLst/>
                <a:latin typeface="Arial" panose="020B0604020202020204" pitchFamily="34" charset="0"/>
              </a:rPr>
              <a:t>, </a:t>
            </a:r>
            <a:r>
              <a:rPr lang="tr-TR" sz="900" b="0" i="0" dirty="0" err="1" smtClean="0">
                <a:solidFill>
                  <a:srgbClr val="222222"/>
                </a:solidFill>
                <a:effectLst/>
                <a:latin typeface="Arial" panose="020B0604020202020204" pitchFamily="34" charset="0"/>
              </a:rPr>
              <a:t>Mertens</a:t>
            </a:r>
            <a:r>
              <a:rPr lang="tr-TR" sz="900" b="0" i="0" dirty="0" smtClean="0">
                <a:solidFill>
                  <a:srgbClr val="222222"/>
                </a:solidFill>
                <a:effectLst/>
                <a:latin typeface="Arial" panose="020B0604020202020204" pitchFamily="34" charset="0"/>
              </a:rPr>
              <a:t> P.P.C., </a:t>
            </a:r>
            <a:r>
              <a:rPr lang="tr-TR" sz="900" b="0" i="0" dirty="0" err="1" smtClean="0">
                <a:solidFill>
                  <a:srgbClr val="222222"/>
                </a:solidFill>
                <a:effectLst/>
                <a:latin typeface="Arial" panose="020B0604020202020204" pitchFamily="34" charset="0"/>
              </a:rPr>
              <a:t>Attoui</a:t>
            </a:r>
            <a:r>
              <a:rPr lang="tr-TR" sz="900" b="0" i="0" dirty="0" smtClean="0">
                <a:solidFill>
                  <a:srgbClr val="222222"/>
                </a:solidFill>
                <a:effectLst/>
                <a:latin typeface="Arial" panose="020B0604020202020204" pitchFamily="34" charset="0"/>
              </a:rPr>
              <a:t> H., </a:t>
            </a:r>
            <a:r>
              <a:rPr lang="tr-TR" sz="900" b="0" i="0" dirty="0" err="1" smtClean="0">
                <a:solidFill>
                  <a:srgbClr val="222222"/>
                </a:solidFill>
                <a:effectLst/>
                <a:latin typeface="Arial" panose="020B0604020202020204" pitchFamily="34" charset="0"/>
              </a:rPr>
              <a:t>Duncan</a:t>
            </a:r>
            <a:r>
              <a:rPr lang="tr-TR" sz="900" b="0" i="0" dirty="0" smtClean="0">
                <a:solidFill>
                  <a:srgbClr val="222222"/>
                </a:solidFill>
                <a:effectLst/>
                <a:latin typeface="Arial" panose="020B0604020202020204" pitchFamily="34" charset="0"/>
              </a:rPr>
              <a:t> R., </a:t>
            </a:r>
            <a:r>
              <a:rPr lang="tr-TR" sz="900" b="0" i="0" dirty="0" err="1" smtClean="0">
                <a:solidFill>
                  <a:srgbClr val="222222"/>
                </a:solidFill>
                <a:effectLst/>
                <a:latin typeface="Arial" panose="020B0604020202020204" pitchFamily="34" charset="0"/>
              </a:rPr>
              <a:t>Dermody</a:t>
            </a:r>
            <a:r>
              <a:rPr lang="tr-TR" sz="900" b="0" i="0" dirty="0" smtClean="0">
                <a:solidFill>
                  <a:srgbClr val="222222"/>
                </a:solidFill>
                <a:effectLst/>
                <a:latin typeface="Arial" panose="020B0604020202020204" pitchFamily="34" charset="0"/>
              </a:rPr>
              <a:t> T.S. (</a:t>
            </a:r>
            <a:r>
              <a:rPr lang="tr-TR" sz="900" b="0" i="0" dirty="0" err="1" smtClean="0">
                <a:solidFill>
                  <a:srgbClr val="222222"/>
                </a:solidFill>
                <a:effectLst/>
                <a:latin typeface="Arial" panose="020B0604020202020204" pitchFamily="34" charset="0"/>
              </a:rPr>
              <a:t>Eds</a:t>
            </a:r>
            <a:r>
              <a:rPr lang="tr-TR" sz="900" b="0" i="0" dirty="0" smtClean="0">
                <a:solidFill>
                  <a:srgbClr val="222222"/>
                </a:solidFill>
                <a:effectLst/>
                <a:latin typeface="Arial" panose="020B0604020202020204" pitchFamily="34" charset="0"/>
              </a:rPr>
              <a:t>.), </a:t>
            </a:r>
            <a:r>
              <a:rPr lang="tr-TR" sz="900" b="0" i="0" dirty="0" err="1" smtClean="0">
                <a:solidFill>
                  <a:srgbClr val="222222"/>
                </a:solidFill>
                <a:effectLst/>
                <a:latin typeface="Arial" panose="020B0604020202020204" pitchFamily="34" charset="0"/>
              </a:rPr>
              <a:t>Reoviridae</a:t>
            </a:r>
            <a:r>
              <a:rPr lang="tr-TR" sz="900" b="0" i="0" dirty="0" smtClean="0">
                <a:solidFill>
                  <a:srgbClr val="222222"/>
                </a:solidFill>
                <a:effectLst/>
                <a:latin typeface="Arial" panose="020B0604020202020204" pitchFamily="34" charset="0"/>
              </a:rPr>
              <a:t>, </a:t>
            </a:r>
            <a:r>
              <a:rPr lang="tr-TR" sz="900" b="0" i="0" dirty="0" err="1" smtClean="0">
                <a:solidFill>
                  <a:srgbClr val="222222"/>
                </a:solidFill>
                <a:effectLst/>
                <a:latin typeface="Arial" panose="020B0604020202020204" pitchFamily="34" charset="0"/>
              </a:rPr>
              <a:t>pp</a:t>
            </a:r>
            <a:r>
              <a:rPr lang="tr-TR" sz="900" b="0" i="0" dirty="0" smtClean="0">
                <a:solidFill>
                  <a:srgbClr val="222222"/>
                </a:solidFill>
                <a:effectLst/>
                <a:latin typeface="Arial" panose="020B0604020202020204" pitchFamily="34" charset="0"/>
              </a:rPr>
              <a:t>. 447–454, © </a:t>
            </a:r>
            <a:r>
              <a:rPr lang="tr-TR" sz="900" b="0" i="0" dirty="0" err="1" smtClean="0">
                <a:solidFill>
                  <a:srgbClr val="222222"/>
                </a:solidFill>
                <a:effectLst/>
                <a:latin typeface="Arial" panose="020B0604020202020204" pitchFamily="34" charset="0"/>
              </a:rPr>
              <a:t>Elsevier</a:t>
            </a:r>
            <a:r>
              <a:rPr lang="tr-TR" sz="900" b="0" i="0" dirty="0" smtClean="0">
                <a:solidFill>
                  <a:srgbClr val="222222"/>
                </a:solidFill>
                <a:effectLst/>
                <a:latin typeface="Arial" panose="020B0604020202020204" pitchFamily="34" charset="0"/>
              </a:rPr>
              <a:t>. (A </a:t>
            </a:r>
            <a:r>
              <a:rPr lang="tr-TR" sz="900" b="0" i="0" dirty="0" err="1" smtClean="0">
                <a:solidFill>
                  <a:srgbClr val="222222"/>
                </a:solidFill>
                <a:effectLst/>
                <a:latin typeface="Arial" panose="020B0604020202020204" pitchFamily="34" charset="0"/>
              </a:rPr>
              <a:t>color</a:t>
            </a:r>
            <a:r>
              <a:rPr lang="tr-TR" sz="900" b="0" i="0" dirty="0" smtClean="0">
                <a:solidFill>
                  <a:srgbClr val="222222"/>
                </a:solidFill>
                <a:effectLst/>
                <a:latin typeface="Arial" panose="020B0604020202020204" pitchFamily="34" charset="0"/>
              </a:rPr>
              <a:t> </a:t>
            </a:r>
            <a:r>
              <a:rPr lang="tr-TR" sz="900" b="0" i="0" dirty="0" err="1" smtClean="0">
                <a:solidFill>
                  <a:srgbClr val="222222"/>
                </a:solidFill>
                <a:effectLst/>
                <a:latin typeface="Arial" panose="020B0604020202020204" pitchFamily="34" charset="0"/>
              </a:rPr>
              <a:t>version</a:t>
            </a:r>
            <a:r>
              <a:rPr lang="tr-TR" sz="900" b="0" i="0" dirty="0" smtClean="0">
                <a:solidFill>
                  <a:srgbClr val="222222"/>
                </a:solidFill>
                <a:effectLst/>
                <a:latin typeface="Arial" panose="020B0604020202020204" pitchFamily="34" charset="0"/>
              </a:rPr>
              <a:t> of </a:t>
            </a:r>
            <a:r>
              <a:rPr lang="tr-TR" sz="900" b="0" i="0" dirty="0" err="1" smtClean="0">
                <a:solidFill>
                  <a:srgbClr val="222222"/>
                </a:solidFill>
                <a:effectLst/>
                <a:latin typeface="Arial" panose="020B0604020202020204" pitchFamily="34" charset="0"/>
              </a:rPr>
              <a:t>this</a:t>
            </a:r>
            <a:r>
              <a:rPr lang="tr-TR" sz="900" b="0" i="0" dirty="0" smtClean="0">
                <a:solidFill>
                  <a:srgbClr val="222222"/>
                </a:solidFill>
                <a:effectLst/>
                <a:latin typeface="Arial" panose="020B0604020202020204" pitchFamily="34" charset="0"/>
              </a:rPr>
              <a:t> </a:t>
            </a:r>
            <a:r>
              <a:rPr lang="tr-TR" sz="900" b="0" i="0" dirty="0" err="1" smtClean="0">
                <a:solidFill>
                  <a:srgbClr val="222222"/>
                </a:solidFill>
                <a:effectLst/>
                <a:latin typeface="Arial" panose="020B0604020202020204" pitchFamily="34" charset="0"/>
              </a:rPr>
              <a:t>figure</a:t>
            </a:r>
            <a:r>
              <a:rPr lang="tr-TR" sz="900" b="0" i="0" dirty="0" smtClean="0">
                <a:solidFill>
                  <a:srgbClr val="222222"/>
                </a:solidFill>
                <a:effectLst/>
                <a:latin typeface="Arial" panose="020B0604020202020204" pitchFamily="34" charset="0"/>
              </a:rPr>
              <a:t> is </a:t>
            </a:r>
            <a:r>
              <a:rPr lang="tr-TR" sz="900" b="0" i="0" dirty="0" err="1" smtClean="0">
                <a:solidFill>
                  <a:srgbClr val="222222"/>
                </a:solidFill>
                <a:effectLst/>
                <a:latin typeface="Arial" panose="020B0604020202020204" pitchFamily="34" charset="0"/>
              </a:rPr>
              <a:t>available</a:t>
            </a:r>
            <a:r>
              <a:rPr lang="tr-TR" sz="900" b="0" i="0" dirty="0" smtClean="0">
                <a:solidFill>
                  <a:srgbClr val="222222"/>
                </a:solidFill>
                <a:effectLst/>
                <a:latin typeface="Arial" panose="020B0604020202020204" pitchFamily="34" charset="0"/>
              </a:rPr>
              <a:t> at www.vetres.org.)</a:t>
            </a:r>
          </a:p>
        </p:txBody>
      </p:sp>
    </p:spTree>
    <p:extLst>
      <p:ext uri="{BB962C8B-B14F-4D97-AF65-F5344CB8AC3E}">
        <p14:creationId xmlns:p14="http://schemas.microsoft.com/office/powerpoint/2010/main" val="2031839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en-US" dirty="0" smtClean="0"/>
              <a:t>At least 26 serotypes have been identified worldwide. A few bluetongue viruses have additional names (e.g., </a:t>
            </a:r>
            <a:r>
              <a:rPr lang="en-US" dirty="0" err="1" smtClean="0"/>
              <a:t>Toggenburg</a:t>
            </a:r>
            <a:r>
              <a:rPr lang="en-US" dirty="0" smtClean="0"/>
              <a:t> </a:t>
            </a:r>
            <a:r>
              <a:rPr lang="en-US" dirty="0" err="1" smtClean="0"/>
              <a:t>orbivirus</a:t>
            </a:r>
            <a:r>
              <a:rPr lang="en-US" dirty="0" smtClean="0"/>
              <a:t> for the prototype strain of serotype 25). </a:t>
            </a:r>
            <a:endParaRPr lang="tr-TR" dirty="0" smtClean="0"/>
          </a:p>
          <a:p>
            <a:r>
              <a:rPr lang="en-US" dirty="0" smtClean="0">
                <a:solidFill>
                  <a:srgbClr val="00B050"/>
                </a:solidFill>
              </a:rPr>
              <a:t>Isolates differ in virulence, and some strains seem to cause few clinical signs. </a:t>
            </a:r>
            <a:endParaRPr lang="tr-TR" dirty="0" smtClean="0">
              <a:solidFill>
                <a:srgbClr val="00B050"/>
              </a:solidFill>
            </a:endParaRPr>
          </a:p>
          <a:p>
            <a:r>
              <a:rPr lang="en-US" dirty="0" smtClean="0">
                <a:solidFill>
                  <a:srgbClr val="CC0099"/>
                </a:solidFill>
              </a:rPr>
              <a:t>Like some other viruses such as influenza virus, bluetongue viruses can </a:t>
            </a:r>
            <a:r>
              <a:rPr lang="en-US" dirty="0" err="1" smtClean="0">
                <a:solidFill>
                  <a:srgbClr val="CC0099"/>
                </a:solidFill>
              </a:rPr>
              <a:t>reassort</a:t>
            </a:r>
            <a:r>
              <a:rPr lang="en-US" dirty="0" smtClean="0">
                <a:solidFill>
                  <a:srgbClr val="CC0099"/>
                </a:solidFill>
              </a:rPr>
              <a:t> and recombine to produce new variants.</a:t>
            </a:r>
            <a:endParaRPr lang="tr-TR" dirty="0">
              <a:solidFill>
                <a:srgbClr val="CC0099"/>
              </a:solidFill>
            </a:endParaRPr>
          </a:p>
        </p:txBody>
      </p:sp>
    </p:spTree>
    <p:extLst>
      <p:ext uri="{BB962C8B-B14F-4D97-AF65-F5344CB8AC3E}">
        <p14:creationId xmlns:p14="http://schemas.microsoft.com/office/powerpoint/2010/main" val="3693076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50900" y="796925"/>
            <a:ext cx="10515600" cy="4351338"/>
          </a:xfrm>
        </p:spPr>
        <p:txBody>
          <a:bodyPr/>
          <a:lstStyle/>
          <a:p>
            <a:r>
              <a:rPr lang="en-US" dirty="0" smtClean="0"/>
              <a:t>Bluetongue virus can infect many domesticated and wild ruminants including sheep, goats, cattle, water buffalo, African buffalo, bison</a:t>
            </a:r>
            <a:r>
              <a:rPr lang="tr-TR" dirty="0" smtClean="0"/>
              <a:t>, </a:t>
            </a:r>
            <a:r>
              <a:rPr lang="en-US" dirty="0" smtClean="0"/>
              <a:t>various </a:t>
            </a:r>
            <a:r>
              <a:rPr lang="en-US" dirty="0" err="1" smtClean="0"/>
              <a:t>cervids</a:t>
            </a:r>
            <a:r>
              <a:rPr lang="en-US" dirty="0" smtClean="0"/>
              <a:t>, wild relatives of sheep and goats, wildebeest and other species. </a:t>
            </a:r>
            <a:endParaRPr lang="tr-TR" dirty="0" smtClean="0"/>
          </a:p>
          <a:p>
            <a:r>
              <a:rPr lang="en-US" dirty="0" smtClean="0"/>
              <a:t>Both domesticated ruminants </a:t>
            </a:r>
            <a:r>
              <a:rPr lang="en-US" dirty="0" smtClean="0">
                <a:solidFill>
                  <a:srgbClr val="CC0099"/>
                </a:solidFill>
              </a:rPr>
              <a:t>(especially cattle) </a:t>
            </a:r>
            <a:r>
              <a:rPr lang="en-US" dirty="0" smtClean="0"/>
              <a:t>and wild ruminants can be maintenance hosts. </a:t>
            </a:r>
            <a:endParaRPr lang="tr-TR" dirty="0"/>
          </a:p>
        </p:txBody>
      </p:sp>
      <p:pic>
        <p:nvPicPr>
          <p:cNvPr id="4" name="Resim 3"/>
          <p:cNvPicPr>
            <a:picLocks noChangeAspect="1"/>
          </p:cNvPicPr>
          <p:nvPr/>
        </p:nvPicPr>
        <p:blipFill>
          <a:blip r:embed="rId2"/>
          <a:stretch>
            <a:fillRect/>
          </a:stretch>
        </p:blipFill>
        <p:spPr>
          <a:xfrm>
            <a:off x="8648700" y="3547472"/>
            <a:ext cx="3340100" cy="2089948"/>
          </a:xfrm>
          <a:prstGeom prst="rect">
            <a:avLst/>
          </a:prstGeom>
        </p:spPr>
      </p:pic>
      <p:pic>
        <p:nvPicPr>
          <p:cNvPr id="5" name="Resim 4"/>
          <p:cNvPicPr>
            <a:picLocks noChangeAspect="1"/>
          </p:cNvPicPr>
          <p:nvPr/>
        </p:nvPicPr>
        <p:blipFill>
          <a:blip r:embed="rId3"/>
          <a:stretch>
            <a:fillRect/>
          </a:stretch>
        </p:blipFill>
        <p:spPr>
          <a:xfrm>
            <a:off x="5359400" y="4103289"/>
            <a:ext cx="3289300" cy="2463800"/>
          </a:xfrm>
          <a:prstGeom prst="rect">
            <a:avLst/>
          </a:prstGeom>
        </p:spPr>
      </p:pic>
      <p:pic>
        <p:nvPicPr>
          <p:cNvPr id="6" name="Resim 5"/>
          <p:cNvPicPr>
            <a:picLocks noChangeAspect="1"/>
          </p:cNvPicPr>
          <p:nvPr/>
        </p:nvPicPr>
        <p:blipFill>
          <a:blip r:embed="rId4"/>
          <a:stretch>
            <a:fillRect/>
          </a:stretch>
        </p:blipFill>
        <p:spPr>
          <a:xfrm>
            <a:off x="203200" y="4103289"/>
            <a:ext cx="2641600" cy="2448866"/>
          </a:xfrm>
          <a:prstGeom prst="rect">
            <a:avLst/>
          </a:prstGeom>
        </p:spPr>
      </p:pic>
      <p:pic>
        <p:nvPicPr>
          <p:cNvPr id="7" name="Resim 6"/>
          <p:cNvPicPr>
            <a:picLocks noChangeAspect="1"/>
          </p:cNvPicPr>
          <p:nvPr/>
        </p:nvPicPr>
        <p:blipFill>
          <a:blip r:embed="rId5"/>
          <a:stretch>
            <a:fillRect/>
          </a:stretch>
        </p:blipFill>
        <p:spPr>
          <a:xfrm>
            <a:off x="2844801" y="3582596"/>
            <a:ext cx="2514600" cy="3191267"/>
          </a:xfrm>
          <a:prstGeom prst="rect">
            <a:avLst/>
          </a:prstGeom>
        </p:spPr>
      </p:pic>
    </p:spTree>
    <p:extLst>
      <p:ext uri="{BB962C8B-B14F-4D97-AF65-F5344CB8AC3E}">
        <p14:creationId xmlns:p14="http://schemas.microsoft.com/office/powerpoint/2010/main" val="2754097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03300" y="504825"/>
            <a:ext cx="10515600" cy="4351338"/>
          </a:xfrm>
        </p:spPr>
        <p:txBody>
          <a:bodyPr/>
          <a:lstStyle/>
          <a:p>
            <a:r>
              <a:rPr lang="en-US" dirty="0" smtClean="0"/>
              <a:t>Endemic areas exist in Africa, Europe, the Middle East, North and South America and Asia, as well as on numerous islands (e.g., Australia, the South Pacific, the Caribbean). </a:t>
            </a:r>
            <a:endParaRPr lang="tr-TR" dirty="0" smtClean="0"/>
          </a:p>
          <a:p>
            <a:r>
              <a:rPr lang="en-US" dirty="0" smtClean="0"/>
              <a:t>Multiple serotypes can be found in many regions. </a:t>
            </a:r>
            <a:endParaRPr lang="tr-TR" dirty="0"/>
          </a:p>
        </p:txBody>
      </p:sp>
      <p:pic>
        <p:nvPicPr>
          <p:cNvPr id="4" name="Resim 3"/>
          <p:cNvPicPr>
            <a:picLocks noChangeAspect="1"/>
          </p:cNvPicPr>
          <p:nvPr/>
        </p:nvPicPr>
        <p:blipFill>
          <a:blip r:embed="rId2"/>
          <a:stretch>
            <a:fillRect/>
          </a:stretch>
        </p:blipFill>
        <p:spPr>
          <a:xfrm>
            <a:off x="1765300" y="2363787"/>
            <a:ext cx="8467766" cy="4075113"/>
          </a:xfrm>
          <a:prstGeom prst="rect">
            <a:avLst/>
          </a:prstGeom>
        </p:spPr>
      </p:pic>
      <p:sp>
        <p:nvSpPr>
          <p:cNvPr id="5" name="Dikdörtgen 4"/>
          <p:cNvSpPr/>
          <p:nvPr/>
        </p:nvSpPr>
        <p:spPr>
          <a:xfrm>
            <a:off x="2290783" y="6438900"/>
            <a:ext cx="8585200" cy="369332"/>
          </a:xfrm>
          <a:prstGeom prst="rect">
            <a:avLst/>
          </a:prstGeom>
        </p:spPr>
        <p:txBody>
          <a:bodyPr wrap="square">
            <a:spAutoFit/>
          </a:bodyPr>
          <a:lstStyle/>
          <a:p>
            <a:r>
              <a:rPr lang="tr-TR" dirty="0" err="1">
                <a:latin typeface="Arial" charset="0"/>
              </a:rPr>
              <a:t>Map</a:t>
            </a:r>
            <a:r>
              <a:rPr lang="tr-TR" dirty="0">
                <a:latin typeface="Arial" charset="0"/>
              </a:rPr>
              <a:t> of </a:t>
            </a:r>
            <a:r>
              <a:rPr lang="tr-TR" dirty="0" err="1">
                <a:latin typeface="Arial" charset="0"/>
              </a:rPr>
              <a:t>the</a:t>
            </a:r>
            <a:r>
              <a:rPr lang="tr-TR" dirty="0">
                <a:latin typeface="Arial" charset="0"/>
              </a:rPr>
              <a:t> </a:t>
            </a:r>
            <a:r>
              <a:rPr lang="tr-TR" dirty="0" err="1">
                <a:latin typeface="Arial" charset="0"/>
              </a:rPr>
              <a:t>estimated</a:t>
            </a:r>
            <a:r>
              <a:rPr lang="tr-TR" dirty="0">
                <a:latin typeface="Arial" charset="0"/>
              </a:rPr>
              <a:t> global </a:t>
            </a:r>
            <a:r>
              <a:rPr lang="tr-TR" dirty="0" err="1">
                <a:latin typeface="Arial" charset="0"/>
              </a:rPr>
              <a:t>range</a:t>
            </a:r>
            <a:r>
              <a:rPr lang="tr-TR" dirty="0">
                <a:latin typeface="Arial" charset="0"/>
              </a:rPr>
              <a:t> of </a:t>
            </a:r>
            <a:r>
              <a:rPr lang="tr-TR" dirty="0" err="1">
                <a:latin typeface="Arial" charset="0"/>
              </a:rPr>
              <a:t>bluetongue</a:t>
            </a:r>
            <a:r>
              <a:rPr lang="tr-TR" dirty="0">
                <a:latin typeface="Arial" charset="0"/>
              </a:rPr>
              <a:t> </a:t>
            </a:r>
            <a:r>
              <a:rPr lang="tr-TR" dirty="0" err="1">
                <a:latin typeface="Arial" charset="0"/>
              </a:rPr>
              <a:t>virus</a:t>
            </a:r>
            <a:r>
              <a:rPr lang="tr-TR" dirty="0">
                <a:latin typeface="Arial" charset="0"/>
              </a:rPr>
              <a:t> </a:t>
            </a:r>
            <a:r>
              <a:rPr lang="tr-TR" dirty="0" err="1">
                <a:latin typeface="Arial" charset="0"/>
              </a:rPr>
              <a:t>prior</a:t>
            </a:r>
            <a:r>
              <a:rPr lang="tr-TR" dirty="0">
                <a:latin typeface="Arial" charset="0"/>
              </a:rPr>
              <a:t> </a:t>
            </a:r>
            <a:r>
              <a:rPr lang="tr-TR" dirty="0" err="1">
                <a:latin typeface="Arial" charset="0"/>
              </a:rPr>
              <a:t>to</a:t>
            </a:r>
            <a:r>
              <a:rPr lang="tr-TR" dirty="0">
                <a:latin typeface="Arial" charset="0"/>
              </a:rPr>
              <a:t> 1998.</a:t>
            </a:r>
            <a:endParaRPr lang="tr-TR" dirty="0"/>
          </a:p>
        </p:txBody>
      </p:sp>
    </p:spTree>
    <p:extLst>
      <p:ext uri="{BB962C8B-B14F-4D97-AF65-F5344CB8AC3E}">
        <p14:creationId xmlns:p14="http://schemas.microsoft.com/office/powerpoint/2010/main" val="1365446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p:txBody>
          <a:bodyPr/>
          <a:lstStyle/>
          <a:p>
            <a:r>
              <a:rPr lang="en-US" dirty="0" smtClean="0"/>
              <a:t>Bluetongue virus is mainly transmitted by biting midges in the genus </a:t>
            </a:r>
            <a:r>
              <a:rPr lang="en-US" dirty="0" err="1" smtClean="0"/>
              <a:t>Culicoides</a:t>
            </a:r>
            <a:r>
              <a:rPr lang="en-US" dirty="0" smtClean="0"/>
              <a:t>, which are </a:t>
            </a:r>
            <a:r>
              <a:rPr lang="en-US" dirty="0" smtClean="0">
                <a:solidFill>
                  <a:srgbClr val="00B050"/>
                </a:solidFill>
              </a:rPr>
              <a:t>biological vectors</a:t>
            </a:r>
            <a:endParaRPr lang="tr-TR" dirty="0" smtClean="0">
              <a:solidFill>
                <a:srgbClr val="00B050"/>
              </a:solidFill>
            </a:endParaRPr>
          </a:p>
          <a:p>
            <a:r>
              <a:rPr lang="en-US" dirty="0" smtClean="0"/>
              <a:t>These midges can fly short distances of 1- 2 km, but they can be blown much farther by wind.</a:t>
            </a:r>
            <a:endParaRPr lang="tr-TR" dirty="0" smtClean="0"/>
          </a:p>
          <a:p>
            <a:r>
              <a:rPr lang="tr-TR" dirty="0"/>
              <a:t>T</a:t>
            </a:r>
            <a:r>
              <a:rPr lang="en-US" dirty="0" err="1" smtClean="0"/>
              <a:t>icks</a:t>
            </a:r>
            <a:r>
              <a:rPr lang="en-US" dirty="0" smtClean="0"/>
              <a:t> and mosquitoes might be capable of transmitting the virus mechanically, but their role, if any, is thought to be minor. </a:t>
            </a:r>
            <a:endParaRPr lang="tr-TR" dirty="0">
              <a:solidFill>
                <a:srgbClr val="00B050"/>
              </a:solidFill>
            </a:endParaRPr>
          </a:p>
        </p:txBody>
      </p:sp>
    </p:spTree>
    <p:extLst>
      <p:ext uri="{BB962C8B-B14F-4D97-AF65-F5344CB8AC3E}">
        <p14:creationId xmlns:p14="http://schemas.microsoft.com/office/powerpoint/2010/main" val="161430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Ethiology</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en-US" sz="2400" dirty="0" err="1" smtClean="0"/>
              <a:t>Bunyaviridae</a:t>
            </a:r>
            <a:r>
              <a:rPr lang="tr-TR" sz="2400" dirty="0" smtClean="0"/>
              <a:t> </a:t>
            </a:r>
            <a:r>
              <a:rPr lang="en-US" sz="2400" dirty="0" smtClean="0"/>
              <a:t> </a:t>
            </a:r>
            <a:r>
              <a:rPr lang="tr-TR" sz="2400" dirty="0" smtClean="0"/>
              <a:t>        </a:t>
            </a:r>
            <a:r>
              <a:rPr lang="en-US" sz="2400" dirty="0" smtClean="0"/>
              <a:t>genus </a:t>
            </a:r>
            <a:r>
              <a:rPr lang="en-US" sz="2400" dirty="0" err="1"/>
              <a:t>Orthobunyavirus</a:t>
            </a:r>
            <a:r>
              <a:rPr lang="en-US" sz="2400" dirty="0"/>
              <a:t> </a:t>
            </a:r>
            <a:r>
              <a:rPr lang="tr-TR" sz="2400" dirty="0" smtClean="0"/>
              <a:t>          </a:t>
            </a:r>
            <a:r>
              <a:rPr lang="en-US" sz="2400" dirty="0" err="1" smtClean="0"/>
              <a:t>Akabane</a:t>
            </a:r>
            <a:r>
              <a:rPr lang="en-US" sz="2400" dirty="0" smtClean="0"/>
              <a:t> virus</a:t>
            </a:r>
            <a:r>
              <a:rPr lang="en-US" sz="2400" dirty="0"/>
              <a:t> </a:t>
            </a:r>
            <a:r>
              <a:rPr lang="tr-TR" sz="2400" dirty="0" smtClean="0"/>
              <a:t>(</a:t>
            </a:r>
            <a:r>
              <a:rPr lang="en-US" sz="2400" dirty="0" smtClean="0"/>
              <a:t>arbovirus</a:t>
            </a:r>
            <a:r>
              <a:rPr lang="tr-TR" sz="2400" dirty="0" smtClean="0"/>
              <a:t>)</a:t>
            </a:r>
          </a:p>
          <a:p>
            <a:endParaRPr lang="tr-TR" sz="2400" dirty="0"/>
          </a:p>
        </p:txBody>
      </p:sp>
      <p:sp>
        <p:nvSpPr>
          <p:cNvPr id="4" name="Sağ Ok 3"/>
          <p:cNvSpPr/>
          <p:nvPr/>
        </p:nvSpPr>
        <p:spPr>
          <a:xfrm>
            <a:off x="2843022" y="1944624"/>
            <a:ext cx="536448" cy="207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Sağ Ok 4"/>
          <p:cNvSpPr/>
          <p:nvPr/>
        </p:nvSpPr>
        <p:spPr>
          <a:xfrm>
            <a:off x="6396228" y="1932432"/>
            <a:ext cx="536448" cy="207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314" name="Picture 2" descr="bünyavirus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8516" y="2139696"/>
            <a:ext cx="3626737" cy="3877819"/>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1070231" y="2477800"/>
            <a:ext cx="6656832" cy="3046988"/>
          </a:xfrm>
          <a:prstGeom prst="rect">
            <a:avLst/>
          </a:prstGeom>
        </p:spPr>
        <p:txBody>
          <a:bodyPr wrap="square">
            <a:spAutoFit/>
          </a:bodyPr>
          <a:lstStyle/>
          <a:p>
            <a:r>
              <a:rPr lang="en-US" sz="2400" dirty="0"/>
              <a:t>The single-stranded RNA virus causes intrauterine infection of the fetus in pregnant cattle, sheep and goats  by invading the endothelial cells of the placenta, replicating in the  trophoblastic cells and finally in the fetus itself. </a:t>
            </a:r>
            <a:endParaRPr lang="tr-TR" sz="2400" dirty="0"/>
          </a:p>
          <a:p>
            <a:r>
              <a:rPr lang="en-US" sz="2400" dirty="0"/>
              <a:t>The result is abortions, stillbirths, premature births and deformities of the fetus or newborn with no clinical signs in the dam during pregnancy.</a:t>
            </a:r>
          </a:p>
        </p:txBody>
      </p:sp>
    </p:spTree>
    <p:extLst>
      <p:ext uri="{BB962C8B-B14F-4D97-AF65-F5344CB8AC3E}">
        <p14:creationId xmlns:p14="http://schemas.microsoft.com/office/powerpoint/2010/main" val="1610497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454378" y="177800"/>
            <a:ext cx="11115322" cy="6252369"/>
          </a:xfrm>
          <a:prstGeom prst="rect">
            <a:avLst/>
          </a:prstGeom>
        </p:spPr>
      </p:pic>
      <p:sp>
        <p:nvSpPr>
          <p:cNvPr id="6" name="Dikdörtgen 5"/>
          <p:cNvSpPr/>
          <p:nvPr/>
        </p:nvSpPr>
        <p:spPr>
          <a:xfrm>
            <a:off x="0" y="6307138"/>
            <a:ext cx="12252678" cy="461665"/>
          </a:xfrm>
          <a:prstGeom prst="rect">
            <a:avLst/>
          </a:prstGeom>
        </p:spPr>
        <p:txBody>
          <a:bodyPr wrap="square">
            <a:spAutoFit/>
          </a:bodyPr>
          <a:lstStyle/>
          <a:p>
            <a:r>
              <a:rPr lang="tr-TR" sz="1200" dirty="0" err="1">
                <a:latin typeface="Arial" charset="0"/>
              </a:rPr>
              <a:t>The</a:t>
            </a:r>
            <a:r>
              <a:rPr lang="tr-TR" sz="1200" dirty="0">
                <a:latin typeface="Arial" charset="0"/>
              </a:rPr>
              <a:t> </a:t>
            </a:r>
            <a:r>
              <a:rPr lang="tr-TR" sz="1200" dirty="0" err="1">
                <a:latin typeface="Arial" charset="0"/>
              </a:rPr>
              <a:t>transmission</a:t>
            </a:r>
            <a:r>
              <a:rPr lang="tr-TR" sz="1200" dirty="0">
                <a:latin typeface="Arial" charset="0"/>
              </a:rPr>
              <a:t> of </a:t>
            </a:r>
            <a:r>
              <a:rPr lang="tr-TR" sz="1200" dirty="0" err="1">
                <a:latin typeface="Arial" charset="0"/>
              </a:rPr>
              <a:t>bluetongue</a:t>
            </a:r>
            <a:r>
              <a:rPr lang="tr-TR" sz="1200" dirty="0">
                <a:latin typeface="Arial" charset="0"/>
              </a:rPr>
              <a:t> </a:t>
            </a:r>
            <a:r>
              <a:rPr lang="tr-TR" sz="1200" dirty="0" err="1">
                <a:latin typeface="Arial" charset="0"/>
              </a:rPr>
              <a:t>virus</a:t>
            </a:r>
            <a:r>
              <a:rPr lang="tr-TR" sz="1200" dirty="0">
                <a:latin typeface="Arial" charset="0"/>
              </a:rPr>
              <a:t>, </a:t>
            </a:r>
            <a:r>
              <a:rPr lang="tr-TR" sz="1200" dirty="0" err="1">
                <a:latin typeface="Arial" charset="0"/>
              </a:rPr>
              <a:t>showing</a:t>
            </a:r>
            <a:r>
              <a:rPr lang="tr-TR" sz="1200" dirty="0">
                <a:latin typeface="Arial" charset="0"/>
              </a:rPr>
              <a:t> </a:t>
            </a:r>
            <a:r>
              <a:rPr lang="tr-TR" sz="1200" dirty="0" err="1">
                <a:latin typeface="Arial" charset="0"/>
              </a:rPr>
              <a:t>putative</a:t>
            </a:r>
            <a:r>
              <a:rPr lang="tr-TR" sz="1200" dirty="0">
                <a:latin typeface="Arial" charset="0"/>
              </a:rPr>
              <a:t> </a:t>
            </a:r>
            <a:r>
              <a:rPr lang="tr-TR" sz="1200" dirty="0" err="1">
                <a:latin typeface="Arial" charset="0"/>
              </a:rPr>
              <a:t>secondary</a:t>
            </a:r>
            <a:r>
              <a:rPr lang="tr-TR" sz="1200" dirty="0">
                <a:latin typeface="Arial" charset="0"/>
              </a:rPr>
              <a:t> </a:t>
            </a:r>
            <a:r>
              <a:rPr lang="tr-TR" sz="1200" dirty="0" err="1">
                <a:latin typeface="Arial" charset="0"/>
              </a:rPr>
              <a:t>transmission</a:t>
            </a:r>
            <a:r>
              <a:rPr lang="tr-TR" sz="1200" dirty="0">
                <a:latin typeface="Arial" charset="0"/>
              </a:rPr>
              <a:t> </a:t>
            </a:r>
            <a:r>
              <a:rPr lang="tr-TR" sz="1200" dirty="0" err="1">
                <a:latin typeface="Arial" charset="0"/>
              </a:rPr>
              <a:t>routes</a:t>
            </a:r>
            <a:r>
              <a:rPr lang="tr-TR" sz="1200" dirty="0">
                <a:latin typeface="Arial" charset="0"/>
              </a:rPr>
              <a:t>. </a:t>
            </a:r>
            <a:r>
              <a:rPr lang="tr-TR" sz="1200" dirty="0" err="1">
                <a:latin typeface="Arial" charset="0"/>
              </a:rPr>
              <a:t>Figure</a:t>
            </a:r>
            <a:r>
              <a:rPr lang="tr-TR" sz="1200" dirty="0">
                <a:latin typeface="Arial" charset="0"/>
              </a:rPr>
              <a:t> </a:t>
            </a:r>
            <a:r>
              <a:rPr lang="tr-TR" sz="1200" dirty="0" err="1">
                <a:latin typeface="Arial" charset="0"/>
              </a:rPr>
              <a:t>modified</a:t>
            </a:r>
            <a:r>
              <a:rPr lang="tr-TR" sz="1200" dirty="0">
                <a:latin typeface="Arial" charset="0"/>
              </a:rPr>
              <a:t> </a:t>
            </a:r>
            <a:r>
              <a:rPr lang="tr-TR" sz="1200" dirty="0" err="1">
                <a:latin typeface="Arial" charset="0"/>
              </a:rPr>
              <a:t>from</a:t>
            </a:r>
            <a:r>
              <a:rPr lang="tr-TR" sz="1200" dirty="0">
                <a:latin typeface="Arial" charset="0"/>
              </a:rPr>
              <a:t> Wilson et al. (2008). </a:t>
            </a:r>
            <a:r>
              <a:rPr lang="tr-TR" sz="1200" dirty="0" err="1">
                <a:latin typeface="Arial" charset="0"/>
              </a:rPr>
              <a:t>PLoS</a:t>
            </a:r>
            <a:r>
              <a:rPr lang="tr-TR" sz="1200" dirty="0">
                <a:latin typeface="Arial" charset="0"/>
              </a:rPr>
              <a:t> </a:t>
            </a:r>
            <a:r>
              <a:rPr lang="tr-TR" sz="1200" dirty="0" err="1">
                <a:latin typeface="Arial" charset="0"/>
              </a:rPr>
              <a:t>Biol</a:t>
            </a:r>
            <a:r>
              <a:rPr lang="tr-TR" sz="1200" dirty="0">
                <a:latin typeface="Arial" charset="0"/>
              </a:rPr>
              <a:t>. 6(8); </a:t>
            </a:r>
            <a:r>
              <a:rPr lang="tr-TR" sz="1200" dirty="0" err="1">
                <a:latin typeface="Arial" charset="0"/>
              </a:rPr>
              <a:t>distributed</a:t>
            </a:r>
            <a:r>
              <a:rPr lang="tr-TR" sz="1200" dirty="0">
                <a:latin typeface="Arial" charset="0"/>
              </a:rPr>
              <a:t> </a:t>
            </a:r>
            <a:r>
              <a:rPr lang="tr-TR" sz="1200" dirty="0" err="1">
                <a:latin typeface="Arial" charset="0"/>
              </a:rPr>
              <a:t>under</a:t>
            </a:r>
            <a:r>
              <a:rPr lang="tr-TR" sz="1200" dirty="0">
                <a:latin typeface="Arial" charset="0"/>
              </a:rPr>
              <a:t> a Creative </a:t>
            </a:r>
            <a:r>
              <a:rPr lang="tr-TR" sz="1200" dirty="0" err="1">
                <a:latin typeface="Arial" charset="0"/>
              </a:rPr>
              <a:t>Commons</a:t>
            </a:r>
            <a:r>
              <a:rPr lang="tr-TR" sz="1200" dirty="0">
                <a:latin typeface="Arial" charset="0"/>
              </a:rPr>
              <a:t> </a:t>
            </a:r>
            <a:r>
              <a:rPr lang="tr-TR" sz="1200" dirty="0" err="1">
                <a:latin typeface="Arial" charset="0"/>
              </a:rPr>
              <a:t>Attribution</a:t>
            </a:r>
            <a:r>
              <a:rPr lang="tr-TR" sz="1200" dirty="0">
                <a:latin typeface="Arial" charset="0"/>
              </a:rPr>
              <a:t> License</a:t>
            </a:r>
            <a:endParaRPr lang="tr-TR" sz="1200" dirty="0"/>
          </a:p>
        </p:txBody>
      </p:sp>
    </p:spTree>
    <p:extLst>
      <p:ext uri="{BB962C8B-B14F-4D97-AF65-F5344CB8AC3E}">
        <p14:creationId xmlns:p14="http://schemas.microsoft.com/office/powerpoint/2010/main" val="1985163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1911927" y="5201392"/>
            <a:ext cx="8051470" cy="9025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İçerik Yer Tutucusu 2"/>
          <p:cNvSpPr>
            <a:spLocks noGrp="1"/>
          </p:cNvSpPr>
          <p:nvPr>
            <p:ph idx="1"/>
          </p:nvPr>
        </p:nvSpPr>
        <p:spPr>
          <a:xfrm>
            <a:off x="838200" y="534390"/>
            <a:ext cx="10515600" cy="5642573"/>
          </a:xfrm>
        </p:spPr>
        <p:txBody>
          <a:bodyPr>
            <a:normAutofit fontScale="92500" lnSpcReduction="10000"/>
          </a:bodyPr>
          <a:lstStyle/>
          <a:p>
            <a:r>
              <a:rPr lang="en-US" dirty="0" smtClean="0"/>
              <a:t>Bluetongue virus can persist in the blood of some animals for relatively long periods, facilitating transmission to </a:t>
            </a:r>
            <a:r>
              <a:rPr lang="en-US" dirty="0" err="1" smtClean="0"/>
              <a:t>Culicoides</a:t>
            </a:r>
            <a:r>
              <a:rPr lang="en-US" dirty="0" smtClean="0"/>
              <a:t>. </a:t>
            </a:r>
            <a:endParaRPr lang="tr-TR" dirty="0" smtClean="0"/>
          </a:p>
          <a:p>
            <a:r>
              <a:rPr lang="en-US" dirty="0" smtClean="0">
                <a:solidFill>
                  <a:srgbClr val="00B050"/>
                </a:solidFill>
              </a:rPr>
              <a:t>Live virus has been isolated from some cattle for as long as 5 to 9 weeks, and viral RNA has been found much longer.</a:t>
            </a:r>
            <a:r>
              <a:rPr lang="tr-TR" dirty="0" smtClean="0">
                <a:solidFill>
                  <a:srgbClr val="00B050"/>
                </a:solidFill>
              </a:rPr>
              <a:t> </a:t>
            </a:r>
            <a:r>
              <a:rPr lang="en-US" dirty="0" smtClean="0"/>
              <a:t>The most important reservoir is the Cattle. Blue tongue virus can survive for 14 weeks in cattle blood.</a:t>
            </a:r>
            <a:endParaRPr lang="tr-TR" dirty="0" smtClean="0">
              <a:solidFill>
                <a:srgbClr val="00B050"/>
              </a:solidFill>
            </a:endParaRPr>
          </a:p>
          <a:p>
            <a:r>
              <a:rPr lang="en-US" dirty="0" smtClean="0"/>
              <a:t>At least some bluetongue strains (including members of serotypes 1, 8 and 26) can be transmitted directly between ruminants in close co</a:t>
            </a:r>
            <a:r>
              <a:rPr lang="tr-TR" dirty="0" err="1" smtClean="0"/>
              <a:t>ntact</a:t>
            </a:r>
            <a:r>
              <a:rPr lang="tr-TR" dirty="0" smtClean="0"/>
              <a:t>.</a:t>
            </a:r>
          </a:p>
          <a:p>
            <a:r>
              <a:rPr lang="en-US" dirty="0" smtClean="0"/>
              <a:t>Transmission with semen has been reported</a:t>
            </a:r>
            <a:r>
              <a:rPr lang="tr-TR" dirty="0" smtClean="0"/>
              <a:t>. Source of </a:t>
            </a:r>
            <a:r>
              <a:rPr lang="tr-TR" dirty="0" err="1" smtClean="0"/>
              <a:t>virus</a:t>
            </a:r>
            <a:r>
              <a:rPr lang="tr-TR" dirty="0" smtClean="0"/>
              <a:t>;</a:t>
            </a:r>
          </a:p>
          <a:p>
            <a:pPr marL="0" indent="0">
              <a:buNone/>
            </a:pPr>
            <a:r>
              <a:rPr lang="tr-TR" dirty="0" smtClean="0"/>
              <a:t>							</a:t>
            </a:r>
            <a:r>
              <a:rPr lang="tr-TR" dirty="0" err="1" smtClean="0"/>
              <a:t>Infected</a:t>
            </a:r>
            <a:r>
              <a:rPr lang="tr-TR" dirty="0" smtClean="0"/>
              <a:t> </a:t>
            </a:r>
            <a:r>
              <a:rPr lang="tr-TR" dirty="0" err="1"/>
              <a:t>Culicoides</a:t>
            </a:r>
            <a:endParaRPr lang="tr-TR" dirty="0"/>
          </a:p>
          <a:p>
            <a:pPr marL="0" indent="0">
              <a:buNone/>
            </a:pPr>
            <a:r>
              <a:rPr lang="tr-TR" dirty="0" smtClean="0"/>
              <a:t> 							Blood</a:t>
            </a:r>
          </a:p>
          <a:p>
            <a:pPr marL="0" indent="0">
              <a:buNone/>
            </a:pPr>
            <a:r>
              <a:rPr lang="tr-TR" dirty="0" smtClean="0"/>
              <a:t> 							Semen </a:t>
            </a:r>
            <a:endParaRPr lang="en-US" dirty="0" smtClean="0"/>
          </a:p>
          <a:p>
            <a:pPr marL="0" indent="0">
              <a:buNone/>
            </a:pPr>
            <a:r>
              <a:rPr lang="tr-TR" dirty="0" smtClean="0">
                <a:solidFill>
                  <a:srgbClr val="CC0099"/>
                </a:solidFill>
              </a:rPr>
              <a:t>           </a:t>
            </a:r>
          </a:p>
          <a:p>
            <a:pPr marL="0" indent="0">
              <a:buNone/>
            </a:pPr>
            <a:r>
              <a:rPr lang="tr-TR" dirty="0">
                <a:solidFill>
                  <a:srgbClr val="CC0099"/>
                </a:solidFill>
              </a:rPr>
              <a:t>	 </a:t>
            </a:r>
            <a:r>
              <a:rPr lang="tr-TR" dirty="0" smtClean="0">
                <a:solidFill>
                  <a:srgbClr val="CC0099"/>
                </a:solidFill>
              </a:rPr>
              <a:t>   </a:t>
            </a:r>
            <a:r>
              <a:rPr lang="en-US" dirty="0" smtClean="0">
                <a:solidFill>
                  <a:srgbClr val="CC0099"/>
                </a:solidFill>
              </a:rPr>
              <a:t>Type 4, 9, 16 were isolated in Turkey, 2 serologically</a:t>
            </a:r>
            <a:r>
              <a:rPr lang="tr-TR" dirty="0" smtClean="0">
                <a:solidFill>
                  <a:srgbClr val="CC0099"/>
                </a:solidFill>
              </a:rPr>
              <a:t>.</a:t>
            </a:r>
            <a:endParaRPr lang="tr-TR" dirty="0">
              <a:solidFill>
                <a:srgbClr val="CC0099"/>
              </a:solidFill>
            </a:endParaRPr>
          </a:p>
        </p:txBody>
      </p:sp>
    </p:spTree>
    <p:extLst>
      <p:ext uri="{BB962C8B-B14F-4D97-AF65-F5344CB8AC3E}">
        <p14:creationId xmlns:p14="http://schemas.microsoft.com/office/powerpoint/2010/main" val="3570258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Pathogenesis</a:t>
            </a:r>
            <a:endParaRPr lang="tr-TR" dirty="0">
              <a:solidFill>
                <a:srgbClr val="0070C0"/>
              </a:solidFill>
            </a:endParaRPr>
          </a:p>
        </p:txBody>
      </p:sp>
      <p:sp>
        <p:nvSpPr>
          <p:cNvPr id="3" name="İçerik Yer Tutucusu 2"/>
          <p:cNvSpPr>
            <a:spLocks noGrp="1"/>
          </p:cNvSpPr>
          <p:nvPr>
            <p:ph idx="1"/>
          </p:nvPr>
        </p:nvSpPr>
        <p:spPr>
          <a:xfrm>
            <a:off x="838200" y="1591294"/>
            <a:ext cx="10515600" cy="4585669"/>
          </a:xfrm>
        </p:spPr>
        <p:txBody>
          <a:bodyPr>
            <a:noAutofit/>
          </a:bodyPr>
          <a:lstStyle/>
          <a:p>
            <a:r>
              <a:rPr lang="en-US" sz="2000" dirty="0" smtClean="0"/>
              <a:t>After </a:t>
            </a:r>
            <a:r>
              <a:rPr lang="en-US" sz="2000" dirty="0"/>
              <a:t>cutaneous instillation of BTV (by inoculation or through the bite of a BTV-infected </a:t>
            </a:r>
            <a:r>
              <a:rPr lang="en-US" sz="2000" dirty="0" err="1"/>
              <a:t>Culicoides</a:t>
            </a:r>
            <a:r>
              <a:rPr lang="en-US" sz="2000" dirty="0"/>
              <a:t> vector) the virus travels to the </a:t>
            </a:r>
            <a:r>
              <a:rPr lang="en-US" sz="2000" dirty="0">
                <a:solidFill>
                  <a:srgbClr val="00B050"/>
                </a:solidFill>
              </a:rPr>
              <a:t>regional lymph node, where initial replication occurs </a:t>
            </a:r>
          </a:p>
          <a:p>
            <a:r>
              <a:rPr lang="en-US" sz="2000" dirty="0"/>
              <a:t>The virus then is disseminated to a variety of tissues throughout the body, where replication occurs principally in </a:t>
            </a:r>
            <a:r>
              <a:rPr lang="en-US" sz="2000" dirty="0">
                <a:solidFill>
                  <a:srgbClr val="7030A0"/>
                </a:solidFill>
              </a:rPr>
              <a:t>mononuclear phagocytic and endothelial cells, </a:t>
            </a:r>
            <a:r>
              <a:rPr lang="en-US" sz="2000" dirty="0"/>
              <a:t>lymphocytes and perhaps other cell.</a:t>
            </a:r>
          </a:p>
          <a:p>
            <a:r>
              <a:rPr lang="en-US" sz="2000" dirty="0" err="1">
                <a:solidFill>
                  <a:srgbClr val="CC0099"/>
                </a:solidFill>
              </a:rPr>
              <a:t>Viraemia</a:t>
            </a:r>
            <a:r>
              <a:rPr lang="en-US" sz="2000" dirty="0">
                <a:solidFill>
                  <a:srgbClr val="CC0099"/>
                </a:solidFill>
              </a:rPr>
              <a:t> is highly cell associated and may be prolonged but not persistent in domestic </a:t>
            </a:r>
            <a:r>
              <a:rPr lang="en-US" sz="2000" dirty="0" smtClean="0">
                <a:solidFill>
                  <a:srgbClr val="CC0099"/>
                </a:solidFill>
              </a:rPr>
              <a:t>ruminants.</a:t>
            </a:r>
            <a:endParaRPr lang="en-US" sz="2000" dirty="0">
              <a:solidFill>
                <a:srgbClr val="CC0099"/>
              </a:solidFill>
            </a:endParaRPr>
          </a:p>
          <a:p>
            <a:r>
              <a:rPr lang="en-US" sz="2000" dirty="0">
                <a:solidFill>
                  <a:srgbClr val="FF66FF"/>
                </a:solidFill>
              </a:rPr>
              <a:t>BTV </a:t>
            </a:r>
            <a:r>
              <a:rPr lang="en-US" sz="2000" dirty="0" smtClean="0">
                <a:solidFill>
                  <a:srgbClr val="FF66FF"/>
                </a:solidFill>
              </a:rPr>
              <a:t>associates </a:t>
            </a:r>
            <a:r>
              <a:rPr lang="en-US" sz="2000" dirty="0">
                <a:solidFill>
                  <a:srgbClr val="FF66FF"/>
                </a:solidFill>
              </a:rPr>
              <a:t>with all blood cells during </a:t>
            </a:r>
            <a:r>
              <a:rPr lang="en-US" sz="2000" dirty="0" err="1">
                <a:solidFill>
                  <a:srgbClr val="FF66FF"/>
                </a:solidFill>
              </a:rPr>
              <a:t>viraemia</a:t>
            </a:r>
            <a:r>
              <a:rPr lang="en-US" sz="2000" dirty="0"/>
              <a:t>, thus </a:t>
            </a:r>
            <a:r>
              <a:rPr lang="en-US" sz="2000" dirty="0" err="1"/>
              <a:t>titres</a:t>
            </a:r>
            <a:r>
              <a:rPr lang="en-US" sz="2000" dirty="0"/>
              <a:t> of virus in each cell fraction are proportionate to the numbers of each cell type; specifically, </a:t>
            </a:r>
            <a:r>
              <a:rPr lang="en-US" sz="2000" dirty="0">
                <a:solidFill>
                  <a:srgbClr val="FF66FF"/>
                </a:solidFill>
              </a:rPr>
              <a:t>BTV is quantitatively associated most with platelets and erythrocytes and</a:t>
            </a:r>
            <a:r>
              <a:rPr lang="en-US" sz="2000" dirty="0"/>
              <a:t>, because of the short lifespan of platelets, virus is largely or exclusively associated with erythrocytes late in the course of BTV infection of ruminants. </a:t>
            </a:r>
          </a:p>
          <a:p>
            <a:r>
              <a:rPr lang="en-US" sz="2000" dirty="0">
                <a:solidFill>
                  <a:srgbClr val="FF6600"/>
                </a:solidFill>
              </a:rPr>
              <a:t>BTV infection of erythrocytes facilitates both prolonged infection of ruminants and infection of </a:t>
            </a:r>
            <a:r>
              <a:rPr lang="en-US" sz="2000" dirty="0" err="1">
                <a:solidFill>
                  <a:srgbClr val="FF6600"/>
                </a:solidFill>
              </a:rPr>
              <a:t>haematophagous</a:t>
            </a:r>
            <a:r>
              <a:rPr lang="en-US" sz="2000" dirty="0">
                <a:solidFill>
                  <a:srgbClr val="FF6600"/>
                </a:solidFill>
              </a:rPr>
              <a:t> insect vectors that feed on </a:t>
            </a:r>
            <a:r>
              <a:rPr lang="en-US" sz="2000" dirty="0" err="1">
                <a:solidFill>
                  <a:srgbClr val="FF6600"/>
                </a:solidFill>
              </a:rPr>
              <a:t>viraemic</a:t>
            </a:r>
            <a:r>
              <a:rPr lang="en-US" sz="2000" dirty="0">
                <a:solidFill>
                  <a:srgbClr val="FF6600"/>
                </a:solidFill>
              </a:rPr>
              <a:t> ruminants, </a:t>
            </a:r>
            <a:r>
              <a:rPr lang="en-US" sz="2000" dirty="0"/>
              <a:t>and infectious virus can co-circulate for several weeks with high </a:t>
            </a:r>
            <a:r>
              <a:rPr lang="en-US" sz="2000" dirty="0" err="1"/>
              <a:t>titres</a:t>
            </a:r>
            <a:r>
              <a:rPr lang="en-US" sz="2000" dirty="0"/>
              <a:t> of neutralizing antibody</a:t>
            </a:r>
            <a:r>
              <a:rPr lang="en-US" sz="2000" dirty="0" smtClean="0"/>
              <a:t>.</a:t>
            </a:r>
            <a:endParaRPr lang="en-US" sz="2000" dirty="0"/>
          </a:p>
        </p:txBody>
      </p:sp>
      <p:sp>
        <p:nvSpPr>
          <p:cNvPr id="4" name="Dikdörtgen 3"/>
          <p:cNvSpPr/>
          <p:nvPr/>
        </p:nvSpPr>
        <p:spPr>
          <a:xfrm>
            <a:off x="0" y="6604084"/>
            <a:ext cx="12314712" cy="253916"/>
          </a:xfrm>
          <a:prstGeom prst="rect">
            <a:avLst/>
          </a:prstGeom>
        </p:spPr>
        <p:txBody>
          <a:bodyPr wrap="square">
            <a:spAutoFit/>
          </a:bodyPr>
          <a:lstStyle/>
          <a:p>
            <a:r>
              <a:rPr lang="en-US" sz="1050" dirty="0" err="1">
                <a:solidFill>
                  <a:srgbClr val="222222"/>
                </a:solidFill>
                <a:latin typeface="Arial" panose="020B0604020202020204" pitchFamily="34" charset="0"/>
              </a:rPr>
              <a:t>Maclachlan</a:t>
            </a:r>
            <a:r>
              <a:rPr lang="en-US" sz="1050" dirty="0">
                <a:solidFill>
                  <a:srgbClr val="222222"/>
                </a:solidFill>
                <a:latin typeface="Arial" panose="020B0604020202020204" pitchFamily="34" charset="0"/>
              </a:rPr>
              <a:t>, N. J., Drew, C. P., </a:t>
            </a:r>
            <a:r>
              <a:rPr lang="en-US" sz="1050" dirty="0" err="1">
                <a:solidFill>
                  <a:srgbClr val="222222"/>
                </a:solidFill>
                <a:latin typeface="Arial" panose="020B0604020202020204" pitchFamily="34" charset="0"/>
              </a:rPr>
              <a:t>Darpel</a:t>
            </a:r>
            <a:r>
              <a:rPr lang="en-US" sz="1050" dirty="0">
                <a:solidFill>
                  <a:srgbClr val="222222"/>
                </a:solidFill>
                <a:latin typeface="Arial" panose="020B0604020202020204" pitchFamily="34" charset="0"/>
              </a:rPr>
              <a:t>, K. E., &amp; </a:t>
            </a:r>
            <a:r>
              <a:rPr lang="en-US" sz="1050" dirty="0" err="1">
                <a:solidFill>
                  <a:srgbClr val="222222"/>
                </a:solidFill>
                <a:latin typeface="Arial" panose="020B0604020202020204" pitchFamily="34" charset="0"/>
              </a:rPr>
              <a:t>Worwa</a:t>
            </a:r>
            <a:r>
              <a:rPr lang="en-US" sz="1050" dirty="0">
                <a:solidFill>
                  <a:srgbClr val="222222"/>
                </a:solidFill>
                <a:latin typeface="Arial" panose="020B0604020202020204" pitchFamily="34" charset="0"/>
              </a:rPr>
              <a:t>, G. (2009). The pathology and pathogenesis of bluetongue. </a:t>
            </a:r>
            <a:r>
              <a:rPr lang="en-US" sz="1050" i="1" dirty="0">
                <a:solidFill>
                  <a:srgbClr val="222222"/>
                </a:solidFill>
                <a:latin typeface="Arial" panose="020B0604020202020204" pitchFamily="34" charset="0"/>
              </a:rPr>
              <a:t>Journal of comparative pathology</a:t>
            </a:r>
            <a:r>
              <a:rPr lang="en-US" sz="1050" dirty="0">
                <a:solidFill>
                  <a:srgbClr val="222222"/>
                </a:solidFill>
                <a:latin typeface="Arial" panose="020B0604020202020204" pitchFamily="34" charset="0"/>
              </a:rPr>
              <a:t>, </a:t>
            </a:r>
            <a:r>
              <a:rPr lang="en-US" sz="1050" i="1" dirty="0">
                <a:solidFill>
                  <a:srgbClr val="222222"/>
                </a:solidFill>
                <a:latin typeface="Arial" panose="020B0604020202020204" pitchFamily="34" charset="0"/>
              </a:rPr>
              <a:t>141</a:t>
            </a:r>
            <a:r>
              <a:rPr lang="en-US" sz="1050" dirty="0">
                <a:solidFill>
                  <a:srgbClr val="222222"/>
                </a:solidFill>
                <a:latin typeface="Arial" panose="020B0604020202020204" pitchFamily="34" charset="0"/>
              </a:rPr>
              <a:t>(1), 1-16.</a:t>
            </a:r>
            <a:endParaRPr lang="tr-TR" sz="1050" dirty="0"/>
          </a:p>
        </p:txBody>
      </p:sp>
    </p:spTree>
    <p:extLst>
      <p:ext uri="{BB962C8B-B14F-4D97-AF65-F5344CB8AC3E}">
        <p14:creationId xmlns:p14="http://schemas.microsoft.com/office/powerpoint/2010/main" val="1240390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438898" y="380010"/>
            <a:ext cx="6152408" cy="4595751"/>
          </a:xfrm>
        </p:spPr>
        <p:txBody>
          <a:bodyPr>
            <a:normAutofit/>
          </a:bodyPr>
          <a:lstStyle/>
          <a:p>
            <a:r>
              <a:rPr lang="en-US" sz="2400" dirty="0">
                <a:solidFill>
                  <a:srgbClr val="FF66FF"/>
                </a:solidFill>
              </a:rPr>
              <a:t>The pathogenesis can vary according to both the virus serotype and the ruminant species. </a:t>
            </a:r>
            <a:endParaRPr lang="tr-TR" sz="2400" dirty="0" smtClean="0">
              <a:solidFill>
                <a:srgbClr val="FF66FF"/>
              </a:solidFill>
            </a:endParaRPr>
          </a:p>
          <a:p>
            <a:r>
              <a:rPr lang="en-US" sz="2400" dirty="0" smtClean="0"/>
              <a:t>There </a:t>
            </a:r>
            <a:r>
              <a:rPr lang="en-US" sz="2400" dirty="0"/>
              <a:t>is a </a:t>
            </a:r>
            <a:r>
              <a:rPr lang="en-US" sz="2400" dirty="0">
                <a:solidFill>
                  <a:srgbClr val="00B0F0"/>
                </a:solidFill>
              </a:rPr>
              <a:t>great difference </a:t>
            </a:r>
            <a:r>
              <a:rPr lang="en-US" sz="2400" dirty="0"/>
              <a:t>in expression of the disease </a:t>
            </a:r>
            <a:r>
              <a:rPr lang="en-US" sz="2400" dirty="0">
                <a:solidFill>
                  <a:srgbClr val="92D050"/>
                </a:solidFill>
              </a:rPr>
              <a:t>between cattle and sheep</a:t>
            </a:r>
            <a:r>
              <a:rPr lang="en-US" sz="2400" dirty="0"/>
              <a:t>, which may be due to a different response of the endothelial cells following infection: in contrast to sheep, </a:t>
            </a:r>
            <a:r>
              <a:rPr lang="en-US" sz="2400" dirty="0">
                <a:solidFill>
                  <a:srgbClr val="FF0000"/>
                </a:solidFill>
              </a:rPr>
              <a:t>cattle usually develop only a subclinical infection </a:t>
            </a:r>
            <a:r>
              <a:rPr lang="en-US" sz="2400" dirty="0"/>
              <a:t>with the exception of infection with serotype 8 as has occurred in northern Europe</a:t>
            </a:r>
            <a:r>
              <a:rPr lang="en-US" sz="2400" dirty="0" smtClean="0"/>
              <a:t>. </a:t>
            </a:r>
            <a:endParaRPr lang="tr-TR" sz="2400" dirty="0"/>
          </a:p>
        </p:txBody>
      </p:sp>
      <p:pic>
        <p:nvPicPr>
          <p:cNvPr id="1026" name="Picture 2" descr="https://microbewiki.kenyon.edu/images/4/42/Bluetongue_pic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639" y="96478"/>
            <a:ext cx="4417621" cy="431638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0" y="4001294"/>
            <a:ext cx="6096000" cy="230832"/>
          </a:xfrm>
          <a:prstGeom prst="rect">
            <a:avLst/>
          </a:prstGeom>
        </p:spPr>
        <p:txBody>
          <a:bodyPr>
            <a:spAutoFit/>
          </a:bodyPr>
          <a:lstStyle/>
          <a:p>
            <a:r>
              <a:rPr lang="tr-TR" sz="900" dirty="0"/>
              <a:t>https://microbewiki.kenyon.edu/index.php/File:Bluetongue_pic_5.jpg</a:t>
            </a:r>
          </a:p>
        </p:txBody>
      </p:sp>
      <p:sp>
        <p:nvSpPr>
          <p:cNvPr id="5" name="Dikdörtgen 4"/>
          <p:cNvSpPr/>
          <p:nvPr/>
        </p:nvSpPr>
        <p:spPr>
          <a:xfrm>
            <a:off x="827314" y="4593601"/>
            <a:ext cx="10858994" cy="1938992"/>
          </a:xfrm>
          <a:prstGeom prst="rect">
            <a:avLst/>
          </a:prstGeom>
        </p:spPr>
        <p:txBody>
          <a:bodyPr wrap="square">
            <a:spAutoFit/>
          </a:bodyPr>
          <a:lstStyle/>
          <a:p>
            <a:r>
              <a:rPr lang="en-US" sz="2400" dirty="0"/>
              <a:t>In sheep, lesions in the endothelial cells of small blood vessels provoke vascular thrombosis and </a:t>
            </a:r>
            <a:r>
              <a:rPr lang="en-US" sz="2400" dirty="0" err="1"/>
              <a:t>ischaemic</a:t>
            </a:r>
            <a:r>
              <a:rPr lang="en-US" sz="2400" dirty="0"/>
              <a:t> necrosis of the affected tissue. These lesions result in buccal ulcers, </a:t>
            </a:r>
            <a:r>
              <a:rPr lang="en-US" sz="2400" dirty="0" err="1"/>
              <a:t>infl</a:t>
            </a:r>
            <a:r>
              <a:rPr lang="en-US" sz="2400" dirty="0"/>
              <a:t> </a:t>
            </a:r>
            <a:r>
              <a:rPr lang="en-US" sz="2400" dirty="0" err="1"/>
              <a:t>ammation</a:t>
            </a:r>
            <a:r>
              <a:rPr lang="en-US" sz="2400" dirty="0"/>
              <a:t> of the coronary band, muscular necrosis, and extravasation leading to facial and pulmonary </a:t>
            </a:r>
            <a:r>
              <a:rPr lang="en-US" sz="2400" dirty="0" err="1"/>
              <a:t>oedema</a:t>
            </a:r>
            <a:r>
              <a:rPr lang="en-US" sz="2400" dirty="0"/>
              <a:t> and pleural and pericardial effusions</a:t>
            </a:r>
            <a:endParaRPr lang="tr-TR" sz="2400" dirty="0"/>
          </a:p>
        </p:txBody>
      </p:sp>
      <p:sp>
        <p:nvSpPr>
          <p:cNvPr id="6" name="Dikdörtgen 5"/>
          <p:cNvSpPr/>
          <p:nvPr/>
        </p:nvSpPr>
        <p:spPr>
          <a:xfrm>
            <a:off x="9551531" y="6532593"/>
            <a:ext cx="2400016" cy="246221"/>
          </a:xfrm>
          <a:prstGeom prst="rect">
            <a:avLst/>
          </a:prstGeom>
        </p:spPr>
        <p:txBody>
          <a:bodyPr wrap="none">
            <a:spAutoFit/>
          </a:bodyPr>
          <a:lstStyle/>
          <a:p>
            <a:r>
              <a:rPr lang="tr-TR" sz="1000" dirty="0"/>
              <a:t>https://www.oie.int/doc/ged/D11509.PDF</a:t>
            </a:r>
          </a:p>
        </p:txBody>
      </p:sp>
    </p:spTree>
    <p:extLst>
      <p:ext uri="{BB962C8B-B14F-4D97-AF65-F5344CB8AC3E}">
        <p14:creationId xmlns:p14="http://schemas.microsoft.com/office/powerpoint/2010/main" val="1578821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71878" y="1606152"/>
            <a:ext cx="11469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b="1" dirty="0" err="1">
                <a:latin typeface="+mn-lt"/>
              </a:rPr>
              <a:t>Culicoides</a:t>
            </a:r>
            <a:endParaRPr lang="tr-TR" altLang="tr-TR" b="1" dirty="0">
              <a:latin typeface="+mn-lt"/>
            </a:endParaRPr>
          </a:p>
        </p:txBody>
      </p:sp>
      <p:sp>
        <p:nvSpPr>
          <p:cNvPr id="13316" name="Text Box 4"/>
          <p:cNvSpPr txBox="1">
            <a:spLocks noChangeArrowheads="1"/>
          </p:cNvSpPr>
          <p:nvPr/>
        </p:nvSpPr>
        <p:spPr bwMode="auto">
          <a:xfrm>
            <a:off x="6629400" y="1600201"/>
            <a:ext cx="22284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b="1" dirty="0" smtClean="0">
                <a:latin typeface="+mn-lt"/>
              </a:rPr>
              <a:t>VIREMIA </a:t>
            </a:r>
            <a:r>
              <a:rPr lang="tr-TR" altLang="tr-TR" b="1" dirty="0">
                <a:latin typeface="+mn-lt"/>
              </a:rPr>
              <a:t>(RBC&amp;WBC)</a:t>
            </a:r>
          </a:p>
        </p:txBody>
      </p:sp>
      <p:sp>
        <p:nvSpPr>
          <p:cNvPr id="13317" name="Text Box 5"/>
          <p:cNvSpPr txBox="1">
            <a:spLocks noChangeArrowheads="1"/>
          </p:cNvSpPr>
          <p:nvPr/>
        </p:nvSpPr>
        <p:spPr bwMode="auto">
          <a:xfrm>
            <a:off x="5460124" y="2362200"/>
            <a:ext cx="16194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tr-TR" altLang="tr-TR" b="1" dirty="0" err="1">
                <a:latin typeface="+mn-lt"/>
              </a:rPr>
              <a:t>Transplacental</a:t>
            </a:r>
            <a:r>
              <a:rPr lang="tr-TR" altLang="tr-TR" b="1" dirty="0">
                <a:latin typeface="+mn-lt"/>
              </a:rPr>
              <a:t> </a:t>
            </a:r>
            <a:endParaRPr lang="tr-TR" altLang="tr-TR" b="1" dirty="0" smtClean="0">
              <a:latin typeface="+mn-lt"/>
            </a:endParaRPr>
          </a:p>
          <a:p>
            <a:pPr algn="ctr"/>
            <a:r>
              <a:rPr lang="tr-TR" altLang="tr-TR" b="1" dirty="0" err="1" smtClean="0">
                <a:latin typeface="+mn-lt"/>
              </a:rPr>
              <a:t>Transition</a:t>
            </a:r>
            <a:endParaRPr lang="tr-TR" altLang="tr-TR" b="1" dirty="0">
              <a:latin typeface="+mn-lt"/>
            </a:endParaRPr>
          </a:p>
        </p:txBody>
      </p:sp>
      <p:sp>
        <p:nvSpPr>
          <p:cNvPr id="13318" name="Text Box 6"/>
          <p:cNvSpPr txBox="1">
            <a:spLocks noChangeArrowheads="1"/>
          </p:cNvSpPr>
          <p:nvPr/>
        </p:nvSpPr>
        <p:spPr bwMode="auto">
          <a:xfrm>
            <a:off x="5943600" y="3657601"/>
            <a:ext cx="17292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tr-TR" altLang="tr-TR" b="1" dirty="0" err="1">
                <a:latin typeface="+mn-lt"/>
              </a:rPr>
              <a:t>Fetal</a:t>
            </a:r>
            <a:r>
              <a:rPr lang="tr-TR" altLang="tr-TR" b="1" dirty="0">
                <a:latin typeface="+mn-lt"/>
              </a:rPr>
              <a:t> </a:t>
            </a:r>
            <a:r>
              <a:rPr lang="tr-TR" altLang="tr-TR" b="1" dirty="0" err="1">
                <a:latin typeface="+mn-lt"/>
              </a:rPr>
              <a:t>Circulation</a:t>
            </a:r>
            <a:endParaRPr lang="tr-TR" altLang="tr-TR" b="1" dirty="0">
              <a:latin typeface="+mn-lt"/>
            </a:endParaRPr>
          </a:p>
        </p:txBody>
      </p:sp>
      <p:sp>
        <p:nvSpPr>
          <p:cNvPr id="13319" name="Text Box 7"/>
          <p:cNvSpPr txBox="1">
            <a:spLocks noChangeArrowheads="1"/>
          </p:cNvSpPr>
          <p:nvPr/>
        </p:nvSpPr>
        <p:spPr bwMode="auto">
          <a:xfrm>
            <a:off x="2819401" y="3429000"/>
            <a:ext cx="197265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b="1" dirty="0" err="1">
                <a:latin typeface="+mn-lt"/>
              </a:rPr>
              <a:t>Encephalomylitis</a:t>
            </a:r>
            <a:r>
              <a:rPr lang="tr-TR" altLang="tr-TR" b="1" dirty="0">
                <a:latin typeface="+mn-lt"/>
              </a:rPr>
              <a:t> +</a:t>
            </a:r>
          </a:p>
          <a:p>
            <a:pPr eaLnBrk="1" hangingPunct="1"/>
            <a:r>
              <a:rPr lang="tr-TR" altLang="tr-TR" b="1" dirty="0" err="1">
                <a:latin typeface="+mn-lt"/>
              </a:rPr>
              <a:t>Polymyelitis</a:t>
            </a:r>
            <a:r>
              <a:rPr lang="tr-TR" altLang="tr-TR" b="1" dirty="0">
                <a:latin typeface="+mn-lt"/>
              </a:rPr>
              <a:t> </a:t>
            </a:r>
          </a:p>
          <a:p>
            <a:pPr eaLnBrk="1" hangingPunct="1"/>
            <a:r>
              <a:rPr lang="tr-TR" altLang="tr-TR" b="1" dirty="0">
                <a:latin typeface="+mn-lt"/>
              </a:rPr>
              <a:t>(AH </a:t>
            </a:r>
            <a:r>
              <a:rPr lang="tr-TR" altLang="tr-TR" b="1" dirty="0" err="1" smtClean="0">
                <a:latin typeface="+mn-lt"/>
              </a:rPr>
              <a:t>Syndrome</a:t>
            </a:r>
            <a:r>
              <a:rPr lang="tr-TR" altLang="tr-TR" b="1" dirty="0" smtClean="0">
                <a:latin typeface="+mn-lt"/>
              </a:rPr>
              <a:t>)</a:t>
            </a:r>
            <a:endParaRPr lang="tr-TR" altLang="tr-TR" b="1" dirty="0">
              <a:latin typeface="+mn-lt"/>
            </a:endParaRPr>
          </a:p>
        </p:txBody>
      </p:sp>
      <p:sp>
        <p:nvSpPr>
          <p:cNvPr id="13320" name="Text Box 11"/>
          <p:cNvSpPr txBox="1">
            <a:spLocks noChangeArrowheads="1"/>
          </p:cNvSpPr>
          <p:nvPr/>
        </p:nvSpPr>
        <p:spPr bwMode="auto">
          <a:xfrm>
            <a:off x="4220935" y="1556878"/>
            <a:ext cx="636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sz="2400" b="1" dirty="0">
                <a:latin typeface="+mn-lt"/>
                <a:sym typeface="Wingdings" panose="05000000000000000000" pitchFamily="2" charset="2"/>
              </a:rPr>
              <a:t></a:t>
            </a:r>
            <a:endParaRPr lang="en-US" altLang="tr-TR" sz="2400" b="1" dirty="0">
              <a:latin typeface="+mn-lt"/>
            </a:endParaRPr>
          </a:p>
        </p:txBody>
      </p:sp>
      <p:sp>
        <p:nvSpPr>
          <p:cNvPr id="13321" name="Text Box 12"/>
          <p:cNvSpPr txBox="1">
            <a:spLocks noChangeArrowheads="1"/>
          </p:cNvSpPr>
          <p:nvPr/>
        </p:nvSpPr>
        <p:spPr bwMode="auto">
          <a:xfrm>
            <a:off x="4579192" y="1600201"/>
            <a:ext cx="18522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tr-TR" altLang="tr-TR" b="1" dirty="0" err="1">
                <a:latin typeface="+mn-lt"/>
              </a:rPr>
              <a:t>endothelial</a:t>
            </a:r>
            <a:r>
              <a:rPr lang="tr-TR" altLang="tr-TR" b="1" dirty="0">
                <a:latin typeface="+mn-lt"/>
              </a:rPr>
              <a:t> </a:t>
            </a:r>
            <a:r>
              <a:rPr lang="tr-TR" altLang="tr-TR" b="1" dirty="0" err="1">
                <a:latin typeface="+mn-lt"/>
              </a:rPr>
              <a:t>cells</a:t>
            </a:r>
            <a:r>
              <a:rPr lang="tr-TR" altLang="tr-TR" b="1" dirty="0">
                <a:latin typeface="+mn-lt"/>
              </a:rPr>
              <a:t>.</a:t>
            </a:r>
            <a:endParaRPr lang="tr-TR" altLang="tr-TR" b="1" dirty="0">
              <a:latin typeface="+mn-lt"/>
            </a:endParaRPr>
          </a:p>
        </p:txBody>
      </p:sp>
      <p:sp>
        <p:nvSpPr>
          <p:cNvPr id="13322" name="Text Box 13"/>
          <p:cNvSpPr txBox="1">
            <a:spLocks noChangeArrowheads="1"/>
          </p:cNvSpPr>
          <p:nvPr/>
        </p:nvSpPr>
        <p:spPr bwMode="auto">
          <a:xfrm>
            <a:off x="6228384" y="1570051"/>
            <a:ext cx="48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sz="2400" b="1" dirty="0">
                <a:latin typeface="+mn-lt"/>
                <a:sym typeface="Wingdings" panose="05000000000000000000" pitchFamily="2" charset="2"/>
              </a:rPr>
              <a:t></a:t>
            </a:r>
            <a:endParaRPr lang="en-US" altLang="tr-TR" sz="2400" b="1" dirty="0">
              <a:latin typeface="+mn-lt"/>
            </a:endParaRPr>
          </a:p>
        </p:txBody>
      </p:sp>
      <p:sp>
        <p:nvSpPr>
          <p:cNvPr id="13323" name="Line 14"/>
          <p:cNvSpPr>
            <a:spLocks noChangeShapeType="1"/>
          </p:cNvSpPr>
          <p:nvPr/>
        </p:nvSpPr>
        <p:spPr bwMode="auto">
          <a:xfrm>
            <a:off x="7467600" y="1981200"/>
            <a:ext cx="0" cy="1447800"/>
          </a:xfrm>
          <a:prstGeom prst="line">
            <a:avLst/>
          </a:prstGeom>
          <a:noFill/>
          <a:ln w="28575">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b="1"/>
          </a:p>
        </p:txBody>
      </p:sp>
      <p:sp>
        <p:nvSpPr>
          <p:cNvPr id="13324" name="Line 16"/>
          <p:cNvSpPr>
            <a:spLocks noChangeShapeType="1"/>
          </p:cNvSpPr>
          <p:nvPr/>
        </p:nvSpPr>
        <p:spPr bwMode="auto">
          <a:xfrm>
            <a:off x="7239000" y="2590800"/>
            <a:ext cx="228600" cy="0"/>
          </a:xfrm>
          <a:prstGeom prst="line">
            <a:avLst/>
          </a:prstGeom>
          <a:noFill/>
          <a:ln w="2857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b="1"/>
          </a:p>
        </p:txBody>
      </p:sp>
      <p:sp>
        <p:nvSpPr>
          <p:cNvPr id="13325" name="Text Box 17"/>
          <p:cNvSpPr txBox="1">
            <a:spLocks noChangeArrowheads="1"/>
          </p:cNvSpPr>
          <p:nvPr/>
        </p:nvSpPr>
        <p:spPr bwMode="auto">
          <a:xfrm flipH="1">
            <a:off x="5257800" y="3657600"/>
            <a:ext cx="48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sz="2400" b="1">
                <a:latin typeface="+mn-lt"/>
                <a:sym typeface="Wingdings" panose="05000000000000000000" pitchFamily="2" charset="2"/>
              </a:rPr>
              <a:t></a:t>
            </a:r>
            <a:endParaRPr lang="en-US" altLang="tr-TR" sz="2400" b="1">
              <a:latin typeface="+mn-lt"/>
            </a:endParaRPr>
          </a:p>
        </p:txBody>
      </p:sp>
      <p:sp>
        <p:nvSpPr>
          <p:cNvPr id="13326" name="Line 18"/>
          <p:cNvSpPr>
            <a:spLocks noChangeShapeType="1"/>
          </p:cNvSpPr>
          <p:nvPr/>
        </p:nvSpPr>
        <p:spPr bwMode="auto">
          <a:xfrm>
            <a:off x="8305800" y="1981200"/>
            <a:ext cx="0" cy="3505200"/>
          </a:xfrm>
          <a:prstGeom prst="line">
            <a:avLst/>
          </a:prstGeom>
          <a:noFill/>
          <a:ln w="28575">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b="1"/>
          </a:p>
        </p:txBody>
      </p:sp>
      <p:sp>
        <p:nvSpPr>
          <p:cNvPr id="13327" name="Text Box 19"/>
          <p:cNvSpPr txBox="1">
            <a:spLocks noChangeArrowheads="1"/>
          </p:cNvSpPr>
          <p:nvPr/>
        </p:nvSpPr>
        <p:spPr bwMode="auto">
          <a:xfrm>
            <a:off x="7086601" y="5562601"/>
            <a:ext cx="27847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tr-TR" altLang="tr-TR" b="1" dirty="0">
                <a:latin typeface="+mn-lt"/>
              </a:rPr>
              <a:t>SYSTEMİC </a:t>
            </a:r>
            <a:r>
              <a:rPr lang="tr-TR" altLang="tr-TR" b="1" dirty="0" err="1">
                <a:latin typeface="+mn-lt"/>
              </a:rPr>
              <a:t>endothelial</a:t>
            </a:r>
            <a:r>
              <a:rPr lang="tr-TR" altLang="tr-TR" b="1" dirty="0">
                <a:latin typeface="+mn-lt"/>
              </a:rPr>
              <a:t> </a:t>
            </a:r>
            <a:r>
              <a:rPr lang="tr-TR" altLang="tr-TR" b="1" dirty="0" err="1" smtClean="0">
                <a:latin typeface="+mn-lt"/>
              </a:rPr>
              <a:t>cells</a:t>
            </a:r>
            <a:r>
              <a:rPr lang="tr-TR" altLang="tr-TR" b="1" dirty="0" smtClean="0">
                <a:latin typeface="+mn-lt"/>
              </a:rPr>
              <a:t> </a:t>
            </a:r>
          </a:p>
          <a:p>
            <a:r>
              <a:rPr lang="tr-TR" altLang="tr-TR" b="1" dirty="0" err="1" smtClean="0">
                <a:latin typeface="+mn-lt"/>
              </a:rPr>
              <a:t>degeneration</a:t>
            </a:r>
            <a:r>
              <a:rPr lang="tr-TR" altLang="tr-TR" b="1" dirty="0" smtClean="0">
                <a:latin typeface="+mn-lt"/>
              </a:rPr>
              <a:t>.</a:t>
            </a:r>
            <a:endParaRPr lang="tr-TR" altLang="tr-TR" b="1" dirty="0">
              <a:latin typeface="+mn-lt"/>
            </a:endParaRPr>
          </a:p>
        </p:txBody>
      </p:sp>
      <p:sp>
        <p:nvSpPr>
          <p:cNvPr id="13328" name="Text Box 20"/>
          <p:cNvSpPr txBox="1">
            <a:spLocks noChangeArrowheads="1"/>
          </p:cNvSpPr>
          <p:nvPr/>
        </p:nvSpPr>
        <p:spPr bwMode="auto">
          <a:xfrm flipH="1">
            <a:off x="6553200" y="5562600"/>
            <a:ext cx="48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sz="2400" b="1">
                <a:latin typeface="+mn-lt"/>
                <a:sym typeface="Wingdings" panose="05000000000000000000" pitchFamily="2" charset="2"/>
              </a:rPr>
              <a:t></a:t>
            </a:r>
            <a:endParaRPr lang="en-US" altLang="tr-TR" sz="2400" b="1">
              <a:latin typeface="+mn-lt"/>
            </a:endParaRPr>
          </a:p>
        </p:txBody>
      </p:sp>
      <p:sp>
        <p:nvSpPr>
          <p:cNvPr id="13329" name="Text Box 21"/>
          <p:cNvSpPr txBox="1">
            <a:spLocks noChangeArrowheads="1"/>
          </p:cNvSpPr>
          <p:nvPr/>
        </p:nvSpPr>
        <p:spPr bwMode="auto">
          <a:xfrm>
            <a:off x="4757624" y="5562600"/>
            <a:ext cx="1405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b="1" dirty="0" err="1" smtClean="0">
                <a:latin typeface="+mn-lt"/>
              </a:rPr>
              <a:t>Clinical</a:t>
            </a:r>
            <a:r>
              <a:rPr lang="tr-TR" altLang="tr-TR" b="1" dirty="0" smtClean="0">
                <a:latin typeface="+mn-lt"/>
              </a:rPr>
              <a:t> </a:t>
            </a:r>
            <a:r>
              <a:rPr lang="tr-TR" altLang="tr-TR" b="1" dirty="0" err="1" smtClean="0">
                <a:latin typeface="+mn-lt"/>
              </a:rPr>
              <a:t>Signs</a:t>
            </a:r>
            <a:endParaRPr lang="tr-TR" altLang="tr-TR" b="1" dirty="0">
              <a:latin typeface="+mn-lt"/>
            </a:endParaRPr>
          </a:p>
        </p:txBody>
      </p:sp>
      <p:sp>
        <p:nvSpPr>
          <p:cNvPr id="4" name="Dikdörtgen 3"/>
          <p:cNvSpPr/>
          <p:nvPr/>
        </p:nvSpPr>
        <p:spPr>
          <a:xfrm>
            <a:off x="1815377" y="1600201"/>
            <a:ext cx="2524089" cy="369332"/>
          </a:xfrm>
          <a:prstGeom prst="rect">
            <a:avLst/>
          </a:prstGeom>
        </p:spPr>
        <p:txBody>
          <a:bodyPr wrap="none">
            <a:spAutoFit/>
          </a:bodyPr>
          <a:lstStyle/>
          <a:p>
            <a:r>
              <a:rPr lang="en-US" b="1" dirty="0"/>
              <a:t>the regional lymph node</a:t>
            </a:r>
            <a:endParaRPr lang="tr-TR" b="1" dirty="0"/>
          </a:p>
        </p:txBody>
      </p:sp>
      <p:sp>
        <p:nvSpPr>
          <p:cNvPr id="21" name="Text Box 11"/>
          <p:cNvSpPr txBox="1">
            <a:spLocks noChangeArrowheads="1"/>
          </p:cNvSpPr>
          <p:nvPr/>
        </p:nvSpPr>
        <p:spPr bwMode="auto">
          <a:xfrm>
            <a:off x="1426382" y="1586429"/>
            <a:ext cx="636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sz="2400" b="1" dirty="0">
                <a:latin typeface="+mn-lt"/>
                <a:sym typeface="Wingdings" panose="05000000000000000000" pitchFamily="2" charset="2"/>
              </a:rPr>
              <a:t></a:t>
            </a:r>
            <a:endParaRPr lang="en-US" altLang="tr-TR" sz="2400" b="1" dirty="0">
              <a:latin typeface="+mn-lt"/>
            </a:endParaRPr>
          </a:p>
        </p:txBody>
      </p:sp>
    </p:spTree>
    <p:extLst>
      <p:ext uri="{BB962C8B-B14F-4D97-AF65-F5344CB8AC3E}">
        <p14:creationId xmlns:p14="http://schemas.microsoft.com/office/powerpoint/2010/main" val="1744300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76894"/>
            <a:ext cx="10515600" cy="5500069"/>
          </a:xfrm>
        </p:spPr>
        <p:txBody>
          <a:bodyPr/>
          <a:lstStyle/>
          <a:p>
            <a:r>
              <a:rPr lang="tr-TR" dirty="0" smtClean="0"/>
              <a:t>I</a:t>
            </a:r>
            <a:r>
              <a:rPr lang="en-US" dirty="0" smtClean="0"/>
              <a:t>n </a:t>
            </a:r>
            <a:r>
              <a:rPr lang="en-US" dirty="0"/>
              <a:t>addition to the external lesions seen in living animals, such as facial edema and coronary band lesions, sheep may have </a:t>
            </a:r>
            <a:endParaRPr lang="en-US" dirty="0" smtClean="0"/>
          </a:p>
          <a:p>
            <a:pPr lvl="1"/>
            <a:r>
              <a:rPr lang="en-US" dirty="0" smtClean="0"/>
              <a:t>hyperemia</a:t>
            </a:r>
            <a:r>
              <a:rPr lang="en-US" dirty="0"/>
              <a:t>, </a:t>
            </a:r>
            <a:endParaRPr lang="en-US" dirty="0" smtClean="0"/>
          </a:p>
          <a:p>
            <a:pPr lvl="1"/>
            <a:r>
              <a:rPr lang="en-US" dirty="0" smtClean="0"/>
              <a:t>hemorrhages</a:t>
            </a:r>
            <a:r>
              <a:rPr lang="en-US" dirty="0"/>
              <a:t>, </a:t>
            </a:r>
            <a:endParaRPr lang="en-US" dirty="0" smtClean="0"/>
          </a:p>
          <a:p>
            <a:pPr lvl="1"/>
            <a:r>
              <a:rPr lang="en-US" dirty="0" smtClean="0"/>
              <a:t>erosions </a:t>
            </a:r>
            <a:r>
              <a:rPr lang="en-US" dirty="0"/>
              <a:t>and/or ulcers in the mucosa of the gastrointestinal tract from the mouth to the </a:t>
            </a:r>
            <a:r>
              <a:rPr lang="en-US" dirty="0" err="1"/>
              <a:t>forestomachs</a:t>
            </a:r>
            <a:r>
              <a:rPr lang="en-US" dirty="0"/>
              <a:t>, particularly where mechanical abrasion occurs (e.g., the buccal surface of the cheek and the mucosa of the esophageal groove and </a:t>
            </a:r>
            <a:r>
              <a:rPr lang="en-US" dirty="0" err="1"/>
              <a:t>omasal</a:t>
            </a:r>
            <a:r>
              <a:rPr lang="en-US" dirty="0"/>
              <a:t> fold). </a:t>
            </a:r>
            <a:endParaRPr lang="tr-TR" dirty="0" smtClean="0"/>
          </a:p>
          <a:p>
            <a:r>
              <a:rPr lang="en-US" dirty="0"/>
              <a:t>The heart may contain </a:t>
            </a:r>
            <a:r>
              <a:rPr lang="en-US" dirty="0" err="1"/>
              <a:t>petechiae</a:t>
            </a:r>
            <a:r>
              <a:rPr lang="en-US" dirty="0"/>
              <a:t>, </a:t>
            </a:r>
            <a:r>
              <a:rPr lang="en-US" dirty="0" err="1"/>
              <a:t>ecchymoses</a:t>
            </a:r>
            <a:r>
              <a:rPr lang="en-US" dirty="0"/>
              <a:t> and necrotic foci; in bluetongue, focal necrosis is particularly common in the papillary muscle of the left ventricle. </a:t>
            </a:r>
            <a:r>
              <a:rPr lang="en-US" dirty="0" err="1">
                <a:solidFill>
                  <a:srgbClr val="CC0099"/>
                </a:solidFill>
              </a:rPr>
              <a:t>Subintimal</a:t>
            </a:r>
            <a:r>
              <a:rPr lang="en-US" dirty="0">
                <a:solidFill>
                  <a:srgbClr val="CC0099"/>
                </a:solidFill>
              </a:rPr>
              <a:t> hemorrhage at the base of the pulmonary artery is also characteristic</a:t>
            </a:r>
            <a:endParaRPr lang="tr-TR" dirty="0">
              <a:solidFill>
                <a:srgbClr val="CC0099"/>
              </a:solidFill>
            </a:endParaRPr>
          </a:p>
        </p:txBody>
      </p:sp>
    </p:spTree>
    <p:extLst>
      <p:ext uri="{BB962C8B-B14F-4D97-AF65-F5344CB8AC3E}">
        <p14:creationId xmlns:p14="http://schemas.microsoft.com/office/powerpoint/2010/main" val="1826866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luetongue: Sheep. There is bilateral nasal exudate, erosion of the nasal planum, and excessive sali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9" y="138112"/>
            <a:ext cx="2381250" cy="1619251"/>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0" y="1757363"/>
            <a:ext cx="2501199" cy="646331"/>
          </a:xfrm>
          <a:prstGeom prst="rect">
            <a:avLst/>
          </a:prstGeom>
        </p:spPr>
        <p:txBody>
          <a:bodyPr wrap="square">
            <a:spAutoFit/>
          </a:bodyPr>
          <a:lstStyle/>
          <a:p>
            <a:r>
              <a:rPr lang="en-US" sz="1200" dirty="0"/>
              <a:t>Sheep. There is bilateral nasal exudate, erosion of the nasal </a:t>
            </a:r>
            <a:r>
              <a:rPr lang="en-US" sz="1200" dirty="0" err="1"/>
              <a:t>planum</a:t>
            </a:r>
            <a:r>
              <a:rPr lang="en-US" sz="1200" dirty="0"/>
              <a:t>, and excessive salivation</a:t>
            </a:r>
            <a:endParaRPr lang="tr-TR" sz="1200" dirty="0"/>
          </a:p>
        </p:txBody>
      </p:sp>
      <p:pic>
        <p:nvPicPr>
          <p:cNvPr id="2052" name="Picture 4" descr="Bluetongue: Sheep, mouth. There is linear erosion and reddening of the right buccal muco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274" y="138112"/>
            <a:ext cx="2381250" cy="1619251"/>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789320" y="1757363"/>
            <a:ext cx="2505158" cy="646331"/>
          </a:xfrm>
          <a:prstGeom prst="rect">
            <a:avLst/>
          </a:prstGeom>
        </p:spPr>
        <p:txBody>
          <a:bodyPr wrap="square">
            <a:spAutoFit/>
          </a:bodyPr>
          <a:lstStyle/>
          <a:p>
            <a:r>
              <a:rPr lang="en-US" sz="1200" dirty="0"/>
              <a:t>Sheep, mouth. There is linear erosion and reddening of the right buccal mucosa.</a:t>
            </a:r>
            <a:endParaRPr lang="tr-TR" sz="1200" dirty="0"/>
          </a:p>
        </p:txBody>
      </p:sp>
      <p:pic>
        <p:nvPicPr>
          <p:cNvPr id="2054" name="Picture 6" descr="Bluetongue: Sheep. There are multiple erosions and crusts on the muzzle and li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4553" y="157163"/>
            <a:ext cx="2381250" cy="1600200"/>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p:cNvSpPr/>
          <p:nvPr/>
        </p:nvSpPr>
        <p:spPr>
          <a:xfrm>
            <a:off x="5582600" y="1757363"/>
            <a:ext cx="2563874" cy="461665"/>
          </a:xfrm>
          <a:prstGeom prst="rect">
            <a:avLst/>
          </a:prstGeom>
        </p:spPr>
        <p:txBody>
          <a:bodyPr wrap="square">
            <a:spAutoFit/>
          </a:bodyPr>
          <a:lstStyle/>
          <a:p>
            <a:r>
              <a:rPr lang="en-US" sz="1200" dirty="0"/>
              <a:t>Sheep. There are multiple erosions and crusts on the muzzle and lips.</a:t>
            </a:r>
            <a:endParaRPr lang="tr-TR" sz="1200" dirty="0"/>
          </a:p>
        </p:txBody>
      </p:sp>
      <p:pic>
        <p:nvPicPr>
          <p:cNvPr id="2056" name="Picture 8" descr="Bluetongue: Bovine. The muzzle is covered by an adherent crust, and the underlying (eroded) tissue is hyperem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0183" y="157163"/>
            <a:ext cx="2381250" cy="1638300"/>
          </a:xfrm>
          <a:prstGeom prst="rect">
            <a:avLst/>
          </a:prstGeom>
          <a:noFill/>
          <a:extLst>
            <a:ext uri="{909E8E84-426E-40DD-AFC4-6F175D3DCCD1}">
              <a14:hiddenFill xmlns:a14="http://schemas.microsoft.com/office/drawing/2010/main">
                <a:solidFill>
                  <a:srgbClr val="FFFFFF"/>
                </a:solidFill>
              </a14:hiddenFill>
            </a:ext>
          </a:extLst>
        </p:spPr>
      </p:pic>
      <p:sp>
        <p:nvSpPr>
          <p:cNvPr id="11" name="Dikdörtgen 10"/>
          <p:cNvSpPr/>
          <p:nvPr/>
        </p:nvSpPr>
        <p:spPr>
          <a:xfrm>
            <a:off x="8546276" y="1795463"/>
            <a:ext cx="2830286" cy="646331"/>
          </a:xfrm>
          <a:prstGeom prst="rect">
            <a:avLst/>
          </a:prstGeom>
        </p:spPr>
        <p:txBody>
          <a:bodyPr wrap="square">
            <a:spAutoFit/>
          </a:bodyPr>
          <a:lstStyle/>
          <a:p>
            <a:r>
              <a:rPr lang="en-US" sz="1200" dirty="0"/>
              <a:t>Bovine. The muzzle is covered by an adherent crust, and the underlying (eroded) tissue is hyperemic.</a:t>
            </a:r>
            <a:endParaRPr lang="tr-TR" sz="1200" dirty="0"/>
          </a:p>
        </p:txBody>
      </p:sp>
      <p:pic>
        <p:nvPicPr>
          <p:cNvPr id="2058" name="Picture 10" descr="Bluetongue: Sheep, mouth. Most of the dental pad is eroded; the remaining pale mucosa is necrotic.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949" y="3089494"/>
            <a:ext cx="2381250" cy="1866901"/>
          </a:xfrm>
          <a:prstGeom prst="rect">
            <a:avLst/>
          </a:prstGeom>
          <a:noFill/>
          <a:extLst>
            <a:ext uri="{909E8E84-426E-40DD-AFC4-6F175D3DCCD1}">
              <a14:hiddenFill xmlns:a14="http://schemas.microsoft.com/office/drawing/2010/main">
                <a:solidFill>
                  <a:srgbClr val="FFFFFF"/>
                </a:solidFill>
              </a14:hiddenFill>
            </a:ext>
          </a:extLst>
        </p:spPr>
      </p:pic>
      <p:sp>
        <p:nvSpPr>
          <p:cNvPr id="13" name="Dikdörtgen 12"/>
          <p:cNvSpPr/>
          <p:nvPr/>
        </p:nvSpPr>
        <p:spPr>
          <a:xfrm>
            <a:off x="66243" y="5124640"/>
            <a:ext cx="2434956" cy="646331"/>
          </a:xfrm>
          <a:prstGeom prst="rect">
            <a:avLst/>
          </a:prstGeom>
        </p:spPr>
        <p:txBody>
          <a:bodyPr wrap="square">
            <a:spAutoFit/>
          </a:bodyPr>
          <a:lstStyle/>
          <a:p>
            <a:r>
              <a:rPr lang="en-US" sz="1200" dirty="0"/>
              <a:t>Sheep, mouth. Most of the dental pad is eroded; the remaining pale mucosa is necrotic.</a:t>
            </a:r>
            <a:endParaRPr lang="tr-TR" sz="1200" dirty="0"/>
          </a:p>
        </p:txBody>
      </p:sp>
      <p:pic>
        <p:nvPicPr>
          <p:cNvPr id="2060" name="Picture 12" descr="Bluetongue: Bovine, mammary gland. There is extensive coalescing ulceration of the teat sk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3228" y="3046631"/>
            <a:ext cx="2381250" cy="1952625"/>
          </a:xfrm>
          <a:prstGeom prst="rect">
            <a:avLst/>
          </a:prstGeom>
          <a:noFill/>
          <a:extLst>
            <a:ext uri="{909E8E84-426E-40DD-AFC4-6F175D3DCCD1}">
              <a14:hiddenFill xmlns:a14="http://schemas.microsoft.com/office/drawing/2010/main">
                <a:solidFill>
                  <a:srgbClr val="FFFFFF"/>
                </a:solidFill>
              </a14:hiddenFill>
            </a:ext>
          </a:extLst>
        </p:spPr>
      </p:pic>
      <p:sp>
        <p:nvSpPr>
          <p:cNvPr id="15" name="Dikdörtgen 14"/>
          <p:cNvSpPr/>
          <p:nvPr/>
        </p:nvSpPr>
        <p:spPr>
          <a:xfrm>
            <a:off x="2759878" y="5124640"/>
            <a:ext cx="2534600" cy="646331"/>
          </a:xfrm>
          <a:prstGeom prst="rect">
            <a:avLst/>
          </a:prstGeom>
        </p:spPr>
        <p:txBody>
          <a:bodyPr wrap="square">
            <a:spAutoFit/>
          </a:bodyPr>
          <a:lstStyle/>
          <a:p>
            <a:r>
              <a:rPr lang="en-US" sz="1200" dirty="0"/>
              <a:t>Bovine, mammary gland. There is extensive coalescing ulceration of the teat skin.</a:t>
            </a:r>
            <a:endParaRPr lang="tr-TR" sz="1200" dirty="0"/>
          </a:p>
        </p:txBody>
      </p:sp>
      <p:pic>
        <p:nvPicPr>
          <p:cNvPr id="2062" name="Picture 14" descr="Bluetongue: Sheep, pulmonary artery. There are multiple ecchymoses on the intimal surface.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4553" y="3034625"/>
            <a:ext cx="2809604" cy="1921770"/>
          </a:xfrm>
          <a:prstGeom prst="rect">
            <a:avLst/>
          </a:prstGeom>
          <a:noFill/>
          <a:extLst>
            <a:ext uri="{909E8E84-426E-40DD-AFC4-6F175D3DCCD1}">
              <a14:hiddenFill xmlns:a14="http://schemas.microsoft.com/office/drawing/2010/main">
                <a:solidFill>
                  <a:srgbClr val="FFFFFF"/>
                </a:solidFill>
              </a14:hiddenFill>
            </a:ext>
          </a:extLst>
        </p:spPr>
      </p:pic>
      <p:sp>
        <p:nvSpPr>
          <p:cNvPr id="18" name="Dikdörtgen 17"/>
          <p:cNvSpPr/>
          <p:nvPr/>
        </p:nvSpPr>
        <p:spPr>
          <a:xfrm>
            <a:off x="5644553" y="5114674"/>
            <a:ext cx="2658507" cy="646331"/>
          </a:xfrm>
          <a:prstGeom prst="rect">
            <a:avLst/>
          </a:prstGeom>
        </p:spPr>
        <p:txBody>
          <a:bodyPr wrap="square">
            <a:spAutoFit/>
          </a:bodyPr>
          <a:lstStyle/>
          <a:p>
            <a:r>
              <a:rPr lang="en-US" sz="1200" dirty="0"/>
              <a:t>Sheep, pulmonary artery. There are multiple </a:t>
            </a:r>
            <a:r>
              <a:rPr lang="en-US" sz="1200" dirty="0" err="1"/>
              <a:t>ecchymoses</a:t>
            </a:r>
            <a:r>
              <a:rPr lang="en-US" sz="1200" dirty="0"/>
              <a:t> on the intimal surface</a:t>
            </a:r>
            <a:endParaRPr lang="tr-TR" sz="1200" dirty="0"/>
          </a:p>
        </p:txBody>
      </p:sp>
      <p:pic>
        <p:nvPicPr>
          <p:cNvPr id="2064" name="Picture 16" descr="Bluetongue: Sheep, fetuses. The larger of these aborted macerated fetuses exhibits torticolli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70794" y="2999741"/>
            <a:ext cx="3001000" cy="1956653"/>
          </a:xfrm>
          <a:prstGeom prst="rect">
            <a:avLst/>
          </a:prstGeom>
          <a:noFill/>
          <a:extLst>
            <a:ext uri="{909E8E84-426E-40DD-AFC4-6F175D3DCCD1}">
              <a14:hiddenFill xmlns:a14="http://schemas.microsoft.com/office/drawing/2010/main">
                <a:solidFill>
                  <a:srgbClr val="FFFFFF"/>
                </a:solidFill>
              </a14:hiddenFill>
            </a:ext>
          </a:extLst>
        </p:spPr>
      </p:pic>
      <p:sp>
        <p:nvSpPr>
          <p:cNvPr id="20" name="Dikdörtgen 19"/>
          <p:cNvSpPr/>
          <p:nvPr/>
        </p:nvSpPr>
        <p:spPr>
          <a:xfrm>
            <a:off x="8770793" y="5124640"/>
            <a:ext cx="3211409" cy="461665"/>
          </a:xfrm>
          <a:prstGeom prst="rect">
            <a:avLst/>
          </a:prstGeom>
        </p:spPr>
        <p:txBody>
          <a:bodyPr wrap="square">
            <a:spAutoFit/>
          </a:bodyPr>
          <a:lstStyle/>
          <a:p>
            <a:r>
              <a:rPr lang="en-US" sz="1200" dirty="0"/>
              <a:t>Sheep, fetuses. The larger of these aborted macerated fetuses exhibits torticollis.</a:t>
            </a:r>
            <a:endParaRPr lang="tr-TR" sz="1200" dirty="0"/>
          </a:p>
        </p:txBody>
      </p:sp>
    </p:spTree>
    <p:extLst>
      <p:ext uri="{BB962C8B-B14F-4D97-AF65-F5344CB8AC3E}">
        <p14:creationId xmlns:p14="http://schemas.microsoft.com/office/powerpoint/2010/main" val="2093691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74700" y="806038"/>
            <a:ext cx="10515600" cy="5713825"/>
          </a:xfrm>
        </p:spPr>
        <p:txBody>
          <a:bodyPr/>
          <a:lstStyle/>
          <a:p>
            <a:r>
              <a:rPr lang="en-US" dirty="0">
                <a:solidFill>
                  <a:srgbClr val="CC0099"/>
                </a:solidFill>
              </a:rPr>
              <a:t>Pulmonary edema,</a:t>
            </a:r>
            <a:r>
              <a:rPr lang="en-US" dirty="0"/>
              <a:t> which may be accompanied by </a:t>
            </a:r>
            <a:r>
              <a:rPr lang="en-US" dirty="0">
                <a:solidFill>
                  <a:srgbClr val="CC0099"/>
                </a:solidFill>
              </a:rPr>
              <a:t>pleural and pericardial effusion</a:t>
            </a:r>
            <a:r>
              <a:rPr lang="en-US" dirty="0"/>
              <a:t>, is a common cause of death in fatal cases, and may be a prominent finding. </a:t>
            </a:r>
            <a:endParaRPr lang="tr-TR" dirty="0" smtClean="0"/>
          </a:p>
          <a:p>
            <a:r>
              <a:rPr lang="en-US" dirty="0" smtClean="0">
                <a:solidFill>
                  <a:srgbClr val="CC0099"/>
                </a:solidFill>
              </a:rPr>
              <a:t>Hyperemia</a:t>
            </a:r>
            <a:r>
              <a:rPr lang="en-US" dirty="0">
                <a:solidFill>
                  <a:srgbClr val="CC0099"/>
                </a:solidFill>
              </a:rPr>
              <a:t>, hemorrhages and/or edema </a:t>
            </a:r>
            <a:r>
              <a:rPr lang="en-US" dirty="0"/>
              <a:t>may also be detected in other internal organs. </a:t>
            </a:r>
            <a:endParaRPr lang="tr-TR" dirty="0" smtClean="0"/>
          </a:p>
          <a:p>
            <a:r>
              <a:rPr lang="en-US" dirty="0" smtClean="0"/>
              <a:t>In </a:t>
            </a:r>
            <a:r>
              <a:rPr lang="en-US" dirty="0"/>
              <a:t>addition, the skeletal muscles may have </a:t>
            </a:r>
            <a:r>
              <a:rPr lang="en-US" dirty="0">
                <a:solidFill>
                  <a:srgbClr val="CC0099"/>
                </a:solidFill>
              </a:rPr>
              <a:t>focal hemorrhages or necrosis</a:t>
            </a:r>
            <a:r>
              <a:rPr lang="en-US" dirty="0"/>
              <a:t>, and the intermuscular fascial planes may be expanded by edema fluid. </a:t>
            </a:r>
            <a:endParaRPr lang="tr-TR" dirty="0" smtClean="0"/>
          </a:p>
          <a:p>
            <a:r>
              <a:rPr lang="en-US" dirty="0" smtClean="0">
                <a:solidFill>
                  <a:srgbClr val="FF6600"/>
                </a:solidFill>
              </a:rPr>
              <a:t>Lesions </a:t>
            </a:r>
            <a:r>
              <a:rPr lang="en-US" dirty="0">
                <a:solidFill>
                  <a:srgbClr val="FF6600"/>
                </a:solidFill>
              </a:rPr>
              <a:t>in fetuses and newborn lambs can include </a:t>
            </a:r>
            <a:r>
              <a:rPr lang="en-US" dirty="0" err="1">
                <a:solidFill>
                  <a:srgbClr val="FF6600"/>
                </a:solidFill>
              </a:rPr>
              <a:t>cavitating</a:t>
            </a:r>
            <a:r>
              <a:rPr lang="en-US" dirty="0">
                <a:solidFill>
                  <a:srgbClr val="FF6600"/>
                </a:solidFill>
              </a:rPr>
              <a:t> lesions in the brain, </a:t>
            </a:r>
            <a:r>
              <a:rPr lang="en-US" dirty="0" err="1">
                <a:solidFill>
                  <a:srgbClr val="FF6600"/>
                </a:solidFill>
              </a:rPr>
              <a:t>hydranencephaly</a:t>
            </a:r>
            <a:r>
              <a:rPr lang="en-US" dirty="0">
                <a:solidFill>
                  <a:srgbClr val="FF6600"/>
                </a:solidFill>
              </a:rPr>
              <a:t>, </a:t>
            </a:r>
            <a:r>
              <a:rPr lang="en-US" dirty="0" err="1">
                <a:solidFill>
                  <a:srgbClr val="FF6600"/>
                </a:solidFill>
              </a:rPr>
              <a:t>porencephaly</a:t>
            </a:r>
            <a:r>
              <a:rPr lang="en-US" dirty="0">
                <a:solidFill>
                  <a:srgbClr val="FF6600"/>
                </a:solidFill>
              </a:rPr>
              <a:t>, retinal dysplasia and skeletal abnormalities</a:t>
            </a:r>
            <a:r>
              <a:rPr lang="en-US" dirty="0" smtClean="0">
                <a:solidFill>
                  <a:srgbClr val="FF6600"/>
                </a:solidFill>
              </a:rPr>
              <a:t>.</a:t>
            </a:r>
            <a:r>
              <a:rPr lang="tr-TR" dirty="0" smtClean="0">
                <a:solidFill>
                  <a:srgbClr val="FF6600"/>
                </a:solidFill>
              </a:rPr>
              <a:t>          </a:t>
            </a:r>
            <a:r>
              <a:rPr lang="tr-TR" dirty="0" smtClean="0">
                <a:solidFill>
                  <a:srgbClr val="FF0000"/>
                </a:solidFill>
              </a:rPr>
              <a:t>A.H. SYNDROME</a:t>
            </a:r>
            <a:endParaRPr lang="tr-TR" dirty="0">
              <a:solidFill>
                <a:srgbClr val="FF0000"/>
              </a:solidFill>
            </a:endParaRPr>
          </a:p>
        </p:txBody>
      </p:sp>
      <p:sp>
        <p:nvSpPr>
          <p:cNvPr id="4" name="Sağ Ok 3"/>
          <p:cNvSpPr/>
          <p:nvPr/>
        </p:nvSpPr>
        <p:spPr>
          <a:xfrm>
            <a:off x="4460999" y="5174508"/>
            <a:ext cx="641267" cy="201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51951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Morbidity</a:t>
            </a:r>
            <a:r>
              <a:rPr lang="tr-TR" dirty="0">
                <a:solidFill>
                  <a:srgbClr val="0070C0"/>
                </a:solidFill>
              </a:rPr>
              <a:t> </a:t>
            </a:r>
            <a:r>
              <a:rPr lang="tr-TR" dirty="0" err="1">
                <a:solidFill>
                  <a:srgbClr val="0070C0"/>
                </a:solidFill>
              </a:rPr>
              <a:t>and</a:t>
            </a:r>
            <a:r>
              <a:rPr lang="tr-TR" dirty="0">
                <a:solidFill>
                  <a:srgbClr val="0070C0"/>
                </a:solidFill>
              </a:rPr>
              <a:t> </a:t>
            </a:r>
            <a:r>
              <a:rPr lang="tr-TR" dirty="0" err="1">
                <a:solidFill>
                  <a:srgbClr val="0070C0"/>
                </a:solidFill>
              </a:rPr>
              <a:t>Mortality</a:t>
            </a:r>
            <a:endParaRPr lang="tr-TR" dirty="0">
              <a:solidFill>
                <a:srgbClr val="0070C0"/>
              </a:solidFill>
            </a:endParaRPr>
          </a:p>
        </p:txBody>
      </p:sp>
      <p:sp>
        <p:nvSpPr>
          <p:cNvPr id="3" name="İçerik Yer Tutucusu 2"/>
          <p:cNvSpPr>
            <a:spLocks noGrp="1"/>
          </p:cNvSpPr>
          <p:nvPr>
            <p:ph idx="1"/>
          </p:nvPr>
        </p:nvSpPr>
        <p:spPr>
          <a:xfrm>
            <a:off x="690687" y="1825625"/>
            <a:ext cx="8531431" cy="4351338"/>
          </a:xfrm>
        </p:spPr>
        <p:txBody>
          <a:bodyPr/>
          <a:lstStyle/>
          <a:p>
            <a:r>
              <a:rPr lang="en-US" dirty="0" err="1"/>
              <a:t>Seroprevalence</a:t>
            </a:r>
            <a:r>
              <a:rPr lang="en-US" dirty="0"/>
              <a:t> rates vary widely in endemic regions, </a:t>
            </a:r>
            <a:r>
              <a:rPr lang="en-US" dirty="0" smtClean="0"/>
              <a:t>1</a:t>
            </a:r>
            <a:r>
              <a:rPr lang="en-US" dirty="0"/>
              <a:t>% </a:t>
            </a:r>
            <a:r>
              <a:rPr lang="tr-TR" dirty="0" smtClean="0"/>
              <a:t>-  </a:t>
            </a:r>
            <a:r>
              <a:rPr lang="en-US" dirty="0" smtClean="0"/>
              <a:t>80</a:t>
            </a:r>
            <a:r>
              <a:rPr lang="en-US" dirty="0"/>
              <a:t>% in domesticated and wild </a:t>
            </a:r>
            <a:r>
              <a:rPr lang="en-US" dirty="0" smtClean="0"/>
              <a:t>ruminants</a:t>
            </a:r>
            <a:r>
              <a:rPr lang="tr-TR" dirty="0" smtClean="0"/>
              <a:t>.</a:t>
            </a:r>
          </a:p>
          <a:p>
            <a:r>
              <a:rPr lang="en-US" dirty="0">
                <a:solidFill>
                  <a:srgbClr val="CC0099"/>
                </a:solidFill>
              </a:rPr>
              <a:t>Sheep are usually the most severely affected species</a:t>
            </a:r>
            <a:r>
              <a:rPr lang="en-US" dirty="0"/>
              <a:t>, and in endemic regions, they are often the only domesticated animal with obvious clinical signs. Morbidity rates in sheep range from &lt; 5% to 50-75% (or higher), and are usually at their highest when the virus is first introduced. </a:t>
            </a:r>
            <a:endParaRPr lang="tr-TR" dirty="0" smtClean="0"/>
          </a:p>
          <a:p>
            <a:endParaRPr lang="tr-TR" dirty="0" smtClean="0"/>
          </a:p>
          <a:p>
            <a:endParaRPr lang="tr-TR" dirty="0"/>
          </a:p>
        </p:txBody>
      </p:sp>
      <p:pic>
        <p:nvPicPr>
          <p:cNvPr id="4" name="Picture 8" descr="bluetongue cute sh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222118" y="2248694"/>
            <a:ext cx="2476500" cy="1752600"/>
          </a:xfrm>
          <a:prstGeom prst="rect">
            <a:avLst/>
          </a:prstGeom>
          <a:noFill/>
          <a:ln w="28575">
            <a:solidFill>
              <a:srgbClr val="F2D99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55902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81891"/>
            <a:ext cx="10515600" cy="5595072"/>
          </a:xfrm>
        </p:spPr>
        <p:txBody>
          <a:bodyPr>
            <a:normAutofit lnSpcReduction="10000"/>
          </a:bodyPr>
          <a:lstStyle/>
          <a:p>
            <a:r>
              <a:rPr lang="en-US" dirty="0"/>
              <a:t>Other species such as </a:t>
            </a:r>
            <a:r>
              <a:rPr lang="en-US" dirty="0">
                <a:solidFill>
                  <a:srgbClr val="CC0099"/>
                </a:solidFill>
              </a:rPr>
              <a:t>cattle and goats </a:t>
            </a:r>
            <a:r>
              <a:rPr lang="en-US" dirty="0"/>
              <a:t>can also be affected when a bluetongue virus is introduced into a naive population. </a:t>
            </a:r>
            <a:endParaRPr lang="tr-TR" dirty="0" smtClean="0"/>
          </a:p>
          <a:p>
            <a:r>
              <a:rPr lang="en-US" dirty="0" smtClean="0"/>
              <a:t>Many </a:t>
            </a:r>
            <a:r>
              <a:rPr lang="en-US" dirty="0"/>
              <a:t>cattle became ill during recent serotype 8 outbreaks in Europe. </a:t>
            </a:r>
            <a:endParaRPr lang="tr-TR" dirty="0" smtClean="0"/>
          </a:p>
          <a:p>
            <a:r>
              <a:rPr lang="en-US" dirty="0" smtClean="0">
                <a:solidFill>
                  <a:srgbClr val="FF0000"/>
                </a:solidFill>
              </a:rPr>
              <a:t>Generally</a:t>
            </a:r>
            <a:r>
              <a:rPr lang="en-US" dirty="0">
                <a:solidFill>
                  <a:srgbClr val="FF0000"/>
                </a:solidFill>
              </a:rPr>
              <a:t>, cases in cattle and goats are milder than in sheep</a:t>
            </a:r>
            <a:r>
              <a:rPr lang="en-US" dirty="0"/>
              <a:t>, and the mortality rate is lower</a:t>
            </a:r>
            <a:r>
              <a:rPr lang="en-US" dirty="0" smtClean="0"/>
              <a:t>.</a:t>
            </a:r>
            <a:endParaRPr lang="tr-TR" dirty="0" smtClean="0"/>
          </a:p>
          <a:p>
            <a:r>
              <a:rPr lang="en-US" dirty="0"/>
              <a:t>Few cases have been documented in </a:t>
            </a:r>
            <a:r>
              <a:rPr lang="en-US" dirty="0">
                <a:solidFill>
                  <a:srgbClr val="7030A0"/>
                </a:solidFill>
              </a:rPr>
              <a:t>llamas and alpacas</a:t>
            </a:r>
            <a:r>
              <a:rPr lang="en-US" dirty="0"/>
              <a:t>, and they were generally fatal. </a:t>
            </a:r>
            <a:endParaRPr lang="tr-TR" dirty="0" smtClean="0"/>
          </a:p>
          <a:p>
            <a:r>
              <a:rPr lang="en-US" dirty="0" smtClean="0"/>
              <a:t>Among </a:t>
            </a:r>
            <a:r>
              <a:rPr lang="en-US" dirty="0"/>
              <a:t>wildlife, whitetail deer and pronghorn antelope can be severely affected, with morbidity rates reported to be as high as 100% and case fatality rates up to 80-90%. </a:t>
            </a:r>
            <a:endParaRPr lang="tr-TR" dirty="0" smtClean="0"/>
          </a:p>
          <a:p>
            <a:r>
              <a:rPr lang="en-US" dirty="0" smtClean="0">
                <a:solidFill>
                  <a:srgbClr val="FF66FF"/>
                </a:solidFill>
              </a:rPr>
              <a:t>Disease </a:t>
            </a:r>
            <a:r>
              <a:rPr lang="en-US" dirty="0">
                <a:solidFill>
                  <a:srgbClr val="FF66FF"/>
                </a:solidFill>
              </a:rPr>
              <a:t>severity can also be influenced by factors such as the virus strain, host factors (e.g., immunity, general health, genetic factors, age and possibly breed) and environmental stressors.</a:t>
            </a:r>
            <a:endParaRPr lang="tr-TR" dirty="0">
              <a:solidFill>
                <a:srgbClr val="FF66FF"/>
              </a:solidFill>
            </a:endParaRPr>
          </a:p>
        </p:txBody>
      </p:sp>
    </p:spTree>
    <p:extLst>
      <p:ext uri="{BB962C8B-B14F-4D97-AF65-F5344CB8AC3E}">
        <p14:creationId xmlns:p14="http://schemas.microsoft.com/office/powerpoint/2010/main" val="2238849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en-US" altLang="tr-TR" dirty="0" err="1">
                <a:latin typeface="Arial" panose="020B0604020202020204" pitchFamily="34" charset="0"/>
              </a:rPr>
              <a:t>Akabane</a:t>
            </a:r>
            <a:r>
              <a:rPr lang="en-US" altLang="tr-TR" dirty="0">
                <a:latin typeface="Arial" panose="020B0604020202020204" pitchFamily="34" charset="0"/>
              </a:rPr>
              <a:t> is named after the Japanese village where the virus was first isolated from mosquitoes (</a:t>
            </a:r>
            <a:r>
              <a:rPr lang="en-US" altLang="tr-TR" i="1" dirty="0" err="1">
                <a:latin typeface="Arial" panose="020B0604020202020204" pitchFamily="34" charset="0"/>
              </a:rPr>
              <a:t>Aedes</a:t>
            </a:r>
            <a:r>
              <a:rPr lang="en-US" altLang="tr-TR" i="1" dirty="0">
                <a:latin typeface="Arial" panose="020B0604020202020204" pitchFamily="34" charset="0"/>
              </a:rPr>
              <a:t> </a:t>
            </a:r>
            <a:r>
              <a:rPr lang="en-US" altLang="tr-TR" i="1" dirty="0" err="1">
                <a:latin typeface="Arial" panose="020B0604020202020204" pitchFamily="34" charset="0"/>
              </a:rPr>
              <a:t>vexans</a:t>
            </a:r>
            <a:r>
              <a:rPr lang="en-US" altLang="tr-TR" i="1" dirty="0">
                <a:latin typeface="Arial" panose="020B0604020202020204" pitchFamily="34" charset="0"/>
              </a:rPr>
              <a:t>, </a:t>
            </a:r>
            <a:r>
              <a:rPr lang="en-US" altLang="tr-TR" i="1" dirty="0" err="1">
                <a:latin typeface="Arial" panose="020B0604020202020204" pitchFamily="34" charset="0"/>
              </a:rPr>
              <a:t>Culex</a:t>
            </a:r>
            <a:r>
              <a:rPr lang="en-US" altLang="tr-TR" i="1" dirty="0">
                <a:latin typeface="Arial" panose="020B0604020202020204" pitchFamily="34" charset="0"/>
              </a:rPr>
              <a:t> </a:t>
            </a:r>
            <a:r>
              <a:rPr lang="en-US" altLang="tr-TR" i="1" dirty="0" err="1">
                <a:latin typeface="Arial" panose="020B0604020202020204" pitchFamily="34" charset="0"/>
              </a:rPr>
              <a:t>tritaeniorhychus</a:t>
            </a:r>
            <a:r>
              <a:rPr lang="en-US" altLang="tr-TR" dirty="0">
                <a:latin typeface="Arial" panose="020B0604020202020204" pitchFamily="34" charset="0"/>
              </a:rPr>
              <a:t>) in 1959. </a:t>
            </a:r>
            <a:endParaRPr lang="tr-TR" altLang="tr-TR" dirty="0" smtClean="0">
              <a:latin typeface="Arial" panose="020B0604020202020204" pitchFamily="34" charset="0"/>
            </a:endParaRPr>
          </a:p>
          <a:p>
            <a:r>
              <a:rPr lang="en-US" altLang="tr-TR" dirty="0" smtClean="0">
                <a:latin typeface="Arial" panose="020B0604020202020204" pitchFamily="34" charset="0"/>
              </a:rPr>
              <a:t>In </a:t>
            </a:r>
            <a:r>
              <a:rPr lang="en-US" altLang="tr-TR" dirty="0">
                <a:latin typeface="Arial" panose="020B0604020202020204" pitchFamily="34" charset="0"/>
              </a:rPr>
              <a:t>1969-70, a major epizootic of </a:t>
            </a:r>
            <a:r>
              <a:rPr lang="en-US" altLang="tr-TR" dirty="0" err="1">
                <a:latin typeface="Arial" panose="020B0604020202020204" pitchFamily="34" charset="0"/>
              </a:rPr>
              <a:t>Akabane</a:t>
            </a:r>
            <a:r>
              <a:rPr lang="en-US" altLang="tr-TR" dirty="0">
                <a:latin typeface="Arial" panose="020B0604020202020204" pitchFamily="34" charset="0"/>
              </a:rPr>
              <a:t> occurred in Israel affecting 3,000 dairy calves, 700 lambs, and 600 kids. </a:t>
            </a:r>
            <a:endParaRPr lang="tr-TR" altLang="tr-TR" dirty="0" smtClean="0">
              <a:latin typeface="Arial" panose="020B0604020202020204" pitchFamily="34" charset="0"/>
            </a:endParaRPr>
          </a:p>
          <a:p>
            <a:r>
              <a:rPr lang="en-US" altLang="tr-TR" dirty="0" smtClean="0">
                <a:latin typeface="Arial" panose="020B0604020202020204" pitchFamily="34" charset="0"/>
              </a:rPr>
              <a:t>In  </a:t>
            </a:r>
            <a:r>
              <a:rPr lang="en-US" altLang="tr-TR" dirty="0">
                <a:latin typeface="Arial" panose="020B0604020202020204" pitchFamily="34" charset="0"/>
              </a:rPr>
              <a:t>Australia, the </a:t>
            </a:r>
            <a:r>
              <a:rPr lang="en-US" altLang="tr-TR" dirty="0" err="1">
                <a:latin typeface="Arial" panose="020B0604020202020204" pitchFamily="34" charset="0"/>
              </a:rPr>
              <a:t>Akabane</a:t>
            </a:r>
            <a:r>
              <a:rPr lang="en-US" altLang="tr-TR" dirty="0">
                <a:latin typeface="Arial" panose="020B0604020202020204" pitchFamily="34" charset="0"/>
              </a:rPr>
              <a:t> virus was first identified in 1972, however sporadic undiagnosed outbreaks (resembling the disease) had been observed as early as the mid-1940’s. </a:t>
            </a:r>
          </a:p>
          <a:p>
            <a:endParaRPr lang="tr-TR" dirty="0"/>
          </a:p>
        </p:txBody>
      </p:sp>
    </p:spTree>
    <p:extLst>
      <p:ext uri="{BB962C8B-B14F-4D97-AF65-F5344CB8AC3E}">
        <p14:creationId xmlns:p14="http://schemas.microsoft.com/office/powerpoint/2010/main" val="704779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51369"/>
            <a:ext cx="10515600" cy="1325563"/>
          </a:xfrm>
        </p:spPr>
        <p:txBody>
          <a:bodyPr/>
          <a:lstStyle/>
          <a:p>
            <a:r>
              <a:rPr lang="tr-TR" dirty="0" err="1"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solidFill>
                <a:srgbClr val="0070C0"/>
              </a:solidFill>
            </a:endParaRPr>
          </a:p>
        </p:txBody>
      </p:sp>
      <p:sp>
        <p:nvSpPr>
          <p:cNvPr id="3" name="İçerik Yer Tutucusu 2"/>
          <p:cNvSpPr>
            <a:spLocks noGrp="1"/>
          </p:cNvSpPr>
          <p:nvPr>
            <p:ph idx="1"/>
          </p:nvPr>
        </p:nvSpPr>
        <p:spPr>
          <a:xfrm>
            <a:off x="546264" y="1330036"/>
            <a:ext cx="11645736" cy="5201392"/>
          </a:xfrm>
        </p:spPr>
        <p:txBody>
          <a:bodyPr>
            <a:normAutofit fontScale="85000" lnSpcReduction="20000"/>
          </a:bodyPr>
          <a:lstStyle/>
          <a:p>
            <a:r>
              <a:rPr lang="en-US" dirty="0"/>
              <a:t>The incubation period is estimated to be approximately a week, with a range of 2-10 days. </a:t>
            </a:r>
            <a:endParaRPr lang="tr-TR" dirty="0" smtClean="0"/>
          </a:p>
          <a:p>
            <a:r>
              <a:rPr lang="en-US" dirty="0"/>
              <a:t>Sheep infected with bluetongue virus may remain asymptomatic, or become mildly to severely ill. </a:t>
            </a:r>
            <a:endParaRPr lang="tr-TR" dirty="0" smtClean="0"/>
          </a:p>
          <a:p>
            <a:r>
              <a:rPr lang="en-US" dirty="0" smtClean="0"/>
              <a:t>Common </a:t>
            </a:r>
            <a:r>
              <a:rPr lang="en-US" dirty="0"/>
              <a:t>clinical signs include </a:t>
            </a:r>
            <a:endParaRPr lang="tr-TR" dirty="0" smtClean="0"/>
          </a:p>
          <a:p>
            <a:pPr>
              <a:buFont typeface="Wingdings" panose="05000000000000000000" pitchFamily="2" charset="2"/>
              <a:buChar char="§"/>
            </a:pPr>
            <a:r>
              <a:rPr lang="en-US" dirty="0" smtClean="0"/>
              <a:t>fever</a:t>
            </a:r>
            <a:r>
              <a:rPr lang="en-US" dirty="0"/>
              <a:t>;</a:t>
            </a:r>
          </a:p>
          <a:p>
            <a:pPr>
              <a:buFont typeface="Wingdings" panose="05000000000000000000" pitchFamily="2" charset="2"/>
              <a:buChar char="§"/>
            </a:pPr>
            <a:r>
              <a:rPr lang="en-US" dirty="0" smtClean="0"/>
              <a:t>hemorrhages </a:t>
            </a:r>
            <a:r>
              <a:rPr lang="en-US" dirty="0"/>
              <a:t>and ulcerations of the </a:t>
            </a:r>
            <a:r>
              <a:rPr lang="en-US" dirty="0" smtClean="0"/>
              <a:t>oral</a:t>
            </a:r>
            <a:r>
              <a:rPr lang="tr-TR" dirty="0" smtClean="0"/>
              <a:t> </a:t>
            </a:r>
            <a:r>
              <a:rPr lang="en-US" dirty="0" smtClean="0"/>
              <a:t>and </a:t>
            </a:r>
            <a:r>
              <a:rPr lang="en-US" dirty="0"/>
              <a:t>nasal tissue;</a:t>
            </a:r>
          </a:p>
          <a:p>
            <a:pPr>
              <a:buFont typeface="Wingdings" panose="05000000000000000000" pitchFamily="2" charset="2"/>
              <a:buChar char="§"/>
            </a:pPr>
            <a:r>
              <a:rPr lang="en-US" dirty="0" smtClean="0"/>
              <a:t>excessive </a:t>
            </a:r>
            <a:r>
              <a:rPr lang="en-US" dirty="0"/>
              <a:t>salivation, and nasal </a:t>
            </a:r>
            <a:r>
              <a:rPr lang="en-US" dirty="0" smtClean="0"/>
              <a:t>discharge</a:t>
            </a:r>
            <a:r>
              <a:rPr lang="tr-TR" dirty="0" smtClean="0"/>
              <a:t> </a:t>
            </a:r>
            <a:r>
              <a:rPr lang="en-US" dirty="0" smtClean="0"/>
              <a:t>and </a:t>
            </a:r>
            <a:r>
              <a:rPr lang="en-US" dirty="0"/>
              <a:t>swelling of lips, tongue, and jaw;</a:t>
            </a:r>
          </a:p>
          <a:p>
            <a:pPr>
              <a:buFont typeface="Wingdings" panose="05000000000000000000" pitchFamily="2" charset="2"/>
              <a:buChar char="§"/>
            </a:pPr>
            <a:r>
              <a:rPr lang="en-US" dirty="0" err="1" smtClean="0"/>
              <a:t>infl</a:t>
            </a:r>
            <a:r>
              <a:rPr lang="en-US" dirty="0" smtClean="0"/>
              <a:t> </a:t>
            </a:r>
            <a:r>
              <a:rPr lang="en-US" dirty="0" err="1"/>
              <a:t>ammation</a:t>
            </a:r>
            <a:r>
              <a:rPr lang="en-US" dirty="0"/>
              <a:t> of the coronary band (</a:t>
            </a:r>
            <a:r>
              <a:rPr lang="en-US" dirty="0" err="1" smtClean="0"/>
              <a:t>abov</a:t>
            </a:r>
            <a:r>
              <a:rPr lang="tr-TR" dirty="0" smtClean="0"/>
              <a:t>e </a:t>
            </a:r>
            <a:r>
              <a:rPr lang="en-US" dirty="0" smtClean="0"/>
              <a:t>the </a:t>
            </a:r>
            <a:r>
              <a:rPr lang="en-US" dirty="0"/>
              <a:t>hoof) and lameness;</a:t>
            </a:r>
          </a:p>
          <a:p>
            <a:pPr>
              <a:buFont typeface="Wingdings" panose="05000000000000000000" pitchFamily="2" charset="2"/>
              <a:buChar char="§"/>
            </a:pPr>
            <a:r>
              <a:rPr lang="en-US" dirty="0" smtClean="0"/>
              <a:t>weakness</a:t>
            </a:r>
            <a:r>
              <a:rPr lang="en-US" dirty="0"/>
              <a:t>, depression, weight loss;</a:t>
            </a:r>
          </a:p>
          <a:p>
            <a:pPr>
              <a:buFont typeface="Wingdings" panose="05000000000000000000" pitchFamily="2" charset="2"/>
              <a:buChar char="§"/>
            </a:pPr>
            <a:r>
              <a:rPr lang="en-US" dirty="0" smtClean="0"/>
              <a:t>profuse </a:t>
            </a:r>
            <a:r>
              <a:rPr lang="en-US" dirty="0"/>
              <a:t>diarrhea, vomiting, pneumonia;</a:t>
            </a:r>
          </a:p>
          <a:p>
            <a:pPr>
              <a:buFont typeface="Wingdings" panose="05000000000000000000" pitchFamily="2" charset="2"/>
              <a:buChar char="§"/>
            </a:pPr>
            <a:r>
              <a:rPr lang="en-US" dirty="0" smtClean="0"/>
              <a:t>‘</a:t>
            </a:r>
            <a:r>
              <a:rPr lang="en-US" dirty="0"/>
              <a:t>blue’ tongue as a result of cyanosis (rare);</a:t>
            </a:r>
          </a:p>
          <a:p>
            <a:pPr>
              <a:buFont typeface="Wingdings" panose="05000000000000000000" pitchFamily="2" charset="2"/>
              <a:buChar char="§"/>
            </a:pPr>
            <a:r>
              <a:rPr lang="en-US" dirty="0" smtClean="0">
                <a:solidFill>
                  <a:srgbClr val="CC0099"/>
                </a:solidFill>
              </a:rPr>
              <a:t>pregnant </a:t>
            </a:r>
            <a:r>
              <a:rPr lang="en-US" dirty="0">
                <a:solidFill>
                  <a:srgbClr val="CC0099"/>
                </a:solidFill>
              </a:rPr>
              <a:t>ewes may abort</a:t>
            </a:r>
            <a:r>
              <a:rPr lang="en-US" dirty="0"/>
              <a:t>;</a:t>
            </a:r>
          </a:p>
          <a:p>
            <a:pPr>
              <a:buFont typeface="Wingdings" panose="05000000000000000000" pitchFamily="2" charset="2"/>
              <a:buChar char="§"/>
            </a:pPr>
            <a:r>
              <a:rPr lang="en-US" dirty="0" smtClean="0"/>
              <a:t>may </a:t>
            </a:r>
            <a:r>
              <a:rPr lang="en-US" dirty="0"/>
              <a:t>have ‘break’ in wool growth in </a:t>
            </a:r>
            <a:r>
              <a:rPr lang="en-US" dirty="0" smtClean="0"/>
              <a:t>recovering</a:t>
            </a:r>
            <a:r>
              <a:rPr lang="tr-TR" dirty="0" smtClean="0"/>
              <a:t> </a:t>
            </a:r>
            <a:r>
              <a:rPr lang="en-US" dirty="0" smtClean="0"/>
              <a:t>sheep </a:t>
            </a:r>
            <a:r>
              <a:rPr lang="en-US" dirty="0"/>
              <a:t>resulting in partial or complete </a:t>
            </a:r>
            <a:r>
              <a:rPr lang="en-US" dirty="0" smtClean="0"/>
              <a:t>loss</a:t>
            </a:r>
            <a:r>
              <a:rPr lang="tr-TR" dirty="0" smtClean="0"/>
              <a:t> </a:t>
            </a:r>
            <a:r>
              <a:rPr lang="en-US" dirty="0" smtClean="0"/>
              <a:t>of </a:t>
            </a:r>
            <a:r>
              <a:rPr lang="en-US" dirty="0"/>
              <a:t>wool.</a:t>
            </a:r>
            <a:endParaRPr lang="tr-TR" dirty="0"/>
          </a:p>
        </p:txBody>
      </p:sp>
    </p:spTree>
    <p:extLst>
      <p:ext uri="{BB962C8B-B14F-4D97-AF65-F5344CB8AC3E}">
        <p14:creationId xmlns:p14="http://schemas.microsoft.com/office/powerpoint/2010/main" val="4255449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lue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350" y="1922464"/>
            <a:ext cx="4114800"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blu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550" y="1922464"/>
            <a:ext cx="3925888"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2327275" y="5459413"/>
            <a:ext cx="757771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tr-TR" b="1" dirty="0"/>
              <a:t>Edema on the face and lips, hyperemia in the nose wings</a:t>
            </a:r>
          </a:p>
          <a:p>
            <a:r>
              <a:rPr lang="en-US" altLang="tr-TR" b="1" dirty="0"/>
              <a:t>(followed by hemorrhage), </a:t>
            </a:r>
            <a:r>
              <a:rPr lang="en-US" altLang="tr-TR" b="1" dirty="0" err="1"/>
              <a:t>hypersalivation</a:t>
            </a:r>
            <a:r>
              <a:rPr lang="en-US" altLang="tr-TR" b="1" dirty="0"/>
              <a:t>.</a:t>
            </a:r>
          </a:p>
        </p:txBody>
      </p:sp>
      <p:sp>
        <p:nvSpPr>
          <p:cNvPr id="2" name="Unvan 1"/>
          <p:cNvSpPr>
            <a:spLocks noGrp="1"/>
          </p:cNvSpPr>
          <p:nvPr>
            <p:ph type="title"/>
          </p:nvPr>
        </p:nvSpPr>
        <p:spPr/>
        <p:txBody>
          <a:bodyPr/>
          <a:lstStyle/>
          <a:p>
            <a:endParaRPr lang="tr-TR"/>
          </a:p>
        </p:txBody>
      </p:sp>
    </p:spTree>
    <p:extLst>
      <p:ext uri="{BB962C8B-B14F-4D97-AF65-F5344CB8AC3E}">
        <p14:creationId xmlns:p14="http://schemas.microsoft.com/office/powerpoint/2010/main" val="765165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bluetongue cyan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9" y="1700213"/>
            <a:ext cx="4321175" cy="2951162"/>
          </a:xfrm>
          <a:prstGeom prst="rect">
            <a:avLst/>
          </a:prstGeom>
          <a:noFill/>
          <a:ln w="28575">
            <a:solidFill>
              <a:srgbClr val="F2D992"/>
            </a:solidFill>
            <a:miter lim="800000"/>
            <a:headEnd/>
            <a:tailEnd/>
          </a:ln>
          <a:extLst>
            <a:ext uri="{909E8E84-426E-40DD-AFC4-6F175D3DCCD1}">
              <a14:hiddenFill xmlns:a14="http://schemas.microsoft.com/office/drawing/2010/main">
                <a:solidFill>
                  <a:srgbClr val="FFFFFF"/>
                </a:solidFill>
              </a14:hiddenFill>
            </a:ext>
          </a:extLst>
        </p:spPr>
      </p:pic>
      <p:pic>
        <p:nvPicPr>
          <p:cNvPr id="24579" name="Picture 5" descr="bluetongue swollen tongue f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6901" y="1687514"/>
            <a:ext cx="2606675" cy="2974975"/>
          </a:xfrm>
          <a:prstGeom prst="rect">
            <a:avLst/>
          </a:prstGeom>
          <a:noFill/>
          <a:ln w="28575">
            <a:solidFill>
              <a:srgbClr val="F2D99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113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4" descr="blu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76401"/>
            <a:ext cx="37719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5"/>
          <p:cNvSpPr txBox="1">
            <a:spLocks noChangeArrowheads="1"/>
          </p:cNvSpPr>
          <p:nvPr/>
        </p:nvSpPr>
        <p:spPr bwMode="auto">
          <a:xfrm>
            <a:off x="2422525" y="5257800"/>
            <a:ext cx="32784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tr-TR" b="1" dirty="0"/>
              <a:t>Upper lip and palate </a:t>
            </a:r>
            <a:endParaRPr lang="tr-TR" altLang="tr-TR" b="1" dirty="0" smtClean="0"/>
          </a:p>
          <a:p>
            <a:r>
              <a:rPr lang="en-US" altLang="tr-TR" b="1" dirty="0" smtClean="0"/>
              <a:t>swelling </a:t>
            </a:r>
            <a:r>
              <a:rPr lang="en-US" altLang="tr-TR" b="1" dirty="0"/>
              <a:t>and hyperemia</a:t>
            </a:r>
          </a:p>
        </p:txBody>
      </p:sp>
      <p:pic>
        <p:nvPicPr>
          <p:cNvPr id="25605" name="Picture 7" descr="blu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1" y="1828800"/>
            <a:ext cx="441007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9"/>
          <p:cNvSpPr txBox="1">
            <a:spLocks noChangeArrowheads="1"/>
          </p:cNvSpPr>
          <p:nvPr/>
        </p:nvSpPr>
        <p:spPr bwMode="auto">
          <a:xfrm>
            <a:off x="6248400" y="5257800"/>
            <a:ext cx="34179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tr-TR" b="1" dirty="0"/>
              <a:t>Hard palate lesions, </a:t>
            </a:r>
            <a:endParaRPr lang="tr-TR" altLang="tr-TR" b="1" dirty="0" smtClean="0"/>
          </a:p>
          <a:p>
            <a:r>
              <a:rPr lang="en-US" altLang="tr-TR" b="1" dirty="0" smtClean="0"/>
              <a:t>hemorrhagic </a:t>
            </a:r>
            <a:r>
              <a:rPr lang="en-US" altLang="tr-TR" b="1" dirty="0"/>
              <a:t>and erosive</a:t>
            </a:r>
          </a:p>
        </p:txBody>
      </p:sp>
      <p:sp>
        <p:nvSpPr>
          <p:cNvPr id="2" name="Unvan 1"/>
          <p:cNvSpPr>
            <a:spLocks noGrp="1"/>
          </p:cNvSpPr>
          <p:nvPr>
            <p:ph type="title"/>
          </p:nvPr>
        </p:nvSpPr>
        <p:spPr/>
        <p:txBody>
          <a:bodyPr/>
          <a:lstStyle/>
          <a:p>
            <a:endParaRPr lang="tr-TR"/>
          </a:p>
        </p:txBody>
      </p:sp>
    </p:spTree>
    <p:extLst>
      <p:ext uri="{BB962C8B-B14F-4D97-AF65-F5344CB8AC3E}">
        <p14:creationId xmlns:p14="http://schemas.microsoft.com/office/powerpoint/2010/main" val="1487608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1029" descr="blu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752601"/>
            <a:ext cx="4391025"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030" descr="blue3"/>
          <p:cNvPicPr>
            <a:picLocks noChangeAspect="1" noChangeArrowheads="1"/>
          </p:cNvPicPr>
          <p:nvPr/>
        </p:nvPicPr>
        <p:blipFill>
          <a:blip r:embed="rId3">
            <a:extLst>
              <a:ext uri="{28A0092B-C50C-407E-A947-70E740481C1C}">
                <a14:useLocalDpi xmlns:a14="http://schemas.microsoft.com/office/drawing/2010/main" val="0"/>
              </a:ext>
            </a:extLst>
          </a:blip>
          <a:srcRect b="1537"/>
          <a:stretch>
            <a:fillRect/>
          </a:stretch>
        </p:blipFill>
        <p:spPr bwMode="auto">
          <a:xfrm>
            <a:off x="6477000" y="1676401"/>
            <a:ext cx="39243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1031"/>
          <p:cNvSpPr txBox="1">
            <a:spLocks noChangeArrowheads="1"/>
          </p:cNvSpPr>
          <p:nvPr/>
        </p:nvSpPr>
        <p:spPr bwMode="auto">
          <a:xfrm>
            <a:off x="2438400" y="5486401"/>
            <a:ext cx="777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b="1" dirty="0" err="1" smtClean="0"/>
              <a:t>coronitis</a:t>
            </a:r>
            <a:r>
              <a:rPr lang="tr-TR" altLang="tr-TR" b="1" dirty="0" smtClean="0"/>
              <a:t> </a:t>
            </a:r>
            <a:r>
              <a:rPr lang="tr-TR" altLang="tr-TR" b="1" dirty="0" err="1" smtClean="0"/>
              <a:t>and</a:t>
            </a:r>
            <a:r>
              <a:rPr lang="tr-TR" altLang="tr-TR" b="1" dirty="0" smtClean="0"/>
              <a:t> </a:t>
            </a:r>
            <a:r>
              <a:rPr lang="tr-TR" altLang="tr-TR" b="1" dirty="0" err="1"/>
              <a:t>pododermatitis</a:t>
            </a:r>
            <a:endParaRPr lang="tr-TR" altLang="tr-TR" b="1" dirty="0"/>
          </a:p>
        </p:txBody>
      </p:sp>
      <p:sp>
        <p:nvSpPr>
          <p:cNvPr id="2" name="Unvan 1"/>
          <p:cNvSpPr>
            <a:spLocks noGrp="1"/>
          </p:cNvSpPr>
          <p:nvPr>
            <p:ph type="title"/>
          </p:nvPr>
        </p:nvSpPr>
        <p:spPr/>
        <p:txBody>
          <a:bodyPr/>
          <a:lstStyle/>
          <a:p>
            <a:endParaRPr lang="tr-TR"/>
          </a:p>
        </p:txBody>
      </p:sp>
    </p:spTree>
    <p:extLst>
      <p:ext uri="{BB962C8B-B14F-4D97-AF65-F5344CB8AC3E}">
        <p14:creationId xmlns:p14="http://schemas.microsoft.com/office/powerpoint/2010/main" val="3575794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50075" y="522514"/>
            <a:ext cx="10716491" cy="5868205"/>
          </a:xfrm>
        </p:spPr>
        <p:txBody>
          <a:bodyPr>
            <a:normAutofit fontScale="92500" lnSpcReduction="20000"/>
          </a:bodyPr>
          <a:lstStyle/>
          <a:p>
            <a:r>
              <a:rPr lang="en-US" dirty="0">
                <a:solidFill>
                  <a:srgbClr val="7030A0"/>
                </a:solidFill>
              </a:rPr>
              <a:t>Infections in cattle and goats are usually subclinical in endemic areas</a:t>
            </a:r>
            <a:r>
              <a:rPr lang="en-US" dirty="0"/>
              <a:t>. </a:t>
            </a:r>
            <a:endParaRPr lang="tr-TR" dirty="0" smtClean="0"/>
          </a:p>
          <a:p>
            <a:r>
              <a:rPr lang="en-US" dirty="0" smtClean="0"/>
              <a:t>These </a:t>
            </a:r>
            <a:r>
              <a:rPr lang="en-US" dirty="0"/>
              <a:t>species are more likely to be affected when a naive population is first exposed to bluetongue virus, such as during recent serotype 8 outbreaks in Europe. Clinical cases resemble the disease in sheep, but tend to be milder. </a:t>
            </a:r>
            <a:endParaRPr lang="tr-TR" dirty="0" smtClean="0"/>
          </a:p>
          <a:p>
            <a:r>
              <a:rPr lang="en-US" dirty="0"/>
              <a:t>Reported signs in cattle include </a:t>
            </a:r>
            <a:endParaRPr lang="tr-TR" dirty="0" smtClean="0"/>
          </a:p>
          <a:p>
            <a:pPr lvl="1"/>
            <a:r>
              <a:rPr lang="en-US" dirty="0" err="1" smtClean="0"/>
              <a:t>inappetence</a:t>
            </a:r>
            <a:r>
              <a:rPr lang="en-US" dirty="0" smtClean="0"/>
              <a:t>,</a:t>
            </a:r>
            <a:endParaRPr lang="tr-TR" dirty="0" smtClean="0"/>
          </a:p>
          <a:p>
            <a:pPr lvl="1"/>
            <a:r>
              <a:rPr lang="en-US" dirty="0" smtClean="0"/>
              <a:t>lethargy</a:t>
            </a:r>
            <a:r>
              <a:rPr lang="en-US" dirty="0"/>
              <a:t>, </a:t>
            </a:r>
            <a:endParaRPr lang="tr-TR" dirty="0" smtClean="0"/>
          </a:p>
          <a:p>
            <a:pPr lvl="1"/>
            <a:r>
              <a:rPr lang="en-US" dirty="0" smtClean="0"/>
              <a:t>facial </a:t>
            </a:r>
            <a:r>
              <a:rPr lang="en-US" dirty="0"/>
              <a:t>edema, </a:t>
            </a:r>
            <a:endParaRPr lang="tr-TR" dirty="0" smtClean="0"/>
          </a:p>
          <a:p>
            <a:pPr lvl="1"/>
            <a:r>
              <a:rPr lang="en-US" dirty="0" smtClean="0"/>
              <a:t>submandibular </a:t>
            </a:r>
            <a:r>
              <a:rPr lang="en-US" dirty="0"/>
              <a:t>edema, </a:t>
            </a:r>
            <a:endParaRPr lang="tr-TR" dirty="0" smtClean="0"/>
          </a:p>
          <a:p>
            <a:pPr lvl="1"/>
            <a:r>
              <a:rPr lang="en-US" dirty="0" smtClean="0"/>
              <a:t>oral </a:t>
            </a:r>
            <a:r>
              <a:rPr lang="en-US" dirty="0"/>
              <a:t>inflammation with vesicles or ulcers in the mouth, </a:t>
            </a:r>
            <a:endParaRPr lang="tr-TR" dirty="0" smtClean="0"/>
          </a:p>
          <a:p>
            <a:pPr lvl="1"/>
            <a:r>
              <a:rPr lang="en-US" dirty="0" smtClean="0"/>
              <a:t>excess </a:t>
            </a:r>
            <a:r>
              <a:rPr lang="en-US" dirty="0"/>
              <a:t>salivation, </a:t>
            </a:r>
            <a:endParaRPr lang="tr-TR" dirty="0" smtClean="0"/>
          </a:p>
          <a:p>
            <a:pPr lvl="1"/>
            <a:r>
              <a:rPr lang="en-US" dirty="0" smtClean="0"/>
              <a:t>nasal </a:t>
            </a:r>
            <a:r>
              <a:rPr lang="en-US" dirty="0"/>
              <a:t>discharge, </a:t>
            </a:r>
            <a:endParaRPr lang="tr-TR" dirty="0" smtClean="0"/>
          </a:p>
          <a:p>
            <a:pPr lvl="1"/>
            <a:r>
              <a:rPr lang="en-US" dirty="0" smtClean="0"/>
              <a:t>an </a:t>
            </a:r>
            <a:r>
              <a:rPr lang="en-US" dirty="0"/>
              <a:t>elevated respiratory rate</a:t>
            </a:r>
            <a:r>
              <a:rPr lang="en-US" dirty="0" smtClean="0"/>
              <a:t>,</a:t>
            </a:r>
            <a:endParaRPr lang="tr-TR" dirty="0" smtClean="0"/>
          </a:p>
          <a:p>
            <a:pPr lvl="1"/>
            <a:r>
              <a:rPr lang="en-US" dirty="0" smtClean="0"/>
              <a:t>edema </a:t>
            </a:r>
            <a:r>
              <a:rPr lang="en-US" dirty="0"/>
              <a:t>of the distal limbs, and </a:t>
            </a:r>
            <a:endParaRPr lang="tr-TR" dirty="0" smtClean="0"/>
          </a:p>
          <a:p>
            <a:pPr lvl="1"/>
            <a:r>
              <a:rPr lang="en-US" dirty="0" smtClean="0"/>
              <a:t>hyperemia </a:t>
            </a:r>
            <a:r>
              <a:rPr lang="en-US" dirty="0"/>
              <a:t>of the coronary band with lameness. </a:t>
            </a:r>
            <a:endParaRPr lang="tr-TR" dirty="0" smtClean="0"/>
          </a:p>
          <a:p>
            <a:r>
              <a:rPr lang="en-US" dirty="0">
                <a:solidFill>
                  <a:srgbClr val="CC0099"/>
                </a:solidFill>
              </a:rPr>
              <a:t>Abortions and stillbirths have been reported in both species, and </a:t>
            </a:r>
            <a:r>
              <a:rPr lang="en-US" dirty="0" smtClean="0">
                <a:solidFill>
                  <a:srgbClr val="CC0099"/>
                </a:solidFill>
              </a:rPr>
              <a:t>congenital</a:t>
            </a:r>
            <a:r>
              <a:rPr lang="tr-TR" dirty="0" smtClean="0">
                <a:solidFill>
                  <a:srgbClr val="CC0099"/>
                </a:solidFill>
              </a:rPr>
              <a:t> </a:t>
            </a:r>
            <a:r>
              <a:rPr lang="en-US" dirty="0" smtClean="0">
                <a:solidFill>
                  <a:srgbClr val="CC0099"/>
                </a:solidFill>
              </a:rPr>
              <a:t>abnormalities </a:t>
            </a:r>
            <a:r>
              <a:rPr lang="en-US" dirty="0">
                <a:solidFill>
                  <a:srgbClr val="CC0099"/>
                </a:solidFill>
              </a:rPr>
              <a:t>including CNS lesions have been observed in newborn calves. </a:t>
            </a:r>
            <a:endParaRPr lang="tr-TR" dirty="0">
              <a:solidFill>
                <a:srgbClr val="CC0099"/>
              </a:solidFill>
            </a:endParaRPr>
          </a:p>
        </p:txBody>
      </p:sp>
    </p:spTree>
    <p:extLst>
      <p:ext uri="{BB962C8B-B14F-4D97-AF65-F5344CB8AC3E}">
        <p14:creationId xmlns:p14="http://schemas.microsoft.com/office/powerpoint/2010/main" val="8112058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Diagnosis</a:t>
            </a:r>
            <a:r>
              <a:rPr lang="tr-TR" dirty="0" smtClean="0">
                <a:solidFill>
                  <a:srgbClr val="0070C0"/>
                </a:solidFill>
              </a:rPr>
              <a:t> </a:t>
            </a:r>
            <a:r>
              <a:rPr lang="tr-TR" dirty="0" err="1" smtClean="0">
                <a:solidFill>
                  <a:srgbClr val="0070C0"/>
                </a:solidFill>
              </a:rPr>
              <a:t>and</a:t>
            </a:r>
            <a:r>
              <a:rPr lang="tr-TR" dirty="0" smtClean="0">
                <a:solidFill>
                  <a:srgbClr val="0070C0"/>
                </a:solidFill>
              </a:rPr>
              <a:t> </a:t>
            </a:r>
            <a:r>
              <a:rPr lang="tr-TR" dirty="0" err="1" smtClean="0">
                <a:solidFill>
                  <a:srgbClr val="0070C0"/>
                </a:solidFill>
              </a:rPr>
              <a:t>Differential</a:t>
            </a:r>
            <a:r>
              <a:rPr lang="tr-TR" dirty="0" smtClean="0">
                <a:solidFill>
                  <a:srgbClr val="0070C0"/>
                </a:solidFill>
              </a:rPr>
              <a:t> </a:t>
            </a:r>
            <a:r>
              <a:rPr lang="tr-TR" dirty="0" err="1"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lstStyle/>
          <a:p>
            <a:r>
              <a:rPr lang="tr-TR" dirty="0" err="1"/>
              <a:t>Bluetongue</a:t>
            </a:r>
            <a:r>
              <a:rPr lang="tr-TR" dirty="0"/>
              <a:t> </a:t>
            </a:r>
            <a:r>
              <a:rPr lang="tr-TR" dirty="0" err="1"/>
              <a:t>virus</a:t>
            </a:r>
            <a:r>
              <a:rPr lang="tr-TR" dirty="0"/>
              <a:t> can be </a:t>
            </a:r>
            <a:r>
              <a:rPr lang="tr-TR" dirty="0" err="1"/>
              <a:t>found</a:t>
            </a:r>
            <a:r>
              <a:rPr lang="tr-TR" dirty="0"/>
              <a:t> in </a:t>
            </a:r>
            <a:r>
              <a:rPr lang="tr-TR" dirty="0" err="1"/>
              <a:t>blood</a:t>
            </a:r>
            <a:r>
              <a:rPr lang="tr-TR" dirty="0"/>
              <a:t> </a:t>
            </a:r>
            <a:r>
              <a:rPr lang="tr-TR" dirty="0" err="1"/>
              <a:t>from</a:t>
            </a:r>
            <a:r>
              <a:rPr lang="tr-TR" dirty="0"/>
              <a:t> </a:t>
            </a:r>
            <a:r>
              <a:rPr lang="tr-TR" dirty="0" err="1"/>
              <a:t>living</a:t>
            </a:r>
            <a:r>
              <a:rPr lang="tr-TR" dirty="0"/>
              <a:t> </a:t>
            </a:r>
            <a:r>
              <a:rPr lang="tr-TR" dirty="0" err="1"/>
              <a:t>animals</a:t>
            </a:r>
            <a:r>
              <a:rPr lang="tr-TR" dirty="0"/>
              <a:t>, </a:t>
            </a:r>
            <a:r>
              <a:rPr lang="tr-TR" dirty="0" err="1"/>
              <a:t>and</a:t>
            </a:r>
            <a:r>
              <a:rPr lang="tr-TR" dirty="0"/>
              <a:t> in </a:t>
            </a:r>
            <a:r>
              <a:rPr lang="tr-TR" dirty="0" err="1"/>
              <a:t>spleen</a:t>
            </a:r>
            <a:r>
              <a:rPr lang="tr-TR" dirty="0"/>
              <a:t>, </a:t>
            </a:r>
            <a:r>
              <a:rPr lang="tr-TR" dirty="0" err="1"/>
              <a:t>lymph</a:t>
            </a:r>
            <a:r>
              <a:rPr lang="tr-TR" dirty="0"/>
              <a:t> </a:t>
            </a:r>
            <a:r>
              <a:rPr lang="tr-TR" dirty="0" err="1"/>
              <a:t>node</a:t>
            </a:r>
            <a:r>
              <a:rPr lang="tr-TR" dirty="0"/>
              <a:t> </a:t>
            </a:r>
            <a:r>
              <a:rPr lang="tr-TR" dirty="0" err="1"/>
              <a:t>or</a:t>
            </a:r>
            <a:r>
              <a:rPr lang="tr-TR" dirty="0"/>
              <a:t> bone </a:t>
            </a:r>
            <a:r>
              <a:rPr lang="tr-TR" dirty="0" err="1"/>
              <a:t>marrow</a:t>
            </a:r>
            <a:r>
              <a:rPr lang="tr-TR" dirty="0"/>
              <a:t> </a:t>
            </a:r>
            <a:r>
              <a:rPr lang="tr-TR" dirty="0" err="1"/>
              <a:t>samples</a:t>
            </a:r>
            <a:r>
              <a:rPr lang="tr-TR" dirty="0"/>
              <a:t> </a:t>
            </a:r>
            <a:r>
              <a:rPr lang="tr-TR" dirty="0" err="1"/>
              <a:t>collected</a:t>
            </a:r>
            <a:r>
              <a:rPr lang="tr-TR" dirty="0"/>
              <a:t> at </a:t>
            </a:r>
            <a:r>
              <a:rPr lang="tr-TR" dirty="0" err="1"/>
              <a:t>necropsy</a:t>
            </a:r>
            <a:r>
              <a:rPr lang="tr-TR" dirty="0"/>
              <a:t>. </a:t>
            </a:r>
          </a:p>
          <a:p>
            <a:r>
              <a:rPr lang="tr-TR" dirty="0" smtClean="0"/>
              <a:t>RT-PCR </a:t>
            </a:r>
            <a:r>
              <a:rPr lang="tr-TR" dirty="0" err="1"/>
              <a:t>tests</a:t>
            </a:r>
            <a:r>
              <a:rPr lang="tr-TR" dirty="0"/>
              <a:t> </a:t>
            </a:r>
            <a:r>
              <a:rPr lang="tr-TR" dirty="0" err="1"/>
              <a:t>are</a:t>
            </a:r>
            <a:r>
              <a:rPr lang="tr-TR" dirty="0"/>
              <a:t> </a:t>
            </a:r>
            <a:r>
              <a:rPr lang="tr-TR" dirty="0" err="1"/>
              <a:t>widely</a:t>
            </a:r>
            <a:r>
              <a:rPr lang="tr-TR" dirty="0"/>
              <a:t> </a:t>
            </a:r>
            <a:r>
              <a:rPr lang="tr-TR" dirty="0" err="1"/>
              <a:t>used</a:t>
            </a:r>
            <a:r>
              <a:rPr lang="tr-TR" dirty="0"/>
              <a:t> </a:t>
            </a:r>
            <a:r>
              <a:rPr lang="tr-TR" dirty="0" err="1"/>
              <a:t>to</a:t>
            </a:r>
            <a:r>
              <a:rPr lang="tr-TR" dirty="0"/>
              <a:t> </a:t>
            </a:r>
            <a:r>
              <a:rPr lang="tr-TR" dirty="0" err="1"/>
              <a:t>identify</a:t>
            </a:r>
            <a:r>
              <a:rPr lang="tr-TR" dirty="0"/>
              <a:t> </a:t>
            </a:r>
            <a:r>
              <a:rPr lang="tr-TR" dirty="0" err="1"/>
              <a:t>viral</a:t>
            </a:r>
            <a:r>
              <a:rPr lang="tr-TR" dirty="0"/>
              <a:t> RNA in </a:t>
            </a:r>
            <a:r>
              <a:rPr lang="tr-TR" dirty="0" err="1"/>
              <a:t>clinical</a:t>
            </a:r>
            <a:r>
              <a:rPr lang="tr-TR" dirty="0"/>
              <a:t> </a:t>
            </a:r>
            <a:r>
              <a:rPr lang="tr-TR" dirty="0" err="1"/>
              <a:t>samples</a:t>
            </a:r>
            <a:r>
              <a:rPr lang="tr-TR" dirty="0"/>
              <a:t>, </a:t>
            </a:r>
            <a:r>
              <a:rPr lang="tr-TR" dirty="0" err="1"/>
              <a:t>and</a:t>
            </a:r>
            <a:r>
              <a:rPr lang="tr-TR" dirty="0"/>
              <a:t> can </a:t>
            </a:r>
            <a:r>
              <a:rPr lang="tr-TR" dirty="0" err="1"/>
              <a:t>also</a:t>
            </a:r>
            <a:r>
              <a:rPr lang="tr-TR" dirty="0"/>
              <a:t> </a:t>
            </a:r>
            <a:r>
              <a:rPr lang="tr-TR" dirty="0" err="1"/>
              <a:t>identify</a:t>
            </a:r>
            <a:r>
              <a:rPr lang="tr-TR" dirty="0"/>
              <a:t> </a:t>
            </a:r>
            <a:r>
              <a:rPr lang="tr-TR" dirty="0" err="1"/>
              <a:t>the</a:t>
            </a:r>
            <a:r>
              <a:rPr lang="tr-TR" dirty="0"/>
              <a:t> </a:t>
            </a:r>
            <a:r>
              <a:rPr lang="tr-TR" dirty="0" err="1"/>
              <a:t>serotype</a:t>
            </a:r>
            <a:r>
              <a:rPr lang="tr-TR" dirty="0"/>
              <a:t>. </a:t>
            </a:r>
            <a:endParaRPr lang="tr-TR" dirty="0" smtClean="0"/>
          </a:p>
          <a:p>
            <a:r>
              <a:rPr lang="tr-TR" dirty="0" err="1" smtClean="0"/>
              <a:t>Bluetongue</a:t>
            </a:r>
            <a:r>
              <a:rPr lang="tr-TR" dirty="0" smtClean="0"/>
              <a:t> </a:t>
            </a:r>
            <a:r>
              <a:rPr lang="tr-TR" dirty="0" err="1"/>
              <a:t>virus</a:t>
            </a:r>
            <a:r>
              <a:rPr lang="tr-TR" dirty="0"/>
              <a:t> </a:t>
            </a:r>
            <a:r>
              <a:rPr lang="tr-TR" dirty="0" err="1" smtClean="0"/>
              <a:t>isolation</a:t>
            </a:r>
            <a:r>
              <a:rPr lang="tr-TR" dirty="0" smtClean="0"/>
              <a:t>  </a:t>
            </a:r>
          </a:p>
          <a:p>
            <a:pPr lvl="1"/>
            <a:r>
              <a:rPr lang="tr-TR" dirty="0" smtClean="0"/>
              <a:t> </a:t>
            </a:r>
            <a:r>
              <a:rPr lang="tr-TR" dirty="0" err="1"/>
              <a:t>embryonated</a:t>
            </a:r>
            <a:r>
              <a:rPr lang="tr-TR" dirty="0"/>
              <a:t> </a:t>
            </a:r>
            <a:r>
              <a:rPr lang="tr-TR" dirty="0" err="1"/>
              <a:t>chicken</a:t>
            </a:r>
            <a:r>
              <a:rPr lang="tr-TR" dirty="0"/>
              <a:t> </a:t>
            </a:r>
            <a:r>
              <a:rPr lang="tr-TR" dirty="0" err="1"/>
              <a:t>eggs</a:t>
            </a:r>
            <a:r>
              <a:rPr lang="tr-TR" dirty="0"/>
              <a:t> </a:t>
            </a:r>
            <a:r>
              <a:rPr lang="tr-TR" dirty="0" err="1"/>
              <a:t>or</a:t>
            </a:r>
            <a:r>
              <a:rPr lang="tr-TR" dirty="0"/>
              <a:t> </a:t>
            </a:r>
            <a:endParaRPr lang="tr-TR" dirty="0" smtClean="0"/>
          </a:p>
          <a:p>
            <a:pPr lvl="1"/>
            <a:r>
              <a:rPr lang="tr-TR" dirty="0" err="1" smtClean="0"/>
              <a:t>various</a:t>
            </a:r>
            <a:r>
              <a:rPr lang="tr-TR" dirty="0" smtClean="0"/>
              <a:t> </a:t>
            </a:r>
            <a:r>
              <a:rPr lang="tr-TR" dirty="0" err="1"/>
              <a:t>mammalian</a:t>
            </a:r>
            <a:r>
              <a:rPr lang="tr-TR" dirty="0"/>
              <a:t> </a:t>
            </a:r>
            <a:r>
              <a:rPr lang="tr-TR" dirty="0" err="1"/>
              <a:t>or</a:t>
            </a:r>
            <a:r>
              <a:rPr lang="tr-TR" dirty="0"/>
              <a:t> </a:t>
            </a:r>
            <a:r>
              <a:rPr lang="tr-TR" dirty="0" err="1"/>
              <a:t>insect</a:t>
            </a:r>
            <a:r>
              <a:rPr lang="tr-TR" dirty="0"/>
              <a:t> </a:t>
            </a:r>
            <a:r>
              <a:rPr lang="tr-TR" dirty="0" err="1"/>
              <a:t>cell</a:t>
            </a:r>
            <a:r>
              <a:rPr lang="tr-TR" dirty="0"/>
              <a:t> </a:t>
            </a:r>
            <a:r>
              <a:rPr lang="tr-TR" dirty="0" err="1"/>
              <a:t>lines</a:t>
            </a:r>
            <a:r>
              <a:rPr lang="tr-TR" dirty="0"/>
              <a:t> (</a:t>
            </a:r>
            <a:r>
              <a:rPr lang="tr-TR" dirty="0" err="1"/>
              <a:t>e.g</a:t>
            </a:r>
            <a:r>
              <a:rPr lang="tr-TR" dirty="0"/>
              <a:t>., KC [</a:t>
            </a:r>
            <a:r>
              <a:rPr lang="tr-TR" dirty="0" err="1"/>
              <a:t>Culicoides</a:t>
            </a:r>
            <a:r>
              <a:rPr lang="tr-TR" dirty="0"/>
              <a:t> </a:t>
            </a:r>
            <a:r>
              <a:rPr lang="tr-TR" dirty="0" err="1"/>
              <a:t>variipennis</a:t>
            </a:r>
            <a:r>
              <a:rPr lang="tr-TR" dirty="0"/>
              <a:t>] </a:t>
            </a:r>
            <a:r>
              <a:rPr lang="tr-TR" dirty="0" err="1"/>
              <a:t>cells</a:t>
            </a:r>
            <a:r>
              <a:rPr lang="tr-TR" dirty="0"/>
              <a:t>). </a:t>
            </a:r>
          </a:p>
        </p:txBody>
      </p:sp>
    </p:spTree>
    <p:extLst>
      <p:ext uri="{BB962C8B-B14F-4D97-AF65-F5344CB8AC3E}">
        <p14:creationId xmlns:p14="http://schemas.microsoft.com/office/powerpoint/2010/main" val="3761889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05642"/>
            <a:ext cx="10515600" cy="5571321"/>
          </a:xfrm>
        </p:spPr>
        <p:txBody>
          <a:bodyPr/>
          <a:lstStyle/>
          <a:p>
            <a:r>
              <a:rPr lang="en-US" dirty="0"/>
              <a:t>Immunofluorescence/</a:t>
            </a:r>
            <a:r>
              <a:rPr lang="en-US" dirty="0" err="1"/>
              <a:t>immunoperoxidase</a:t>
            </a:r>
            <a:r>
              <a:rPr lang="en-US" dirty="0"/>
              <a:t> staining, </a:t>
            </a:r>
            <a:endParaRPr lang="tr-TR" dirty="0" smtClean="0"/>
          </a:p>
          <a:p>
            <a:r>
              <a:rPr lang="en-US" dirty="0" smtClean="0"/>
              <a:t>ELISAs </a:t>
            </a:r>
            <a:endParaRPr lang="tr-TR" dirty="0" smtClean="0"/>
          </a:p>
          <a:p>
            <a:r>
              <a:rPr lang="en-US" dirty="0" smtClean="0"/>
              <a:t>Viruses </a:t>
            </a:r>
            <a:r>
              <a:rPr lang="en-US" dirty="0"/>
              <a:t>can be serotyped by RT-PCR, gene sequencing or virus neutralization tests. </a:t>
            </a:r>
            <a:endParaRPr lang="tr-TR" dirty="0" smtClean="0"/>
          </a:p>
          <a:p>
            <a:endParaRPr lang="tr-TR" dirty="0"/>
          </a:p>
          <a:p>
            <a:r>
              <a:rPr lang="en-US" dirty="0" smtClean="0">
                <a:solidFill>
                  <a:srgbClr val="FF6600"/>
                </a:solidFill>
              </a:rPr>
              <a:t>Serology</a:t>
            </a:r>
            <a:r>
              <a:rPr lang="en-US" dirty="0" smtClean="0"/>
              <a:t> </a:t>
            </a:r>
            <a:r>
              <a:rPr lang="en-US" dirty="0"/>
              <a:t>can be used to identify animals that have been infected or exposed to bluetongue virus. </a:t>
            </a:r>
            <a:endParaRPr lang="tr-TR" dirty="0" smtClean="0"/>
          </a:p>
          <a:p>
            <a:r>
              <a:rPr lang="en-US" dirty="0" smtClean="0"/>
              <a:t>Antibodies </a:t>
            </a:r>
            <a:r>
              <a:rPr lang="en-US" dirty="0"/>
              <a:t>typically appear 7 to 14 days after infection and are usually persistent. </a:t>
            </a:r>
            <a:endParaRPr lang="tr-TR" dirty="0" smtClean="0"/>
          </a:p>
          <a:p>
            <a:pPr lvl="1"/>
            <a:r>
              <a:rPr lang="en-US" dirty="0" smtClean="0">
                <a:solidFill>
                  <a:srgbClr val="FF6600"/>
                </a:solidFill>
              </a:rPr>
              <a:t>ELISAs</a:t>
            </a:r>
            <a:r>
              <a:rPr lang="en-US" dirty="0" smtClean="0"/>
              <a:t> </a:t>
            </a:r>
            <a:r>
              <a:rPr lang="en-US" dirty="0"/>
              <a:t>are often used, but </a:t>
            </a:r>
            <a:r>
              <a:rPr lang="en-US" dirty="0">
                <a:solidFill>
                  <a:srgbClr val="FF6600"/>
                </a:solidFill>
              </a:rPr>
              <a:t>agar gel immunodiffusion (AGID) </a:t>
            </a:r>
            <a:r>
              <a:rPr lang="en-US" dirty="0"/>
              <a:t>or virus </a:t>
            </a:r>
            <a:r>
              <a:rPr lang="en-US" dirty="0">
                <a:solidFill>
                  <a:srgbClr val="FF6600"/>
                </a:solidFill>
              </a:rPr>
              <a:t>neutralization</a:t>
            </a:r>
            <a:r>
              <a:rPr lang="en-US" dirty="0"/>
              <a:t> can also be employed.</a:t>
            </a:r>
            <a:endParaRPr lang="tr-TR" dirty="0"/>
          </a:p>
        </p:txBody>
      </p:sp>
    </p:spTree>
    <p:extLst>
      <p:ext uri="{BB962C8B-B14F-4D97-AF65-F5344CB8AC3E}">
        <p14:creationId xmlns:p14="http://schemas.microsoft.com/office/powerpoint/2010/main" val="3367547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92500" lnSpcReduction="20000"/>
          </a:bodyPr>
          <a:lstStyle/>
          <a:p>
            <a:pPr marL="0" indent="0">
              <a:buNone/>
            </a:pPr>
            <a:r>
              <a:rPr lang="tr-TR" dirty="0" err="1"/>
              <a:t>Differential</a:t>
            </a:r>
            <a:r>
              <a:rPr lang="tr-TR" dirty="0"/>
              <a:t> </a:t>
            </a:r>
            <a:r>
              <a:rPr lang="tr-TR" dirty="0" err="1"/>
              <a:t>Diagnosis</a:t>
            </a:r>
            <a:r>
              <a:rPr lang="tr-TR" dirty="0" smtClean="0"/>
              <a:t>;</a:t>
            </a:r>
          </a:p>
          <a:p>
            <a:r>
              <a:rPr lang="tr-TR" dirty="0" err="1" smtClean="0"/>
              <a:t>Food</a:t>
            </a:r>
            <a:r>
              <a:rPr lang="tr-TR" dirty="0" smtClean="0"/>
              <a:t> </a:t>
            </a:r>
            <a:r>
              <a:rPr lang="tr-TR" dirty="0" err="1" smtClean="0"/>
              <a:t>and</a:t>
            </a:r>
            <a:r>
              <a:rPr lang="tr-TR" dirty="0" smtClean="0"/>
              <a:t> </a:t>
            </a:r>
            <a:r>
              <a:rPr lang="tr-TR" dirty="0" err="1" smtClean="0"/>
              <a:t>Mouth</a:t>
            </a:r>
            <a:r>
              <a:rPr lang="tr-TR" dirty="0" smtClean="0"/>
              <a:t> </a:t>
            </a:r>
            <a:r>
              <a:rPr lang="tr-TR" dirty="0" err="1" smtClean="0"/>
              <a:t>Disease</a:t>
            </a:r>
            <a:endParaRPr lang="tr-TR" dirty="0" smtClean="0"/>
          </a:p>
          <a:p>
            <a:r>
              <a:rPr lang="tr-TR" dirty="0" err="1" smtClean="0"/>
              <a:t>Stomatitis</a:t>
            </a:r>
            <a:r>
              <a:rPr lang="tr-TR" dirty="0" smtClean="0"/>
              <a:t> </a:t>
            </a:r>
            <a:r>
              <a:rPr lang="tr-TR" dirty="0" err="1" smtClean="0"/>
              <a:t>Vesicularis</a:t>
            </a:r>
            <a:endParaRPr lang="tr-TR" dirty="0" smtClean="0"/>
          </a:p>
          <a:p>
            <a:r>
              <a:rPr lang="tr-TR" dirty="0" err="1" smtClean="0"/>
              <a:t>Sheep</a:t>
            </a:r>
            <a:r>
              <a:rPr lang="tr-TR" dirty="0" smtClean="0"/>
              <a:t> </a:t>
            </a:r>
            <a:r>
              <a:rPr lang="tr-TR" dirty="0" err="1" smtClean="0"/>
              <a:t>Pox</a:t>
            </a:r>
            <a:endParaRPr lang="tr-TR" dirty="0" smtClean="0"/>
          </a:p>
          <a:p>
            <a:r>
              <a:rPr lang="tr-TR" dirty="0" err="1" smtClean="0"/>
              <a:t>Bovine</a:t>
            </a:r>
            <a:r>
              <a:rPr lang="tr-TR" dirty="0" smtClean="0"/>
              <a:t> </a:t>
            </a:r>
            <a:r>
              <a:rPr lang="tr-TR" dirty="0" err="1"/>
              <a:t>Viral</a:t>
            </a:r>
            <a:r>
              <a:rPr lang="tr-TR" dirty="0"/>
              <a:t> </a:t>
            </a:r>
            <a:r>
              <a:rPr lang="tr-TR" dirty="0" err="1" smtClean="0"/>
              <a:t>Diarrhoea</a:t>
            </a:r>
            <a:endParaRPr lang="tr-TR" dirty="0" smtClean="0"/>
          </a:p>
          <a:p>
            <a:r>
              <a:rPr lang="tr-TR" dirty="0" smtClean="0"/>
              <a:t>Peste </a:t>
            </a:r>
            <a:r>
              <a:rPr lang="tr-TR" dirty="0" err="1"/>
              <a:t>des</a:t>
            </a:r>
            <a:r>
              <a:rPr lang="tr-TR" dirty="0"/>
              <a:t> </a:t>
            </a:r>
            <a:r>
              <a:rPr lang="tr-TR" dirty="0" err="1"/>
              <a:t>Petits</a:t>
            </a:r>
            <a:r>
              <a:rPr lang="tr-TR" dirty="0"/>
              <a:t> </a:t>
            </a:r>
            <a:r>
              <a:rPr lang="tr-TR" dirty="0" err="1" smtClean="0"/>
              <a:t>Ruminants</a:t>
            </a:r>
            <a:endParaRPr lang="tr-TR" dirty="0" smtClean="0"/>
          </a:p>
          <a:p>
            <a:r>
              <a:rPr lang="tr-TR" dirty="0" err="1" smtClean="0"/>
              <a:t>Akabane</a:t>
            </a:r>
            <a:endParaRPr lang="tr-TR" dirty="0" smtClean="0"/>
          </a:p>
          <a:p>
            <a:r>
              <a:rPr lang="tr-TR" dirty="0" err="1" smtClean="0"/>
              <a:t>İberaki</a:t>
            </a:r>
            <a:endParaRPr lang="tr-TR" dirty="0" smtClean="0"/>
          </a:p>
          <a:p>
            <a:r>
              <a:rPr lang="tr-TR" dirty="0" err="1" smtClean="0"/>
              <a:t>Malignant</a:t>
            </a:r>
            <a:r>
              <a:rPr lang="tr-TR" dirty="0" smtClean="0"/>
              <a:t> </a:t>
            </a:r>
            <a:r>
              <a:rPr lang="tr-TR" dirty="0" err="1"/>
              <a:t>Catarrhal</a:t>
            </a:r>
            <a:r>
              <a:rPr lang="tr-TR" dirty="0"/>
              <a:t> </a:t>
            </a:r>
            <a:r>
              <a:rPr lang="tr-TR" dirty="0" smtClean="0"/>
              <a:t>Fever</a:t>
            </a:r>
          </a:p>
          <a:p>
            <a:r>
              <a:rPr lang="tr-TR" dirty="0" err="1" smtClean="0"/>
              <a:t>Contaagious</a:t>
            </a:r>
            <a:r>
              <a:rPr lang="tr-TR" dirty="0" smtClean="0"/>
              <a:t> </a:t>
            </a:r>
            <a:r>
              <a:rPr lang="tr-TR" dirty="0"/>
              <a:t>pustular </a:t>
            </a:r>
            <a:r>
              <a:rPr lang="tr-TR" dirty="0" err="1"/>
              <a:t>dermatitis</a:t>
            </a:r>
            <a:endParaRPr lang="tr-TR" dirty="0"/>
          </a:p>
        </p:txBody>
      </p:sp>
    </p:spTree>
    <p:extLst>
      <p:ext uri="{BB962C8B-B14F-4D97-AF65-F5344CB8AC3E}">
        <p14:creationId xmlns:p14="http://schemas.microsoft.com/office/powerpoint/2010/main" val="1624361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Immunology</a:t>
            </a:r>
            <a:endParaRPr lang="tr-TR" dirty="0">
              <a:solidFill>
                <a:srgbClr val="0070C0"/>
              </a:solidFill>
            </a:endParaRPr>
          </a:p>
        </p:txBody>
      </p:sp>
      <p:sp>
        <p:nvSpPr>
          <p:cNvPr id="3" name="İçerik Yer Tutucusu 2"/>
          <p:cNvSpPr>
            <a:spLocks noGrp="1"/>
          </p:cNvSpPr>
          <p:nvPr>
            <p:ph idx="1"/>
          </p:nvPr>
        </p:nvSpPr>
        <p:spPr/>
        <p:txBody>
          <a:bodyPr/>
          <a:lstStyle/>
          <a:p>
            <a:r>
              <a:rPr lang="en-US" dirty="0"/>
              <a:t>Type-specific immunity occurs.</a:t>
            </a:r>
          </a:p>
          <a:p>
            <a:r>
              <a:rPr lang="en-US" dirty="0"/>
              <a:t>Neutralizing antibodies provide immunity for 2 years.</a:t>
            </a:r>
          </a:p>
          <a:p>
            <a:r>
              <a:rPr lang="en-US" dirty="0"/>
              <a:t>Antibodies pass through the colostrum. Passive immunity protects the </a:t>
            </a:r>
            <a:r>
              <a:rPr lang="tr-TR" dirty="0" err="1" smtClean="0"/>
              <a:t>lambs</a:t>
            </a:r>
            <a:r>
              <a:rPr lang="tr-TR" dirty="0" smtClean="0"/>
              <a:t>/</a:t>
            </a:r>
            <a:r>
              <a:rPr lang="tr-TR" dirty="0" err="1" smtClean="0"/>
              <a:t>calves</a:t>
            </a:r>
            <a:r>
              <a:rPr lang="tr-TR" dirty="0" smtClean="0"/>
              <a:t> </a:t>
            </a:r>
            <a:r>
              <a:rPr lang="en-US" dirty="0" smtClean="0"/>
              <a:t>for </a:t>
            </a:r>
            <a:r>
              <a:rPr lang="en-US" dirty="0"/>
              <a:t>2-6 months.</a:t>
            </a:r>
            <a:endParaRPr lang="tr-TR" dirty="0"/>
          </a:p>
        </p:txBody>
      </p:sp>
    </p:spTree>
    <p:extLst>
      <p:ext uri="{BB962C8B-B14F-4D97-AF65-F5344CB8AC3E}">
        <p14:creationId xmlns:p14="http://schemas.microsoft.com/office/powerpoint/2010/main" val="3337769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841248"/>
            <a:ext cx="10515600" cy="5335715"/>
          </a:xfrm>
        </p:spPr>
        <p:txBody>
          <a:bodyPr>
            <a:normAutofit/>
          </a:bodyPr>
          <a:lstStyle/>
          <a:p>
            <a:r>
              <a:rPr lang="en-US" dirty="0"/>
              <a:t>Clinical cases have been seen only in </a:t>
            </a:r>
            <a:r>
              <a:rPr lang="en-US" dirty="0">
                <a:solidFill>
                  <a:srgbClr val="CC0099"/>
                </a:solidFill>
              </a:rPr>
              <a:t>cattle, sheep and goats. </a:t>
            </a:r>
            <a:endParaRPr lang="en-US" dirty="0" smtClean="0">
              <a:solidFill>
                <a:srgbClr val="CC0099"/>
              </a:solidFill>
            </a:endParaRPr>
          </a:p>
          <a:p>
            <a:r>
              <a:rPr lang="en-US" dirty="0" smtClean="0"/>
              <a:t>Antibodies </a:t>
            </a:r>
            <a:r>
              <a:rPr lang="en-US" dirty="0"/>
              <a:t>to </a:t>
            </a:r>
            <a:r>
              <a:rPr lang="en-US" dirty="0" err="1"/>
              <a:t>Akabane</a:t>
            </a:r>
            <a:r>
              <a:rPr lang="en-US" dirty="0"/>
              <a:t> virus have been found in horses, donkeys, buffalo, deer, camels, pigs and wild boar, but there has been no indication that the virus is pathogenic in these species. </a:t>
            </a:r>
            <a:endParaRPr lang="tr-TR" dirty="0" smtClean="0"/>
          </a:p>
          <a:p>
            <a:r>
              <a:rPr lang="en-US" dirty="0" smtClean="0"/>
              <a:t>Serological </a:t>
            </a:r>
            <a:r>
              <a:rPr lang="en-US" dirty="0"/>
              <a:t>evidence of infection has also been reported in wild ruminants and other ungulates</a:t>
            </a:r>
            <a:r>
              <a:rPr lang="en-US" dirty="0" smtClean="0"/>
              <a:t>.</a:t>
            </a:r>
            <a:endParaRPr lang="tr-TR" dirty="0" smtClean="0"/>
          </a:p>
          <a:p>
            <a:r>
              <a:rPr lang="tr-TR" dirty="0"/>
              <a:t>O</a:t>
            </a:r>
            <a:r>
              <a:rPr lang="en-US" dirty="0" err="1" smtClean="0"/>
              <a:t>ur</a:t>
            </a:r>
            <a:r>
              <a:rPr lang="en-US" dirty="0" smtClean="0"/>
              <a:t> </a:t>
            </a:r>
            <a:r>
              <a:rPr lang="en-US" dirty="0"/>
              <a:t>livestock population is highly susceptible to the virus. </a:t>
            </a:r>
            <a:endParaRPr lang="tr-TR" dirty="0" smtClean="0"/>
          </a:p>
          <a:p>
            <a:r>
              <a:rPr lang="en-US" dirty="0" smtClean="0"/>
              <a:t>Based </a:t>
            </a:r>
            <a:r>
              <a:rPr lang="en-US" dirty="0"/>
              <a:t>on the severe mortality that can occur with </a:t>
            </a:r>
            <a:r>
              <a:rPr lang="en-US" dirty="0" err="1"/>
              <a:t>Akabane</a:t>
            </a:r>
            <a:r>
              <a:rPr lang="en-US" dirty="0"/>
              <a:t> disease in naïve populations, the economic impact of the disease can be great. </a:t>
            </a:r>
            <a:endParaRPr lang="en-US" dirty="0" smtClean="0"/>
          </a:p>
          <a:p>
            <a:r>
              <a:rPr lang="en-US" dirty="0" smtClean="0">
                <a:solidFill>
                  <a:srgbClr val="FF6600"/>
                </a:solidFill>
              </a:rPr>
              <a:t>Additionally</a:t>
            </a:r>
            <a:r>
              <a:rPr lang="en-US" dirty="0">
                <a:solidFill>
                  <a:srgbClr val="FF6600"/>
                </a:solidFill>
              </a:rPr>
              <a:t>, the potential vectors for the disease are found in </a:t>
            </a:r>
            <a:r>
              <a:rPr lang="en-US" dirty="0" smtClean="0">
                <a:solidFill>
                  <a:srgbClr val="FF6600"/>
                </a:solidFill>
              </a:rPr>
              <a:t>the</a:t>
            </a:r>
            <a:r>
              <a:rPr lang="tr-TR" dirty="0" smtClean="0">
                <a:solidFill>
                  <a:srgbClr val="FF6600"/>
                </a:solidFill>
              </a:rPr>
              <a:t> </a:t>
            </a:r>
            <a:r>
              <a:rPr lang="tr-TR" dirty="0" err="1" smtClean="0">
                <a:solidFill>
                  <a:srgbClr val="FF6600"/>
                </a:solidFill>
              </a:rPr>
              <a:t>Turkey</a:t>
            </a:r>
            <a:r>
              <a:rPr lang="tr-TR" dirty="0" smtClean="0">
                <a:solidFill>
                  <a:srgbClr val="FF6600"/>
                </a:solidFill>
              </a:rPr>
              <a:t>.</a:t>
            </a:r>
            <a:endParaRPr lang="tr-TR" dirty="0">
              <a:solidFill>
                <a:srgbClr val="FF6600"/>
              </a:solidFill>
            </a:endParaRPr>
          </a:p>
        </p:txBody>
      </p:sp>
    </p:spTree>
    <p:extLst>
      <p:ext uri="{BB962C8B-B14F-4D97-AF65-F5344CB8AC3E}">
        <p14:creationId xmlns:p14="http://schemas.microsoft.com/office/powerpoint/2010/main" val="2958176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Prevention</a:t>
            </a:r>
            <a:r>
              <a:rPr lang="tr-TR" dirty="0" smtClean="0">
                <a:solidFill>
                  <a:srgbClr val="0070C0"/>
                </a:solidFill>
              </a:rPr>
              <a:t> </a:t>
            </a:r>
            <a:r>
              <a:rPr lang="tr-TR" dirty="0" err="1" smtClean="0">
                <a:solidFill>
                  <a:srgbClr val="0070C0"/>
                </a:solidFill>
              </a:rPr>
              <a:t>and</a:t>
            </a:r>
            <a:r>
              <a:rPr lang="tr-TR" dirty="0" smtClean="0">
                <a:solidFill>
                  <a:srgbClr val="0070C0"/>
                </a:solidFill>
              </a:rPr>
              <a:t> Control</a:t>
            </a:r>
            <a:endParaRPr lang="tr-TR" dirty="0">
              <a:solidFill>
                <a:srgbClr val="0070C0"/>
              </a:solidFill>
            </a:endParaRPr>
          </a:p>
        </p:txBody>
      </p:sp>
      <p:sp>
        <p:nvSpPr>
          <p:cNvPr id="3" name="İçerik Yer Tutucusu 2"/>
          <p:cNvSpPr>
            <a:spLocks noGrp="1"/>
          </p:cNvSpPr>
          <p:nvPr>
            <p:ph idx="1"/>
          </p:nvPr>
        </p:nvSpPr>
        <p:spPr/>
        <p:txBody>
          <a:bodyPr/>
          <a:lstStyle/>
          <a:p>
            <a:r>
              <a:rPr lang="tr-TR" sz="3200" dirty="0" err="1" smtClean="0">
                <a:solidFill>
                  <a:srgbClr val="CC0099"/>
                </a:solidFill>
              </a:rPr>
              <a:t>Notifable</a:t>
            </a:r>
            <a:r>
              <a:rPr lang="tr-TR" sz="3200" dirty="0" smtClean="0">
                <a:solidFill>
                  <a:srgbClr val="CC0099"/>
                </a:solidFill>
              </a:rPr>
              <a:t> </a:t>
            </a:r>
            <a:r>
              <a:rPr lang="tr-TR" sz="3200" dirty="0" err="1" smtClean="0">
                <a:solidFill>
                  <a:srgbClr val="CC0099"/>
                </a:solidFill>
              </a:rPr>
              <a:t>Disease</a:t>
            </a:r>
            <a:endParaRPr lang="tr-TR" sz="3200" dirty="0" smtClean="0">
              <a:solidFill>
                <a:srgbClr val="CC0099"/>
              </a:solidFill>
            </a:endParaRPr>
          </a:p>
          <a:p>
            <a:r>
              <a:rPr lang="en-US" dirty="0">
                <a:solidFill>
                  <a:srgbClr val="0070C0"/>
                </a:solidFill>
              </a:rPr>
              <a:t>Bluetongue is mainly controlled by vaccination. </a:t>
            </a:r>
            <a:endParaRPr lang="tr-TR" dirty="0" smtClean="0">
              <a:solidFill>
                <a:srgbClr val="0070C0"/>
              </a:solidFill>
            </a:endParaRPr>
          </a:p>
          <a:p>
            <a:r>
              <a:rPr lang="en-US" dirty="0" smtClean="0">
                <a:solidFill>
                  <a:srgbClr val="00B050"/>
                </a:solidFill>
              </a:rPr>
              <a:t>Vaccines </a:t>
            </a:r>
            <a:r>
              <a:rPr lang="en-US" dirty="0">
                <a:solidFill>
                  <a:srgbClr val="00B050"/>
                </a:solidFill>
              </a:rPr>
              <a:t>should be matched to the viral serotype; </a:t>
            </a:r>
            <a:r>
              <a:rPr lang="en-US" dirty="0"/>
              <a:t>protection against other serotypes can be limited or nonexistent. </a:t>
            </a:r>
            <a:endParaRPr lang="tr-TR" dirty="0" smtClean="0"/>
          </a:p>
          <a:p>
            <a:r>
              <a:rPr lang="en-US" dirty="0" smtClean="0"/>
              <a:t>Both </a:t>
            </a:r>
            <a:r>
              <a:rPr lang="en-US" dirty="0"/>
              <a:t>attenuated and killed vaccines are currently made (although not necessarily sold in all regions), and multivalent vaccines are available. </a:t>
            </a:r>
            <a:endParaRPr lang="tr-TR" dirty="0" smtClean="0"/>
          </a:p>
          <a:p>
            <a:r>
              <a:rPr lang="en-US" dirty="0" smtClean="0"/>
              <a:t>Attenuated </a:t>
            </a:r>
            <a:r>
              <a:rPr lang="en-US" dirty="0"/>
              <a:t>vaccines are considered to be more effective than killed vaccines; however, midges may transmit these vaccine strains to unvaccinated animals during the vector season. </a:t>
            </a:r>
            <a:endParaRPr lang="tr-TR" dirty="0">
              <a:solidFill>
                <a:srgbClr val="CC0099"/>
              </a:solidFill>
            </a:endParaRPr>
          </a:p>
        </p:txBody>
      </p:sp>
    </p:spTree>
    <p:extLst>
      <p:ext uri="{BB962C8B-B14F-4D97-AF65-F5344CB8AC3E}">
        <p14:creationId xmlns:p14="http://schemas.microsoft.com/office/powerpoint/2010/main" val="3649065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en-US" dirty="0"/>
              <a:t>Attenuated vaccine strains can also cause fetal malformations in pregnant </a:t>
            </a:r>
            <a:r>
              <a:rPr lang="en-US" dirty="0" smtClean="0"/>
              <a:t>ewes</a:t>
            </a:r>
            <a:r>
              <a:rPr lang="tr-TR" dirty="0"/>
              <a:t> </a:t>
            </a:r>
            <a:r>
              <a:rPr lang="tr-TR" dirty="0" err="1" smtClean="0"/>
              <a:t>thus</a:t>
            </a:r>
            <a:r>
              <a:rPr lang="tr-TR" dirty="0" smtClean="0"/>
              <a:t> </a:t>
            </a:r>
            <a:r>
              <a:rPr lang="tr-TR" dirty="0" err="1" smtClean="0"/>
              <a:t>vaccine</a:t>
            </a:r>
            <a:r>
              <a:rPr lang="tr-TR" dirty="0" smtClean="0"/>
              <a:t> </a:t>
            </a:r>
            <a:r>
              <a:rPr lang="tr-TR" dirty="0" err="1" smtClean="0"/>
              <a:t>are</a:t>
            </a:r>
            <a:r>
              <a:rPr lang="tr-TR" dirty="0" smtClean="0"/>
              <a:t> not </a:t>
            </a:r>
            <a:r>
              <a:rPr lang="tr-TR" dirty="0" err="1" smtClean="0"/>
              <a:t>implemented</a:t>
            </a:r>
            <a:r>
              <a:rPr lang="tr-TR" dirty="0" smtClean="0"/>
              <a:t> </a:t>
            </a:r>
            <a:r>
              <a:rPr lang="tr-TR" dirty="0" err="1" smtClean="0"/>
              <a:t>to</a:t>
            </a:r>
            <a:r>
              <a:rPr lang="tr-TR" dirty="0" smtClean="0"/>
              <a:t> </a:t>
            </a:r>
            <a:r>
              <a:rPr lang="tr-TR" dirty="0" err="1" smtClean="0"/>
              <a:t>them</a:t>
            </a:r>
            <a:r>
              <a:rPr lang="tr-TR" dirty="0" smtClean="0"/>
              <a:t>.</a:t>
            </a:r>
          </a:p>
          <a:p>
            <a:r>
              <a:rPr lang="en-US" dirty="0"/>
              <a:t>Surveillance of sentinel animals may detect bluetongue viruses before outbreaks occur, and allow vaccination campaigns or other controls to be implemented early. </a:t>
            </a:r>
            <a:endParaRPr lang="tr-TR" dirty="0" smtClean="0"/>
          </a:p>
          <a:p>
            <a:r>
              <a:rPr lang="en-US" dirty="0" smtClean="0"/>
              <a:t>Measures </a:t>
            </a:r>
            <a:r>
              <a:rPr lang="en-US" dirty="0"/>
              <a:t>to reduce exposure to the </a:t>
            </a:r>
            <a:r>
              <a:rPr lang="en-US" dirty="0" err="1"/>
              <a:t>Culicoides</a:t>
            </a:r>
            <a:r>
              <a:rPr lang="en-US" dirty="0"/>
              <a:t> vectors may also be helpful during outbreaks or in endemic regions, although they are unlikely to be effective as the sole control measure</a:t>
            </a:r>
            <a:r>
              <a:rPr lang="en-US" dirty="0" smtClean="0"/>
              <a:t>.</a:t>
            </a:r>
          </a:p>
          <a:p>
            <a:r>
              <a:rPr lang="en-US" dirty="0" smtClean="0">
                <a:solidFill>
                  <a:srgbClr val="FF0000"/>
                </a:solidFill>
              </a:rPr>
              <a:t>In Turkey, attenuated Serotype 4 Vaccine</a:t>
            </a:r>
            <a:endParaRPr lang="tr-TR" dirty="0">
              <a:solidFill>
                <a:srgbClr val="FF0000"/>
              </a:solidFill>
            </a:endParaRPr>
          </a:p>
        </p:txBody>
      </p:sp>
    </p:spTree>
    <p:extLst>
      <p:ext uri="{BB962C8B-B14F-4D97-AF65-F5344CB8AC3E}">
        <p14:creationId xmlns:p14="http://schemas.microsoft.com/office/powerpoint/2010/main" val="14931006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tr-TR" dirty="0" smtClean="0">
                <a:hlinkClick r:id="rId2"/>
              </a:rPr>
              <a:t>http://www.cfsph.iastate.edu/Factsheets/pdfs/bluetongue.pdf</a:t>
            </a:r>
            <a:endParaRPr lang="tr-TR" dirty="0" smtClean="0"/>
          </a:p>
          <a:p>
            <a:r>
              <a:rPr lang="en-US" dirty="0" err="1"/>
              <a:t>Maclachlan</a:t>
            </a:r>
            <a:r>
              <a:rPr lang="en-US" dirty="0"/>
              <a:t>, N. J., Drew, C. P., </a:t>
            </a:r>
            <a:r>
              <a:rPr lang="en-US" dirty="0" err="1"/>
              <a:t>Darpel</a:t>
            </a:r>
            <a:r>
              <a:rPr lang="en-US" dirty="0"/>
              <a:t>, K. E., &amp; </a:t>
            </a:r>
            <a:r>
              <a:rPr lang="en-US" dirty="0" err="1"/>
              <a:t>Worwa</a:t>
            </a:r>
            <a:r>
              <a:rPr lang="en-US" dirty="0"/>
              <a:t>, G. (2009). The pathology and pathogenesis of bluetongue. Journal of comparative pathology, 141(1), 1-16</a:t>
            </a:r>
            <a:r>
              <a:rPr lang="en-US" dirty="0" smtClean="0"/>
              <a:t>.</a:t>
            </a:r>
            <a:endParaRPr lang="tr-TR" dirty="0" smtClean="0"/>
          </a:p>
          <a:p>
            <a:r>
              <a:rPr lang="tr-TR" dirty="0">
                <a:hlinkClick r:id="rId3"/>
              </a:rPr>
              <a:t>https://</a:t>
            </a:r>
            <a:r>
              <a:rPr lang="tr-TR" dirty="0" smtClean="0">
                <a:hlinkClick r:id="rId3"/>
              </a:rPr>
              <a:t>www.oie.int/doc/ged/D11509.PDF</a:t>
            </a:r>
            <a:endParaRPr lang="tr-TR" dirty="0" smtClean="0"/>
          </a:p>
          <a:p>
            <a:r>
              <a:rPr lang="tr-TR" dirty="0">
                <a:hlinkClick r:id="rId4"/>
              </a:rPr>
              <a:t>http://</a:t>
            </a:r>
            <a:r>
              <a:rPr lang="tr-TR" dirty="0" smtClean="0">
                <a:hlinkClick r:id="rId4"/>
              </a:rPr>
              <a:t>www.oie.int/doc/ged/D13959.PDF</a:t>
            </a:r>
            <a:endParaRPr lang="tr-TR" dirty="0" smtClean="0"/>
          </a:p>
          <a:p>
            <a:pPr fontAlgn="base"/>
            <a:r>
              <a:rPr lang="tr-TR" dirty="0" err="1" smtClean="0"/>
              <a:t>Anthony</a:t>
            </a:r>
            <a:r>
              <a:rPr lang="tr-TR" dirty="0" smtClean="0"/>
              <a:t> </a:t>
            </a:r>
            <a:r>
              <a:rPr lang="tr-TR" dirty="0"/>
              <a:t>J. Wilson, Philip S. </a:t>
            </a:r>
            <a:r>
              <a:rPr lang="tr-TR" dirty="0" err="1" smtClean="0"/>
              <a:t>Mellor</a:t>
            </a:r>
            <a:r>
              <a:rPr lang="tr-TR" dirty="0" smtClean="0"/>
              <a:t>, (2009) </a:t>
            </a:r>
            <a:r>
              <a:rPr lang="tr-TR" b="1" dirty="0" err="1" smtClean="0"/>
              <a:t>Bluetongue</a:t>
            </a:r>
            <a:r>
              <a:rPr lang="tr-TR" b="1" dirty="0" smtClean="0"/>
              <a:t> </a:t>
            </a:r>
            <a:r>
              <a:rPr lang="tr-TR" b="1" dirty="0"/>
              <a:t>in Europe: </a:t>
            </a:r>
            <a:r>
              <a:rPr lang="tr-TR" b="1" dirty="0" err="1"/>
              <a:t>past</a:t>
            </a:r>
            <a:r>
              <a:rPr lang="tr-TR" b="1" dirty="0"/>
              <a:t>, </a:t>
            </a:r>
            <a:r>
              <a:rPr lang="tr-TR" b="1" dirty="0" err="1"/>
              <a:t>present</a:t>
            </a:r>
            <a:r>
              <a:rPr lang="tr-TR" b="1" dirty="0"/>
              <a:t> </a:t>
            </a:r>
            <a:r>
              <a:rPr lang="tr-TR" b="1" dirty="0" err="1"/>
              <a:t>and</a:t>
            </a:r>
            <a:r>
              <a:rPr lang="tr-TR" b="1" dirty="0"/>
              <a:t> </a:t>
            </a:r>
            <a:r>
              <a:rPr lang="tr-TR" b="1" dirty="0" err="1" smtClean="0"/>
              <a:t>future</a:t>
            </a:r>
            <a:r>
              <a:rPr lang="tr-TR" b="1" dirty="0" smtClean="0"/>
              <a:t>, </a:t>
            </a:r>
            <a:r>
              <a:rPr lang="is-IS" dirty="0"/>
              <a:t>Phil. Trans. R. Soc. </a:t>
            </a:r>
            <a:r>
              <a:rPr lang="is-IS" dirty="0" smtClean="0"/>
              <a:t>B </a:t>
            </a:r>
            <a:r>
              <a:rPr lang="is-IS" dirty="0"/>
              <a:t>364, </a:t>
            </a:r>
            <a:r>
              <a:rPr lang="is-IS" dirty="0" smtClean="0"/>
              <a:t>2669–2681 </a:t>
            </a:r>
            <a:r>
              <a:rPr lang="tr-TR" dirty="0" smtClean="0"/>
              <a:t>DOI</a:t>
            </a:r>
            <a:r>
              <a:rPr lang="tr-TR" dirty="0"/>
              <a:t>: 10.1098/rstb.2009.0091</a:t>
            </a:r>
          </a:p>
          <a:p>
            <a:endParaRPr lang="tr-TR" dirty="0"/>
          </a:p>
        </p:txBody>
      </p:sp>
    </p:spTree>
    <p:extLst>
      <p:ext uri="{BB962C8B-B14F-4D97-AF65-F5344CB8AC3E}">
        <p14:creationId xmlns:p14="http://schemas.microsoft.com/office/powerpoint/2010/main" val="32544776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559625" y="2013012"/>
            <a:ext cx="9144000" cy="2387600"/>
          </a:xfrm>
        </p:spPr>
        <p:txBody>
          <a:bodyPr>
            <a:normAutofit fontScale="90000"/>
          </a:bodyPr>
          <a:lstStyle/>
          <a:p>
            <a:r>
              <a:rPr lang="en-US" dirty="0" smtClean="0">
                <a:solidFill>
                  <a:srgbClr val="0070C0"/>
                </a:solidFill>
              </a:rPr>
              <a:t>African Horse Sickness (AHS)</a:t>
            </a:r>
            <a:br>
              <a:rPr lang="en-US" dirty="0" smtClean="0">
                <a:solidFill>
                  <a:srgbClr val="0070C0"/>
                </a:solidFill>
              </a:rPr>
            </a:br>
            <a:r>
              <a:rPr lang="en-US" dirty="0" err="1" smtClean="0">
                <a:solidFill>
                  <a:srgbClr val="0070C0"/>
                </a:solidFill>
              </a:rPr>
              <a:t>Pestis</a:t>
            </a:r>
            <a:r>
              <a:rPr lang="en-US" dirty="0" smtClean="0">
                <a:solidFill>
                  <a:srgbClr val="0070C0"/>
                </a:solidFill>
              </a:rPr>
              <a:t> </a:t>
            </a:r>
            <a:r>
              <a:rPr lang="en-US" dirty="0" err="1" smtClean="0">
                <a:solidFill>
                  <a:srgbClr val="0070C0"/>
                </a:solidFill>
              </a:rPr>
              <a:t>Equorum</a:t>
            </a:r>
            <a:r>
              <a:rPr lang="en-US" dirty="0" smtClean="0">
                <a:solidFill>
                  <a:srgbClr val="0070C0"/>
                </a:solidFill>
              </a:rPr>
              <a:t/>
            </a:r>
            <a:br>
              <a:rPr lang="en-US" dirty="0" smtClean="0">
                <a:solidFill>
                  <a:srgbClr val="0070C0"/>
                </a:solidFill>
              </a:rPr>
            </a:br>
            <a:endParaRPr lang="tr-TR" dirty="0">
              <a:solidFill>
                <a:srgbClr val="0070C0"/>
              </a:solidFill>
            </a:endParaRPr>
          </a:p>
        </p:txBody>
      </p:sp>
    </p:spTree>
    <p:extLst>
      <p:ext uri="{BB962C8B-B14F-4D97-AF65-F5344CB8AC3E}">
        <p14:creationId xmlns:p14="http://schemas.microsoft.com/office/powerpoint/2010/main" val="2761591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en-US" dirty="0" smtClean="0"/>
              <a:t>African horse sickness (AHS) is a serious arthropod-borne viral disease of equids, with a mortality rate that can reach 95% in some species, such as horses. </a:t>
            </a:r>
            <a:endParaRPr lang="tr-TR" dirty="0" smtClean="0"/>
          </a:p>
          <a:p>
            <a:r>
              <a:rPr lang="en-US" dirty="0" smtClean="0"/>
              <a:t>At present, AHS virus (AHSV) is only endemic in Africa; however, suitable vectors exist outside this area, and infected animals or vectors may carry the virus into AHS-free regions. </a:t>
            </a:r>
            <a:endParaRPr lang="tr-TR" dirty="0"/>
          </a:p>
        </p:txBody>
      </p:sp>
    </p:spTree>
    <p:extLst>
      <p:ext uri="{BB962C8B-B14F-4D97-AF65-F5344CB8AC3E}">
        <p14:creationId xmlns:p14="http://schemas.microsoft.com/office/powerpoint/2010/main" val="1088668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Ethiology</a:t>
            </a:r>
            <a:endParaRPr lang="tr-TR" dirty="0">
              <a:solidFill>
                <a:srgbClr val="0070C0"/>
              </a:solidFill>
            </a:endParaRPr>
          </a:p>
        </p:txBody>
      </p:sp>
      <p:sp>
        <p:nvSpPr>
          <p:cNvPr id="3" name="İçerik Yer Tutucusu 2"/>
          <p:cNvSpPr>
            <a:spLocks noGrp="1"/>
          </p:cNvSpPr>
          <p:nvPr>
            <p:ph idx="1"/>
          </p:nvPr>
        </p:nvSpPr>
        <p:spPr>
          <a:xfrm>
            <a:off x="682625" y="1541318"/>
            <a:ext cx="10515600" cy="4597545"/>
          </a:xfrm>
        </p:spPr>
        <p:txBody>
          <a:bodyPr>
            <a:normAutofit fontScale="85000" lnSpcReduction="20000"/>
          </a:bodyPr>
          <a:lstStyle/>
          <a:p>
            <a:r>
              <a:rPr lang="tr-TR" dirty="0" err="1" smtClean="0"/>
              <a:t>Reoviridae</a:t>
            </a:r>
            <a:r>
              <a:rPr lang="tr-TR" dirty="0" smtClean="0"/>
              <a:t>     </a:t>
            </a:r>
            <a:r>
              <a:rPr lang="tr-TR" dirty="0" err="1" smtClean="0"/>
              <a:t>Orbivirus</a:t>
            </a:r>
            <a:r>
              <a:rPr lang="tr-TR" dirty="0" smtClean="0"/>
              <a:t>    </a:t>
            </a:r>
          </a:p>
          <a:p>
            <a:pPr lvl="1"/>
            <a:r>
              <a:rPr lang="tr-TR" dirty="0" smtClean="0"/>
              <a:t>«</a:t>
            </a:r>
            <a:r>
              <a:rPr lang="en-US" dirty="0" err="1" smtClean="0">
                <a:solidFill>
                  <a:srgbClr val="FFC000"/>
                </a:solidFill>
              </a:rPr>
              <a:t>orbis</a:t>
            </a:r>
            <a:r>
              <a:rPr lang="tr-TR" dirty="0" smtClean="0"/>
              <a:t>»</a:t>
            </a:r>
            <a:r>
              <a:rPr lang="en-US" dirty="0" smtClean="0"/>
              <a:t> = ring (</a:t>
            </a:r>
            <a:r>
              <a:rPr lang="en-US" dirty="0" err="1" smtClean="0"/>
              <a:t>latin</a:t>
            </a:r>
            <a:r>
              <a:rPr lang="en-US" dirty="0" smtClean="0"/>
              <a:t>) - ring-shaped </a:t>
            </a:r>
            <a:r>
              <a:rPr lang="en-US" dirty="0" err="1" smtClean="0"/>
              <a:t>capsomeres</a:t>
            </a:r>
            <a:r>
              <a:rPr lang="en-US" dirty="0" smtClean="0"/>
              <a:t> are seen on the surface of </a:t>
            </a:r>
            <a:r>
              <a:rPr lang="en-US" dirty="0" err="1" smtClean="0"/>
              <a:t>virions</a:t>
            </a:r>
            <a:r>
              <a:rPr lang="en-US" dirty="0" smtClean="0"/>
              <a:t> by electron microscopy.</a:t>
            </a:r>
            <a:endParaRPr lang="tr-TR" dirty="0" smtClean="0"/>
          </a:p>
          <a:p>
            <a:r>
              <a:rPr lang="tr-TR" dirty="0" smtClean="0"/>
              <a:t>RNA, </a:t>
            </a:r>
            <a:r>
              <a:rPr lang="tr-TR" dirty="0" err="1" smtClean="0"/>
              <a:t>segmented</a:t>
            </a:r>
            <a:endParaRPr lang="tr-TR" dirty="0" smtClean="0"/>
          </a:p>
          <a:p>
            <a:r>
              <a:rPr lang="tr-TR" dirty="0" err="1" smtClean="0"/>
              <a:t>Non-enveloped</a:t>
            </a:r>
            <a:endParaRPr lang="tr-TR" dirty="0" smtClean="0"/>
          </a:p>
          <a:p>
            <a:r>
              <a:rPr lang="tr-TR" dirty="0" smtClean="0"/>
              <a:t>Not </a:t>
            </a:r>
            <a:r>
              <a:rPr lang="tr-TR" dirty="0" err="1" smtClean="0"/>
              <a:t>affected</a:t>
            </a:r>
            <a:r>
              <a:rPr lang="tr-TR" dirty="0" smtClean="0"/>
              <a:t> </a:t>
            </a:r>
            <a:r>
              <a:rPr lang="tr-TR" dirty="0" err="1" smtClean="0"/>
              <a:t>by</a:t>
            </a:r>
            <a:r>
              <a:rPr lang="tr-TR" dirty="0" smtClean="0"/>
              <a:t> </a:t>
            </a:r>
            <a:r>
              <a:rPr lang="tr-TR" dirty="0" err="1" smtClean="0"/>
              <a:t>Ether</a:t>
            </a:r>
            <a:r>
              <a:rPr lang="tr-TR" dirty="0" smtClean="0"/>
              <a:t> </a:t>
            </a:r>
            <a:r>
              <a:rPr lang="tr-TR" dirty="0" err="1" smtClean="0"/>
              <a:t>and</a:t>
            </a:r>
            <a:r>
              <a:rPr lang="tr-TR" dirty="0" smtClean="0"/>
              <a:t> </a:t>
            </a:r>
            <a:r>
              <a:rPr lang="tr-TR" dirty="0" err="1" smtClean="0"/>
              <a:t>Chloroform</a:t>
            </a:r>
            <a:endParaRPr lang="tr-TR" dirty="0" smtClean="0"/>
          </a:p>
          <a:p>
            <a:r>
              <a:rPr lang="tr-TR" dirty="0" smtClean="0"/>
              <a:t>HA</a:t>
            </a:r>
          </a:p>
          <a:p>
            <a:r>
              <a:rPr lang="en-US" dirty="0" smtClean="0"/>
              <a:t>There are </a:t>
            </a:r>
            <a:r>
              <a:rPr lang="tr-TR" sz="3200" dirty="0" smtClean="0">
                <a:solidFill>
                  <a:srgbClr val="CC0099"/>
                </a:solidFill>
              </a:rPr>
              <a:t>9 </a:t>
            </a:r>
            <a:r>
              <a:rPr lang="en-US" sz="3200" dirty="0" smtClean="0">
                <a:solidFill>
                  <a:srgbClr val="CC0099"/>
                </a:solidFill>
              </a:rPr>
              <a:t>serotypes </a:t>
            </a:r>
            <a:r>
              <a:rPr lang="en-US" dirty="0" smtClean="0"/>
              <a:t>of this virus, and while some serotypes are </a:t>
            </a:r>
            <a:r>
              <a:rPr lang="en-US" dirty="0" smtClean="0">
                <a:solidFill>
                  <a:srgbClr val="FFC000"/>
                </a:solidFill>
              </a:rPr>
              <a:t>cross-protective</a:t>
            </a:r>
            <a:r>
              <a:rPr lang="en-US" dirty="0" smtClean="0"/>
              <a:t> (e.g., serotypes 6 and 9), </a:t>
            </a:r>
            <a:r>
              <a:rPr lang="en-US" dirty="0" smtClean="0">
                <a:solidFill>
                  <a:srgbClr val="00B050"/>
                </a:solidFill>
              </a:rPr>
              <a:t>others are not</a:t>
            </a:r>
            <a:r>
              <a:rPr lang="en-US" dirty="0" smtClean="0"/>
              <a:t>.</a:t>
            </a:r>
            <a:endParaRPr lang="tr-TR" dirty="0" smtClean="0"/>
          </a:p>
          <a:p>
            <a:r>
              <a:rPr lang="tr-TR" dirty="0" err="1" smtClean="0"/>
              <a:t>Inoculation</a:t>
            </a:r>
            <a:r>
              <a:rPr lang="tr-TR" dirty="0" smtClean="0"/>
              <a:t> </a:t>
            </a:r>
            <a:r>
              <a:rPr lang="tr-TR" dirty="0" err="1" smtClean="0"/>
              <a:t>to</a:t>
            </a:r>
            <a:r>
              <a:rPr lang="tr-TR" dirty="0" smtClean="0"/>
              <a:t> T.C: MS, BHK, </a:t>
            </a:r>
            <a:r>
              <a:rPr lang="tr-TR" dirty="0" err="1" smtClean="0"/>
              <a:t>Vero</a:t>
            </a:r>
            <a:r>
              <a:rPr lang="tr-TR" dirty="0" smtClean="0"/>
              <a:t>, </a:t>
            </a:r>
            <a:r>
              <a:rPr lang="tr-TR" dirty="0" err="1" smtClean="0"/>
              <a:t>Foal</a:t>
            </a:r>
            <a:r>
              <a:rPr lang="tr-TR" dirty="0" smtClean="0"/>
              <a:t> </a:t>
            </a:r>
            <a:r>
              <a:rPr lang="tr-TR" dirty="0" err="1" smtClean="0"/>
              <a:t>Kidney</a:t>
            </a:r>
            <a:r>
              <a:rPr lang="tr-TR" dirty="0" smtClean="0"/>
              <a:t>.</a:t>
            </a:r>
          </a:p>
          <a:p>
            <a:pPr marL="0" indent="0">
              <a:buNone/>
            </a:pPr>
            <a:r>
              <a:rPr lang="tr-TR" dirty="0" smtClean="0"/>
              <a:t>                             EA: Mouse Brain (</a:t>
            </a:r>
            <a:r>
              <a:rPr lang="tr-TR" dirty="0" err="1" smtClean="0"/>
              <a:t>i.C</a:t>
            </a:r>
            <a:r>
              <a:rPr lang="tr-TR" dirty="0" smtClean="0"/>
              <a:t>) ATTENUATION</a:t>
            </a:r>
          </a:p>
          <a:p>
            <a:pPr marL="0" indent="0">
              <a:buNone/>
            </a:pPr>
            <a:r>
              <a:rPr lang="tr-TR" dirty="0" smtClean="0"/>
              <a:t>                             ECE: CAB</a:t>
            </a:r>
            <a:endParaRPr lang="tr-TR" dirty="0"/>
          </a:p>
        </p:txBody>
      </p:sp>
      <p:pic>
        <p:nvPicPr>
          <p:cNvPr id="1026" name="Picture 2" descr="ORBİVİRUS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2725" y="2172555"/>
            <a:ext cx="20955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045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748145"/>
            <a:ext cx="10515600" cy="5428818"/>
          </a:xfrm>
        </p:spPr>
        <p:txBody>
          <a:bodyPr>
            <a:normAutofit/>
          </a:bodyPr>
          <a:lstStyle/>
          <a:p>
            <a:r>
              <a:rPr lang="en-US" dirty="0" smtClean="0"/>
              <a:t>Equids including horses, donkeys, mules and zebras are the primary hosts for AHSV; however, this virus is also known to affect dogs. </a:t>
            </a:r>
            <a:endParaRPr lang="tr-TR" dirty="0" smtClean="0"/>
          </a:p>
          <a:p>
            <a:r>
              <a:rPr lang="en-US" dirty="0" smtClean="0"/>
              <a:t>Among equids, </a:t>
            </a:r>
            <a:r>
              <a:rPr lang="en-US" dirty="0" smtClean="0">
                <a:solidFill>
                  <a:srgbClr val="00B050"/>
                </a:solidFill>
              </a:rPr>
              <a:t>the most serious infections occur in horses and mules</a:t>
            </a:r>
            <a:r>
              <a:rPr lang="en-US" dirty="0" smtClean="0"/>
              <a:t>, which are thought to be accidental hosts. </a:t>
            </a:r>
            <a:r>
              <a:rPr lang="en-US" dirty="0" smtClean="0">
                <a:solidFill>
                  <a:srgbClr val="CC0099"/>
                </a:solidFill>
              </a:rPr>
              <a:t>Zebras, </a:t>
            </a:r>
            <a:r>
              <a:rPr lang="en-US" dirty="0" smtClean="0"/>
              <a:t>which are often asymptomatic, are thought to be </a:t>
            </a:r>
            <a:r>
              <a:rPr lang="en-US" dirty="0" smtClean="0">
                <a:solidFill>
                  <a:srgbClr val="CC0099"/>
                </a:solidFill>
              </a:rPr>
              <a:t>the natural reservoir </a:t>
            </a:r>
            <a:r>
              <a:rPr lang="en-US" dirty="0" smtClean="0"/>
              <a:t>hosts in most regions of Africa</a:t>
            </a:r>
            <a:r>
              <a:rPr lang="tr-TR" dirty="0" smtClean="0"/>
              <a:t>.</a:t>
            </a:r>
          </a:p>
          <a:p>
            <a:r>
              <a:rPr lang="en-US" dirty="0" smtClean="0"/>
              <a:t>Within Africa, additional AHSV serotypes have recently spread to some areas where only one serotype was previously found. </a:t>
            </a:r>
            <a:endParaRPr lang="tr-TR" dirty="0" smtClean="0"/>
          </a:p>
          <a:p>
            <a:r>
              <a:rPr lang="en-US" dirty="0" smtClean="0"/>
              <a:t>Although vaccines are available, cross-protection between serotypes is limited, and the introduction of a new serotype into an area may result in outbreaks. </a:t>
            </a:r>
            <a:endParaRPr lang="tr-TR" dirty="0"/>
          </a:p>
        </p:txBody>
      </p:sp>
    </p:spTree>
    <p:extLst>
      <p:ext uri="{BB962C8B-B14F-4D97-AF65-F5344CB8AC3E}">
        <p14:creationId xmlns:p14="http://schemas.microsoft.com/office/powerpoint/2010/main" val="2699124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p:txBody>
          <a:bodyPr/>
          <a:lstStyle/>
          <a:p>
            <a:r>
              <a:rPr lang="en-US" dirty="0" smtClean="0"/>
              <a:t>AHSV is transmitted by the midges </a:t>
            </a:r>
            <a:r>
              <a:rPr lang="en-US" dirty="0" err="1" smtClean="0">
                <a:solidFill>
                  <a:srgbClr val="CC0099"/>
                </a:solidFill>
              </a:rPr>
              <a:t>Culicoides</a:t>
            </a:r>
            <a:r>
              <a:rPr lang="en-US" dirty="0" smtClean="0">
                <a:solidFill>
                  <a:srgbClr val="CC0099"/>
                </a:solidFill>
              </a:rPr>
              <a:t> </a:t>
            </a:r>
            <a:r>
              <a:rPr lang="en-US" dirty="0" err="1" smtClean="0">
                <a:solidFill>
                  <a:srgbClr val="CC0099"/>
                </a:solidFill>
              </a:rPr>
              <a:t>imicola</a:t>
            </a:r>
            <a:r>
              <a:rPr lang="en-US" dirty="0" smtClean="0">
                <a:solidFill>
                  <a:srgbClr val="CC0099"/>
                </a:solidFill>
              </a:rPr>
              <a:t> and C. </a:t>
            </a:r>
            <a:r>
              <a:rPr lang="en-US" dirty="0" err="1" smtClean="0">
                <a:solidFill>
                  <a:srgbClr val="CC0099"/>
                </a:solidFill>
              </a:rPr>
              <a:t>bolitinos</a:t>
            </a:r>
            <a:r>
              <a:rPr lang="en-US" dirty="0" smtClean="0">
                <a:solidFill>
                  <a:srgbClr val="CC0099"/>
                </a:solidFill>
              </a:rPr>
              <a:t> </a:t>
            </a:r>
            <a:r>
              <a:rPr lang="en-US" dirty="0" smtClean="0"/>
              <a:t>in Africa. Additional species of </a:t>
            </a:r>
            <a:r>
              <a:rPr lang="en-US" dirty="0" err="1" smtClean="0">
                <a:solidFill>
                  <a:srgbClr val="CC0099"/>
                </a:solidFill>
              </a:rPr>
              <a:t>Culicoides</a:t>
            </a:r>
            <a:r>
              <a:rPr lang="en-US" dirty="0" smtClean="0"/>
              <a:t> might also be able to act as vectors.</a:t>
            </a:r>
            <a:endParaRPr lang="tr-TR" dirty="0" smtClean="0"/>
          </a:p>
          <a:p>
            <a:r>
              <a:rPr lang="en-US" dirty="0" smtClean="0">
                <a:solidFill>
                  <a:srgbClr val="00B050"/>
                </a:solidFill>
              </a:rPr>
              <a:t>The virus replicates in the horse and salivary glands of the vector, the midge </a:t>
            </a:r>
            <a:r>
              <a:rPr lang="en-US" dirty="0" err="1" smtClean="0">
                <a:solidFill>
                  <a:srgbClr val="00B050"/>
                </a:solidFill>
              </a:rPr>
              <a:t>Culicoides</a:t>
            </a:r>
            <a:r>
              <a:rPr lang="en-US" dirty="0" smtClean="0">
                <a:solidFill>
                  <a:srgbClr val="00B050"/>
                </a:solidFill>
              </a:rPr>
              <a:t> </a:t>
            </a:r>
            <a:r>
              <a:rPr lang="en-US" dirty="0" err="1" smtClean="0">
                <a:solidFill>
                  <a:srgbClr val="00B050"/>
                </a:solidFill>
              </a:rPr>
              <a:t>imicola</a:t>
            </a:r>
            <a:r>
              <a:rPr lang="en-US" dirty="0" smtClean="0">
                <a:solidFill>
                  <a:srgbClr val="00B050"/>
                </a:solidFill>
              </a:rPr>
              <a:t> . </a:t>
            </a:r>
            <a:endParaRPr lang="tr-TR" dirty="0" smtClean="0">
              <a:solidFill>
                <a:srgbClr val="00B050"/>
              </a:solidFill>
            </a:endParaRPr>
          </a:p>
          <a:p>
            <a:r>
              <a:rPr lang="en-US" dirty="0" smtClean="0"/>
              <a:t>Once, the virus was found only in Africa. Since 1987 it has re-appeared in Spain (as far north as Madrid) &amp; Portugal where the vector occurs.  The virus may be endemic there.  In the recent Spanish outbreaks hundreds of horses have died or been destroyed.</a:t>
            </a:r>
            <a:endParaRPr lang="tr-TR" dirty="0"/>
          </a:p>
        </p:txBody>
      </p:sp>
    </p:spTree>
    <p:extLst>
      <p:ext uri="{BB962C8B-B14F-4D97-AF65-F5344CB8AC3E}">
        <p14:creationId xmlns:p14="http://schemas.microsoft.com/office/powerpoint/2010/main" val="1675434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en-US" dirty="0" smtClean="0"/>
              <a:t>Wind has been implicated in the dispersal of infected vectors during some epidemics.</a:t>
            </a:r>
            <a:endParaRPr lang="tr-TR" dirty="0" smtClean="0"/>
          </a:p>
          <a:p>
            <a:r>
              <a:rPr lang="en-US" dirty="0" smtClean="0">
                <a:solidFill>
                  <a:srgbClr val="00B050"/>
                </a:solidFill>
              </a:rPr>
              <a:t>Zebras are thought to be the natural reservoir hosts </a:t>
            </a:r>
            <a:r>
              <a:rPr lang="en-US" dirty="0" smtClean="0"/>
              <a:t>for AHSV, but horses, mules and donkeys can also develop viremia sufficient to infect </a:t>
            </a:r>
            <a:r>
              <a:rPr lang="en-US" dirty="0" err="1" smtClean="0"/>
              <a:t>Culicoides</a:t>
            </a:r>
            <a:endParaRPr lang="tr-TR" dirty="0" smtClean="0"/>
          </a:p>
          <a:p>
            <a:r>
              <a:rPr lang="en-US" dirty="0" smtClean="0"/>
              <a:t>Dogs can be infected if they eat contaminated horsemeat, and experimental infections have been established by the oral route as well as by subcutaneous or intravenous inoculation. </a:t>
            </a:r>
            <a:endParaRPr lang="tr-TR" dirty="0"/>
          </a:p>
        </p:txBody>
      </p:sp>
    </p:spTree>
    <p:extLst>
      <p:ext uri="{BB962C8B-B14F-4D97-AF65-F5344CB8AC3E}">
        <p14:creationId xmlns:p14="http://schemas.microsoft.com/office/powerpoint/2010/main" val="428140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Pathogenesis</a:t>
            </a:r>
            <a:r>
              <a:rPr lang="tr-TR" dirty="0" smtClean="0">
                <a:solidFill>
                  <a:srgbClr val="0070C0"/>
                </a:solidFill>
              </a:rPr>
              <a:t> </a:t>
            </a:r>
            <a:r>
              <a:rPr lang="tr-TR" dirty="0" err="1" smtClean="0">
                <a:solidFill>
                  <a:srgbClr val="0070C0"/>
                </a:solidFill>
              </a:rPr>
              <a:t>and</a:t>
            </a:r>
            <a:r>
              <a:rPr lang="tr-TR" dirty="0" smtClean="0">
                <a:solidFill>
                  <a:srgbClr val="0070C0"/>
                </a:solidFill>
              </a:rPr>
              <a:t> </a:t>
            </a:r>
            <a:r>
              <a:rPr lang="tr-TR" dirty="0" err="1" smtClean="0">
                <a:solidFill>
                  <a:srgbClr val="0070C0"/>
                </a:solidFill>
              </a:rPr>
              <a:t>Pathology</a:t>
            </a:r>
            <a:endParaRPr lang="tr-TR" dirty="0">
              <a:solidFill>
                <a:srgbClr val="0070C0"/>
              </a:solidFill>
            </a:endParaRPr>
          </a:p>
        </p:txBody>
      </p:sp>
      <p:sp>
        <p:nvSpPr>
          <p:cNvPr id="3" name="İçerik Yer Tutucusu 2"/>
          <p:cNvSpPr>
            <a:spLocks noGrp="1"/>
          </p:cNvSpPr>
          <p:nvPr>
            <p:ph idx="1"/>
          </p:nvPr>
        </p:nvSpPr>
        <p:spPr/>
        <p:txBody>
          <a:bodyPr/>
          <a:lstStyle/>
          <a:p>
            <a:r>
              <a:rPr lang="en-GB" altLang="tr-TR" dirty="0" smtClean="0">
                <a:solidFill>
                  <a:srgbClr val="00B050"/>
                </a:solidFill>
              </a:rPr>
              <a:t>Pantropic, fatal disease.  </a:t>
            </a:r>
            <a:r>
              <a:rPr lang="en-GB" altLang="tr-TR" dirty="0" smtClean="0">
                <a:solidFill>
                  <a:srgbClr val="CC0099"/>
                </a:solidFill>
              </a:rPr>
              <a:t>Predominantly infects endothelial cells and myocardium.</a:t>
            </a:r>
            <a:endParaRPr lang="tr-TR" altLang="tr-TR" dirty="0" smtClean="0">
              <a:solidFill>
                <a:srgbClr val="CC0099"/>
              </a:solidFill>
            </a:endParaRPr>
          </a:p>
          <a:p>
            <a:r>
              <a:rPr lang="en-US" dirty="0" smtClean="0"/>
              <a:t>Once the virus</a:t>
            </a:r>
            <a:r>
              <a:rPr lang="tr-TR" dirty="0" smtClean="0"/>
              <a:t> </a:t>
            </a:r>
            <a:r>
              <a:rPr lang="en-US" dirty="0" smtClean="0"/>
              <a:t>enters the blood, it multiplies in the lymph.</a:t>
            </a:r>
            <a:endParaRPr lang="tr-TR" dirty="0" smtClean="0"/>
          </a:p>
          <a:p>
            <a:r>
              <a:rPr lang="en-US" dirty="0" smtClean="0"/>
              <a:t>After the virus </a:t>
            </a:r>
            <a:r>
              <a:rPr lang="tr-TR" dirty="0" err="1" smtClean="0"/>
              <a:t>replicates</a:t>
            </a:r>
            <a:r>
              <a:rPr lang="en-US" dirty="0" smtClean="0"/>
              <a:t> in the lymph vessels, it creates edema the head, </a:t>
            </a:r>
            <a:r>
              <a:rPr lang="tr-TR" dirty="0" err="1" smtClean="0"/>
              <a:t>under</a:t>
            </a:r>
            <a:r>
              <a:rPr lang="tr-TR" dirty="0" smtClean="0"/>
              <a:t> </a:t>
            </a:r>
            <a:r>
              <a:rPr lang="en-US" dirty="0" smtClean="0"/>
              <a:t>neck, throat and chest</a:t>
            </a:r>
            <a:r>
              <a:rPr lang="tr-TR" dirty="0" smtClean="0"/>
              <a:t>.</a:t>
            </a:r>
            <a:r>
              <a:rPr lang="en-US" dirty="0" smtClean="0"/>
              <a:t> </a:t>
            </a:r>
            <a:r>
              <a:rPr lang="tr-TR" dirty="0" err="1" smtClean="0"/>
              <a:t>Then</a:t>
            </a:r>
            <a:r>
              <a:rPr lang="tr-TR" dirty="0" smtClean="0"/>
              <a:t> </a:t>
            </a:r>
            <a:r>
              <a:rPr lang="tr-TR" dirty="0" err="1" smtClean="0"/>
              <a:t>virus</a:t>
            </a:r>
            <a:r>
              <a:rPr lang="tr-TR" dirty="0" smtClean="0"/>
              <a:t> </a:t>
            </a:r>
            <a:r>
              <a:rPr lang="en-US" dirty="0" smtClean="0"/>
              <a:t>settle in the lungs, where it causes edema and </a:t>
            </a:r>
            <a:r>
              <a:rPr lang="en-US" dirty="0" err="1" smtClean="0"/>
              <a:t>Hydrotoraks</a:t>
            </a:r>
            <a:r>
              <a:rPr lang="en-US" dirty="0" smtClean="0"/>
              <a:t>. </a:t>
            </a:r>
            <a:endParaRPr lang="tr-TR" dirty="0" smtClean="0"/>
          </a:p>
          <a:p>
            <a:r>
              <a:rPr lang="en-US" dirty="0" smtClean="0"/>
              <a:t>near 2 liters of fluid </a:t>
            </a:r>
            <a:r>
              <a:rPr lang="tr-TR" dirty="0" smtClean="0"/>
              <a:t>in </a:t>
            </a:r>
            <a:r>
              <a:rPr lang="en-US" dirty="0" smtClean="0"/>
              <a:t>the </a:t>
            </a:r>
            <a:r>
              <a:rPr lang="tr-TR" dirty="0" err="1" smtClean="0"/>
              <a:t>pericardium</a:t>
            </a:r>
            <a:r>
              <a:rPr lang="en-US" dirty="0" smtClean="0"/>
              <a:t> (gelatinous, fibrinous), </a:t>
            </a:r>
            <a:endParaRPr lang="tr-TR" dirty="0" smtClean="0"/>
          </a:p>
          <a:p>
            <a:r>
              <a:rPr lang="en-US" dirty="0" smtClean="0"/>
              <a:t>petechial hemorrhage and hyperemia are observed.</a:t>
            </a:r>
            <a:endParaRPr lang="tr-TR" dirty="0"/>
          </a:p>
        </p:txBody>
      </p:sp>
    </p:spTree>
    <p:extLst>
      <p:ext uri="{BB962C8B-B14F-4D97-AF65-F5344CB8AC3E}">
        <p14:creationId xmlns:p14="http://schemas.microsoft.com/office/powerpoint/2010/main" val="53384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solidFill>
                  <a:srgbClr val="0070C0"/>
                </a:solidFill>
              </a:rPr>
              <a:t>Geographic Distribution</a:t>
            </a:r>
            <a:endParaRPr lang="tr-TR" dirty="0">
              <a:solidFill>
                <a:srgbClr val="0070C0"/>
              </a:solidFill>
            </a:endParaRPr>
          </a:p>
        </p:txBody>
      </p:sp>
      <p:sp>
        <p:nvSpPr>
          <p:cNvPr id="3" name="İçerik Yer Tutucusu 2"/>
          <p:cNvSpPr>
            <a:spLocks noGrp="1"/>
          </p:cNvSpPr>
          <p:nvPr>
            <p:ph idx="1"/>
          </p:nvPr>
        </p:nvSpPr>
        <p:spPr/>
        <p:txBody>
          <a:bodyPr/>
          <a:lstStyle/>
          <a:p>
            <a:r>
              <a:rPr lang="en-US" dirty="0" err="1" smtClean="0"/>
              <a:t>Akabane</a:t>
            </a:r>
            <a:r>
              <a:rPr lang="en-US" dirty="0" smtClean="0"/>
              <a:t> </a:t>
            </a:r>
            <a:r>
              <a:rPr lang="en-US" dirty="0"/>
              <a:t>virus is common in many tropical and subtropical areas in the Eastern Hemisphere, including parts of Asia, Africa, the Middle East and Australia. However, outbreaks tend to occur mainly in the far northern and far southern ranges of its distribution. Some countries that have reported </a:t>
            </a:r>
            <a:r>
              <a:rPr lang="en-US" dirty="0" err="1"/>
              <a:t>Akabane</a:t>
            </a:r>
            <a:r>
              <a:rPr lang="en-US" dirty="0"/>
              <a:t> disease include Japan, Korea, Taiwan, Australia, Israel and </a:t>
            </a:r>
            <a:r>
              <a:rPr lang="en-US" dirty="0" smtClean="0">
                <a:solidFill>
                  <a:srgbClr val="FF0000"/>
                </a:solidFill>
              </a:rPr>
              <a:t>Turkey</a:t>
            </a:r>
            <a:r>
              <a:rPr lang="tr-TR" dirty="0" smtClean="0">
                <a:solidFill>
                  <a:srgbClr val="FF0000"/>
                </a:solidFill>
              </a:rPr>
              <a:t>.</a:t>
            </a:r>
            <a:endParaRPr lang="tr-TR" dirty="0">
              <a:solidFill>
                <a:srgbClr val="FF0000"/>
              </a:solidFill>
            </a:endParaRPr>
          </a:p>
        </p:txBody>
      </p:sp>
    </p:spTree>
    <p:extLst>
      <p:ext uri="{BB962C8B-B14F-4D97-AF65-F5344CB8AC3E}">
        <p14:creationId xmlns:p14="http://schemas.microsoft.com/office/powerpoint/2010/main" val="4008371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tr-TR" dirty="0" err="1" smtClean="0">
                <a:solidFill>
                  <a:srgbClr val="0070C0"/>
                </a:solidFill>
              </a:rPr>
              <a:t>Pathology</a:t>
            </a:r>
            <a:endParaRPr lang="en-US" altLang="tr-TR" b="1" dirty="0">
              <a:solidFill>
                <a:srgbClr val="FF3300"/>
              </a:solidFill>
            </a:endParaRPr>
          </a:p>
        </p:txBody>
      </p:sp>
      <p:sp>
        <p:nvSpPr>
          <p:cNvPr id="20483" name="Text Box 3"/>
          <p:cNvSpPr txBox="1">
            <a:spLocks noChangeArrowheads="1"/>
          </p:cNvSpPr>
          <p:nvPr/>
        </p:nvSpPr>
        <p:spPr bwMode="auto">
          <a:xfrm>
            <a:off x="1938151" y="1724443"/>
            <a:ext cx="1347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dirty="0" err="1">
                <a:latin typeface="Tahoma" panose="020B0604030504040204" pitchFamily="34" charset="0"/>
              </a:rPr>
              <a:t>Culicoides</a:t>
            </a:r>
            <a:endParaRPr lang="tr-TR" altLang="tr-TR" b="1" dirty="0">
              <a:latin typeface="Tahoma" panose="020B0604030504040204" pitchFamily="34" charset="0"/>
            </a:endParaRPr>
          </a:p>
        </p:txBody>
      </p:sp>
      <p:sp>
        <p:nvSpPr>
          <p:cNvPr id="20484" name="Text Box 4"/>
          <p:cNvSpPr txBox="1">
            <a:spLocks noChangeArrowheads="1"/>
          </p:cNvSpPr>
          <p:nvPr/>
        </p:nvSpPr>
        <p:spPr bwMode="auto">
          <a:xfrm>
            <a:off x="6477000" y="1752601"/>
            <a:ext cx="14927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dirty="0">
                <a:solidFill>
                  <a:srgbClr val="FF0000"/>
                </a:solidFill>
                <a:latin typeface="Tahoma" panose="020B0604030504040204" pitchFamily="34" charset="0"/>
              </a:rPr>
              <a:t>I. </a:t>
            </a:r>
            <a:r>
              <a:rPr lang="tr-TR" altLang="tr-TR" b="1" dirty="0" smtClean="0">
                <a:solidFill>
                  <a:srgbClr val="FF0000"/>
                </a:solidFill>
                <a:latin typeface="Tahoma" panose="020B0604030504040204" pitchFamily="34" charset="0"/>
              </a:rPr>
              <a:t>VIREMIA</a:t>
            </a:r>
            <a:endParaRPr lang="tr-TR" altLang="tr-TR" b="1" dirty="0">
              <a:solidFill>
                <a:srgbClr val="FF0000"/>
              </a:solidFill>
              <a:latin typeface="Tahoma" panose="020B0604030504040204" pitchFamily="34" charset="0"/>
            </a:endParaRPr>
          </a:p>
        </p:txBody>
      </p:sp>
      <p:sp>
        <p:nvSpPr>
          <p:cNvPr id="20485" name="Text Box 5"/>
          <p:cNvSpPr txBox="1">
            <a:spLocks noChangeArrowheads="1"/>
          </p:cNvSpPr>
          <p:nvPr/>
        </p:nvSpPr>
        <p:spPr bwMode="auto">
          <a:xfrm>
            <a:off x="8337512" y="1752601"/>
            <a:ext cx="18774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tr-TR" altLang="tr-TR" b="1" dirty="0" err="1" smtClean="0">
                <a:latin typeface="Tahoma" panose="020B0604030504040204" pitchFamily="34" charset="0"/>
              </a:rPr>
              <a:t>Hematopoietic</a:t>
            </a:r>
            <a:endParaRPr lang="tr-TR" altLang="tr-TR" b="1" dirty="0" smtClean="0">
              <a:latin typeface="Tahoma" panose="020B0604030504040204" pitchFamily="34" charset="0"/>
            </a:endParaRPr>
          </a:p>
          <a:p>
            <a:pPr algn="ctr"/>
            <a:r>
              <a:rPr lang="tr-TR" altLang="tr-TR" b="1" dirty="0" err="1" smtClean="0">
                <a:latin typeface="Tahoma" panose="020B0604030504040204" pitchFamily="34" charset="0"/>
              </a:rPr>
              <a:t>Organs</a:t>
            </a:r>
            <a:endParaRPr lang="tr-TR" altLang="tr-TR" b="1" dirty="0">
              <a:latin typeface="Tahoma" panose="020B0604030504040204" pitchFamily="34" charset="0"/>
            </a:endParaRPr>
          </a:p>
        </p:txBody>
      </p:sp>
      <p:sp>
        <p:nvSpPr>
          <p:cNvPr id="20486" name="Text Box 6"/>
          <p:cNvSpPr txBox="1">
            <a:spLocks noChangeArrowheads="1"/>
          </p:cNvSpPr>
          <p:nvPr/>
        </p:nvSpPr>
        <p:spPr bwMode="auto">
          <a:xfrm>
            <a:off x="8305801" y="4114801"/>
            <a:ext cx="16049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dirty="0">
                <a:solidFill>
                  <a:srgbClr val="FF0000"/>
                </a:solidFill>
                <a:latin typeface="Tahoma" panose="020B0604030504040204" pitchFamily="34" charset="0"/>
              </a:rPr>
              <a:t>II. </a:t>
            </a:r>
            <a:r>
              <a:rPr lang="tr-TR" altLang="tr-TR" b="1" dirty="0" smtClean="0">
                <a:solidFill>
                  <a:srgbClr val="FF0000"/>
                </a:solidFill>
                <a:latin typeface="Tahoma" panose="020B0604030504040204" pitchFamily="34" charset="0"/>
              </a:rPr>
              <a:t>VIREMIA</a:t>
            </a:r>
            <a:endParaRPr lang="tr-TR" altLang="tr-TR" b="1" dirty="0">
              <a:solidFill>
                <a:srgbClr val="FF0000"/>
              </a:solidFill>
              <a:latin typeface="Tahoma" panose="020B0604030504040204" pitchFamily="34" charset="0"/>
            </a:endParaRPr>
          </a:p>
        </p:txBody>
      </p:sp>
      <p:sp>
        <p:nvSpPr>
          <p:cNvPr id="20487" name="Text Box 7"/>
          <p:cNvSpPr txBox="1">
            <a:spLocks noChangeArrowheads="1"/>
          </p:cNvSpPr>
          <p:nvPr/>
        </p:nvSpPr>
        <p:spPr bwMode="auto">
          <a:xfrm>
            <a:off x="2209800" y="4156076"/>
            <a:ext cx="51090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b="1" dirty="0" smtClean="0">
                <a:latin typeface="Tahoma" panose="020B0604030504040204" pitchFamily="34" charset="0"/>
              </a:rPr>
              <a:t>Endothelial cells of large and small vessels</a:t>
            </a:r>
            <a:endParaRPr lang="tr-TR" altLang="tr-TR" b="1" dirty="0">
              <a:latin typeface="Tahoma" panose="020B0604030504040204" pitchFamily="34" charset="0"/>
            </a:endParaRPr>
          </a:p>
        </p:txBody>
      </p:sp>
      <p:sp>
        <p:nvSpPr>
          <p:cNvPr id="20489" name="Text Box 9"/>
          <p:cNvSpPr txBox="1">
            <a:spLocks noChangeArrowheads="1"/>
          </p:cNvSpPr>
          <p:nvPr/>
        </p:nvSpPr>
        <p:spPr bwMode="auto">
          <a:xfrm>
            <a:off x="3908061" y="1752601"/>
            <a:ext cx="213872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sz="1600" b="1" dirty="0" err="1" smtClean="0">
                <a:latin typeface="Tahoma" panose="020B0604030504040204" pitchFamily="34" charset="0"/>
              </a:rPr>
              <a:t>Local</a:t>
            </a:r>
            <a:r>
              <a:rPr lang="tr-TR" altLang="tr-TR" sz="1600" b="1" dirty="0" smtClean="0">
                <a:latin typeface="Tahoma" panose="020B0604030504040204" pitchFamily="34" charset="0"/>
              </a:rPr>
              <a:t> </a:t>
            </a:r>
            <a:r>
              <a:rPr lang="tr-TR" altLang="tr-TR" sz="1600" b="1" dirty="0" err="1" smtClean="0">
                <a:latin typeface="Tahoma" panose="020B0604030504040204" pitchFamily="34" charset="0"/>
              </a:rPr>
              <a:t>Lymph</a:t>
            </a:r>
            <a:r>
              <a:rPr lang="tr-TR" altLang="tr-TR" sz="1600" b="1" dirty="0" smtClean="0">
                <a:latin typeface="Tahoma" panose="020B0604030504040204" pitchFamily="34" charset="0"/>
              </a:rPr>
              <a:t> </a:t>
            </a:r>
            <a:r>
              <a:rPr lang="tr-TR" altLang="tr-TR" sz="1600" b="1" dirty="0" err="1" smtClean="0">
                <a:latin typeface="Tahoma" panose="020B0604030504040204" pitchFamily="34" charset="0"/>
              </a:rPr>
              <a:t>Node</a:t>
            </a:r>
            <a:r>
              <a:rPr lang="tr-TR" altLang="tr-TR" sz="1600" b="1" dirty="0" smtClean="0">
                <a:latin typeface="Tahoma" panose="020B0604030504040204" pitchFamily="34" charset="0"/>
              </a:rPr>
              <a:t>.</a:t>
            </a:r>
            <a:endParaRPr lang="tr-TR" altLang="tr-TR" sz="1600" b="1" dirty="0">
              <a:latin typeface="Tahoma" panose="020B0604030504040204" pitchFamily="34" charset="0"/>
            </a:endParaRPr>
          </a:p>
        </p:txBody>
      </p:sp>
      <p:sp>
        <p:nvSpPr>
          <p:cNvPr id="20491" name="Line 11"/>
          <p:cNvSpPr>
            <a:spLocks noChangeShapeType="1"/>
          </p:cNvSpPr>
          <p:nvPr/>
        </p:nvSpPr>
        <p:spPr bwMode="auto">
          <a:xfrm>
            <a:off x="9271282" y="2514600"/>
            <a:ext cx="0" cy="1447800"/>
          </a:xfrm>
          <a:prstGeom prst="line">
            <a:avLst/>
          </a:prstGeom>
          <a:noFill/>
          <a:ln w="2857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0497" name="Text Box 17"/>
          <p:cNvSpPr txBox="1">
            <a:spLocks noChangeArrowheads="1"/>
          </p:cNvSpPr>
          <p:nvPr/>
        </p:nvSpPr>
        <p:spPr bwMode="auto">
          <a:xfrm>
            <a:off x="1981201" y="5715000"/>
            <a:ext cx="87302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dirty="0" err="1" smtClean="0">
                <a:latin typeface="Tahoma" panose="020B0604030504040204" pitchFamily="34" charset="0"/>
              </a:rPr>
              <a:t>Edema</a:t>
            </a:r>
            <a:r>
              <a:rPr lang="tr-TR" altLang="tr-TR" b="1" dirty="0" smtClean="0">
                <a:latin typeface="Tahoma" panose="020B0604030504040204" pitchFamily="34" charset="0"/>
              </a:rPr>
              <a:t> in </a:t>
            </a:r>
            <a:r>
              <a:rPr lang="tr-TR" altLang="tr-TR" b="1" dirty="0" err="1" smtClean="0">
                <a:latin typeface="Tahoma" panose="020B0604030504040204" pitchFamily="34" charset="0"/>
              </a:rPr>
              <a:t>the</a:t>
            </a:r>
            <a:r>
              <a:rPr lang="tr-TR" altLang="tr-TR" b="1" dirty="0" smtClean="0">
                <a:latin typeface="Tahoma" panose="020B0604030504040204" pitchFamily="34" charset="0"/>
              </a:rPr>
              <a:t> </a:t>
            </a:r>
            <a:r>
              <a:rPr lang="tr-TR" altLang="tr-TR" b="1" dirty="0" err="1" smtClean="0">
                <a:latin typeface="Tahoma" panose="020B0604030504040204" pitchFamily="34" charset="0"/>
              </a:rPr>
              <a:t>lung</a:t>
            </a:r>
            <a:r>
              <a:rPr lang="tr-TR" altLang="tr-TR" b="1" dirty="0" smtClean="0">
                <a:latin typeface="Tahoma" panose="020B0604030504040204" pitchFamily="34" charset="0"/>
              </a:rPr>
              <a:t> </a:t>
            </a:r>
            <a:r>
              <a:rPr lang="tr-TR" altLang="tr-TR" b="1" dirty="0" err="1" smtClean="0">
                <a:latin typeface="Tahoma" panose="020B0604030504040204" pitchFamily="34" charset="0"/>
              </a:rPr>
              <a:t>and</a:t>
            </a:r>
            <a:r>
              <a:rPr lang="tr-TR" altLang="tr-TR" b="1" dirty="0" smtClean="0">
                <a:latin typeface="Tahoma" panose="020B0604030504040204" pitchFamily="34" charset="0"/>
              </a:rPr>
              <a:t> </a:t>
            </a:r>
            <a:r>
              <a:rPr lang="tr-TR" altLang="tr-TR" b="1" dirty="0" err="1" smtClean="0">
                <a:latin typeface="Tahoma" panose="020B0604030504040204" pitchFamily="34" charset="0"/>
              </a:rPr>
              <a:t>subcutis</a:t>
            </a:r>
            <a:r>
              <a:rPr lang="tr-TR" altLang="tr-TR" b="1" dirty="0" smtClean="0">
                <a:latin typeface="Tahoma" panose="020B0604030504040204" pitchFamily="34" charset="0"/>
              </a:rPr>
              <a:t>, </a:t>
            </a:r>
            <a:r>
              <a:rPr lang="tr-TR" altLang="tr-TR" b="1" dirty="0" err="1" smtClean="0">
                <a:latin typeface="Tahoma" panose="020B0604030504040204" pitchFamily="34" charset="0"/>
              </a:rPr>
              <a:t>interstitial</a:t>
            </a:r>
            <a:r>
              <a:rPr lang="tr-TR" altLang="tr-TR" b="1" dirty="0" smtClean="0">
                <a:latin typeface="Tahoma" panose="020B0604030504040204" pitchFamily="34" charset="0"/>
              </a:rPr>
              <a:t> </a:t>
            </a:r>
            <a:r>
              <a:rPr lang="tr-TR" altLang="tr-TR" b="1" dirty="0" err="1" smtClean="0">
                <a:latin typeface="Tahoma" panose="020B0604030504040204" pitchFamily="34" charset="0"/>
              </a:rPr>
              <a:t>hemorrhagie</a:t>
            </a:r>
            <a:r>
              <a:rPr lang="tr-TR" altLang="tr-TR" b="1" dirty="0" smtClean="0">
                <a:latin typeface="Tahoma" panose="020B0604030504040204" pitchFamily="34" charset="0"/>
              </a:rPr>
              <a:t>, </a:t>
            </a:r>
            <a:r>
              <a:rPr lang="tr-TR" altLang="tr-TR" b="1" dirty="0" err="1" smtClean="0">
                <a:latin typeface="Tahoma" panose="020B0604030504040204" pitchFamily="34" charset="0"/>
              </a:rPr>
              <a:t>pleural</a:t>
            </a:r>
            <a:r>
              <a:rPr lang="tr-TR" altLang="tr-TR" b="1" dirty="0" smtClean="0">
                <a:latin typeface="Tahoma" panose="020B0604030504040204" pitchFamily="34" charset="0"/>
              </a:rPr>
              <a:t> </a:t>
            </a:r>
            <a:r>
              <a:rPr lang="tr-TR" altLang="tr-TR" b="1" dirty="0" err="1" smtClean="0">
                <a:latin typeface="Tahoma" panose="020B0604030504040204" pitchFamily="34" charset="0"/>
              </a:rPr>
              <a:t>effusion</a:t>
            </a:r>
            <a:r>
              <a:rPr lang="tr-TR" altLang="tr-TR" b="1" dirty="0" smtClean="0">
                <a:latin typeface="Tahoma" panose="020B0604030504040204" pitchFamily="34" charset="0"/>
              </a:rPr>
              <a:t>,</a:t>
            </a:r>
          </a:p>
          <a:p>
            <a:r>
              <a:rPr lang="tr-TR" altLang="tr-TR" b="1" dirty="0" err="1" smtClean="0">
                <a:latin typeface="Tahoma" panose="020B0604030504040204" pitchFamily="34" charset="0"/>
              </a:rPr>
              <a:t>hydrothorax</a:t>
            </a:r>
            <a:r>
              <a:rPr lang="tr-TR" altLang="tr-TR" b="1" dirty="0" smtClean="0">
                <a:latin typeface="Tahoma" panose="020B0604030504040204" pitchFamily="34" charset="0"/>
              </a:rPr>
              <a:t>, </a:t>
            </a:r>
            <a:r>
              <a:rPr lang="tr-TR" altLang="tr-TR" b="1" dirty="0" err="1" smtClean="0">
                <a:latin typeface="Tahoma" panose="020B0604030504040204" pitchFamily="34" charset="0"/>
              </a:rPr>
              <a:t>mycocardial</a:t>
            </a:r>
            <a:r>
              <a:rPr lang="tr-TR" altLang="tr-TR" b="1" dirty="0" smtClean="0">
                <a:latin typeface="Tahoma" panose="020B0604030504040204" pitchFamily="34" charset="0"/>
              </a:rPr>
              <a:t> </a:t>
            </a:r>
            <a:r>
              <a:rPr lang="tr-TR" altLang="tr-TR" b="1" dirty="0" err="1" smtClean="0">
                <a:latin typeface="Tahoma" panose="020B0604030504040204" pitchFamily="34" charset="0"/>
              </a:rPr>
              <a:t>hemorrhagie</a:t>
            </a:r>
            <a:r>
              <a:rPr lang="tr-TR" altLang="tr-TR" b="1" dirty="0" smtClean="0">
                <a:latin typeface="Tahoma" panose="020B0604030504040204" pitchFamily="34" charset="0"/>
              </a:rPr>
              <a:t>, </a:t>
            </a:r>
            <a:r>
              <a:rPr lang="tr-TR" altLang="tr-TR" b="1" dirty="0" err="1" smtClean="0">
                <a:latin typeface="Tahoma" panose="020B0604030504040204" pitchFamily="34" charset="0"/>
              </a:rPr>
              <a:t>infarctus</a:t>
            </a:r>
            <a:endParaRPr lang="tr-TR" altLang="tr-TR" b="1" dirty="0">
              <a:latin typeface="Tahoma" panose="020B0604030504040204" pitchFamily="34" charset="0"/>
            </a:endParaRPr>
          </a:p>
        </p:txBody>
      </p:sp>
      <p:sp>
        <p:nvSpPr>
          <p:cNvPr id="20499" name="Line 19"/>
          <p:cNvSpPr>
            <a:spLocks noChangeShapeType="1"/>
          </p:cNvSpPr>
          <p:nvPr/>
        </p:nvSpPr>
        <p:spPr bwMode="auto">
          <a:xfrm>
            <a:off x="4038600" y="4724400"/>
            <a:ext cx="0" cy="838200"/>
          </a:xfrm>
          <a:prstGeom prst="line">
            <a:avLst/>
          </a:prstGeom>
          <a:noFill/>
          <a:ln w="2857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6" name="Line 11"/>
          <p:cNvSpPr>
            <a:spLocks noChangeShapeType="1"/>
          </p:cNvSpPr>
          <p:nvPr/>
        </p:nvSpPr>
        <p:spPr bwMode="auto">
          <a:xfrm>
            <a:off x="7969716" y="1977241"/>
            <a:ext cx="431799" cy="0"/>
          </a:xfrm>
          <a:prstGeom prst="line">
            <a:avLst/>
          </a:prstGeom>
          <a:noFill/>
          <a:ln w="2857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7" name="Line 11"/>
          <p:cNvSpPr>
            <a:spLocks noChangeShapeType="1"/>
          </p:cNvSpPr>
          <p:nvPr/>
        </p:nvSpPr>
        <p:spPr bwMode="auto">
          <a:xfrm>
            <a:off x="6059488" y="1977241"/>
            <a:ext cx="431799" cy="0"/>
          </a:xfrm>
          <a:prstGeom prst="line">
            <a:avLst/>
          </a:prstGeom>
          <a:noFill/>
          <a:ln w="2857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8" name="Line 11"/>
          <p:cNvSpPr>
            <a:spLocks noChangeShapeType="1"/>
          </p:cNvSpPr>
          <p:nvPr/>
        </p:nvSpPr>
        <p:spPr bwMode="auto">
          <a:xfrm>
            <a:off x="3440484" y="1977241"/>
            <a:ext cx="431799" cy="0"/>
          </a:xfrm>
          <a:prstGeom prst="line">
            <a:avLst/>
          </a:prstGeom>
          <a:noFill/>
          <a:ln w="2857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9" name="Line 11"/>
          <p:cNvSpPr>
            <a:spLocks noChangeShapeType="1"/>
          </p:cNvSpPr>
          <p:nvPr/>
        </p:nvSpPr>
        <p:spPr bwMode="auto">
          <a:xfrm flipH="1">
            <a:off x="7422078" y="4329555"/>
            <a:ext cx="864920" cy="16814"/>
          </a:xfrm>
          <a:prstGeom prst="line">
            <a:avLst/>
          </a:prstGeom>
          <a:noFill/>
          <a:ln w="2857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28392385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tr-TR" dirty="0" err="1" smtClean="0">
                <a:solidFill>
                  <a:srgbClr val="0070C0"/>
                </a:solidFill>
              </a:rPr>
              <a:t>Pathology</a:t>
            </a:r>
            <a:endParaRPr lang="en-US" altLang="tr-TR" b="1" dirty="0">
              <a:solidFill>
                <a:srgbClr val="FF3300"/>
              </a:solidFill>
            </a:endParaRPr>
          </a:p>
        </p:txBody>
      </p:sp>
      <p:pic>
        <p:nvPicPr>
          <p:cNvPr id="21507" name="Picture 3" descr="AHS-akciğ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1981200"/>
            <a:ext cx="3863975" cy="27813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AHS-Efüzy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981200"/>
            <a:ext cx="3810000" cy="2794000"/>
          </a:xfrm>
          <a:prstGeom prst="rect">
            <a:avLst/>
          </a:prstGeom>
          <a:noFill/>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2431473" y="5181601"/>
            <a:ext cx="32862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dirty="0" err="1" smtClean="0"/>
              <a:t>Pulmonary</a:t>
            </a:r>
            <a:r>
              <a:rPr lang="tr-TR" altLang="tr-TR" b="1" dirty="0" smtClean="0"/>
              <a:t> </a:t>
            </a:r>
            <a:r>
              <a:rPr lang="tr-TR" altLang="tr-TR" b="1" dirty="0" err="1" smtClean="0"/>
              <a:t>cross-section</a:t>
            </a:r>
            <a:r>
              <a:rPr lang="tr-TR" altLang="tr-TR" b="1" dirty="0" smtClean="0"/>
              <a:t>, </a:t>
            </a:r>
            <a:r>
              <a:rPr lang="tr-TR" altLang="tr-TR" b="1" dirty="0" err="1" smtClean="0"/>
              <a:t>edema</a:t>
            </a:r>
            <a:endParaRPr lang="en-US" altLang="tr-TR" b="1" dirty="0"/>
          </a:p>
        </p:txBody>
      </p:sp>
      <p:sp>
        <p:nvSpPr>
          <p:cNvPr id="21510" name="Text Box 6"/>
          <p:cNvSpPr txBox="1">
            <a:spLocks noChangeArrowheads="1"/>
          </p:cNvSpPr>
          <p:nvPr/>
        </p:nvSpPr>
        <p:spPr bwMode="auto">
          <a:xfrm>
            <a:off x="6324600" y="5181601"/>
            <a:ext cx="39228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tr-TR" b="1" dirty="0" smtClean="0"/>
              <a:t>Pleural effusion and pulmonary edema</a:t>
            </a:r>
            <a:endParaRPr lang="en-US" altLang="tr-TR" b="1" dirty="0"/>
          </a:p>
        </p:txBody>
      </p:sp>
    </p:spTree>
    <p:extLst>
      <p:ext uri="{BB962C8B-B14F-4D97-AF65-F5344CB8AC3E}">
        <p14:creationId xmlns:p14="http://schemas.microsoft.com/office/powerpoint/2010/main" val="3264362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tr-TR" dirty="0" err="1" smtClean="0">
                <a:solidFill>
                  <a:srgbClr val="0070C0"/>
                </a:solidFill>
              </a:rPr>
              <a:t>Pathology</a:t>
            </a:r>
            <a:endParaRPr lang="en-US" altLang="tr-TR" b="1" dirty="0">
              <a:solidFill>
                <a:srgbClr val="FF3300"/>
              </a:solidFill>
            </a:endParaRPr>
          </a:p>
        </p:txBody>
      </p:sp>
      <p:pic>
        <p:nvPicPr>
          <p:cNvPr id="22531" name="Picture 3" descr="AHS_hydrperic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616" y="1828801"/>
            <a:ext cx="4114800" cy="301625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AHS-kalpkasıkana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828801"/>
            <a:ext cx="3962400" cy="2974975"/>
          </a:xfrm>
          <a:prstGeom prst="rect">
            <a:avLst/>
          </a:prstGeom>
          <a:noFill/>
          <a:extLst>
            <a:ext uri="{909E8E84-426E-40DD-AFC4-6F175D3DCCD1}">
              <a14:hiddenFill xmlns:a14="http://schemas.microsoft.com/office/drawing/2010/main">
                <a:solidFill>
                  <a:srgbClr val="FFFFFF"/>
                </a:solidFill>
              </a14:hiddenFill>
            </a:ext>
          </a:extLst>
        </p:spPr>
      </p:pic>
      <p:sp>
        <p:nvSpPr>
          <p:cNvPr id="22533" name="Text Box 5"/>
          <p:cNvSpPr txBox="1">
            <a:spLocks noChangeArrowheads="1"/>
          </p:cNvSpPr>
          <p:nvPr/>
        </p:nvSpPr>
        <p:spPr bwMode="auto">
          <a:xfrm>
            <a:off x="2659228" y="5181600"/>
            <a:ext cx="19175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dirty="0" err="1"/>
              <a:t>Hydropericardium</a:t>
            </a:r>
            <a:endParaRPr lang="en-US" altLang="tr-TR" b="1" dirty="0"/>
          </a:p>
        </p:txBody>
      </p:sp>
      <p:sp>
        <p:nvSpPr>
          <p:cNvPr id="22534" name="Text Box 6"/>
          <p:cNvSpPr txBox="1">
            <a:spLocks noChangeArrowheads="1"/>
          </p:cNvSpPr>
          <p:nvPr/>
        </p:nvSpPr>
        <p:spPr bwMode="auto">
          <a:xfrm>
            <a:off x="6934201" y="5181600"/>
            <a:ext cx="24847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dirty="0" err="1"/>
              <a:t>Myocard</a:t>
            </a:r>
            <a:r>
              <a:rPr lang="tr-TR" altLang="tr-TR" b="1" dirty="0"/>
              <a:t>, </a:t>
            </a:r>
            <a:r>
              <a:rPr lang="tr-TR" altLang="tr-TR" b="1" dirty="0" err="1"/>
              <a:t>haemorrhagie</a:t>
            </a:r>
            <a:endParaRPr lang="en-US" altLang="tr-TR" b="1" dirty="0"/>
          </a:p>
        </p:txBody>
      </p:sp>
    </p:spTree>
    <p:extLst>
      <p:ext uri="{BB962C8B-B14F-4D97-AF65-F5344CB8AC3E}">
        <p14:creationId xmlns:p14="http://schemas.microsoft.com/office/powerpoint/2010/main" val="2560312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tr-TR" dirty="0" err="1" smtClean="0">
                <a:solidFill>
                  <a:srgbClr val="0070C0"/>
                </a:solidFill>
              </a:rPr>
              <a:t>Pathology</a:t>
            </a:r>
            <a:endParaRPr lang="en-US" altLang="tr-TR" b="1" dirty="0">
              <a:solidFill>
                <a:srgbClr val="FF3300"/>
              </a:solidFill>
            </a:endParaRPr>
          </a:p>
        </p:txBody>
      </p:sp>
      <p:pic>
        <p:nvPicPr>
          <p:cNvPr id="23555" name="Picture 3" descr="AHS-intermuscöd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555" y="1599211"/>
            <a:ext cx="4311445" cy="3163289"/>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AHS-Midekana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199" y="1599211"/>
            <a:ext cx="4217719" cy="3163289"/>
          </a:xfrm>
          <a:prstGeom prst="rect">
            <a:avLst/>
          </a:prstGeom>
          <a:noFill/>
          <a:extLst>
            <a:ext uri="{909E8E84-426E-40DD-AFC4-6F175D3DCCD1}">
              <a14:hiddenFill xmlns:a14="http://schemas.microsoft.com/office/drawing/2010/main">
                <a:solidFill>
                  <a:srgbClr val="FFFFFF"/>
                </a:solidFill>
              </a14:hiddenFill>
            </a:ext>
          </a:extLst>
        </p:spPr>
      </p:pic>
      <p:sp>
        <p:nvSpPr>
          <p:cNvPr id="23557" name="Text Box 5"/>
          <p:cNvSpPr txBox="1">
            <a:spLocks noChangeArrowheads="1"/>
          </p:cNvSpPr>
          <p:nvPr/>
        </p:nvSpPr>
        <p:spPr bwMode="auto">
          <a:xfrm>
            <a:off x="1403555" y="5043101"/>
            <a:ext cx="43114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tr-TR" altLang="tr-TR" b="1" dirty="0" err="1" smtClean="0"/>
              <a:t>Intermuscular</a:t>
            </a:r>
            <a:r>
              <a:rPr lang="tr-TR" altLang="tr-TR" b="1" dirty="0" smtClean="0"/>
              <a:t> </a:t>
            </a:r>
            <a:r>
              <a:rPr lang="tr-TR" altLang="tr-TR" b="1" dirty="0" err="1" smtClean="0"/>
              <a:t>Edema</a:t>
            </a:r>
            <a:r>
              <a:rPr lang="tr-TR" altLang="tr-TR" b="1" dirty="0" smtClean="0"/>
              <a:t>, </a:t>
            </a:r>
            <a:r>
              <a:rPr lang="tr-TR" altLang="tr-TR" b="1" dirty="0" err="1" smtClean="0"/>
              <a:t>Gelatinous</a:t>
            </a:r>
            <a:r>
              <a:rPr lang="tr-TR" altLang="tr-TR" b="1" dirty="0" smtClean="0"/>
              <a:t> </a:t>
            </a:r>
            <a:r>
              <a:rPr lang="tr-TR" altLang="tr-TR" b="1" dirty="0" err="1" smtClean="0"/>
              <a:t>deposits</a:t>
            </a:r>
            <a:endParaRPr lang="en-US" altLang="tr-TR" b="1" dirty="0"/>
          </a:p>
        </p:txBody>
      </p:sp>
      <p:sp>
        <p:nvSpPr>
          <p:cNvPr id="23558" name="Text Box 6"/>
          <p:cNvSpPr txBox="1">
            <a:spLocks noChangeArrowheads="1"/>
          </p:cNvSpPr>
          <p:nvPr/>
        </p:nvSpPr>
        <p:spPr bwMode="auto">
          <a:xfrm>
            <a:off x="7230416" y="5043101"/>
            <a:ext cx="28632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dirty="0" err="1" smtClean="0"/>
              <a:t>Glandular</a:t>
            </a:r>
            <a:r>
              <a:rPr lang="tr-TR" altLang="tr-TR" b="1" dirty="0" smtClean="0"/>
              <a:t> </a:t>
            </a:r>
            <a:r>
              <a:rPr lang="tr-TR" altLang="tr-TR" b="1" dirty="0" err="1" smtClean="0"/>
              <a:t>stomach</a:t>
            </a:r>
            <a:r>
              <a:rPr lang="tr-TR" altLang="tr-TR" b="1" dirty="0" smtClean="0"/>
              <a:t> </a:t>
            </a:r>
            <a:r>
              <a:rPr lang="tr-TR" altLang="tr-TR" b="1" dirty="0" err="1" smtClean="0"/>
              <a:t>bleeding</a:t>
            </a:r>
            <a:endParaRPr lang="en-US" altLang="tr-TR" b="1" dirty="0"/>
          </a:p>
        </p:txBody>
      </p:sp>
    </p:spTree>
    <p:extLst>
      <p:ext uri="{BB962C8B-B14F-4D97-AF65-F5344CB8AC3E}">
        <p14:creationId xmlns:p14="http://schemas.microsoft.com/office/powerpoint/2010/main" val="116402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smtClean="0">
                <a:solidFill>
                  <a:srgbClr val="0070C0"/>
                </a:solidFill>
              </a:rPr>
              <a:t>Incubation Period</a:t>
            </a:r>
            <a:endParaRPr lang="tr-TR" dirty="0">
              <a:solidFill>
                <a:srgbClr val="0070C0"/>
              </a:solidFill>
            </a:endParaRPr>
          </a:p>
        </p:txBody>
      </p:sp>
      <p:sp>
        <p:nvSpPr>
          <p:cNvPr id="3" name="İçerik Yer Tutucusu 2"/>
          <p:cNvSpPr>
            <a:spLocks noGrp="1"/>
          </p:cNvSpPr>
          <p:nvPr>
            <p:ph idx="1"/>
          </p:nvPr>
        </p:nvSpPr>
        <p:spPr/>
        <p:txBody>
          <a:bodyPr/>
          <a:lstStyle/>
          <a:p>
            <a:r>
              <a:rPr lang="en-US" dirty="0" smtClean="0"/>
              <a:t>The incubation period for African horse sickness in equids is approximately 3 days to 2 weeks (usually &lt; 9 days), with the cardiac form typically developing later than the pulmonary form. </a:t>
            </a:r>
            <a:endParaRPr lang="tr-TR" dirty="0"/>
          </a:p>
        </p:txBody>
      </p:sp>
    </p:spTree>
    <p:extLst>
      <p:ext uri="{BB962C8B-B14F-4D97-AF65-F5344CB8AC3E}">
        <p14:creationId xmlns:p14="http://schemas.microsoft.com/office/powerpoint/2010/main" val="4911320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p>
        </p:txBody>
      </p:sp>
      <p:sp>
        <p:nvSpPr>
          <p:cNvPr id="3" name="İçerik Yer Tutucusu 2"/>
          <p:cNvSpPr>
            <a:spLocks noGrp="1"/>
          </p:cNvSpPr>
          <p:nvPr>
            <p:ph idx="1"/>
          </p:nvPr>
        </p:nvSpPr>
        <p:spPr/>
        <p:txBody>
          <a:bodyPr/>
          <a:lstStyle/>
          <a:p>
            <a:r>
              <a:rPr lang="en-US" dirty="0" smtClean="0"/>
              <a:t>Four different forms of African horse sickness exist:</a:t>
            </a:r>
            <a:endParaRPr lang="tr-TR" dirty="0" smtClean="0"/>
          </a:p>
          <a:p>
            <a:r>
              <a:rPr lang="en-US" dirty="0" smtClean="0"/>
              <a:t> the </a:t>
            </a:r>
            <a:r>
              <a:rPr lang="en-US" dirty="0" err="1" smtClean="0"/>
              <a:t>peracute</a:t>
            </a:r>
            <a:r>
              <a:rPr lang="en-US" dirty="0" smtClean="0"/>
              <a:t> (pulmonary) form, </a:t>
            </a:r>
            <a:endParaRPr lang="tr-TR" dirty="0" smtClean="0"/>
          </a:p>
          <a:p>
            <a:r>
              <a:rPr lang="en-US" dirty="0" smtClean="0"/>
              <a:t>the subacute edematous (cardiac) form, </a:t>
            </a:r>
            <a:endParaRPr lang="tr-TR" dirty="0" smtClean="0"/>
          </a:p>
          <a:p>
            <a:r>
              <a:rPr lang="en-US" dirty="0" smtClean="0"/>
              <a:t>the acute (mixed) form, </a:t>
            </a:r>
            <a:endParaRPr lang="tr-TR" dirty="0" smtClean="0"/>
          </a:p>
          <a:p>
            <a:r>
              <a:rPr lang="en-US" dirty="0" err="1" smtClean="0"/>
              <a:t>horsesickness</a:t>
            </a:r>
            <a:r>
              <a:rPr lang="en-US" dirty="0" smtClean="0"/>
              <a:t> fever. </a:t>
            </a:r>
            <a:endParaRPr lang="tr-TR" dirty="0"/>
          </a:p>
        </p:txBody>
      </p:sp>
    </p:spTree>
    <p:extLst>
      <p:ext uri="{BB962C8B-B14F-4D97-AF65-F5344CB8AC3E}">
        <p14:creationId xmlns:p14="http://schemas.microsoft.com/office/powerpoint/2010/main" val="22887632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41268"/>
            <a:ext cx="10515600" cy="5535695"/>
          </a:xfrm>
        </p:spPr>
        <p:txBody>
          <a:bodyPr/>
          <a:lstStyle/>
          <a:p>
            <a:pPr marL="0" indent="0">
              <a:buNone/>
            </a:pPr>
            <a:r>
              <a:rPr lang="en-US" dirty="0" smtClean="0">
                <a:solidFill>
                  <a:srgbClr val="7030A0"/>
                </a:solidFill>
              </a:rPr>
              <a:t>1-Peracute and </a:t>
            </a:r>
            <a:r>
              <a:rPr lang="en-US" dirty="0" err="1" smtClean="0">
                <a:solidFill>
                  <a:srgbClr val="7030A0"/>
                </a:solidFill>
              </a:rPr>
              <a:t>Pulmunal</a:t>
            </a:r>
            <a:r>
              <a:rPr lang="en-US" dirty="0" smtClean="0">
                <a:solidFill>
                  <a:srgbClr val="7030A0"/>
                </a:solidFill>
              </a:rPr>
              <a:t> Form:</a:t>
            </a:r>
          </a:p>
          <a:p>
            <a:pPr marL="0" indent="0">
              <a:buNone/>
            </a:pPr>
            <a:r>
              <a:rPr lang="en-US" dirty="0" smtClean="0"/>
              <a:t> - The incubation period is very short (3-5 days).</a:t>
            </a:r>
            <a:endParaRPr lang="tr-TR" dirty="0" smtClean="0"/>
          </a:p>
          <a:p>
            <a:pPr marL="0" indent="0">
              <a:buNone/>
            </a:pPr>
            <a:r>
              <a:rPr lang="en-US" dirty="0" smtClean="0"/>
              <a:t>  - F</a:t>
            </a:r>
            <a:r>
              <a:rPr lang="tr-TR" dirty="0" smtClean="0"/>
              <a:t>ever</a:t>
            </a:r>
            <a:r>
              <a:rPr lang="en-US" dirty="0" smtClean="0"/>
              <a:t> 40-41 ° C</a:t>
            </a:r>
          </a:p>
          <a:p>
            <a:pPr marL="0" indent="0">
              <a:buNone/>
            </a:pPr>
            <a:r>
              <a:rPr lang="en-US" dirty="0" smtClean="0"/>
              <a:t> - Increased respiratory rate (&gt; 70 / min).</a:t>
            </a:r>
          </a:p>
          <a:p>
            <a:pPr marL="0" indent="0">
              <a:buNone/>
            </a:pPr>
            <a:r>
              <a:rPr lang="tr-TR" dirty="0" smtClean="0"/>
              <a:t> </a:t>
            </a:r>
            <a:r>
              <a:rPr lang="en-US" dirty="0" smtClean="0"/>
              <a:t>- </a:t>
            </a:r>
            <a:r>
              <a:rPr lang="tr-TR" dirty="0" err="1" smtClean="0"/>
              <a:t>Dispnea</a:t>
            </a:r>
            <a:r>
              <a:rPr lang="tr-TR" dirty="0" smtClean="0"/>
              <a:t>, </a:t>
            </a:r>
            <a:r>
              <a:rPr lang="en-US" dirty="0" smtClean="0"/>
              <a:t>Animals with this form often stand with forelegs spread, head extended, and nostrils fully dilated. </a:t>
            </a:r>
            <a:endParaRPr lang="tr-TR" dirty="0" smtClean="0"/>
          </a:p>
          <a:p>
            <a:pPr marL="0" indent="0">
              <a:buNone/>
            </a:pPr>
            <a:r>
              <a:rPr lang="en-US" dirty="0" smtClean="0"/>
              <a:t> - Edema in alveoli and fluid in brochures</a:t>
            </a:r>
          </a:p>
          <a:p>
            <a:pPr marL="0" indent="0">
              <a:buNone/>
            </a:pPr>
            <a:r>
              <a:rPr lang="en-US" dirty="0" smtClean="0"/>
              <a:t> - death after a few hours from the initial clinical indication</a:t>
            </a:r>
            <a:endParaRPr lang="tr-TR" dirty="0"/>
          </a:p>
        </p:txBody>
      </p:sp>
    </p:spTree>
    <p:extLst>
      <p:ext uri="{BB962C8B-B14F-4D97-AF65-F5344CB8AC3E}">
        <p14:creationId xmlns:p14="http://schemas.microsoft.com/office/powerpoint/2010/main" val="3479057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475013"/>
            <a:ext cx="10515600" cy="5701950"/>
          </a:xfrm>
        </p:spPr>
        <p:txBody>
          <a:bodyPr>
            <a:normAutofit lnSpcReduction="10000"/>
          </a:bodyPr>
          <a:lstStyle/>
          <a:p>
            <a:pPr marL="0" indent="0">
              <a:buNone/>
            </a:pPr>
            <a:r>
              <a:rPr lang="tr-TR" dirty="0" smtClean="0">
                <a:solidFill>
                  <a:srgbClr val="7030A0"/>
                </a:solidFill>
              </a:rPr>
              <a:t>2- </a:t>
            </a:r>
            <a:r>
              <a:rPr lang="tr-TR" dirty="0">
                <a:solidFill>
                  <a:srgbClr val="7030A0"/>
                </a:solidFill>
              </a:rPr>
              <a:t>S</a:t>
            </a:r>
            <a:r>
              <a:rPr lang="en-US" dirty="0" err="1" smtClean="0">
                <a:solidFill>
                  <a:srgbClr val="7030A0"/>
                </a:solidFill>
              </a:rPr>
              <a:t>ubacute</a:t>
            </a:r>
            <a:r>
              <a:rPr lang="en-US" dirty="0" smtClean="0">
                <a:solidFill>
                  <a:srgbClr val="7030A0"/>
                </a:solidFill>
              </a:rPr>
              <a:t> edematous (cardiac) form </a:t>
            </a:r>
            <a:r>
              <a:rPr lang="en-US" dirty="0" smtClean="0"/>
              <a:t>   </a:t>
            </a:r>
            <a:endParaRPr lang="tr-TR" dirty="0" smtClean="0"/>
          </a:p>
          <a:p>
            <a:pPr>
              <a:buFontTx/>
              <a:buChar char="-"/>
            </a:pPr>
            <a:r>
              <a:rPr lang="en-US" dirty="0" smtClean="0"/>
              <a:t>The incubation </a:t>
            </a:r>
            <a:r>
              <a:rPr lang="tr-TR" dirty="0" err="1" smtClean="0"/>
              <a:t>period</a:t>
            </a:r>
            <a:r>
              <a:rPr lang="en-US" dirty="0" smtClean="0"/>
              <a:t> is 7-14 days.</a:t>
            </a:r>
            <a:endParaRPr lang="tr-TR" dirty="0" smtClean="0"/>
          </a:p>
          <a:p>
            <a:pPr marL="0" indent="0">
              <a:buNone/>
            </a:pPr>
            <a:r>
              <a:rPr lang="en-US" dirty="0" smtClean="0"/>
              <a:t>- Fever lasts 3-6 days.</a:t>
            </a:r>
          </a:p>
          <a:p>
            <a:pPr>
              <a:buFontTx/>
              <a:buChar char="-"/>
            </a:pPr>
            <a:r>
              <a:rPr lang="en-US" dirty="0" smtClean="0"/>
              <a:t>Shortly before the fever starts to subside, edematous swellings appear in the supraorbital fossae and eyelids. </a:t>
            </a:r>
            <a:endParaRPr lang="tr-TR" dirty="0" smtClean="0"/>
          </a:p>
          <a:p>
            <a:pPr>
              <a:buFontTx/>
              <a:buChar char="-"/>
            </a:pPr>
            <a:r>
              <a:rPr lang="en-US" dirty="0" smtClean="0"/>
              <a:t>These swellings later spread to involve the face, tongue, </a:t>
            </a:r>
            <a:r>
              <a:rPr lang="en-US" dirty="0" err="1" smtClean="0"/>
              <a:t>intermandibular</a:t>
            </a:r>
            <a:r>
              <a:rPr lang="en-US" dirty="0" smtClean="0"/>
              <a:t> space, laryngeal region, and sometimes the neck, shoulders and chest.</a:t>
            </a:r>
            <a:endParaRPr lang="tr-TR" dirty="0" smtClean="0"/>
          </a:p>
          <a:p>
            <a:pPr marL="0" indent="0">
              <a:buNone/>
            </a:pPr>
            <a:r>
              <a:rPr lang="en-US" dirty="0" smtClean="0"/>
              <a:t>- </a:t>
            </a:r>
            <a:r>
              <a:rPr lang="en-US" dirty="0" err="1" smtClean="0"/>
              <a:t>Hydroperikardium</a:t>
            </a:r>
            <a:endParaRPr lang="en-US" dirty="0" smtClean="0"/>
          </a:p>
          <a:p>
            <a:pPr>
              <a:buFontTx/>
              <a:buChar char="-"/>
            </a:pPr>
            <a:r>
              <a:rPr lang="en-US" dirty="0" smtClean="0"/>
              <a:t>Myocardial infarction</a:t>
            </a:r>
            <a:endParaRPr lang="tr-TR" dirty="0" smtClean="0"/>
          </a:p>
          <a:p>
            <a:pPr>
              <a:buFontTx/>
              <a:buChar char="-"/>
            </a:pPr>
            <a:r>
              <a:rPr lang="en-US" dirty="0" smtClean="0"/>
              <a:t>Death often occurs from cardiac failure. </a:t>
            </a:r>
            <a:endParaRPr lang="tr-TR" dirty="0" smtClean="0"/>
          </a:p>
          <a:p>
            <a:pPr>
              <a:buFontTx/>
              <a:buChar char="-"/>
            </a:pPr>
            <a:r>
              <a:rPr lang="en-US" dirty="0" smtClean="0"/>
              <a:t>If the animal recovers, the swellings gradually subside over a few days to a week.</a:t>
            </a:r>
            <a:endParaRPr lang="tr-TR" dirty="0"/>
          </a:p>
        </p:txBody>
      </p:sp>
    </p:spTree>
    <p:extLst>
      <p:ext uri="{BB962C8B-B14F-4D97-AF65-F5344CB8AC3E}">
        <p14:creationId xmlns:p14="http://schemas.microsoft.com/office/powerpoint/2010/main" val="19440019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endParaRPr lang="en-US" altLang="tr-TR" b="1" dirty="0">
              <a:solidFill>
                <a:srgbClr val="FF3300"/>
              </a:solidFill>
            </a:endParaRPr>
          </a:p>
        </p:txBody>
      </p:sp>
      <p:pic>
        <p:nvPicPr>
          <p:cNvPr id="17411" name="Picture 3" descr="AHS-Gö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828800"/>
            <a:ext cx="292735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AHS-Gözöd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209800"/>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7413" name="Text Box 5"/>
          <p:cNvSpPr txBox="1">
            <a:spLocks noChangeArrowheads="1"/>
          </p:cNvSpPr>
          <p:nvPr/>
        </p:nvSpPr>
        <p:spPr bwMode="auto">
          <a:xfrm>
            <a:off x="5257800" y="5791200"/>
            <a:ext cx="20496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dirty="0" err="1"/>
              <a:t>Supraorbital</a:t>
            </a:r>
            <a:r>
              <a:rPr lang="tr-TR" altLang="tr-TR" b="1" dirty="0"/>
              <a:t> </a:t>
            </a:r>
            <a:r>
              <a:rPr lang="tr-TR" altLang="tr-TR" b="1" dirty="0" err="1" smtClean="0"/>
              <a:t>edemz</a:t>
            </a:r>
            <a:endParaRPr lang="en-US" altLang="tr-TR" b="1" dirty="0"/>
          </a:p>
        </p:txBody>
      </p:sp>
    </p:spTree>
    <p:extLst>
      <p:ext uri="{BB962C8B-B14F-4D97-AF65-F5344CB8AC3E}">
        <p14:creationId xmlns:p14="http://schemas.microsoft.com/office/powerpoint/2010/main" val="23380491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AHS-supraorbö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81200"/>
            <a:ext cx="4191000" cy="309245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AHS-supraorböd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981200"/>
            <a:ext cx="4267200" cy="3130550"/>
          </a:xfrm>
          <a:prstGeom prst="rect">
            <a:avLst/>
          </a:prstGeom>
          <a:noFill/>
          <a:extLst>
            <a:ext uri="{909E8E84-426E-40DD-AFC4-6F175D3DCCD1}">
              <a14:hiddenFill xmlns:a14="http://schemas.microsoft.com/office/drawing/2010/main">
                <a:solidFill>
                  <a:srgbClr val="FFFFFF"/>
                </a:solidFill>
              </a14:hiddenFill>
            </a:ext>
          </a:extLst>
        </p:spPr>
      </p:pic>
      <p:sp>
        <p:nvSpPr>
          <p:cNvPr id="18437" name="Text Box 5"/>
          <p:cNvSpPr txBox="1">
            <a:spLocks noChangeArrowheads="1"/>
          </p:cNvSpPr>
          <p:nvPr/>
        </p:nvSpPr>
        <p:spPr bwMode="auto">
          <a:xfrm>
            <a:off x="5257800" y="5791200"/>
            <a:ext cx="20721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dirty="0" err="1"/>
              <a:t>Supraorbital</a:t>
            </a:r>
            <a:r>
              <a:rPr lang="tr-TR" altLang="tr-TR" b="1" dirty="0"/>
              <a:t> </a:t>
            </a:r>
            <a:r>
              <a:rPr lang="tr-TR" altLang="tr-TR" b="1" dirty="0" err="1" smtClean="0"/>
              <a:t>edema</a:t>
            </a:r>
            <a:endParaRPr lang="en-US" altLang="tr-TR" b="1" dirty="0"/>
          </a:p>
        </p:txBody>
      </p:sp>
      <p:sp>
        <p:nvSpPr>
          <p:cNvPr id="2" name="Unvan 1"/>
          <p:cNvSpPr>
            <a:spLocks noGrp="1"/>
          </p:cNvSpPr>
          <p:nvPr>
            <p:ph type="title"/>
          </p:nvPr>
        </p:nvSpPr>
        <p:spPr/>
        <p:txBody>
          <a:bodyPr/>
          <a:lstStyle/>
          <a:p>
            <a:endParaRPr lang="tr-TR"/>
          </a:p>
        </p:txBody>
      </p:sp>
    </p:spTree>
    <p:extLst>
      <p:ext uri="{BB962C8B-B14F-4D97-AF65-F5344CB8AC3E}">
        <p14:creationId xmlns:p14="http://schemas.microsoft.com/office/powerpoint/2010/main" val="580962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414559"/>
            <a:ext cx="10515600" cy="1325563"/>
          </a:xfrm>
        </p:spPr>
        <p:txBody>
          <a:bodyPr/>
          <a:lstStyle/>
          <a:p>
            <a:r>
              <a:rPr lang="en-US" dirty="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p:txBody>
          <a:bodyPr/>
          <a:lstStyle/>
          <a:p>
            <a:r>
              <a:rPr lang="en-US" dirty="0" err="1" smtClean="0"/>
              <a:t>Akabane</a:t>
            </a:r>
            <a:r>
              <a:rPr lang="en-US" dirty="0" smtClean="0"/>
              <a:t> </a:t>
            </a:r>
            <a:r>
              <a:rPr lang="en-US" dirty="0"/>
              <a:t>virus is transmitted primarily by biting midges (gnats) in the genus </a:t>
            </a:r>
            <a:r>
              <a:rPr lang="en-US" dirty="0" err="1"/>
              <a:t>Culicoides</a:t>
            </a:r>
            <a:r>
              <a:rPr lang="en-US" dirty="0" smtClean="0"/>
              <a:t>.</a:t>
            </a:r>
            <a:endParaRPr lang="tr-TR" dirty="0" smtClean="0"/>
          </a:p>
          <a:p>
            <a:r>
              <a:rPr lang="en-US" dirty="0">
                <a:solidFill>
                  <a:srgbClr val="CC0099"/>
                </a:solidFill>
              </a:rPr>
              <a:t>Vertical transmission is important in the epidemiology of this disease. </a:t>
            </a:r>
            <a:endParaRPr lang="tr-TR" dirty="0" smtClean="0">
              <a:solidFill>
                <a:srgbClr val="CC0099"/>
              </a:solidFill>
            </a:endParaRPr>
          </a:p>
          <a:p>
            <a:r>
              <a:rPr lang="en-US" dirty="0" smtClean="0"/>
              <a:t>In </a:t>
            </a:r>
            <a:r>
              <a:rPr lang="en-US" dirty="0"/>
              <a:t>animals that are not immune to </a:t>
            </a:r>
            <a:r>
              <a:rPr lang="en-US" dirty="0" err="1"/>
              <a:t>Akabane</a:t>
            </a:r>
            <a:r>
              <a:rPr lang="en-US" dirty="0"/>
              <a:t> virus, it is transmitted across the placenta to the fetus, and causes congenital defects. </a:t>
            </a:r>
            <a:endParaRPr lang="tr-TR" dirty="0" smtClean="0"/>
          </a:p>
          <a:p>
            <a:r>
              <a:rPr lang="en-US" dirty="0" smtClean="0"/>
              <a:t>This </a:t>
            </a:r>
            <a:r>
              <a:rPr lang="en-US" dirty="0"/>
              <a:t>virus does not appear to be contagious by casual contact; horizontal transmission has only been reported via insect vectors</a:t>
            </a:r>
            <a:r>
              <a:rPr lang="en-US" dirty="0" smtClean="0"/>
              <a:t>.</a:t>
            </a:r>
            <a:endParaRPr lang="tr-TR" dirty="0" smtClean="0"/>
          </a:p>
          <a:p>
            <a:r>
              <a:rPr lang="en-US" dirty="0" smtClean="0"/>
              <a:t>It </a:t>
            </a:r>
            <a:r>
              <a:rPr lang="en-US" dirty="0"/>
              <a:t>has not been found in the semen of bulls. </a:t>
            </a:r>
            <a:endParaRPr lang="tr-TR" dirty="0" smtClean="0"/>
          </a:p>
          <a:p>
            <a:r>
              <a:rPr lang="en-US" dirty="0" smtClean="0">
                <a:solidFill>
                  <a:srgbClr val="00B050"/>
                </a:solidFill>
              </a:rPr>
              <a:t>Ruminants </a:t>
            </a:r>
            <a:r>
              <a:rPr lang="en-US" dirty="0">
                <a:solidFill>
                  <a:srgbClr val="00B050"/>
                </a:solidFill>
              </a:rPr>
              <a:t>do not become long-term carriers of </a:t>
            </a:r>
            <a:r>
              <a:rPr lang="en-US" dirty="0" err="1">
                <a:solidFill>
                  <a:srgbClr val="00B050"/>
                </a:solidFill>
              </a:rPr>
              <a:t>Akabane</a:t>
            </a:r>
            <a:r>
              <a:rPr lang="en-US" dirty="0">
                <a:solidFill>
                  <a:srgbClr val="00B050"/>
                </a:solidFill>
              </a:rPr>
              <a:t> virus.</a:t>
            </a:r>
            <a:endParaRPr lang="tr-TR" dirty="0">
              <a:solidFill>
                <a:srgbClr val="00B050"/>
              </a:solidFill>
            </a:endParaRPr>
          </a:p>
        </p:txBody>
      </p:sp>
      <p:pic>
        <p:nvPicPr>
          <p:cNvPr id="14338" name="Picture 2" descr="culicoides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8487" y="149669"/>
            <a:ext cx="2000250" cy="150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212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AHS-knojödem+kon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133601"/>
            <a:ext cx="3657600" cy="2682875"/>
          </a:xfrm>
          <a:prstGeom prst="rect">
            <a:avLst/>
          </a:prstGeom>
          <a:noFill/>
          <a:extLst>
            <a:ext uri="{909E8E84-426E-40DD-AFC4-6F175D3DCCD1}">
              <a14:hiddenFill xmlns:a14="http://schemas.microsoft.com/office/drawing/2010/main">
                <a:solidFill>
                  <a:srgbClr val="FFFFFF"/>
                </a:solidFill>
              </a14:hiddenFill>
            </a:ext>
          </a:extLst>
        </p:spPr>
      </p:pic>
      <p:sp>
        <p:nvSpPr>
          <p:cNvPr id="19460" name="Text Box 4"/>
          <p:cNvSpPr txBox="1">
            <a:spLocks noChangeArrowheads="1"/>
          </p:cNvSpPr>
          <p:nvPr/>
        </p:nvSpPr>
        <p:spPr bwMode="auto">
          <a:xfrm>
            <a:off x="2286000" y="5181600"/>
            <a:ext cx="35616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dirty="0" err="1" smtClean="0"/>
              <a:t>Conjunctival</a:t>
            </a:r>
            <a:r>
              <a:rPr lang="tr-TR" altLang="tr-TR" b="1" dirty="0" smtClean="0"/>
              <a:t> </a:t>
            </a:r>
            <a:r>
              <a:rPr lang="tr-TR" altLang="tr-TR" b="1" dirty="0" err="1" smtClean="0"/>
              <a:t>edema</a:t>
            </a:r>
            <a:r>
              <a:rPr lang="tr-TR" altLang="tr-TR" b="1" dirty="0" smtClean="0"/>
              <a:t> </a:t>
            </a:r>
            <a:r>
              <a:rPr lang="tr-TR" altLang="tr-TR" b="1" dirty="0" err="1" smtClean="0"/>
              <a:t>and</a:t>
            </a:r>
            <a:r>
              <a:rPr lang="tr-TR" altLang="tr-TR" b="1" dirty="0" smtClean="0"/>
              <a:t> </a:t>
            </a:r>
            <a:r>
              <a:rPr lang="tr-TR" altLang="tr-TR" b="1" dirty="0" err="1" smtClean="0"/>
              <a:t>hyperemia</a:t>
            </a:r>
            <a:endParaRPr lang="en-US" altLang="tr-TR" b="1" dirty="0"/>
          </a:p>
        </p:txBody>
      </p:sp>
      <p:pic>
        <p:nvPicPr>
          <p:cNvPr id="19461" name="Picture 5" descr="AHS-pulmödemnedenliköpü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133601"/>
            <a:ext cx="3657600" cy="2682875"/>
          </a:xfrm>
          <a:prstGeom prst="rect">
            <a:avLst/>
          </a:prstGeom>
          <a:noFill/>
          <a:extLst>
            <a:ext uri="{909E8E84-426E-40DD-AFC4-6F175D3DCCD1}">
              <a14:hiddenFill xmlns:a14="http://schemas.microsoft.com/office/drawing/2010/main">
                <a:solidFill>
                  <a:srgbClr val="FFFFFF"/>
                </a:solidFill>
              </a14:hiddenFill>
            </a:ext>
          </a:extLst>
        </p:spPr>
      </p:pic>
      <p:sp>
        <p:nvSpPr>
          <p:cNvPr id="19462" name="Text Box 6"/>
          <p:cNvSpPr txBox="1">
            <a:spLocks noChangeArrowheads="1"/>
          </p:cNvSpPr>
          <p:nvPr/>
        </p:nvSpPr>
        <p:spPr bwMode="auto">
          <a:xfrm>
            <a:off x="6477000" y="5181601"/>
            <a:ext cx="45379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b="1" dirty="0" smtClean="0"/>
              <a:t>Pulmonary </a:t>
            </a:r>
            <a:r>
              <a:rPr lang="tr-TR" altLang="tr-TR" b="1" dirty="0" err="1" smtClean="0"/>
              <a:t>foaming</a:t>
            </a:r>
            <a:r>
              <a:rPr lang="en-US" altLang="tr-TR" b="1" dirty="0" smtClean="0"/>
              <a:t> due to pulmonary edema</a:t>
            </a:r>
            <a:endParaRPr lang="en-US" altLang="tr-TR" b="1" dirty="0"/>
          </a:p>
        </p:txBody>
      </p:sp>
      <p:sp>
        <p:nvSpPr>
          <p:cNvPr id="2" name="Unvan 1"/>
          <p:cNvSpPr>
            <a:spLocks noGrp="1"/>
          </p:cNvSpPr>
          <p:nvPr>
            <p:ph type="title"/>
          </p:nvPr>
        </p:nvSpPr>
        <p:spPr/>
        <p:txBody>
          <a:bodyPr/>
          <a:lstStyle/>
          <a:p>
            <a:endParaRPr lang="tr-TR"/>
          </a:p>
        </p:txBody>
      </p:sp>
    </p:spTree>
    <p:extLst>
      <p:ext uri="{BB962C8B-B14F-4D97-AF65-F5344CB8AC3E}">
        <p14:creationId xmlns:p14="http://schemas.microsoft.com/office/powerpoint/2010/main" val="14550473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838200" y="795647"/>
            <a:ext cx="10515600" cy="5381316"/>
          </a:xfrm>
        </p:spPr>
        <p:txBody>
          <a:bodyPr/>
          <a:lstStyle/>
          <a:p>
            <a:pPr marL="0" indent="0">
              <a:buNone/>
            </a:pPr>
            <a:r>
              <a:rPr lang="tr-TR" dirty="0" smtClean="0">
                <a:solidFill>
                  <a:srgbClr val="7030A0"/>
                </a:solidFill>
              </a:rPr>
              <a:t>3- </a:t>
            </a:r>
            <a:r>
              <a:rPr lang="en-US" dirty="0" smtClean="0">
                <a:solidFill>
                  <a:srgbClr val="7030A0"/>
                </a:solidFill>
              </a:rPr>
              <a:t>The acute or mixed form </a:t>
            </a:r>
            <a:endParaRPr lang="tr-TR" dirty="0" smtClean="0">
              <a:solidFill>
                <a:srgbClr val="7030A0"/>
              </a:solidFill>
            </a:endParaRPr>
          </a:p>
          <a:p>
            <a:r>
              <a:rPr lang="en-US" dirty="0" smtClean="0"/>
              <a:t>Clinical signs of both the pulmonary and cardiac forms are seen in the mixed form. </a:t>
            </a:r>
            <a:endParaRPr lang="tr-TR" dirty="0" smtClean="0"/>
          </a:p>
          <a:p>
            <a:r>
              <a:rPr lang="en-US" dirty="0" smtClean="0"/>
              <a:t>In most cases, the cardiac form is subclinical and is followed by severe respiratory distress. </a:t>
            </a:r>
            <a:endParaRPr lang="tr-TR" dirty="0" smtClean="0"/>
          </a:p>
          <a:p>
            <a:r>
              <a:rPr lang="en-US" dirty="0" smtClean="0"/>
              <a:t>Occasionally, mild respiratory signs may be followed by edema and death from cardiac failure. </a:t>
            </a:r>
            <a:endParaRPr lang="tr-TR" dirty="0" smtClean="0"/>
          </a:p>
          <a:p>
            <a:r>
              <a:rPr lang="en-US" dirty="0" smtClean="0"/>
              <a:t>Although the mixed form is common, it may not be recognized except at necropsy.</a:t>
            </a:r>
            <a:endParaRPr lang="tr-TR" dirty="0"/>
          </a:p>
        </p:txBody>
      </p:sp>
    </p:spTree>
    <p:extLst>
      <p:ext uri="{BB962C8B-B14F-4D97-AF65-F5344CB8AC3E}">
        <p14:creationId xmlns:p14="http://schemas.microsoft.com/office/powerpoint/2010/main" val="22923539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buNone/>
            </a:pPr>
            <a:r>
              <a:rPr lang="tr-TR" dirty="0" smtClean="0">
                <a:solidFill>
                  <a:srgbClr val="7030A0"/>
                </a:solidFill>
              </a:rPr>
              <a:t>4- </a:t>
            </a:r>
            <a:r>
              <a:rPr lang="tr-TR" dirty="0" err="1" smtClean="0">
                <a:solidFill>
                  <a:srgbClr val="7030A0"/>
                </a:solidFill>
              </a:rPr>
              <a:t>Subclinical</a:t>
            </a:r>
            <a:r>
              <a:rPr lang="tr-TR" dirty="0" smtClean="0">
                <a:solidFill>
                  <a:srgbClr val="7030A0"/>
                </a:solidFill>
              </a:rPr>
              <a:t> form (</a:t>
            </a:r>
            <a:r>
              <a:rPr lang="tr-TR" dirty="0" err="1" smtClean="0">
                <a:solidFill>
                  <a:srgbClr val="7030A0"/>
                </a:solidFill>
              </a:rPr>
              <a:t>Horse</a:t>
            </a:r>
            <a:r>
              <a:rPr lang="tr-TR" dirty="0" smtClean="0">
                <a:solidFill>
                  <a:srgbClr val="7030A0"/>
                </a:solidFill>
              </a:rPr>
              <a:t> </a:t>
            </a:r>
            <a:r>
              <a:rPr lang="tr-TR" dirty="0" err="1" smtClean="0">
                <a:solidFill>
                  <a:srgbClr val="7030A0"/>
                </a:solidFill>
              </a:rPr>
              <a:t>sickness</a:t>
            </a:r>
            <a:r>
              <a:rPr lang="tr-TR" dirty="0" smtClean="0">
                <a:solidFill>
                  <a:srgbClr val="7030A0"/>
                </a:solidFill>
              </a:rPr>
              <a:t> </a:t>
            </a:r>
            <a:r>
              <a:rPr lang="tr-TR" dirty="0" err="1" smtClean="0">
                <a:solidFill>
                  <a:srgbClr val="7030A0"/>
                </a:solidFill>
              </a:rPr>
              <a:t>fever</a:t>
            </a:r>
            <a:r>
              <a:rPr lang="tr-TR" dirty="0" smtClean="0">
                <a:solidFill>
                  <a:srgbClr val="7030A0"/>
                </a:solidFill>
              </a:rPr>
              <a:t>)</a:t>
            </a:r>
          </a:p>
          <a:p>
            <a:r>
              <a:rPr lang="tr-TR" dirty="0" smtClean="0"/>
              <a:t> Fever (40–40.5°C/104°F–105°F) </a:t>
            </a:r>
          </a:p>
          <a:p>
            <a:r>
              <a:rPr lang="tr-TR" dirty="0" smtClean="0"/>
              <a:t> </a:t>
            </a:r>
            <a:r>
              <a:rPr lang="tr-TR" dirty="0" err="1" smtClean="0"/>
              <a:t>Mild</a:t>
            </a:r>
            <a:r>
              <a:rPr lang="tr-TR" dirty="0" smtClean="0"/>
              <a:t> form; general </a:t>
            </a:r>
            <a:r>
              <a:rPr lang="tr-TR" dirty="0" err="1" smtClean="0"/>
              <a:t>malaise</a:t>
            </a:r>
            <a:r>
              <a:rPr lang="tr-TR" dirty="0" smtClean="0"/>
              <a:t> </a:t>
            </a:r>
            <a:r>
              <a:rPr lang="tr-TR" dirty="0" err="1" smtClean="0"/>
              <a:t>for</a:t>
            </a:r>
            <a:r>
              <a:rPr lang="tr-TR" dirty="0" smtClean="0"/>
              <a:t> 1–2 </a:t>
            </a:r>
            <a:r>
              <a:rPr lang="tr-TR" dirty="0" err="1" smtClean="0"/>
              <a:t>days</a:t>
            </a:r>
            <a:r>
              <a:rPr lang="tr-TR" dirty="0" smtClean="0"/>
              <a:t> </a:t>
            </a:r>
          </a:p>
          <a:p>
            <a:r>
              <a:rPr lang="tr-TR" dirty="0" smtClean="0"/>
              <a:t> </a:t>
            </a:r>
            <a:r>
              <a:rPr lang="tr-TR" dirty="0" err="1" smtClean="0"/>
              <a:t>Very</a:t>
            </a:r>
            <a:r>
              <a:rPr lang="tr-TR" dirty="0" smtClean="0"/>
              <a:t> </a:t>
            </a:r>
            <a:r>
              <a:rPr lang="tr-TR" dirty="0" err="1" smtClean="0"/>
              <a:t>rarely</a:t>
            </a:r>
            <a:r>
              <a:rPr lang="tr-TR" dirty="0" smtClean="0"/>
              <a:t> </a:t>
            </a:r>
            <a:r>
              <a:rPr lang="tr-TR" dirty="0" err="1" smtClean="0"/>
              <a:t>results</a:t>
            </a:r>
            <a:r>
              <a:rPr lang="tr-TR" dirty="0" smtClean="0"/>
              <a:t> in </a:t>
            </a:r>
            <a:r>
              <a:rPr lang="tr-TR" dirty="0" err="1" smtClean="0"/>
              <a:t>death</a:t>
            </a:r>
            <a:endParaRPr lang="tr-TR" dirty="0"/>
          </a:p>
        </p:txBody>
      </p:sp>
    </p:spTree>
    <p:extLst>
      <p:ext uri="{BB962C8B-B14F-4D97-AF65-F5344CB8AC3E}">
        <p14:creationId xmlns:p14="http://schemas.microsoft.com/office/powerpoint/2010/main" val="7104319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Diagnosis</a:t>
            </a:r>
            <a:r>
              <a:rPr lang="tr-TR" dirty="0" smtClean="0">
                <a:solidFill>
                  <a:srgbClr val="0070C0"/>
                </a:solidFill>
              </a:rPr>
              <a:t> </a:t>
            </a:r>
            <a:r>
              <a:rPr lang="tr-TR" dirty="0" err="1" smtClean="0">
                <a:solidFill>
                  <a:srgbClr val="0070C0"/>
                </a:solidFill>
              </a:rPr>
              <a:t>and</a:t>
            </a:r>
            <a:r>
              <a:rPr lang="tr-TR" dirty="0" smtClean="0">
                <a:solidFill>
                  <a:srgbClr val="0070C0"/>
                </a:solidFill>
              </a:rPr>
              <a:t> </a:t>
            </a:r>
            <a:r>
              <a:rPr lang="tr-TR" dirty="0" err="1" smtClean="0">
                <a:solidFill>
                  <a:srgbClr val="0070C0"/>
                </a:solidFill>
              </a:rPr>
              <a:t>Differential</a:t>
            </a:r>
            <a:r>
              <a:rPr lang="tr-TR" dirty="0" smtClean="0">
                <a:solidFill>
                  <a:srgbClr val="0070C0"/>
                </a:solidFill>
              </a:rPr>
              <a:t> </a:t>
            </a:r>
            <a:r>
              <a:rPr lang="tr-TR" dirty="0" err="1"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normAutofit fontScale="92500"/>
          </a:bodyPr>
          <a:lstStyle/>
          <a:p>
            <a:r>
              <a:rPr lang="en-GB" altLang="tr-TR" dirty="0" smtClean="0"/>
              <a:t>Clinical diagnosis is possible.  </a:t>
            </a:r>
            <a:endParaRPr lang="tr-TR" altLang="tr-TR" dirty="0" smtClean="0"/>
          </a:p>
          <a:p>
            <a:r>
              <a:rPr lang="en-GB" altLang="tr-TR" dirty="0" smtClean="0"/>
              <a:t>Intracerebral inoculation from suspected cases causes the death of suckling mice from which the virus can be identified by complement fixation tests and </a:t>
            </a:r>
            <a:r>
              <a:rPr lang="en-GB" altLang="tr-TR" dirty="0" err="1" smtClean="0"/>
              <a:t>haemagglutination</a:t>
            </a:r>
            <a:r>
              <a:rPr lang="en-GB" altLang="tr-TR" dirty="0" smtClean="0"/>
              <a:t> inhibition tests. </a:t>
            </a:r>
            <a:endParaRPr lang="tr-TR" altLang="tr-TR" dirty="0" smtClean="0"/>
          </a:p>
          <a:p>
            <a:r>
              <a:rPr lang="en-US" dirty="0" smtClean="0"/>
              <a:t>AHSV can be isolated from the blood of live animals, or from tissue samples, especially spleen, lung and lymph nodes, collected at necropsy.</a:t>
            </a:r>
            <a:endParaRPr lang="tr-TR" dirty="0" smtClean="0"/>
          </a:p>
          <a:p>
            <a:r>
              <a:rPr lang="tr-TR" dirty="0" smtClean="0"/>
              <a:t>AHSV </a:t>
            </a:r>
            <a:r>
              <a:rPr lang="tr-TR" dirty="0" err="1" smtClean="0"/>
              <a:t>antigens</a:t>
            </a:r>
            <a:r>
              <a:rPr lang="tr-TR" dirty="0" smtClean="0"/>
              <a:t> can be </a:t>
            </a:r>
            <a:r>
              <a:rPr lang="tr-TR" dirty="0" err="1" smtClean="0"/>
              <a:t>detected</a:t>
            </a:r>
            <a:r>
              <a:rPr lang="tr-TR" dirty="0" smtClean="0"/>
              <a:t> in </a:t>
            </a:r>
            <a:r>
              <a:rPr lang="tr-TR" dirty="0" err="1" smtClean="0"/>
              <a:t>the</a:t>
            </a:r>
            <a:r>
              <a:rPr lang="tr-TR" dirty="0" smtClean="0"/>
              <a:t> </a:t>
            </a:r>
            <a:r>
              <a:rPr lang="tr-TR" dirty="0" err="1" smtClean="0"/>
              <a:t>blood</a:t>
            </a:r>
            <a:r>
              <a:rPr lang="tr-TR" dirty="0" smtClean="0"/>
              <a:t> </a:t>
            </a:r>
            <a:r>
              <a:rPr lang="tr-TR" dirty="0" err="1" smtClean="0"/>
              <a:t>and</a:t>
            </a:r>
            <a:r>
              <a:rPr lang="tr-TR" dirty="0" smtClean="0"/>
              <a:t> </a:t>
            </a:r>
            <a:r>
              <a:rPr lang="tr-TR" dirty="0" err="1" smtClean="0"/>
              <a:t>tissues</a:t>
            </a:r>
            <a:r>
              <a:rPr lang="tr-TR" dirty="0" smtClean="0"/>
              <a:t> (</a:t>
            </a:r>
            <a:r>
              <a:rPr lang="tr-TR" dirty="0" err="1" smtClean="0"/>
              <a:t>e.g</a:t>
            </a:r>
            <a:r>
              <a:rPr lang="tr-TR" dirty="0" smtClean="0"/>
              <a:t>., </a:t>
            </a:r>
            <a:r>
              <a:rPr lang="tr-TR" dirty="0" err="1" smtClean="0"/>
              <a:t>spleen</a:t>
            </a:r>
            <a:r>
              <a:rPr lang="tr-TR" dirty="0" smtClean="0"/>
              <a:t>) </a:t>
            </a:r>
            <a:r>
              <a:rPr lang="tr-TR" dirty="0" err="1" smtClean="0"/>
              <a:t>with</a:t>
            </a:r>
            <a:r>
              <a:rPr lang="tr-TR" dirty="0" smtClean="0"/>
              <a:t> </a:t>
            </a:r>
            <a:r>
              <a:rPr lang="tr-TR" dirty="0" err="1" smtClean="0"/>
              <a:t>ELISAs</a:t>
            </a:r>
            <a:r>
              <a:rPr lang="tr-TR" dirty="0" smtClean="0"/>
              <a:t>. </a:t>
            </a:r>
          </a:p>
          <a:p>
            <a:r>
              <a:rPr lang="tr-TR" dirty="0" err="1" smtClean="0"/>
              <a:t>Various</a:t>
            </a:r>
            <a:r>
              <a:rPr lang="tr-TR" dirty="0" smtClean="0"/>
              <a:t> RT-PCR </a:t>
            </a:r>
            <a:r>
              <a:rPr lang="tr-TR" dirty="0" err="1" smtClean="0"/>
              <a:t>assays</a:t>
            </a:r>
            <a:r>
              <a:rPr lang="tr-TR" dirty="0" smtClean="0"/>
              <a:t> </a:t>
            </a:r>
            <a:r>
              <a:rPr lang="tr-TR" dirty="0" err="1" smtClean="0"/>
              <a:t>are</a:t>
            </a:r>
            <a:r>
              <a:rPr lang="tr-TR" dirty="0" smtClean="0"/>
              <a:t> </a:t>
            </a:r>
            <a:r>
              <a:rPr lang="tr-TR" dirty="0" err="1" smtClean="0"/>
              <a:t>used</a:t>
            </a:r>
            <a:r>
              <a:rPr lang="tr-TR" dirty="0" smtClean="0"/>
              <a:t> </a:t>
            </a:r>
            <a:r>
              <a:rPr lang="tr-TR" dirty="0" err="1" smtClean="0"/>
              <a:t>to</a:t>
            </a:r>
            <a:r>
              <a:rPr lang="tr-TR" dirty="0" smtClean="0"/>
              <a:t> </a:t>
            </a:r>
            <a:r>
              <a:rPr lang="tr-TR" dirty="0" err="1" smtClean="0"/>
              <a:t>detect</a:t>
            </a:r>
            <a:r>
              <a:rPr lang="tr-TR" dirty="0" smtClean="0"/>
              <a:t> </a:t>
            </a:r>
            <a:r>
              <a:rPr lang="tr-TR" dirty="0" err="1" smtClean="0"/>
              <a:t>viral</a:t>
            </a:r>
            <a:r>
              <a:rPr lang="tr-TR" dirty="0" smtClean="0"/>
              <a:t> RNA. </a:t>
            </a:r>
          </a:p>
          <a:p>
            <a:r>
              <a:rPr lang="tr-TR" dirty="0" err="1" smtClean="0"/>
              <a:t>Some</a:t>
            </a:r>
            <a:r>
              <a:rPr lang="tr-TR" dirty="0" smtClean="0"/>
              <a:t> RT-PCR </a:t>
            </a:r>
            <a:r>
              <a:rPr lang="tr-TR" dirty="0" err="1" smtClean="0"/>
              <a:t>assays</a:t>
            </a:r>
            <a:r>
              <a:rPr lang="tr-TR" dirty="0" smtClean="0"/>
              <a:t> can </a:t>
            </a:r>
            <a:r>
              <a:rPr lang="tr-TR" dirty="0" err="1" smtClean="0"/>
              <a:t>also</a:t>
            </a:r>
            <a:r>
              <a:rPr lang="tr-TR" dirty="0" smtClean="0"/>
              <a:t> be </a:t>
            </a:r>
            <a:r>
              <a:rPr lang="tr-TR" dirty="0" err="1" smtClean="0"/>
              <a:t>used</a:t>
            </a:r>
            <a:r>
              <a:rPr lang="tr-TR" dirty="0" smtClean="0"/>
              <a:t> </a:t>
            </a:r>
            <a:r>
              <a:rPr lang="tr-TR" dirty="0" err="1" smtClean="0">
                <a:solidFill>
                  <a:srgbClr val="CC0099"/>
                </a:solidFill>
              </a:rPr>
              <a:t>for</a:t>
            </a:r>
            <a:r>
              <a:rPr lang="tr-TR" dirty="0" smtClean="0">
                <a:solidFill>
                  <a:srgbClr val="CC0099"/>
                </a:solidFill>
              </a:rPr>
              <a:t> </a:t>
            </a:r>
            <a:r>
              <a:rPr lang="tr-TR" dirty="0" err="1" smtClean="0">
                <a:solidFill>
                  <a:srgbClr val="CC0099"/>
                </a:solidFill>
              </a:rPr>
              <a:t>rapid</a:t>
            </a:r>
            <a:r>
              <a:rPr lang="tr-TR" dirty="0" smtClean="0">
                <a:solidFill>
                  <a:srgbClr val="CC0099"/>
                </a:solidFill>
              </a:rPr>
              <a:t> </a:t>
            </a:r>
            <a:r>
              <a:rPr lang="tr-TR" dirty="0" err="1" smtClean="0">
                <a:solidFill>
                  <a:srgbClr val="CC0099"/>
                </a:solidFill>
              </a:rPr>
              <a:t>serotyping</a:t>
            </a:r>
            <a:r>
              <a:rPr lang="tr-TR" dirty="0" smtClean="0">
                <a:solidFill>
                  <a:srgbClr val="CC0099"/>
                </a:solidFill>
              </a:rPr>
              <a:t> of </a:t>
            </a:r>
            <a:r>
              <a:rPr lang="tr-TR" dirty="0" err="1" smtClean="0">
                <a:solidFill>
                  <a:srgbClr val="CC0099"/>
                </a:solidFill>
              </a:rPr>
              <a:t>field</a:t>
            </a:r>
            <a:r>
              <a:rPr lang="tr-TR" dirty="0" smtClean="0">
                <a:solidFill>
                  <a:srgbClr val="CC0099"/>
                </a:solidFill>
              </a:rPr>
              <a:t> </a:t>
            </a:r>
            <a:r>
              <a:rPr lang="tr-TR" dirty="0" err="1" smtClean="0"/>
              <a:t>isolates</a:t>
            </a:r>
            <a:r>
              <a:rPr lang="tr-TR" dirty="0" smtClean="0"/>
              <a:t>.</a:t>
            </a:r>
          </a:p>
          <a:p>
            <a:endParaRPr lang="en-GB" altLang="tr-TR" dirty="0" smtClean="0"/>
          </a:p>
          <a:p>
            <a:endParaRPr lang="tr-TR" dirty="0"/>
          </a:p>
        </p:txBody>
      </p:sp>
    </p:spTree>
    <p:extLst>
      <p:ext uri="{BB962C8B-B14F-4D97-AF65-F5344CB8AC3E}">
        <p14:creationId xmlns:p14="http://schemas.microsoft.com/office/powerpoint/2010/main" val="21293826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17517"/>
            <a:ext cx="10515600" cy="5559446"/>
          </a:xfrm>
        </p:spPr>
        <p:txBody>
          <a:bodyPr>
            <a:normAutofit/>
          </a:bodyPr>
          <a:lstStyle/>
          <a:p>
            <a:endParaRPr lang="tr-TR" dirty="0"/>
          </a:p>
          <a:p>
            <a:r>
              <a:rPr lang="en-US" dirty="0" smtClean="0"/>
              <a:t>Serology can also be used to diagnose African horse sickness, with antibodies usually detected within 8 to 14 days after infection. </a:t>
            </a:r>
            <a:endParaRPr lang="tr-TR" dirty="0" smtClean="0"/>
          </a:p>
          <a:p>
            <a:r>
              <a:rPr lang="en-US" dirty="0" smtClean="0"/>
              <a:t>Paired serum samples are recommended, and are particularly important in areas where the disease is endemic. </a:t>
            </a:r>
            <a:endParaRPr lang="tr-TR" dirty="0" smtClean="0"/>
          </a:p>
          <a:p>
            <a:r>
              <a:rPr lang="en-US" dirty="0" smtClean="0"/>
              <a:t>Available serologic tests include ELISAs, complement fixation, immunoblotting and virus neutralization.</a:t>
            </a:r>
            <a:endParaRPr lang="tr-TR" dirty="0" smtClean="0"/>
          </a:p>
          <a:p>
            <a:r>
              <a:rPr lang="en-US" dirty="0" smtClean="0"/>
              <a:t>Immunodiffusion and </a:t>
            </a:r>
            <a:r>
              <a:rPr lang="en-US" dirty="0" err="1" smtClean="0"/>
              <a:t>hemagglutination</a:t>
            </a:r>
            <a:r>
              <a:rPr lang="en-US" dirty="0" smtClean="0"/>
              <a:t> inhibition tests have also been described. </a:t>
            </a:r>
            <a:endParaRPr lang="tr-TR" dirty="0" smtClean="0"/>
          </a:p>
          <a:p>
            <a:r>
              <a:rPr lang="en-US" dirty="0" smtClean="0">
                <a:solidFill>
                  <a:srgbClr val="CC0099"/>
                </a:solidFill>
              </a:rPr>
              <a:t>Cross-reactivity between AHSV serotypes is variable, and AHSV does not cross-react with other known </a:t>
            </a:r>
            <a:r>
              <a:rPr lang="en-US" dirty="0" err="1" smtClean="0">
                <a:solidFill>
                  <a:srgbClr val="CC0099"/>
                </a:solidFill>
              </a:rPr>
              <a:t>orbiviruses</a:t>
            </a:r>
            <a:r>
              <a:rPr lang="en-US" dirty="0" smtClean="0">
                <a:solidFill>
                  <a:srgbClr val="CC0099"/>
                </a:solidFill>
              </a:rPr>
              <a:t>.</a:t>
            </a:r>
            <a:endParaRPr lang="tr-TR" dirty="0">
              <a:solidFill>
                <a:srgbClr val="CC0099"/>
              </a:solidFill>
            </a:endParaRPr>
          </a:p>
        </p:txBody>
      </p:sp>
    </p:spTree>
    <p:extLst>
      <p:ext uri="{BB962C8B-B14F-4D97-AF65-F5344CB8AC3E}">
        <p14:creationId xmlns:p14="http://schemas.microsoft.com/office/powerpoint/2010/main" val="41585147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Prevention</a:t>
            </a:r>
            <a:r>
              <a:rPr lang="tr-TR" dirty="0" smtClean="0">
                <a:solidFill>
                  <a:srgbClr val="0070C0"/>
                </a:solidFill>
              </a:rPr>
              <a:t> </a:t>
            </a:r>
            <a:r>
              <a:rPr lang="tr-TR" dirty="0" err="1" smtClean="0">
                <a:solidFill>
                  <a:srgbClr val="0070C0"/>
                </a:solidFill>
              </a:rPr>
              <a:t>and</a:t>
            </a:r>
            <a:r>
              <a:rPr lang="tr-TR" dirty="0" smtClean="0">
                <a:solidFill>
                  <a:srgbClr val="0070C0"/>
                </a:solidFill>
              </a:rPr>
              <a:t> Control</a:t>
            </a:r>
            <a:endParaRPr lang="tr-TR" dirty="0">
              <a:solidFill>
                <a:srgbClr val="0070C0"/>
              </a:solidFill>
            </a:endParaRPr>
          </a:p>
        </p:txBody>
      </p:sp>
      <p:sp>
        <p:nvSpPr>
          <p:cNvPr id="4" name="İçerik Yer Tutucusu 3"/>
          <p:cNvSpPr>
            <a:spLocks noGrp="1"/>
          </p:cNvSpPr>
          <p:nvPr>
            <p:ph idx="1"/>
          </p:nvPr>
        </p:nvSpPr>
        <p:spPr/>
        <p:txBody>
          <a:bodyPr>
            <a:normAutofit lnSpcReduction="10000"/>
          </a:bodyPr>
          <a:lstStyle/>
          <a:p>
            <a:r>
              <a:rPr lang="en-GB" altLang="tr-TR" dirty="0" smtClean="0"/>
              <a:t> Strong preventative control measures are required - bans on movements of all susceptible animals; protection against vectors; slaughter or immediate isolation of sick animals; mandatory &amp; immediate vaccination of the entire equine population with the appropriate serotype; monitoring for the presence of the virus and the vector. </a:t>
            </a:r>
            <a:endParaRPr lang="tr-TR" altLang="tr-TR" dirty="0" smtClean="0"/>
          </a:p>
          <a:p>
            <a:r>
              <a:rPr lang="en-GB" altLang="tr-TR" dirty="0" smtClean="0"/>
              <a:t>Protection zones (where animals are vaccinated to contain the spread of the disease) and Surveillance zones (no vaccination but animals monitored for disease) are set up around outbreaks.   </a:t>
            </a:r>
            <a:endParaRPr lang="tr-TR" altLang="tr-TR" dirty="0" smtClean="0"/>
          </a:p>
          <a:p>
            <a:r>
              <a:rPr lang="tr-TR" dirty="0" err="1" smtClean="0"/>
              <a:t>Annual</a:t>
            </a:r>
            <a:r>
              <a:rPr lang="tr-TR" dirty="0" smtClean="0"/>
              <a:t> </a:t>
            </a:r>
            <a:r>
              <a:rPr lang="tr-TR" dirty="0" err="1" smtClean="0"/>
              <a:t>vaccination</a:t>
            </a:r>
            <a:r>
              <a:rPr lang="tr-TR" dirty="0" smtClean="0"/>
              <a:t> </a:t>
            </a:r>
          </a:p>
          <a:p>
            <a:r>
              <a:rPr lang="tr-TR" dirty="0" err="1" smtClean="0"/>
              <a:t>Vector</a:t>
            </a:r>
            <a:r>
              <a:rPr lang="tr-TR" dirty="0" smtClean="0"/>
              <a:t> </a:t>
            </a:r>
            <a:r>
              <a:rPr lang="tr-TR" dirty="0" err="1" smtClean="0"/>
              <a:t>control</a:t>
            </a:r>
            <a:r>
              <a:rPr lang="en-GB" altLang="tr-TR" dirty="0" smtClean="0"/>
              <a:t>  </a:t>
            </a:r>
            <a:endParaRPr lang="en-GB" altLang="tr-TR" dirty="0" smtClean="0">
              <a:latin typeface="Courier"/>
            </a:endParaRPr>
          </a:p>
          <a:p>
            <a:endParaRPr lang="tr-TR" dirty="0"/>
          </a:p>
        </p:txBody>
      </p:sp>
    </p:spTree>
    <p:extLst>
      <p:ext uri="{BB962C8B-B14F-4D97-AF65-F5344CB8AC3E}">
        <p14:creationId xmlns:p14="http://schemas.microsoft.com/office/powerpoint/2010/main" val="27766792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6324" y="2930195"/>
            <a:ext cx="10515600" cy="1325563"/>
          </a:xfrm>
        </p:spPr>
        <p:txBody>
          <a:bodyPr/>
          <a:lstStyle/>
          <a:p>
            <a:pPr algn="ctr"/>
            <a:r>
              <a:rPr lang="tr-TR" b="1" dirty="0" smtClean="0">
                <a:solidFill>
                  <a:srgbClr val="0070C0"/>
                </a:solidFill>
              </a:rPr>
              <a:t>ROTAVIRUS INFECTIONS</a:t>
            </a:r>
            <a:endParaRPr lang="tr-TR" b="1" dirty="0">
              <a:solidFill>
                <a:srgbClr val="0070C0"/>
              </a:solidFill>
            </a:endParaRPr>
          </a:p>
        </p:txBody>
      </p:sp>
    </p:spTree>
    <p:extLst>
      <p:ext uri="{BB962C8B-B14F-4D97-AF65-F5344CB8AC3E}">
        <p14:creationId xmlns:p14="http://schemas.microsoft.com/office/powerpoint/2010/main" val="10565455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en-US" dirty="0"/>
              <a:t>Neonatal diarrhea in calves is an important disease, which causes economic loss in the cattle industry due to high mortality and </a:t>
            </a:r>
            <a:r>
              <a:rPr lang="en-US" dirty="0" smtClean="0"/>
              <a:t>morbidity</a:t>
            </a:r>
            <a:r>
              <a:rPr lang="tr-TR" dirty="0" smtClean="0"/>
              <a:t>.</a:t>
            </a:r>
          </a:p>
          <a:p>
            <a:r>
              <a:rPr lang="en-US" dirty="0" smtClean="0"/>
              <a:t>Rotaviruses </a:t>
            </a:r>
            <a:r>
              <a:rPr lang="en-US" dirty="0"/>
              <a:t>are the most common cause of neonatal </a:t>
            </a:r>
            <a:r>
              <a:rPr lang="en-US" dirty="0" err="1"/>
              <a:t>diarrhoea</a:t>
            </a:r>
            <a:r>
              <a:rPr lang="en-US" dirty="0"/>
              <a:t> in calves</a:t>
            </a:r>
            <a:r>
              <a:rPr lang="en-US" dirty="0" smtClean="0"/>
              <a:t>.</a:t>
            </a:r>
            <a:endParaRPr lang="tr-TR" dirty="0" smtClean="0"/>
          </a:p>
          <a:p>
            <a:r>
              <a:rPr lang="en-US" dirty="0"/>
              <a:t>Calves are most commonly affected at 8 to 14 days old when there is an acute onset of </a:t>
            </a:r>
            <a:r>
              <a:rPr lang="en-US" dirty="0" err="1"/>
              <a:t>diarrhoea</a:t>
            </a:r>
            <a:r>
              <a:rPr lang="en-US" dirty="0"/>
              <a:t> with the passage of very watery yellow/green </a:t>
            </a:r>
            <a:r>
              <a:rPr lang="en-US" dirty="0" err="1"/>
              <a:t>faeces</a:t>
            </a:r>
            <a:r>
              <a:rPr lang="en-US" dirty="0"/>
              <a:t>.</a:t>
            </a:r>
            <a:endParaRPr lang="tr-TR" dirty="0"/>
          </a:p>
        </p:txBody>
      </p:sp>
    </p:spTree>
    <p:extLst>
      <p:ext uri="{BB962C8B-B14F-4D97-AF65-F5344CB8AC3E}">
        <p14:creationId xmlns:p14="http://schemas.microsoft.com/office/powerpoint/2010/main" val="38017192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Ethiology</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tr-TR" dirty="0" smtClean="0"/>
              <a:t>REOVIRIDAE       </a:t>
            </a:r>
            <a:r>
              <a:rPr lang="tr-TR" dirty="0"/>
              <a:t>ROTAVIRUS</a:t>
            </a:r>
          </a:p>
          <a:p>
            <a:r>
              <a:rPr lang="tr-TR" dirty="0"/>
              <a:t>11 </a:t>
            </a:r>
            <a:r>
              <a:rPr lang="tr-TR" dirty="0" err="1"/>
              <a:t>segmented</a:t>
            </a:r>
            <a:r>
              <a:rPr lang="tr-TR" dirty="0"/>
              <a:t> </a:t>
            </a:r>
            <a:r>
              <a:rPr lang="tr-TR" dirty="0" err="1" smtClean="0"/>
              <a:t>dsRNA</a:t>
            </a:r>
            <a:r>
              <a:rPr lang="tr-TR" dirty="0" smtClean="0"/>
              <a:t> </a:t>
            </a:r>
            <a:r>
              <a:rPr lang="tr-TR" dirty="0"/>
              <a:t>(</a:t>
            </a:r>
            <a:r>
              <a:rPr lang="tr-TR" dirty="0" err="1"/>
              <a:t>Double</a:t>
            </a:r>
            <a:r>
              <a:rPr lang="tr-TR" dirty="0"/>
              <a:t> </a:t>
            </a:r>
            <a:r>
              <a:rPr lang="tr-TR" dirty="0" err="1"/>
              <a:t>Strand</a:t>
            </a:r>
            <a:r>
              <a:rPr lang="tr-TR" dirty="0"/>
              <a:t>)</a:t>
            </a:r>
          </a:p>
          <a:p>
            <a:r>
              <a:rPr lang="tr-TR" dirty="0" err="1" smtClean="0"/>
              <a:t>Non-enveloped</a:t>
            </a:r>
            <a:endParaRPr lang="tr-TR" dirty="0"/>
          </a:p>
          <a:p>
            <a:r>
              <a:rPr lang="tr-TR" dirty="0"/>
              <a:t>HA</a:t>
            </a:r>
          </a:p>
          <a:p>
            <a:r>
              <a:rPr lang="tr-TR" dirty="0" smtClean="0"/>
              <a:t>Not </a:t>
            </a:r>
            <a:r>
              <a:rPr lang="tr-TR" dirty="0" err="1"/>
              <a:t>Affected</a:t>
            </a:r>
            <a:r>
              <a:rPr lang="tr-TR" dirty="0"/>
              <a:t> </a:t>
            </a:r>
            <a:r>
              <a:rPr lang="tr-TR" dirty="0" err="1"/>
              <a:t>by</a:t>
            </a:r>
            <a:r>
              <a:rPr lang="tr-TR" dirty="0"/>
              <a:t> </a:t>
            </a:r>
            <a:r>
              <a:rPr lang="tr-TR" dirty="0" err="1"/>
              <a:t>Ether</a:t>
            </a:r>
            <a:r>
              <a:rPr lang="tr-TR" dirty="0"/>
              <a:t> </a:t>
            </a:r>
            <a:r>
              <a:rPr lang="tr-TR" dirty="0" err="1"/>
              <a:t>and</a:t>
            </a:r>
            <a:r>
              <a:rPr lang="tr-TR" dirty="0"/>
              <a:t> </a:t>
            </a:r>
            <a:r>
              <a:rPr lang="tr-TR" dirty="0" err="1"/>
              <a:t>Chloroform</a:t>
            </a:r>
            <a:endParaRPr lang="tr-TR" dirty="0"/>
          </a:p>
          <a:p>
            <a:r>
              <a:rPr lang="tr-TR" dirty="0"/>
              <a:t>CPE </a:t>
            </a:r>
            <a:r>
              <a:rPr lang="tr-TR" dirty="0" smtClean="0"/>
              <a:t>    MDBK</a:t>
            </a:r>
            <a:r>
              <a:rPr lang="tr-TR" dirty="0"/>
              <a:t>, MA-104, </a:t>
            </a:r>
            <a:r>
              <a:rPr lang="tr-TR" dirty="0" err="1" smtClean="0"/>
              <a:t>Calf</a:t>
            </a:r>
            <a:r>
              <a:rPr lang="tr-TR" dirty="0" smtClean="0"/>
              <a:t> </a:t>
            </a:r>
            <a:r>
              <a:rPr lang="tr-TR" dirty="0" err="1" smtClean="0"/>
              <a:t>Kidney</a:t>
            </a:r>
            <a:r>
              <a:rPr lang="tr-TR" dirty="0" smtClean="0"/>
              <a:t> Cell. </a:t>
            </a:r>
            <a:r>
              <a:rPr lang="tr-TR" dirty="0" err="1" smtClean="0"/>
              <a:t>Should</a:t>
            </a:r>
            <a:r>
              <a:rPr lang="tr-TR" dirty="0" smtClean="0"/>
              <a:t> be </a:t>
            </a:r>
            <a:r>
              <a:rPr lang="tr-TR" dirty="0" err="1"/>
              <a:t>t</a:t>
            </a:r>
            <a:r>
              <a:rPr lang="tr-TR" dirty="0" err="1" smtClean="0"/>
              <a:t>reated</a:t>
            </a:r>
            <a:r>
              <a:rPr lang="tr-TR" dirty="0" smtClean="0"/>
              <a:t> </a:t>
            </a:r>
            <a:r>
              <a:rPr lang="tr-TR" dirty="0" err="1"/>
              <a:t>with</a:t>
            </a:r>
            <a:r>
              <a:rPr lang="tr-TR" dirty="0"/>
              <a:t> </a:t>
            </a:r>
            <a:r>
              <a:rPr lang="tr-TR" dirty="0" err="1"/>
              <a:t>Tripsin</a:t>
            </a:r>
            <a:r>
              <a:rPr lang="tr-TR" dirty="0"/>
              <a:t> </a:t>
            </a:r>
            <a:endParaRPr lang="tr-TR" dirty="0" smtClean="0"/>
          </a:p>
          <a:p>
            <a:r>
              <a:rPr lang="tr-TR" dirty="0" err="1" smtClean="0"/>
              <a:t>It</a:t>
            </a:r>
            <a:r>
              <a:rPr lang="tr-TR" dirty="0" smtClean="0"/>
              <a:t> </a:t>
            </a:r>
            <a:r>
              <a:rPr lang="tr-TR" dirty="0"/>
              <a:t>is </a:t>
            </a:r>
            <a:r>
              <a:rPr lang="tr-TR" dirty="0" err="1"/>
              <a:t>seen</a:t>
            </a:r>
            <a:r>
              <a:rPr lang="tr-TR" dirty="0"/>
              <a:t> in </a:t>
            </a:r>
            <a:r>
              <a:rPr lang="tr-TR" dirty="0" err="1"/>
              <a:t>Cattle</a:t>
            </a:r>
            <a:r>
              <a:rPr lang="tr-TR" dirty="0"/>
              <a:t>, Human, Mouse, </a:t>
            </a:r>
            <a:r>
              <a:rPr lang="tr-TR" dirty="0" err="1"/>
              <a:t>Pig</a:t>
            </a:r>
            <a:r>
              <a:rPr lang="tr-TR" dirty="0"/>
              <a:t>, </a:t>
            </a:r>
            <a:r>
              <a:rPr lang="tr-TR" dirty="0" err="1"/>
              <a:t>Sheep</a:t>
            </a:r>
            <a:r>
              <a:rPr lang="tr-TR" dirty="0"/>
              <a:t>, </a:t>
            </a:r>
            <a:r>
              <a:rPr lang="tr-TR" dirty="0" err="1"/>
              <a:t>Monkey</a:t>
            </a:r>
            <a:r>
              <a:rPr lang="tr-TR" dirty="0"/>
              <a:t>, </a:t>
            </a:r>
            <a:r>
              <a:rPr lang="tr-TR" dirty="0" err="1"/>
              <a:t>Deer</a:t>
            </a:r>
            <a:r>
              <a:rPr lang="tr-TR" dirty="0"/>
              <a:t>, </a:t>
            </a:r>
            <a:r>
              <a:rPr lang="tr-TR" dirty="0" err="1"/>
              <a:t>Rabbit</a:t>
            </a:r>
            <a:r>
              <a:rPr lang="tr-TR" dirty="0"/>
              <a:t>, </a:t>
            </a:r>
            <a:r>
              <a:rPr lang="tr-TR" dirty="0" err="1"/>
              <a:t>Antelope</a:t>
            </a:r>
            <a:r>
              <a:rPr lang="tr-TR" dirty="0"/>
              <a:t> </a:t>
            </a:r>
            <a:r>
              <a:rPr lang="tr-TR" dirty="0" err="1" smtClean="0"/>
              <a:t>and</a:t>
            </a:r>
            <a:r>
              <a:rPr lang="tr-TR" dirty="0" smtClean="0"/>
              <a:t> </a:t>
            </a:r>
            <a:r>
              <a:rPr lang="tr-TR" dirty="0" err="1" smtClean="0"/>
              <a:t>Horse</a:t>
            </a:r>
            <a:r>
              <a:rPr lang="tr-TR" dirty="0" smtClean="0"/>
              <a:t>.</a:t>
            </a:r>
            <a:endParaRPr lang="tr-TR" dirty="0"/>
          </a:p>
        </p:txBody>
      </p:sp>
      <p:pic>
        <p:nvPicPr>
          <p:cNvPr id="10242" name="Picture 2" descr="rotavirus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5205" y="-1"/>
            <a:ext cx="4545982" cy="430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8691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93766"/>
            <a:ext cx="10515600" cy="5583197"/>
          </a:xfrm>
        </p:spPr>
        <p:txBody>
          <a:bodyPr>
            <a:normAutofit fontScale="92500" lnSpcReduction="10000"/>
          </a:bodyPr>
          <a:lstStyle/>
          <a:p>
            <a:r>
              <a:rPr lang="en-US" dirty="0"/>
              <a:t>Based on the antigenic sites located on the </a:t>
            </a:r>
            <a:r>
              <a:rPr lang="en-US" dirty="0">
                <a:solidFill>
                  <a:srgbClr val="CC0099"/>
                </a:solidFill>
              </a:rPr>
              <a:t>VP6</a:t>
            </a:r>
            <a:r>
              <a:rPr lang="en-US" dirty="0"/>
              <a:t> protein of the inner capsid, Rotavirus strains are classified into five main (A, B, C, D, E) and two additional tentative (F, G) serotype groups (also known as serogroups). </a:t>
            </a:r>
            <a:endParaRPr lang="tr-TR" dirty="0" smtClean="0"/>
          </a:p>
          <a:p>
            <a:r>
              <a:rPr lang="en-US" dirty="0" smtClean="0"/>
              <a:t>Strains </a:t>
            </a:r>
            <a:r>
              <a:rPr lang="en-US" dirty="0"/>
              <a:t>classified into serogroups A, B and C are pathogenic for humans and various animal </a:t>
            </a:r>
            <a:r>
              <a:rPr lang="en-US" dirty="0" smtClean="0"/>
              <a:t>species.</a:t>
            </a:r>
            <a:endParaRPr lang="tr-TR" dirty="0" smtClean="0"/>
          </a:p>
          <a:p>
            <a:r>
              <a:rPr lang="en-GB" altLang="tr-TR" dirty="0">
                <a:solidFill>
                  <a:srgbClr val="FF6600"/>
                </a:solidFill>
              </a:rPr>
              <a:t>Group A:</a:t>
            </a:r>
            <a:r>
              <a:rPr lang="en-GB" altLang="tr-TR" b="1" dirty="0"/>
              <a:t> </a:t>
            </a:r>
            <a:r>
              <a:rPr lang="en-GB" altLang="tr-TR" dirty="0"/>
              <a:t>present in all mammals examined. Important role in calf and piglet diarrhoea;  role in lambs &amp; foal diarrhoea less certain; not associated with diarrhoea in cats &amp; dogs. </a:t>
            </a:r>
          </a:p>
          <a:p>
            <a:r>
              <a:rPr lang="en-GB" altLang="tr-TR" dirty="0" smtClean="0">
                <a:solidFill>
                  <a:srgbClr val="FF6600"/>
                </a:solidFill>
              </a:rPr>
              <a:t>Group </a:t>
            </a:r>
            <a:r>
              <a:rPr lang="en-GB" altLang="tr-TR" dirty="0">
                <a:solidFill>
                  <a:srgbClr val="FF6600"/>
                </a:solidFill>
              </a:rPr>
              <a:t>B: </a:t>
            </a:r>
            <a:r>
              <a:rPr lang="en-GB" altLang="tr-TR" dirty="0"/>
              <a:t>pigs, sheep, cattle, rats, man. </a:t>
            </a:r>
            <a:endParaRPr lang="tr-TR" altLang="tr-TR" dirty="0" smtClean="0"/>
          </a:p>
          <a:p>
            <a:r>
              <a:rPr lang="en-GB" altLang="tr-TR" dirty="0" smtClean="0">
                <a:solidFill>
                  <a:srgbClr val="FF6600"/>
                </a:solidFill>
              </a:rPr>
              <a:t>Group </a:t>
            </a:r>
            <a:r>
              <a:rPr lang="en-GB" altLang="tr-TR" dirty="0">
                <a:solidFill>
                  <a:srgbClr val="FF6600"/>
                </a:solidFill>
              </a:rPr>
              <a:t>C:</a:t>
            </a:r>
            <a:r>
              <a:rPr lang="en-GB" altLang="tr-TR" dirty="0"/>
              <a:t> pigs, man, ferrets </a:t>
            </a:r>
            <a:endParaRPr lang="tr-TR" altLang="tr-TR" dirty="0" smtClean="0"/>
          </a:p>
          <a:p>
            <a:r>
              <a:rPr lang="en-GB" altLang="tr-TR" dirty="0" smtClean="0">
                <a:solidFill>
                  <a:srgbClr val="FF6600"/>
                </a:solidFill>
              </a:rPr>
              <a:t>Group </a:t>
            </a:r>
            <a:r>
              <a:rPr lang="en-GB" altLang="tr-TR" dirty="0">
                <a:solidFill>
                  <a:srgbClr val="FF6600"/>
                </a:solidFill>
              </a:rPr>
              <a:t>E:</a:t>
            </a:r>
            <a:r>
              <a:rPr lang="en-GB" altLang="tr-TR" dirty="0"/>
              <a:t> pigs.  </a:t>
            </a:r>
            <a:endParaRPr lang="tr-TR" altLang="tr-TR" dirty="0" smtClean="0"/>
          </a:p>
          <a:p>
            <a:r>
              <a:rPr lang="en-US" dirty="0">
                <a:solidFill>
                  <a:srgbClr val="FF6600"/>
                </a:solidFill>
              </a:rPr>
              <a:t>serogroup D, F and G </a:t>
            </a:r>
            <a:r>
              <a:rPr lang="en-US" dirty="0"/>
              <a:t>strains have been isolated only from avian species</a:t>
            </a:r>
            <a:r>
              <a:rPr lang="en-US" dirty="0" smtClean="0"/>
              <a:t>.</a:t>
            </a:r>
            <a:endParaRPr lang="en-GB" altLang="tr-TR" dirty="0"/>
          </a:p>
          <a:p>
            <a:r>
              <a:rPr lang="en-GB" altLang="tr-TR" dirty="0"/>
              <a:t>RVs from different animal species thought of as distinct but some transmission between species may occur naturally. </a:t>
            </a:r>
          </a:p>
        </p:txBody>
      </p:sp>
    </p:spTree>
    <p:extLst>
      <p:ext uri="{BB962C8B-B14F-4D97-AF65-F5344CB8AC3E}">
        <p14:creationId xmlns:p14="http://schemas.microsoft.com/office/powerpoint/2010/main" val="2817843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1255776" y="481807"/>
            <a:ext cx="93955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tr-TR" altLang="tr-TR" sz="4400" dirty="0" err="1" smtClean="0">
                <a:solidFill>
                  <a:srgbClr val="0070C0"/>
                </a:solidFill>
                <a:latin typeface="+mn-lt"/>
                <a:cs typeface="Segoe UI Light" panose="020B0502040204020203" pitchFamily="34" charset="0"/>
              </a:rPr>
              <a:t>Pathogenesis</a:t>
            </a:r>
            <a:r>
              <a:rPr lang="tr-TR" altLang="tr-TR" sz="4400" dirty="0" smtClean="0">
                <a:solidFill>
                  <a:srgbClr val="0070C0"/>
                </a:solidFill>
                <a:latin typeface="+mn-lt"/>
                <a:cs typeface="Segoe UI Light" panose="020B0502040204020203" pitchFamily="34" charset="0"/>
              </a:rPr>
              <a:t> </a:t>
            </a:r>
            <a:r>
              <a:rPr lang="tr-TR" altLang="tr-TR" sz="4400" dirty="0" err="1" smtClean="0">
                <a:solidFill>
                  <a:srgbClr val="0070C0"/>
                </a:solidFill>
                <a:latin typeface="+mn-lt"/>
                <a:cs typeface="Segoe UI Light" panose="020B0502040204020203" pitchFamily="34" charset="0"/>
              </a:rPr>
              <a:t>and</a:t>
            </a:r>
            <a:r>
              <a:rPr lang="tr-TR" altLang="tr-TR" sz="4400" dirty="0" smtClean="0">
                <a:solidFill>
                  <a:srgbClr val="0070C0"/>
                </a:solidFill>
                <a:latin typeface="+mn-lt"/>
                <a:cs typeface="Segoe UI Light" panose="020B0502040204020203" pitchFamily="34" charset="0"/>
              </a:rPr>
              <a:t> </a:t>
            </a:r>
            <a:r>
              <a:rPr lang="tr-TR" altLang="tr-TR" sz="4400" dirty="0" err="1" smtClean="0">
                <a:solidFill>
                  <a:srgbClr val="0070C0"/>
                </a:solidFill>
                <a:latin typeface="+mn-lt"/>
                <a:cs typeface="Segoe UI Light" panose="020B0502040204020203" pitchFamily="34" charset="0"/>
              </a:rPr>
              <a:t>Pathology</a:t>
            </a:r>
            <a:endParaRPr lang="tr-TR" altLang="tr-TR" sz="4400" dirty="0">
              <a:solidFill>
                <a:srgbClr val="0070C0"/>
              </a:solidFill>
              <a:latin typeface="+mn-lt"/>
              <a:cs typeface="Segoe UI Light" panose="020B0502040204020203" pitchFamily="34" charset="0"/>
            </a:endParaRPr>
          </a:p>
        </p:txBody>
      </p:sp>
      <p:sp>
        <p:nvSpPr>
          <p:cNvPr id="14339" name="Text Box 5"/>
          <p:cNvSpPr txBox="1">
            <a:spLocks noChangeArrowheads="1"/>
          </p:cNvSpPr>
          <p:nvPr/>
        </p:nvSpPr>
        <p:spPr bwMode="auto">
          <a:xfrm>
            <a:off x="2798764" y="2605088"/>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b="1">
                <a:latin typeface="Tahoma" panose="020B0604030504040204" pitchFamily="34" charset="0"/>
              </a:rPr>
              <a:t>Culicoides</a:t>
            </a:r>
          </a:p>
        </p:txBody>
      </p:sp>
      <p:sp>
        <p:nvSpPr>
          <p:cNvPr id="14340" name="Text Box 6"/>
          <p:cNvSpPr txBox="1">
            <a:spLocks noChangeArrowheads="1"/>
          </p:cNvSpPr>
          <p:nvPr/>
        </p:nvSpPr>
        <p:spPr bwMode="auto">
          <a:xfrm>
            <a:off x="5410201" y="2590801"/>
            <a:ext cx="2172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b="1" dirty="0" err="1">
                <a:latin typeface="Tahoma" panose="020B0604030504040204" pitchFamily="34" charset="0"/>
              </a:rPr>
              <a:t>Maternal</a:t>
            </a:r>
            <a:r>
              <a:rPr lang="tr-TR" altLang="tr-TR" b="1" dirty="0">
                <a:latin typeface="Tahoma" panose="020B0604030504040204" pitchFamily="34" charset="0"/>
              </a:rPr>
              <a:t> </a:t>
            </a:r>
            <a:r>
              <a:rPr lang="tr-TR" altLang="tr-TR" b="1" dirty="0" err="1" smtClean="0">
                <a:latin typeface="Tahoma" panose="020B0604030504040204" pitchFamily="34" charset="0"/>
              </a:rPr>
              <a:t>Viremia</a:t>
            </a:r>
            <a:endParaRPr lang="tr-TR" altLang="tr-TR" b="1" dirty="0">
              <a:latin typeface="Tahoma" panose="020B0604030504040204" pitchFamily="34" charset="0"/>
            </a:endParaRPr>
          </a:p>
        </p:txBody>
      </p:sp>
      <p:sp>
        <p:nvSpPr>
          <p:cNvPr id="14341" name="Text Box 7"/>
          <p:cNvSpPr txBox="1">
            <a:spLocks noChangeArrowheads="1"/>
          </p:cNvSpPr>
          <p:nvPr/>
        </p:nvSpPr>
        <p:spPr bwMode="auto">
          <a:xfrm>
            <a:off x="8536691" y="3454400"/>
            <a:ext cx="19559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tr-TR" altLang="tr-TR" b="1" dirty="0" err="1" smtClean="0">
                <a:latin typeface="Tahoma" panose="020B0604030504040204" pitchFamily="34" charset="0"/>
              </a:rPr>
              <a:t>Transplasental</a:t>
            </a:r>
            <a:r>
              <a:rPr lang="tr-TR" altLang="tr-TR" b="1" dirty="0" smtClean="0">
                <a:latin typeface="Tahoma" panose="020B0604030504040204" pitchFamily="34" charset="0"/>
              </a:rPr>
              <a:t> </a:t>
            </a:r>
          </a:p>
          <a:p>
            <a:pPr algn="ctr" eaLnBrk="1" hangingPunct="1"/>
            <a:r>
              <a:rPr lang="tr-TR" altLang="tr-TR" b="1" dirty="0" err="1" smtClean="0">
                <a:latin typeface="Tahoma" panose="020B0604030504040204" pitchFamily="34" charset="0"/>
              </a:rPr>
              <a:t>Transmission</a:t>
            </a:r>
            <a:endParaRPr lang="tr-TR" altLang="tr-TR" b="1" dirty="0">
              <a:latin typeface="Tahoma" panose="020B0604030504040204" pitchFamily="34" charset="0"/>
            </a:endParaRPr>
          </a:p>
        </p:txBody>
      </p:sp>
      <p:sp>
        <p:nvSpPr>
          <p:cNvPr id="14342" name="Text Box 8"/>
          <p:cNvSpPr txBox="1">
            <a:spLocks noChangeArrowheads="1"/>
          </p:cNvSpPr>
          <p:nvPr/>
        </p:nvSpPr>
        <p:spPr bwMode="auto">
          <a:xfrm>
            <a:off x="6496396" y="4894263"/>
            <a:ext cx="8194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b="1" dirty="0" err="1" smtClean="0">
                <a:latin typeface="Tahoma" panose="020B0604030504040204" pitchFamily="34" charset="0"/>
              </a:rPr>
              <a:t>Fetus</a:t>
            </a:r>
            <a:endParaRPr lang="tr-TR" altLang="tr-TR" b="1" dirty="0">
              <a:latin typeface="Tahoma" panose="020B0604030504040204" pitchFamily="34" charset="0"/>
            </a:endParaRPr>
          </a:p>
        </p:txBody>
      </p:sp>
      <p:sp>
        <p:nvSpPr>
          <p:cNvPr id="379913" name="Text Box 9"/>
          <p:cNvSpPr txBox="1">
            <a:spLocks noChangeArrowheads="1"/>
          </p:cNvSpPr>
          <p:nvPr/>
        </p:nvSpPr>
        <p:spPr bwMode="auto">
          <a:xfrm>
            <a:off x="2528888" y="4895850"/>
            <a:ext cx="2386012" cy="915988"/>
          </a:xfrm>
          <a:prstGeom prst="rect">
            <a:avLst/>
          </a:prstGeom>
          <a:noFill/>
          <a:ln w="9525">
            <a:noFill/>
            <a:miter lim="800000"/>
            <a:headEnd/>
            <a:tailEnd/>
          </a:ln>
          <a:effectLst/>
        </p:spPr>
        <p:txBody>
          <a:bodyPr wrap="none">
            <a:spAutoFit/>
          </a:bodyPr>
          <a:lstStyle/>
          <a:p>
            <a:pPr>
              <a:defRPr/>
            </a:pPr>
            <a:r>
              <a:rPr lang="tr-TR" b="1" dirty="0" err="1">
                <a:solidFill>
                  <a:srgbClr val="FF3300"/>
                </a:solidFill>
                <a:effectLst>
                  <a:outerShdw blurRad="38100" dist="38100" dir="2700000" algn="tl">
                    <a:srgbClr val="C0C0C0"/>
                  </a:outerShdw>
                </a:effectLst>
                <a:latin typeface="Tahoma" charset="0"/>
              </a:rPr>
              <a:t>Encephalomylitis</a:t>
            </a:r>
            <a:r>
              <a:rPr lang="tr-TR" b="1" dirty="0">
                <a:solidFill>
                  <a:srgbClr val="FF3300"/>
                </a:solidFill>
                <a:effectLst>
                  <a:outerShdw blurRad="38100" dist="38100" dir="2700000" algn="tl">
                    <a:srgbClr val="C0C0C0"/>
                  </a:outerShdw>
                </a:effectLst>
                <a:latin typeface="Tahoma" charset="0"/>
              </a:rPr>
              <a:t> +</a:t>
            </a:r>
          </a:p>
          <a:p>
            <a:pPr>
              <a:defRPr/>
            </a:pPr>
            <a:r>
              <a:rPr lang="tr-TR" b="1" dirty="0" err="1">
                <a:solidFill>
                  <a:srgbClr val="FF3300"/>
                </a:solidFill>
                <a:effectLst>
                  <a:outerShdw blurRad="38100" dist="38100" dir="2700000" algn="tl">
                    <a:srgbClr val="C0C0C0"/>
                  </a:outerShdw>
                </a:effectLst>
                <a:latin typeface="Tahoma" charset="0"/>
              </a:rPr>
              <a:t>Polymyelitis</a:t>
            </a:r>
            <a:r>
              <a:rPr lang="tr-TR" b="1" dirty="0">
                <a:solidFill>
                  <a:srgbClr val="FF3300"/>
                </a:solidFill>
                <a:effectLst>
                  <a:outerShdw blurRad="38100" dist="38100" dir="2700000" algn="tl">
                    <a:srgbClr val="C0C0C0"/>
                  </a:outerShdw>
                </a:effectLst>
                <a:latin typeface="Tahoma" charset="0"/>
              </a:rPr>
              <a:t> </a:t>
            </a:r>
          </a:p>
          <a:p>
            <a:pPr>
              <a:defRPr/>
            </a:pPr>
            <a:r>
              <a:rPr lang="tr-TR" b="1" dirty="0">
                <a:solidFill>
                  <a:srgbClr val="FF3300"/>
                </a:solidFill>
                <a:effectLst>
                  <a:outerShdw blurRad="38100" dist="38100" dir="2700000" algn="tl">
                    <a:srgbClr val="C0C0C0"/>
                  </a:outerShdw>
                </a:effectLst>
                <a:latin typeface="Tahoma" charset="0"/>
              </a:rPr>
              <a:t>(AH </a:t>
            </a:r>
            <a:r>
              <a:rPr lang="tr-TR" b="1" dirty="0" err="1" smtClean="0">
                <a:solidFill>
                  <a:srgbClr val="FF3300"/>
                </a:solidFill>
                <a:effectLst>
                  <a:outerShdw blurRad="38100" dist="38100" dir="2700000" algn="tl">
                    <a:srgbClr val="C0C0C0"/>
                  </a:outerShdw>
                </a:effectLst>
                <a:latin typeface="Tahoma" charset="0"/>
              </a:rPr>
              <a:t>Syndrome</a:t>
            </a:r>
            <a:r>
              <a:rPr lang="tr-TR" b="1" dirty="0" smtClean="0">
                <a:solidFill>
                  <a:srgbClr val="FF3300"/>
                </a:solidFill>
                <a:effectLst>
                  <a:outerShdw blurRad="38100" dist="38100" dir="2700000" algn="tl">
                    <a:srgbClr val="C0C0C0"/>
                  </a:outerShdw>
                </a:effectLst>
                <a:latin typeface="Tahoma" charset="0"/>
              </a:rPr>
              <a:t>)</a:t>
            </a:r>
            <a:endParaRPr lang="tr-TR" b="1" dirty="0">
              <a:solidFill>
                <a:srgbClr val="FF3300"/>
              </a:solidFill>
              <a:effectLst>
                <a:outerShdw blurRad="38100" dist="38100" dir="2700000" algn="tl">
                  <a:srgbClr val="C0C0C0"/>
                </a:outerShdw>
              </a:effectLst>
              <a:latin typeface="Tahoma" charset="0"/>
            </a:endParaRPr>
          </a:p>
        </p:txBody>
      </p:sp>
      <p:sp>
        <p:nvSpPr>
          <p:cNvPr id="14344" name="AutoShape 10"/>
          <p:cNvSpPr>
            <a:spLocks noChangeArrowheads="1"/>
          </p:cNvSpPr>
          <p:nvPr/>
        </p:nvSpPr>
        <p:spPr bwMode="auto">
          <a:xfrm>
            <a:off x="4259263" y="2590801"/>
            <a:ext cx="976312"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tr-TR" altLang="tr-TR"/>
          </a:p>
        </p:txBody>
      </p:sp>
      <p:sp>
        <p:nvSpPr>
          <p:cNvPr id="14345" name="AutoShape 11"/>
          <p:cNvSpPr>
            <a:spLocks noChangeArrowheads="1"/>
          </p:cNvSpPr>
          <p:nvPr/>
        </p:nvSpPr>
        <p:spPr bwMode="auto">
          <a:xfrm flipH="1">
            <a:off x="5121276" y="4895851"/>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tr-TR" altLang="tr-TR"/>
          </a:p>
        </p:txBody>
      </p:sp>
      <p:sp>
        <p:nvSpPr>
          <p:cNvPr id="14346" name="AutoShape 12"/>
          <p:cNvSpPr>
            <a:spLocks noChangeArrowheads="1"/>
          </p:cNvSpPr>
          <p:nvPr/>
        </p:nvSpPr>
        <p:spPr bwMode="auto">
          <a:xfrm>
            <a:off x="7858126" y="2951163"/>
            <a:ext cx="733425" cy="1943100"/>
          </a:xfrm>
          <a:prstGeom prst="curvedLeftArrow">
            <a:avLst>
              <a:gd name="adj1" fmla="val 52987"/>
              <a:gd name="adj2" fmla="val 105974"/>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tr-TR" altLang="tr-TR"/>
          </a:p>
        </p:txBody>
      </p:sp>
    </p:spTree>
    <p:extLst>
      <p:ext uri="{BB962C8B-B14F-4D97-AF65-F5344CB8AC3E}">
        <p14:creationId xmlns:p14="http://schemas.microsoft.com/office/powerpoint/2010/main" val="3652867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427512"/>
            <a:ext cx="10515600" cy="5749451"/>
          </a:xfrm>
        </p:spPr>
        <p:txBody>
          <a:bodyPr/>
          <a:lstStyle/>
          <a:p>
            <a:r>
              <a:rPr lang="en-US" dirty="0"/>
              <a:t>RVAs are classified into G (glycoprotein) and P (protease sensitive) types according to the sequence diversity of the outer capsid proteins VP7 and VP4, respectively, which independently generate serotype-specific neutralizing antibodies in </a:t>
            </a:r>
            <a:r>
              <a:rPr lang="en-US" dirty="0" smtClean="0"/>
              <a:t>vivo</a:t>
            </a:r>
            <a:r>
              <a:rPr lang="tr-TR" dirty="0" smtClean="0"/>
              <a:t>.</a:t>
            </a:r>
          </a:p>
          <a:p>
            <a:r>
              <a:rPr lang="en-US" dirty="0"/>
              <a:t>To date, at least 27 G and 37 P genotypes have been defined in mammals and </a:t>
            </a:r>
            <a:r>
              <a:rPr lang="en-US" dirty="0" err="1"/>
              <a:t>avians</a:t>
            </a:r>
            <a:r>
              <a:rPr lang="en-US" dirty="0"/>
              <a:t> (da Silva Medeiros et al., 2015). </a:t>
            </a:r>
            <a:endParaRPr lang="tr-TR" dirty="0" smtClean="0"/>
          </a:p>
          <a:p>
            <a:r>
              <a:rPr lang="en-US" dirty="0" smtClean="0">
                <a:solidFill>
                  <a:srgbClr val="FF6600"/>
                </a:solidFill>
              </a:rPr>
              <a:t>the </a:t>
            </a:r>
            <a:r>
              <a:rPr lang="en-US" dirty="0">
                <a:solidFill>
                  <a:srgbClr val="FF6600"/>
                </a:solidFill>
              </a:rPr>
              <a:t>most common G and P genotypes in cattle are </a:t>
            </a:r>
            <a:endParaRPr lang="tr-TR" dirty="0" smtClean="0">
              <a:solidFill>
                <a:srgbClr val="FF6600"/>
              </a:solidFill>
            </a:endParaRPr>
          </a:p>
          <a:p>
            <a:pPr lvl="1"/>
            <a:r>
              <a:rPr lang="en-US" dirty="0" smtClean="0">
                <a:solidFill>
                  <a:srgbClr val="FF6600"/>
                </a:solidFill>
              </a:rPr>
              <a:t>G6</a:t>
            </a:r>
            <a:r>
              <a:rPr lang="en-US" dirty="0">
                <a:solidFill>
                  <a:srgbClr val="FF6600"/>
                </a:solidFill>
              </a:rPr>
              <a:t>, G8, G10 (for VP7) </a:t>
            </a:r>
            <a:endParaRPr lang="tr-TR" dirty="0" smtClean="0">
              <a:solidFill>
                <a:srgbClr val="FF6600"/>
              </a:solidFill>
            </a:endParaRPr>
          </a:p>
          <a:p>
            <a:pPr lvl="1"/>
            <a:r>
              <a:rPr lang="en-US" dirty="0" smtClean="0">
                <a:solidFill>
                  <a:srgbClr val="FF6600"/>
                </a:solidFill>
              </a:rPr>
              <a:t>P[1</a:t>
            </a:r>
            <a:r>
              <a:rPr lang="en-US" dirty="0">
                <a:solidFill>
                  <a:srgbClr val="FF6600"/>
                </a:solidFill>
              </a:rPr>
              <a:t>], P[5], P [11] P[15], and P[21] (for VP4)</a:t>
            </a:r>
            <a:endParaRPr lang="tr-TR" dirty="0">
              <a:solidFill>
                <a:srgbClr val="FF6600"/>
              </a:solidFill>
            </a:endParaRPr>
          </a:p>
        </p:txBody>
      </p:sp>
    </p:spTree>
    <p:extLst>
      <p:ext uri="{BB962C8B-B14F-4D97-AF65-F5344CB8AC3E}">
        <p14:creationId xmlns:p14="http://schemas.microsoft.com/office/powerpoint/2010/main" val="24400153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370124" y="4437456"/>
            <a:ext cx="3574473" cy="1306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Unvan 1"/>
          <p:cNvSpPr>
            <a:spLocks noGrp="1"/>
          </p:cNvSpPr>
          <p:nvPr>
            <p:ph type="title"/>
          </p:nvPr>
        </p:nvSpPr>
        <p:spPr/>
        <p:txBody>
          <a:bodyPr/>
          <a:lstStyle/>
          <a:p>
            <a:r>
              <a:rPr lang="tr-TR" dirty="0" err="1" smtClean="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a:xfrm>
            <a:off x="838199" y="1384363"/>
            <a:ext cx="10515600" cy="3340141"/>
          </a:xfrm>
        </p:spPr>
        <p:txBody>
          <a:bodyPr>
            <a:normAutofit/>
          </a:bodyPr>
          <a:lstStyle/>
          <a:p>
            <a:r>
              <a:rPr lang="en-US" sz="2400" dirty="0" smtClean="0"/>
              <a:t>Infection </a:t>
            </a:r>
            <a:r>
              <a:rPr lang="en-US" sz="2400" dirty="0"/>
              <a:t>may be acquired in the calving accommodation then spread between young calves in the calf house by direct contact</a:t>
            </a:r>
            <a:r>
              <a:rPr lang="en-US" sz="2400" dirty="0" smtClean="0"/>
              <a:t>.</a:t>
            </a:r>
            <a:endParaRPr lang="tr-TR" sz="2400" dirty="0" smtClean="0"/>
          </a:p>
          <a:p>
            <a:r>
              <a:rPr lang="en-US" sz="2400" dirty="0"/>
              <a:t>Virus </a:t>
            </a:r>
            <a:r>
              <a:rPr lang="tr-TR" sz="2400" dirty="0" err="1" smtClean="0"/>
              <a:t>sheds</a:t>
            </a:r>
            <a:r>
              <a:rPr lang="tr-TR" sz="2400" dirty="0" smtClean="0"/>
              <a:t> </a:t>
            </a:r>
            <a:r>
              <a:rPr lang="tr-TR" sz="2400" dirty="0" err="1" smtClean="0"/>
              <a:t>via</a:t>
            </a:r>
            <a:r>
              <a:rPr lang="en-US" sz="2400" dirty="0" smtClean="0"/>
              <a:t> </a:t>
            </a:r>
            <a:r>
              <a:rPr lang="en-US" sz="2400" dirty="0"/>
              <a:t>feces.</a:t>
            </a:r>
          </a:p>
          <a:p>
            <a:r>
              <a:rPr lang="tr-TR" sz="2400" dirty="0" smtClean="0"/>
              <a:t>Main </a:t>
            </a:r>
            <a:r>
              <a:rPr lang="en-US" sz="2400" dirty="0" smtClean="0"/>
              <a:t>source </a:t>
            </a:r>
            <a:r>
              <a:rPr lang="tr-TR" sz="2400" dirty="0" smtClean="0"/>
              <a:t>of </a:t>
            </a:r>
            <a:r>
              <a:rPr lang="tr-TR" sz="2400" dirty="0" err="1" smtClean="0"/>
              <a:t>the</a:t>
            </a:r>
            <a:r>
              <a:rPr lang="tr-TR" sz="2400" dirty="0" smtClean="0"/>
              <a:t> </a:t>
            </a:r>
            <a:r>
              <a:rPr lang="tr-TR" sz="2400" dirty="0" err="1" smtClean="0"/>
              <a:t>virus</a:t>
            </a:r>
            <a:r>
              <a:rPr lang="tr-TR" sz="2400" dirty="0" smtClean="0"/>
              <a:t> is </a:t>
            </a:r>
            <a:r>
              <a:rPr lang="tr-TR" sz="2400" dirty="0" err="1" smtClean="0"/>
              <a:t>clinically</a:t>
            </a:r>
            <a:r>
              <a:rPr lang="tr-TR" sz="2400" dirty="0" smtClean="0"/>
              <a:t> </a:t>
            </a:r>
            <a:r>
              <a:rPr lang="en-US" sz="2400" dirty="0" smtClean="0"/>
              <a:t>infected </a:t>
            </a:r>
            <a:r>
              <a:rPr lang="tr-TR" sz="2400" dirty="0" err="1" smtClean="0"/>
              <a:t>calves</a:t>
            </a:r>
            <a:r>
              <a:rPr lang="tr-TR" sz="2400" dirty="0" smtClean="0"/>
              <a:t> </a:t>
            </a:r>
            <a:r>
              <a:rPr lang="en-US" sz="2400" dirty="0" smtClean="0"/>
              <a:t>or </a:t>
            </a:r>
            <a:r>
              <a:rPr lang="en-US" sz="2400" dirty="0" err="1">
                <a:solidFill>
                  <a:srgbClr val="FF0000"/>
                </a:solidFill>
              </a:rPr>
              <a:t>subclinically</a:t>
            </a:r>
            <a:r>
              <a:rPr lang="en-US" sz="2400" dirty="0">
                <a:solidFill>
                  <a:srgbClr val="FF0000"/>
                </a:solidFill>
              </a:rPr>
              <a:t> infected mothers</a:t>
            </a:r>
            <a:r>
              <a:rPr lang="en-US" sz="2400" dirty="0"/>
              <a:t>.</a:t>
            </a:r>
          </a:p>
          <a:p>
            <a:r>
              <a:rPr lang="en-US" sz="2400" dirty="0"/>
              <a:t>The virus is taken </a:t>
            </a:r>
            <a:r>
              <a:rPr lang="en-US" sz="2400" dirty="0" smtClean="0"/>
              <a:t>orally </a:t>
            </a:r>
            <a:r>
              <a:rPr lang="en-US" sz="2400" dirty="0"/>
              <a:t>by the infected food, water and milk</a:t>
            </a:r>
            <a:r>
              <a:rPr lang="en-US" sz="2400" dirty="0" smtClean="0"/>
              <a:t>.</a:t>
            </a:r>
            <a:endParaRPr lang="tr-TR" sz="2400" dirty="0" smtClean="0"/>
          </a:p>
          <a:p>
            <a:pPr marL="0" indent="0" algn="ctr">
              <a:buNone/>
            </a:pPr>
            <a:endParaRPr lang="tr-TR" sz="2400" dirty="0" smtClean="0">
              <a:solidFill>
                <a:srgbClr val="FF6600"/>
              </a:solidFill>
            </a:endParaRPr>
          </a:p>
        </p:txBody>
      </p:sp>
      <p:sp>
        <p:nvSpPr>
          <p:cNvPr id="5" name="Dikdörtgen 4"/>
          <p:cNvSpPr/>
          <p:nvPr/>
        </p:nvSpPr>
        <p:spPr>
          <a:xfrm>
            <a:off x="8614694" y="4811936"/>
            <a:ext cx="3085332" cy="523220"/>
          </a:xfrm>
          <a:prstGeom prst="rect">
            <a:avLst/>
          </a:prstGeom>
        </p:spPr>
        <p:txBody>
          <a:bodyPr wrap="none">
            <a:spAutoFit/>
          </a:bodyPr>
          <a:lstStyle/>
          <a:p>
            <a:pPr algn="ctr"/>
            <a:r>
              <a:rPr lang="tr-TR" sz="2800" b="1" dirty="0">
                <a:solidFill>
                  <a:srgbClr val="FF6600"/>
                </a:solidFill>
              </a:rPr>
              <a:t>FECAL ORAL ROUTE</a:t>
            </a:r>
          </a:p>
        </p:txBody>
      </p:sp>
      <p:pic>
        <p:nvPicPr>
          <p:cNvPr id="6" name="Picture 4" descr="fecal oral transmission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527" y="3956027"/>
            <a:ext cx="4186675" cy="26347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ecal oral transmission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6810" y="4049671"/>
            <a:ext cx="3263314" cy="244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1486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Pathogenesis</a:t>
            </a:r>
            <a:endParaRPr lang="tr-TR" dirty="0">
              <a:solidFill>
                <a:srgbClr val="0070C0"/>
              </a:solidFill>
            </a:endParaRPr>
          </a:p>
        </p:txBody>
      </p:sp>
      <p:pic>
        <p:nvPicPr>
          <p:cNvPr id="5122" name="Picture 2" descr="• Despite its 'enteric nature', rotavirus antigens,&#10;double-stranded RNA and infectious particles&#10;have been found in the b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02" y="1690688"/>
            <a:ext cx="6076950" cy="4562476"/>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6725145" y="1465056"/>
            <a:ext cx="5019552" cy="5262979"/>
          </a:xfrm>
          <a:prstGeom prst="rect">
            <a:avLst/>
          </a:prstGeom>
        </p:spPr>
        <p:txBody>
          <a:bodyPr wrap="square">
            <a:spAutoFit/>
          </a:bodyPr>
          <a:lstStyle/>
          <a:p>
            <a:r>
              <a:rPr lang="en-US" sz="2400" dirty="0"/>
              <a:t>Virus entry – By ingestion </a:t>
            </a:r>
            <a:endParaRPr lang="tr-TR" sz="2400" dirty="0" smtClean="0"/>
          </a:p>
          <a:p>
            <a:pPr marL="285750" indent="-285750">
              <a:buFontTx/>
              <a:buChar char="-"/>
            </a:pPr>
            <a:r>
              <a:rPr lang="en-US" sz="2400" dirty="0" smtClean="0"/>
              <a:t>Viral </a:t>
            </a:r>
            <a:r>
              <a:rPr lang="en-US" sz="2400" dirty="0"/>
              <a:t>replication occurs in small intestinal epithelium. </a:t>
            </a:r>
            <a:endParaRPr lang="tr-TR" sz="2400" dirty="0" smtClean="0"/>
          </a:p>
          <a:p>
            <a:pPr marL="285750" indent="-285750">
              <a:buFontTx/>
              <a:buChar char="-"/>
            </a:pPr>
            <a:r>
              <a:rPr lang="en-US" sz="2400" dirty="0" smtClean="0"/>
              <a:t>Up </a:t>
            </a:r>
            <a:r>
              <a:rPr lang="en-US" sz="2400" dirty="0"/>
              <a:t>to two-thirds of children with severe rotavirus gastroenteritis show the presence of rotavirus antigen in serum (</a:t>
            </a:r>
            <a:r>
              <a:rPr lang="en-US" sz="2400" dirty="0" err="1"/>
              <a:t>antigenemia</a:t>
            </a:r>
            <a:r>
              <a:rPr lang="en-US" sz="2400" dirty="0"/>
              <a:t>). </a:t>
            </a:r>
            <a:endParaRPr lang="tr-TR" sz="2400" dirty="0" smtClean="0"/>
          </a:p>
          <a:p>
            <a:pPr marL="285750" indent="-285750">
              <a:buFontTx/>
              <a:buChar char="-"/>
            </a:pPr>
            <a:r>
              <a:rPr lang="en-US" sz="2400" dirty="0" smtClean="0"/>
              <a:t>Infection </a:t>
            </a:r>
            <a:r>
              <a:rPr lang="en-US" sz="2400" dirty="0"/>
              <a:t>may result in decreased intestinal absorption of sodium, glucose, and water, - decreased levels of intestinal lactase, alkaline phosphatase, and </a:t>
            </a:r>
            <a:r>
              <a:rPr lang="en-US" sz="2400" dirty="0" err="1"/>
              <a:t>sucrase</a:t>
            </a:r>
            <a:r>
              <a:rPr lang="en-US" sz="2400" dirty="0"/>
              <a:t> activity, and may lead to isotonic diarrhea.</a:t>
            </a:r>
          </a:p>
          <a:p>
            <a:endParaRPr lang="tr-TR" sz="2400" dirty="0"/>
          </a:p>
        </p:txBody>
      </p:sp>
    </p:spTree>
    <p:extLst>
      <p:ext uri="{BB962C8B-B14F-4D97-AF65-F5344CB8AC3E}">
        <p14:creationId xmlns:p14="http://schemas.microsoft.com/office/powerpoint/2010/main" val="22856427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67"/>
          <p:cNvGrpSpPr>
            <a:grpSpLocks/>
          </p:cNvGrpSpPr>
          <p:nvPr/>
        </p:nvGrpSpPr>
        <p:grpSpPr bwMode="auto">
          <a:xfrm>
            <a:off x="3962400" y="1676400"/>
            <a:ext cx="4279900" cy="990600"/>
            <a:chOff x="1200" y="1104"/>
            <a:chExt cx="3272" cy="1111"/>
          </a:xfrm>
        </p:grpSpPr>
        <p:grpSp>
          <p:nvGrpSpPr>
            <p:cNvPr id="8278" name="Group 5"/>
            <p:cNvGrpSpPr>
              <a:grpSpLocks/>
            </p:cNvGrpSpPr>
            <p:nvPr/>
          </p:nvGrpSpPr>
          <p:grpSpPr bwMode="auto">
            <a:xfrm>
              <a:off x="1200" y="1104"/>
              <a:ext cx="3272" cy="1104"/>
              <a:chOff x="718" y="894"/>
              <a:chExt cx="4333" cy="1908"/>
            </a:xfrm>
          </p:grpSpPr>
          <p:sp>
            <p:nvSpPr>
              <p:cNvPr id="8334" name="Freeform 3"/>
              <p:cNvSpPr>
                <a:spLocks/>
              </p:cNvSpPr>
              <p:nvPr/>
            </p:nvSpPr>
            <p:spPr bwMode="auto">
              <a:xfrm>
                <a:off x="718" y="894"/>
                <a:ext cx="4333" cy="1667"/>
              </a:xfrm>
              <a:custGeom>
                <a:avLst/>
                <a:gdLst>
                  <a:gd name="T0" fmla="*/ 24 w 4333"/>
                  <a:gd name="T1" fmla="*/ 1521 h 1667"/>
                  <a:gd name="T2" fmla="*/ 57 w 4333"/>
                  <a:gd name="T3" fmla="*/ 502 h 1667"/>
                  <a:gd name="T4" fmla="*/ 102 w 4333"/>
                  <a:gd name="T5" fmla="*/ 280 h 1667"/>
                  <a:gd name="T6" fmla="*/ 124 w 4333"/>
                  <a:gd name="T7" fmla="*/ 192 h 1667"/>
                  <a:gd name="T8" fmla="*/ 190 w 4333"/>
                  <a:gd name="T9" fmla="*/ 169 h 1667"/>
                  <a:gd name="T10" fmla="*/ 434 w 4333"/>
                  <a:gd name="T11" fmla="*/ 125 h 1667"/>
                  <a:gd name="T12" fmla="*/ 611 w 4333"/>
                  <a:gd name="T13" fmla="*/ 136 h 1667"/>
                  <a:gd name="T14" fmla="*/ 644 w 4333"/>
                  <a:gd name="T15" fmla="*/ 169 h 1667"/>
                  <a:gd name="T16" fmla="*/ 800 w 4333"/>
                  <a:gd name="T17" fmla="*/ 347 h 1667"/>
                  <a:gd name="T18" fmla="*/ 833 w 4333"/>
                  <a:gd name="T19" fmla="*/ 834 h 1667"/>
                  <a:gd name="T20" fmla="*/ 877 w 4333"/>
                  <a:gd name="T21" fmla="*/ 1244 h 1667"/>
                  <a:gd name="T22" fmla="*/ 1065 w 4333"/>
                  <a:gd name="T23" fmla="*/ 1632 h 1667"/>
                  <a:gd name="T24" fmla="*/ 1774 w 4333"/>
                  <a:gd name="T25" fmla="*/ 1543 h 1667"/>
                  <a:gd name="T26" fmla="*/ 1785 w 4333"/>
                  <a:gd name="T27" fmla="*/ 1122 h 1667"/>
                  <a:gd name="T28" fmla="*/ 1741 w 4333"/>
                  <a:gd name="T29" fmla="*/ 812 h 1667"/>
                  <a:gd name="T30" fmla="*/ 1730 w 4333"/>
                  <a:gd name="T31" fmla="*/ 635 h 1667"/>
                  <a:gd name="T32" fmla="*/ 1741 w 4333"/>
                  <a:gd name="T33" fmla="*/ 236 h 1667"/>
                  <a:gd name="T34" fmla="*/ 1819 w 4333"/>
                  <a:gd name="T35" fmla="*/ 192 h 1667"/>
                  <a:gd name="T36" fmla="*/ 2118 w 4333"/>
                  <a:gd name="T37" fmla="*/ 125 h 1667"/>
                  <a:gd name="T38" fmla="*/ 2372 w 4333"/>
                  <a:gd name="T39" fmla="*/ 136 h 1667"/>
                  <a:gd name="T40" fmla="*/ 2417 w 4333"/>
                  <a:gd name="T41" fmla="*/ 147 h 1667"/>
                  <a:gd name="T42" fmla="*/ 2439 w 4333"/>
                  <a:gd name="T43" fmla="*/ 192 h 1667"/>
                  <a:gd name="T44" fmla="*/ 2516 w 4333"/>
                  <a:gd name="T45" fmla="*/ 269 h 1667"/>
                  <a:gd name="T46" fmla="*/ 2561 w 4333"/>
                  <a:gd name="T47" fmla="*/ 380 h 1667"/>
                  <a:gd name="T48" fmla="*/ 2572 w 4333"/>
                  <a:gd name="T49" fmla="*/ 535 h 1667"/>
                  <a:gd name="T50" fmla="*/ 2627 w 4333"/>
                  <a:gd name="T51" fmla="*/ 889 h 1667"/>
                  <a:gd name="T52" fmla="*/ 2638 w 4333"/>
                  <a:gd name="T53" fmla="*/ 978 h 1667"/>
                  <a:gd name="T54" fmla="*/ 2649 w 4333"/>
                  <a:gd name="T55" fmla="*/ 1044 h 1667"/>
                  <a:gd name="T56" fmla="*/ 2672 w 4333"/>
                  <a:gd name="T57" fmla="*/ 1222 h 1667"/>
                  <a:gd name="T58" fmla="*/ 2694 w 4333"/>
                  <a:gd name="T59" fmla="*/ 1465 h 1667"/>
                  <a:gd name="T60" fmla="*/ 2738 w 4333"/>
                  <a:gd name="T61" fmla="*/ 1499 h 1667"/>
                  <a:gd name="T62" fmla="*/ 2926 w 4333"/>
                  <a:gd name="T63" fmla="*/ 1665 h 1667"/>
                  <a:gd name="T64" fmla="*/ 3126 w 4333"/>
                  <a:gd name="T65" fmla="*/ 1654 h 1667"/>
                  <a:gd name="T66" fmla="*/ 3259 w 4333"/>
                  <a:gd name="T67" fmla="*/ 1532 h 1667"/>
                  <a:gd name="T68" fmla="*/ 3281 w 4333"/>
                  <a:gd name="T69" fmla="*/ 1488 h 1667"/>
                  <a:gd name="T70" fmla="*/ 3325 w 4333"/>
                  <a:gd name="T71" fmla="*/ 1421 h 1667"/>
                  <a:gd name="T72" fmla="*/ 3347 w 4333"/>
                  <a:gd name="T73" fmla="*/ 801 h 1667"/>
                  <a:gd name="T74" fmla="*/ 3469 w 4333"/>
                  <a:gd name="T75" fmla="*/ 3 h 1667"/>
                  <a:gd name="T76" fmla="*/ 3956 w 4333"/>
                  <a:gd name="T77" fmla="*/ 14 h 1667"/>
                  <a:gd name="T78" fmla="*/ 4001 w 4333"/>
                  <a:gd name="T79" fmla="*/ 48 h 1667"/>
                  <a:gd name="T80" fmla="*/ 4145 w 4333"/>
                  <a:gd name="T81" fmla="*/ 203 h 1667"/>
                  <a:gd name="T82" fmla="*/ 4189 w 4333"/>
                  <a:gd name="T83" fmla="*/ 302 h 1667"/>
                  <a:gd name="T84" fmla="*/ 4267 w 4333"/>
                  <a:gd name="T85" fmla="*/ 1089 h 1667"/>
                  <a:gd name="T86" fmla="*/ 4289 w 4333"/>
                  <a:gd name="T87" fmla="*/ 1321 h 1667"/>
                  <a:gd name="T88" fmla="*/ 4333 w 4333"/>
                  <a:gd name="T89" fmla="*/ 1620 h 16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33"/>
                  <a:gd name="T136" fmla="*/ 0 h 1667"/>
                  <a:gd name="T137" fmla="*/ 4333 w 4333"/>
                  <a:gd name="T138" fmla="*/ 1667 h 166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33" h="1667">
                    <a:moveTo>
                      <a:pt x="24" y="1521"/>
                    </a:moveTo>
                    <a:cubicBezTo>
                      <a:pt x="66" y="1183"/>
                      <a:pt x="0" y="838"/>
                      <a:pt x="57" y="502"/>
                    </a:cubicBezTo>
                    <a:cubicBezTo>
                      <a:pt x="70" y="428"/>
                      <a:pt x="84" y="353"/>
                      <a:pt x="102" y="280"/>
                    </a:cubicBezTo>
                    <a:cubicBezTo>
                      <a:pt x="109" y="251"/>
                      <a:pt x="105" y="216"/>
                      <a:pt x="124" y="192"/>
                    </a:cubicBezTo>
                    <a:cubicBezTo>
                      <a:pt x="138" y="174"/>
                      <a:pt x="168" y="175"/>
                      <a:pt x="190" y="169"/>
                    </a:cubicBezTo>
                    <a:cubicBezTo>
                      <a:pt x="271" y="146"/>
                      <a:pt x="351" y="135"/>
                      <a:pt x="434" y="125"/>
                    </a:cubicBezTo>
                    <a:cubicBezTo>
                      <a:pt x="493" y="129"/>
                      <a:pt x="553" y="124"/>
                      <a:pt x="611" y="136"/>
                    </a:cubicBezTo>
                    <a:cubicBezTo>
                      <a:pt x="626" y="139"/>
                      <a:pt x="632" y="159"/>
                      <a:pt x="644" y="169"/>
                    </a:cubicBezTo>
                    <a:cubicBezTo>
                      <a:pt x="712" y="227"/>
                      <a:pt x="760" y="269"/>
                      <a:pt x="800" y="347"/>
                    </a:cubicBezTo>
                    <a:cubicBezTo>
                      <a:pt x="838" y="499"/>
                      <a:pt x="826" y="685"/>
                      <a:pt x="833" y="834"/>
                    </a:cubicBezTo>
                    <a:cubicBezTo>
                      <a:pt x="840" y="971"/>
                      <a:pt x="855" y="1109"/>
                      <a:pt x="877" y="1244"/>
                    </a:cubicBezTo>
                    <a:cubicBezTo>
                      <a:pt x="912" y="1451"/>
                      <a:pt x="877" y="1534"/>
                      <a:pt x="1065" y="1632"/>
                    </a:cubicBezTo>
                    <a:cubicBezTo>
                      <a:pt x="1377" y="1624"/>
                      <a:pt x="1531" y="1664"/>
                      <a:pt x="1774" y="1543"/>
                    </a:cubicBezTo>
                    <a:cubicBezTo>
                      <a:pt x="1854" y="1385"/>
                      <a:pt x="1830" y="1296"/>
                      <a:pt x="1785" y="1122"/>
                    </a:cubicBezTo>
                    <a:cubicBezTo>
                      <a:pt x="1772" y="1018"/>
                      <a:pt x="1754" y="916"/>
                      <a:pt x="1741" y="812"/>
                    </a:cubicBezTo>
                    <a:cubicBezTo>
                      <a:pt x="1737" y="753"/>
                      <a:pt x="1730" y="694"/>
                      <a:pt x="1730" y="635"/>
                    </a:cubicBezTo>
                    <a:cubicBezTo>
                      <a:pt x="1730" y="502"/>
                      <a:pt x="1727" y="368"/>
                      <a:pt x="1741" y="236"/>
                    </a:cubicBezTo>
                    <a:cubicBezTo>
                      <a:pt x="1741" y="231"/>
                      <a:pt x="1800" y="198"/>
                      <a:pt x="1819" y="192"/>
                    </a:cubicBezTo>
                    <a:cubicBezTo>
                      <a:pt x="1916" y="161"/>
                      <a:pt x="2018" y="145"/>
                      <a:pt x="2118" y="125"/>
                    </a:cubicBezTo>
                    <a:cubicBezTo>
                      <a:pt x="2203" y="129"/>
                      <a:pt x="2287" y="130"/>
                      <a:pt x="2372" y="136"/>
                    </a:cubicBezTo>
                    <a:cubicBezTo>
                      <a:pt x="2387" y="137"/>
                      <a:pt x="2405" y="137"/>
                      <a:pt x="2417" y="147"/>
                    </a:cubicBezTo>
                    <a:cubicBezTo>
                      <a:pt x="2430" y="158"/>
                      <a:pt x="2430" y="178"/>
                      <a:pt x="2439" y="192"/>
                    </a:cubicBezTo>
                    <a:cubicBezTo>
                      <a:pt x="2469" y="240"/>
                      <a:pt x="2472" y="236"/>
                      <a:pt x="2516" y="269"/>
                    </a:cubicBezTo>
                    <a:cubicBezTo>
                      <a:pt x="2530" y="307"/>
                      <a:pt x="2554" y="341"/>
                      <a:pt x="2561" y="380"/>
                    </a:cubicBezTo>
                    <a:cubicBezTo>
                      <a:pt x="2571" y="431"/>
                      <a:pt x="2565" y="484"/>
                      <a:pt x="2572" y="535"/>
                    </a:cubicBezTo>
                    <a:cubicBezTo>
                      <a:pt x="2588" y="652"/>
                      <a:pt x="2612" y="770"/>
                      <a:pt x="2627" y="889"/>
                    </a:cubicBezTo>
                    <a:cubicBezTo>
                      <a:pt x="2631" y="919"/>
                      <a:pt x="2633" y="949"/>
                      <a:pt x="2638" y="978"/>
                    </a:cubicBezTo>
                    <a:cubicBezTo>
                      <a:pt x="2642" y="1000"/>
                      <a:pt x="2646" y="1022"/>
                      <a:pt x="2649" y="1044"/>
                    </a:cubicBezTo>
                    <a:cubicBezTo>
                      <a:pt x="2657" y="1103"/>
                      <a:pt x="2672" y="1222"/>
                      <a:pt x="2672" y="1222"/>
                    </a:cubicBezTo>
                    <a:cubicBezTo>
                      <a:pt x="2676" y="1303"/>
                      <a:pt x="2647" y="1399"/>
                      <a:pt x="2694" y="1465"/>
                    </a:cubicBezTo>
                    <a:cubicBezTo>
                      <a:pt x="2705" y="1480"/>
                      <a:pt x="2725" y="1486"/>
                      <a:pt x="2738" y="1499"/>
                    </a:cubicBezTo>
                    <a:cubicBezTo>
                      <a:pt x="2915" y="1667"/>
                      <a:pt x="2822" y="1630"/>
                      <a:pt x="2926" y="1665"/>
                    </a:cubicBezTo>
                    <a:cubicBezTo>
                      <a:pt x="2993" y="1661"/>
                      <a:pt x="3060" y="1663"/>
                      <a:pt x="3126" y="1654"/>
                    </a:cubicBezTo>
                    <a:cubicBezTo>
                      <a:pt x="3185" y="1646"/>
                      <a:pt x="3221" y="1569"/>
                      <a:pt x="3259" y="1532"/>
                    </a:cubicBezTo>
                    <a:cubicBezTo>
                      <a:pt x="3266" y="1517"/>
                      <a:pt x="3273" y="1502"/>
                      <a:pt x="3281" y="1488"/>
                    </a:cubicBezTo>
                    <a:cubicBezTo>
                      <a:pt x="3295" y="1465"/>
                      <a:pt x="3325" y="1421"/>
                      <a:pt x="3325" y="1421"/>
                    </a:cubicBezTo>
                    <a:cubicBezTo>
                      <a:pt x="3357" y="1159"/>
                      <a:pt x="3337" y="1345"/>
                      <a:pt x="3347" y="801"/>
                    </a:cubicBezTo>
                    <a:cubicBezTo>
                      <a:pt x="3350" y="621"/>
                      <a:pt x="3166" y="79"/>
                      <a:pt x="3469" y="3"/>
                    </a:cubicBezTo>
                    <a:cubicBezTo>
                      <a:pt x="3631" y="7"/>
                      <a:pt x="3794" y="0"/>
                      <a:pt x="3956" y="14"/>
                    </a:cubicBezTo>
                    <a:cubicBezTo>
                      <a:pt x="3975" y="16"/>
                      <a:pt x="3986" y="37"/>
                      <a:pt x="4001" y="48"/>
                    </a:cubicBezTo>
                    <a:cubicBezTo>
                      <a:pt x="4061" y="91"/>
                      <a:pt x="4095" y="150"/>
                      <a:pt x="4145" y="203"/>
                    </a:cubicBezTo>
                    <a:cubicBezTo>
                      <a:pt x="4171" y="282"/>
                      <a:pt x="4154" y="250"/>
                      <a:pt x="4189" y="302"/>
                    </a:cubicBezTo>
                    <a:cubicBezTo>
                      <a:pt x="4252" y="559"/>
                      <a:pt x="4216" y="831"/>
                      <a:pt x="4267" y="1089"/>
                    </a:cubicBezTo>
                    <a:cubicBezTo>
                      <a:pt x="4274" y="1166"/>
                      <a:pt x="4270" y="1246"/>
                      <a:pt x="4289" y="1321"/>
                    </a:cubicBezTo>
                    <a:cubicBezTo>
                      <a:pt x="4315" y="1427"/>
                      <a:pt x="4333" y="1509"/>
                      <a:pt x="4333" y="162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335" name="Freeform 4"/>
              <p:cNvSpPr>
                <a:spLocks/>
              </p:cNvSpPr>
              <p:nvPr/>
            </p:nvSpPr>
            <p:spPr bwMode="auto">
              <a:xfrm>
                <a:off x="886" y="1032"/>
                <a:ext cx="4088" cy="1770"/>
              </a:xfrm>
              <a:custGeom>
                <a:avLst/>
                <a:gdLst>
                  <a:gd name="T0" fmla="*/ 0 w 4088"/>
                  <a:gd name="T1" fmla="*/ 1394 h 1770"/>
                  <a:gd name="T2" fmla="*/ 44 w 4088"/>
                  <a:gd name="T3" fmla="*/ 630 h 1770"/>
                  <a:gd name="T4" fmla="*/ 133 w 4088"/>
                  <a:gd name="T5" fmla="*/ 186 h 1770"/>
                  <a:gd name="T6" fmla="*/ 211 w 4088"/>
                  <a:gd name="T7" fmla="*/ 142 h 1770"/>
                  <a:gd name="T8" fmla="*/ 377 w 4088"/>
                  <a:gd name="T9" fmla="*/ 153 h 1770"/>
                  <a:gd name="T10" fmla="*/ 421 w 4088"/>
                  <a:gd name="T11" fmla="*/ 220 h 1770"/>
                  <a:gd name="T12" fmla="*/ 488 w 4088"/>
                  <a:gd name="T13" fmla="*/ 419 h 1770"/>
                  <a:gd name="T14" fmla="*/ 499 w 4088"/>
                  <a:gd name="T15" fmla="*/ 762 h 1770"/>
                  <a:gd name="T16" fmla="*/ 510 w 4088"/>
                  <a:gd name="T17" fmla="*/ 906 h 1770"/>
                  <a:gd name="T18" fmla="*/ 532 w 4088"/>
                  <a:gd name="T19" fmla="*/ 995 h 1770"/>
                  <a:gd name="T20" fmla="*/ 576 w 4088"/>
                  <a:gd name="T21" fmla="*/ 1316 h 1770"/>
                  <a:gd name="T22" fmla="*/ 632 w 4088"/>
                  <a:gd name="T23" fmla="*/ 1549 h 1770"/>
                  <a:gd name="T24" fmla="*/ 798 w 4088"/>
                  <a:gd name="T25" fmla="*/ 1649 h 1770"/>
                  <a:gd name="T26" fmla="*/ 864 w 4088"/>
                  <a:gd name="T27" fmla="*/ 1704 h 1770"/>
                  <a:gd name="T28" fmla="*/ 953 w 4088"/>
                  <a:gd name="T29" fmla="*/ 1748 h 1770"/>
                  <a:gd name="T30" fmla="*/ 997 w 4088"/>
                  <a:gd name="T31" fmla="*/ 1770 h 1770"/>
                  <a:gd name="T32" fmla="*/ 1440 w 4088"/>
                  <a:gd name="T33" fmla="*/ 1759 h 1770"/>
                  <a:gd name="T34" fmla="*/ 1529 w 4088"/>
                  <a:gd name="T35" fmla="*/ 1748 h 1770"/>
                  <a:gd name="T36" fmla="*/ 1684 w 4088"/>
                  <a:gd name="T37" fmla="*/ 1615 h 1770"/>
                  <a:gd name="T38" fmla="*/ 1761 w 4088"/>
                  <a:gd name="T39" fmla="*/ 1516 h 1770"/>
                  <a:gd name="T40" fmla="*/ 1761 w 4088"/>
                  <a:gd name="T41" fmla="*/ 1062 h 1770"/>
                  <a:gd name="T42" fmla="*/ 1750 w 4088"/>
                  <a:gd name="T43" fmla="*/ 630 h 1770"/>
                  <a:gd name="T44" fmla="*/ 1872 w 4088"/>
                  <a:gd name="T45" fmla="*/ 153 h 1770"/>
                  <a:gd name="T46" fmla="*/ 2027 w 4088"/>
                  <a:gd name="T47" fmla="*/ 164 h 1770"/>
                  <a:gd name="T48" fmla="*/ 2138 w 4088"/>
                  <a:gd name="T49" fmla="*/ 220 h 1770"/>
                  <a:gd name="T50" fmla="*/ 2260 w 4088"/>
                  <a:gd name="T51" fmla="*/ 386 h 1770"/>
                  <a:gd name="T52" fmla="*/ 2293 w 4088"/>
                  <a:gd name="T53" fmla="*/ 918 h 1770"/>
                  <a:gd name="T54" fmla="*/ 2304 w 4088"/>
                  <a:gd name="T55" fmla="*/ 1460 h 1770"/>
                  <a:gd name="T56" fmla="*/ 2648 w 4088"/>
                  <a:gd name="T57" fmla="*/ 1737 h 1770"/>
                  <a:gd name="T58" fmla="*/ 3135 w 4088"/>
                  <a:gd name="T59" fmla="*/ 1704 h 1770"/>
                  <a:gd name="T60" fmla="*/ 3190 w 4088"/>
                  <a:gd name="T61" fmla="*/ 1582 h 1770"/>
                  <a:gd name="T62" fmla="*/ 3290 w 4088"/>
                  <a:gd name="T63" fmla="*/ 1283 h 1770"/>
                  <a:gd name="T64" fmla="*/ 3323 w 4088"/>
                  <a:gd name="T65" fmla="*/ 1084 h 1770"/>
                  <a:gd name="T66" fmla="*/ 3334 w 4088"/>
                  <a:gd name="T67" fmla="*/ 774 h 1770"/>
                  <a:gd name="T68" fmla="*/ 3512 w 4088"/>
                  <a:gd name="T69" fmla="*/ 20 h 1770"/>
                  <a:gd name="T70" fmla="*/ 3711 w 4088"/>
                  <a:gd name="T71" fmla="*/ 9 h 1770"/>
                  <a:gd name="T72" fmla="*/ 3866 w 4088"/>
                  <a:gd name="T73" fmla="*/ 231 h 1770"/>
                  <a:gd name="T74" fmla="*/ 3899 w 4088"/>
                  <a:gd name="T75" fmla="*/ 474 h 1770"/>
                  <a:gd name="T76" fmla="*/ 3910 w 4088"/>
                  <a:gd name="T77" fmla="*/ 1272 h 1770"/>
                  <a:gd name="T78" fmla="*/ 4043 w 4088"/>
                  <a:gd name="T79" fmla="*/ 1660 h 1770"/>
                  <a:gd name="T80" fmla="*/ 4088 w 4088"/>
                  <a:gd name="T81" fmla="*/ 1693 h 17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8"/>
                  <a:gd name="T124" fmla="*/ 0 h 1770"/>
                  <a:gd name="T125" fmla="*/ 4088 w 4088"/>
                  <a:gd name="T126" fmla="*/ 1770 h 17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8" h="1770">
                    <a:moveTo>
                      <a:pt x="0" y="1394"/>
                    </a:moveTo>
                    <a:cubicBezTo>
                      <a:pt x="16" y="1139"/>
                      <a:pt x="2" y="882"/>
                      <a:pt x="44" y="630"/>
                    </a:cubicBezTo>
                    <a:cubicBezTo>
                      <a:pt x="47" y="578"/>
                      <a:pt x="12" y="269"/>
                      <a:pt x="133" y="186"/>
                    </a:cubicBezTo>
                    <a:cubicBezTo>
                      <a:pt x="158" y="169"/>
                      <a:pt x="186" y="158"/>
                      <a:pt x="211" y="142"/>
                    </a:cubicBezTo>
                    <a:cubicBezTo>
                      <a:pt x="266" y="146"/>
                      <a:pt x="325" y="134"/>
                      <a:pt x="377" y="153"/>
                    </a:cubicBezTo>
                    <a:cubicBezTo>
                      <a:pt x="402" y="162"/>
                      <a:pt x="406" y="198"/>
                      <a:pt x="421" y="220"/>
                    </a:cubicBezTo>
                    <a:cubicBezTo>
                      <a:pt x="459" y="278"/>
                      <a:pt x="473" y="352"/>
                      <a:pt x="488" y="419"/>
                    </a:cubicBezTo>
                    <a:cubicBezTo>
                      <a:pt x="492" y="533"/>
                      <a:pt x="494" y="648"/>
                      <a:pt x="499" y="762"/>
                    </a:cubicBezTo>
                    <a:cubicBezTo>
                      <a:pt x="501" y="810"/>
                      <a:pt x="503" y="858"/>
                      <a:pt x="510" y="906"/>
                    </a:cubicBezTo>
                    <a:cubicBezTo>
                      <a:pt x="514" y="936"/>
                      <a:pt x="532" y="995"/>
                      <a:pt x="532" y="995"/>
                    </a:cubicBezTo>
                    <a:cubicBezTo>
                      <a:pt x="543" y="1103"/>
                      <a:pt x="565" y="1208"/>
                      <a:pt x="576" y="1316"/>
                    </a:cubicBezTo>
                    <a:cubicBezTo>
                      <a:pt x="583" y="1385"/>
                      <a:pt x="574" y="1492"/>
                      <a:pt x="632" y="1549"/>
                    </a:cubicBezTo>
                    <a:cubicBezTo>
                      <a:pt x="676" y="1592"/>
                      <a:pt x="746" y="1623"/>
                      <a:pt x="798" y="1649"/>
                    </a:cubicBezTo>
                    <a:cubicBezTo>
                      <a:pt x="824" y="1662"/>
                      <a:pt x="839" y="1690"/>
                      <a:pt x="864" y="1704"/>
                    </a:cubicBezTo>
                    <a:cubicBezTo>
                      <a:pt x="893" y="1720"/>
                      <a:pt x="923" y="1733"/>
                      <a:pt x="953" y="1748"/>
                    </a:cubicBezTo>
                    <a:cubicBezTo>
                      <a:pt x="968" y="1755"/>
                      <a:pt x="997" y="1770"/>
                      <a:pt x="997" y="1770"/>
                    </a:cubicBezTo>
                    <a:cubicBezTo>
                      <a:pt x="1145" y="1766"/>
                      <a:pt x="1292" y="1765"/>
                      <a:pt x="1440" y="1759"/>
                    </a:cubicBezTo>
                    <a:cubicBezTo>
                      <a:pt x="1470" y="1758"/>
                      <a:pt x="1501" y="1758"/>
                      <a:pt x="1529" y="1748"/>
                    </a:cubicBezTo>
                    <a:cubicBezTo>
                      <a:pt x="1598" y="1724"/>
                      <a:pt x="1640" y="1667"/>
                      <a:pt x="1684" y="1615"/>
                    </a:cubicBezTo>
                    <a:cubicBezTo>
                      <a:pt x="1711" y="1583"/>
                      <a:pt x="1761" y="1516"/>
                      <a:pt x="1761" y="1516"/>
                    </a:cubicBezTo>
                    <a:cubicBezTo>
                      <a:pt x="1798" y="1365"/>
                      <a:pt x="1776" y="1215"/>
                      <a:pt x="1761" y="1062"/>
                    </a:cubicBezTo>
                    <a:cubicBezTo>
                      <a:pt x="1757" y="918"/>
                      <a:pt x="1755" y="774"/>
                      <a:pt x="1750" y="630"/>
                    </a:cubicBezTo>
                    <a:cubicBezTo>
                      <a:pt x="1744" y="475"/>
                      <a:pt x="1678" y="218"/>
                      <a:pt x="1872" y="153"/>
                    </a:cubicBezTo>
                    <a:cubicBezTo>
                      <a:pt x="1924" y="157"/>
                      <a:pt x="1976" y="156"/>
                      <a:pt x="2027" y="164"/>
                    </a:cubicBezTo>
                    <a:cubicBezTo>
                      <a:pt x="2066" y="170"/>
                      <a:pt x="2100" y="207"/>
                      <a:pt x="2138" y="220"/>
                    </a:cubicBezTo>
                    <a:cubicBezTo>
                      <a:pt x="2190" y="272"/>
                      <a:pt x="2236" y="315"/>
                      <a:pt x="2260" y="386"/>
                    </a:cubicBezTo>
                    <a:cubicBezTo>
                      <a:pt x="2285" y="585"/>
                      <a:pt x="2287" y="661"/>
                      <a:pt x="2293" y="918"/>
                    </a:cubicBezTo>
                    <a:cubicBezTo>
                      <a:pt x="2297" y="1099"/>
                      <a:pt x="2294" y="1280"/>
                      <a:pt x="2304" y="1460"/>
                    </a:cubicBezTo>
                    <a:cubicBezTo>
                      <a:pt x="2313" y="1628"/>
                      <a:pt x="2510" y="1720"/>
                      <a:pt x="2648" y="1737"/>
                    </a:cubicBezTo>
                    <a:cubicBezTo>
                      <a:pt x="2784" y="1733"/>
                      <a:pt x="2985" y="1754"/>
                      <a:pt x="3135" y="1704"/>
                    </a:cubicBezTo>
                    <a:cubicBezTo>
                      <a:pt x="3155" y="1663"/>
                      <a:pt x="3170" y="1623"/>
                      <a:pt x="3190" y="1582"/>
                    </a:cubicBezTo>
                    <a:cubicBezTo>
                      <a:pt x="3213" y="1465"/>
                      <a:pt x="3217" y="1380"/>
                      <a:pt x="3290" y="1283"/>
                    </a:cubicBezTo>
                    <a:cubicBezTo>
                      <a:pt x="3321" y="1158"/>
                      <a:pt x="3309" y="1224"/>
                      <a:pt x="3323" y="1084"/>
                    </a:cubicBezTo>
                    <a:cubicBezTo>
                      <a:pt x="3327" y="981"/>
                      <a:pt x="3332" y="877"/>
                      <a:pt x="3334" y="774"/>
                    </a:cubicBezTo>
                    <a:cubicBezTo>
                      <a:pt x="3347" y="168"/>
                      <a:pt x="3134" y="67"/>
                      <a:pt x="3512" y="20"/>
                    </a:cubicBezTo>
                    <a:cubicBezTo>
                      <a:pt x="3589" y="1"/>
                      <a:pt x="3627" y="0"/>
                      <a:pt x="3711" y="9"/>
                    </a:cubicBezTo>
                    <a:cubicBezTo>
                      <a:pt x="3774" y="74"/>
                      <a:pt x="3826" y="150"/>
                      <a:pt x="3866" y="231"/>
                    </a:cubicBezTo>
                    <a:cubicBezTo>
                      <a:pt x="3891" y="430"/>
                      <a:pt x="3878" y="349"/>
                      <a:pt x="3899" y="474"/>
                    </a:cubicBezTo>
                    <a:cubicBezTo>
                      <a:pt x="3903" y="740"/>
                      <a:pt x="3904" y="1006"/>
                      <a:pt x="3910" y="1272"/>
                    </a:cubicBezTo>
                    <a:cubicBezTo>
                      <a:pt x="3914" y="1427"/>
                      <a:pt x="3921" y="1558"/>
                      <a:pt x="4043" y="1660"/>
                    </a:cubicBezTo>
                    <a:cubicBezTo>
                      <a:pt x="4086" y="1696"/>
                      <a:pt x="4059" y="1693"/>
                      <a:pt x="4088" y="16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grpSp>
        <p:sp>
          <p:nvSpPr>
            <p:cNvPr id="8279" name="Freeform 9"/>
            <p:cNvSpPr>
              <a:spLocks/>
            </p:cNvSpPr>
            <p:nvPr/>
          </p:nvSpPr>
          <p:spPr bwMode="auto">
            <a:xfrm>
              <a:off x="2027" y="2049"/>
              <a:ext cx="1" cy="144"/>
            </a:xfrm>
            <a:custGeom>
              <a:avLst/>
              <a:gdLst>
                <a:gd name="T0" fmla="*/ 0 w 1"/>
                <a:gd name="T1" fmla="*/ 0 h 144"/>
                <a:gd name="T2" fmla="*/ 0 w 1"/>
                <a:gd name="T3" fmla="*/ 144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48"/>
                    <a:pt x="0" y="96"/>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80" name="Freeform 10"/>
            <p:cNvSpPr>
              <a:spLocks/>
            </p:cNvSpPr>
            <p:nvPr/>
          </p:nvSpPr>
          <p:spPr bwMode="auto">
            <a:xfrm>
              <a:off x="2162" y="2060"/>
              <a:ext cx="20" cy="155"/>
            </a:xfrm>
            <a:custGeom>
              <a:avLst/>
              <a:gdLst>
                <a:gd name="T0" fmla="*/ 20 w 20"/>
                <a:gd name="T1" fmla="*/ 0 h 155"/>
                <a:gd name="T2" fmla="*/ 9 w 20"/>
                <a:gd name="T3" fmla="*/ 155 h 155"/>
                <a:gd name="T4" fmla="*/ 0 60000 65536"/>
                <a:gd name="T5" fmla="*/ 0 60000 65536"/>
                <a:gd name="T6" fmla="*/ 0 w 20"/>
                <a:gd name="T7" fmla="*/ 0 h 155"/>
                <a:gd name="T8" fmla="*/ 20 w 20"/>
                <a:gd name="T9" fmla="*/ 155 h 155"/>
              </a:gdLst>
              <a:ahLst/>
              <a:cxnLst>
                <a:cxn ang="T4">
                  <a:pos x="T0" y="T1"/>
                </a:cxn>
                <a:cxn ang="T5">
                  <a:pos x="T2" y="T3"/>
                </a:cxn>
              </a:cxnLst>
              <a:rect l="T6" t="T7" r="T8" b="T9"/>
              <a:pathLst>
                <a:path w="20" h="155">
                  <a:moveTo>
                    <a:pt x="20" y="0"/>
                  </a:moveTo>
                  <a:cubicBezTo>
                    <a:pt x="0" y="81"/>
                    <a:pt x="9" y="30"/>
                    <a:pt x="9" y="15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81" name="Freeform 11"/>
            <p:cNvSpPr>
              <a:spLocks/>
            </p:cNvSpPr>
            <p:nvPr/>
          </p:nvSpPr>
          <p:spPr bwMode="auto">
            <a:xfrm>
              <a:off x="2448" y="2016"/>
              <a:ext cx="20" cy="155"/>
            </a:xfrm>
            <a:custGeom>
              <a:avLst/>
              <a:gdLst>
                <a:gd name="T0" fmla="*/ 20 w 20"/>
                <a:gd name="T1" fmla="*/ 0 h 155"/>
                <a:gd name="T2" fmla="*/ 9 w 20"/>
                <a:gd name="T3" fmla="*/ 155 h 155"/>
                <a:gd name="T4" fmla="*/ 0 60000 65536"/>
                <a:gd name="T5" fmla="*/ 0 60000 65536"/>
                <a:gd name="T6" fmla="*/ 0 w 20"/>
                <a:gd name="T7" fmla="*/ 0 h 155"/>
                <a:gd name="T8" fmla="*/ 20 w 20"/>
                <a:gd name="T9" fmla="*/ 155 h 155"/>
              </a:gdLst>
              <a:ahLst/>
              <a:cxnLst>
                <a:cxn ang="T4">
                  <a:pos x="T0" y="T1"/>
                </a:cxn>
                <a:cxn ang="T5">
                  <a:pos x="T2" y="T3"/>
                </a:cxn>
              </a:cxnLst>
              <a:rect l="T6" t="T7" r="T8" b="T9"/>
              <a:pathLst>
                <a:path w="20" h="155">
                  <a:moveTo>
                    <a:pt x="20" y="0"/>
                  </a:moveTo>
                  <a:cubicBezTo>
                    <a:pt x="0" y="81"/>
                    <a:pt x="9" y="30"/>
                    <a:pt x="9" y="15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82" name="Freeform 12"/>
            <p:cNvSpPr>
              <a:spLocks/>
            </p:cNvSpPr>
            <p:nvPr/>
          </p:nvSpPr>
          <p:spPr bwMode="auto">
            <a:xfrm>
              <a:off x="2280" y="2060"/>
              <a:ext cx="20" cy="155"/>
            </a:xfrm>
            <a:custGeom>
              <a:avLst/>
              <a:gdLst>
                <a:gd name="T0" fmla="*/ 20 w 20"/>
                <a:gd name="T1" fmla="*/ 0 h 155"/>
                <a:gd name="T2" fmla="*/ 9 w 20"/>
                <a:gd name="T3" fmla="*/ 155 h 155"/>
                <a:gd name="T4" fmla="*/ 0 60000 65536"/>
                <a:gd name="T5" fmla="*/ 0 60000 65536"/>
                <a:gd name="T6" fmla="*/ 0 w 20"/>
                <a:gd name="T7" fmla="*/ 0 h 155"/>
                <a:gd name="T8" fmla="*/ 20 w 20"/>
                <a:gd name="T9" fmla="*/ 155 h 155"/>
              </a:gdLst>
              <a:ahLst/>
              <a:cxnLst>
                <a:cxn ang="T4">
                  <a:pos x="T0" y="T1"/>
                </a:cxn>
                <a:cxn ang="T5">
                  <a:pos x="T2" y="T3"/>
                </a:cxn>
              </a:cxnLst>
              <a:rect l="T6" t="T7" r="T8" b="T9"/>
              <a:pathLst>
                <a:path w="20" h="155">
                  <a:moveTo>
                    <a:pt x="20" y="0"/>
                  </a:moveTo>
                  <a:cubicBezTo>
                    <a:pt x="0" y="81"/>
                    <a:pt x="9" y="30"/>
                    <a:pt x="9" y="15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83" name="Freeform 13"/>
            <p:cNvSpPr>
              <a:spLocks/>
            </p:cNvSpPr>
            <p:nvPr/>
          </p:nvSpPr>
          <p:spPr bwMode="auto">
            <a:xfrm>
              <a:off x="1894" y="2038"/>
              <a:ext cx="44" cy="78"/>
            </a:xfrm>
            <a:custGeom>
              <a:avLst/>
              <a:gdLst>
                <a:gd name="T0" fmla="*/ 44 w 44"/>
                <a:gd name="T1" fmla="*/ 0 h 78"/>
                <a:gd name="T2" fmla="*/ 0 w 44"/>
                <a:gd name="T3" fmla="*/ 78 h 78"/>
                <a:gd name="T4" fmla="*/ 0 60000 65536"/>
                <a:gd name="T5" fmla="*/ 0 60000 65536"/>
                <a:gd name="T6" fmla="*/ 0 w 44"/>
                <a:gd name="T7" fmla="*/ 0 h 78"/>
                <a:gd name="T8" fmla="*/ 44 w 44"/>
                <a:gd name="T9" fmla="*/ 78 h 78"/>
              </a:gdLst>
              <a:ahLst/>
              <a:cxnLst>
                <a:cxn ang="T4">
                  <a:pos x="T0" y="T1"/>
                </a:cxn>
                <a:cxn ang="T5">
                  <a:pos x="T2" y="T3"/>
                </a:cxn>
              </a:cxnLst>
              <a:rect l="T6" t="T7" r="T8" b="T9"/>
              <a:pathLst>
                <a:path w="44" h="78">
                  <a:moveTo>
                    <a:pt x="44" y="0"/>
                  </a:moveTo>
                  <a:cubicBezTo>
                    <a:pt x="33" y="33"/>
                    <a:pt x="15" y="48"/>
                    <a:pt x="0" y="7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84" name="Freeform 14"/>
            <p:cNvSpPr>
              <a:spLocks/>
            </p:cNvSpPr>
            <p:nvPr/>
          </p:nvSpPr>
          <p:spPr bwMode="auto">
            <a:xfrm>
              <a:off x="1772" y="1927"/>
              <a:ext cx="100" cy="78"/>
            </a:xfrm>
            <a:custGeom>
              <a:avLst/>
              <a:gdLst>
                <a:gd name="T0" fmla="*/ 100 w 100"/>
                <a:gd name="T1" fmla="*/ 0 h 78"/>
                <a:gd name="T2" fmla="*/ 0 w 100"/>
                <a:gd name="T3" fmla="*/ 78 h 78"/>
                <a:gd name="T4" fmla="*/ 0 60000 65536"/>
                <a:gd name="T5" fmla="*/ 0 60000 65536"/>
                <a:gd name="T6" fmla="*/ 0 w 100"/>
                <a:gd name="T7" fmla="*/ 0 h 78"/>
                <a:gd name="T8" fmla="*/ 100 w 100"/>
                <a:gd name="T9" fmla="*/ 78 h 78"/>
              </a:gdLst>
              <a:ahLst/>
              <a:cxnLst>
                <a:cxn ang="T4">
                  <a:pos x="T0" y="T1"/>
                </a:cxn>
                <a:cxn ang="T5">
                  <a:pos x="T2" y="T3"/>
                </a:cxn>
              </a:cxnLst>
              <a:rect l="T6" t="T7" r="T8" b="T9"/>
              <a:pathLst>
                <a:path w="100" h="78">
                  <a:moveTo>
                    <a:pt x="100" y="0"/>
                  </a:moveTo>
                  <a:cubicBezTo>
                    <a:pt x="65" y="24"/>
                    <a:pt x="32" y="78"/>
                    <a:pt x="0" y="7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85" name="Freeform 15"/>
            <p:cNvSpPr>
              <a:spLocks/>
            </p:cNvSpPr>
            <p:nvPr/>
          </p:nvSpPr>
          <p:spPr bwMode="auto">
            <a:xfrm>
              <a:off x="2526" y="2005"/>
              <a:ext cx="99" cy="111"/>
            </a:xfrm>
            <a:custGeom>
              <a:avLst/>
              <a:gdLst>
                <a:gd name="T0" fmla="*/ 0 w 99"/>
                <a:gd name="T1" fmla="*/ 0 h 111"/>
                <a:gd name="T2" fmla="*/ 99 w 99"/>
                <a:gd name="T3" fmla="*/ 111 h 111"/>
                <a:gd name="T4" fmla="*/ 0 60000 65536"/>
                <a:gd name="T5" fmla="*/ 0 60000 65536"/>
                <a:gd name="T6" fmla="*/ 0 w 99"/>
                <a:gd name="T7" fmla="*/ 0 h 111"/>
                <a:gd name="T8" fmla="*/ 99 w 99"/>
                <a:gd name="T9" fmla="*/ 111 h 111"/>
              </a:gdLst>
              <a:ahLst/>
              <a:cxnLst>
                <a:cxn ang="T4">
                  <a:pos x="T0" y="T1"/>
                </a:cxn>
                <a:cxn ang="T5">
                  <a:pos x="T2" y="T3"/>
                </a:cxn>
              </a:cxnLst>
              <a:rect l="T6" t="T7" r="T8" b="T9"/>
              <a:pathLst>
                <a:path w="99" h="111">
                  <a:moveTo>
                    <a:pt x="0" y="0"/>
                  </a:moveTo>
                  <a:cubicBezTo>
                    <a:pt x="36" y="36"/>
                    <a:pt x="63" y="75"/>
                    <a:pt x="99" y="11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86" name="Freeform 16"/>
            <p:cNvSpPr>
              <a:spLocks/>
            </p:cNvSpPr>
            <p:nvPr/>
          </p:nvSpPr>
          <p:spPr bwMode="auto">
            <a:xfrm>
              <a:off x="2570" y="1905"/>
              <a:ext cx="88" cy="17"/>
            </a:xfrm>
            <a:custGeom>
              <a:avLst/>
              <a:gdLst>
                <a:gd name="T0" fmla="*/ 0 w 88"/>
                <a:gd name="T1" fmla="*/ 0 h 17"/>
                <a:gd name="T2" fmla="*/ 88 w 88"/>
                <a:gd name="T3" fmla="*/ 11 h 17"/>
                <a:gd name="T4" fmla="*/ 0 60000 65536"/>
                <a:gd name="T5" fmla="*/ 0 60000 65536"/>
                <a:gd name="T6" fmla="*/ 0 w 88"/>
                <a:gd name="T7" fmla="*/ 0 h 17"/>
                <a:gd name="T8" fmla="*/ 88 w 88"/>
                <a:gd name="T9" fmla="*/ 17 h 17"/>
              </a:gdLst>
              <a:ahLst/>
              <a:cxnLst>
                <a:cxn ang="T4">
                  <a:pos x="T0" y="T1"/>
                </a:cxn>
                <a:cxn ang="T5">
                  <a:pos x="T2" y="T3"/>
                </a:cxn>
              </a:cxnLst>
              <a:rect l="T6" t="T7" r="T8" b="T9"/>
              <a:pathLst>
                <a:path w="88" h="17">
                  <a:moveTo>
                    <a:pt x="0" y="0"/>
                  </a:moveTo>
                  <a:cubicBezTo>
                    <a:pt x="50" y="17"/>
                    <a:pt x="21" y="11"/>
                    <a:pt x="88" y="1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87" name="Freeform 17"/>
            <p:cNvSpPr>
              <a:spLocks/>
            </p:cNvSpPr>
            <p:nvPr/>
          </p:nvSpPr>
          <p:spPr bwMode="auto">
            <a:xfrm>
              <a:off x="1739" y="1850"/>
              <a:ext cx="122" cy="1"/>
            </a:xfrm>
            <a:custGeom>
              <a:avLst/>
              <a:gdLst>
                <a:gd name="T0" fmla="*/ 0 w 122"/>
                <a:gd name="T1" fmla="*/ 0 h 1"/>
                <a:gd name="T2" fmla="*/ 122 w 122"/>
                <a:gd name="T3" fmla="*/ 0 h 1"/>
                <a:gd name="T4" fmla="*/ 0 60000 65536"/>
                <a:gd name="T5" fmla="*/ 0 60000 65536"/>
                <a:gd name="T6" fmla="*/ 0 w 122"/>
                <a:gd name="T7" fmla="*/ 0 h 1"/>
                <a:gd name="T8" fmla="*/ 122 w 122"/>
                <a:gd name="T9" fmla="*/ 1 h 1"/>
              </a:gdLst>
              <a:ahLst/>
              <a:cxnLst>
                <a:cxn ang="T4">
                  <a:pos x="T0" y="T1"/>
                </a:cxn>
                <a:cxn ang="T5">
                  <a:pos x="T2" y="T3"/>
                </a:cxn>
              </a:cxnLst>
              <a:rect l="T6" t="T7" r="T8" b="T9"/>
              <a:pathLst>
                <a:path w="122" h="1">
                  <a:moveTo>
                    <a:pt x="0" y="0"/>
                  </a:moveTo>
                  <a:cubicBezTo>
                    <a:pt x="41" y="0"/>
                    <a:pt x="81" y="0"/>
                    <a:pt x="12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88" name="Freeform 18"/>
            <p:cNvSpPr>
              <a:spLocks/>
            </p:cNvSpPr>
            <p:nvPr/>
          </p:nvSpPr>
          <p:spPr bwMode="auto">
            <a:xfrm>
              <a:off x="2570" y="1766"/>
              <a:ext cx="88" cy="17"/>
            </a:xfrm>
            <a:custGeom>
              <a:avLst/>
              <a:gdLst>
                <a:gd name="T0" fmla="*/ 0 w 88"/>
                <a:gd name="T1" fmla="*/ 17 h 17"/>
                <a:gd name="T2" fmla="*/ 88 w 88"/>
                <a:gd name="T3" fmla="*/ 6 h 17"/>
                <a:gd name="T4" fmla="*/ 0 60000 65536"/>
                <a:gd name="T5" fmla="*/ 0 60000 65536"/>
                <a:gd name="T6" fmla="*/ 0 w 88"/>
                <a:gd name="T7" fmla="*/ 0 h 17"/>
                <a:gd name="T8" fmla="*/ 88 w 88"/>
                <a:gd name="T9" fmla="*/ 17 h 17"/>
              </a:gdLst>
              <a:ahLst/>
              <a:cxnLst>
                <a:cxn ang="T4">
                  <a:pos x="T0" y="T1"/>
                </a:cxn>
                <a:cxn ang="T5">
                  <a:pos x="T2" y="T3"/>
                </a:cxn>
              </a:cxnLst>
              <a:rect l="T6" t="T7" r="T8" b="T9"/>
              <a:pathLst>
                <a:path w="88" h="17">
                  <a:moveTo>
                    <a:pt x="0" y="17"/>
                  </a:moveTo>
                  <a:cubicBezTo>
                    <a:pt x="50" y="0"/>
                    <a:pt x="21" y="6"/>
                    <a:pt x="88" y="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89" name="Freeform 19"/>
            <p:cNvSpPr>
              <a:spLocks/>
            </p:cNvSpPr>
            <p:nvPr/>
          </p:nvSpPr>
          <p:spPr bwMode="auto">
            <a:xfrm>
              <a:off x="1728" y="1720"/>
              <a:ext cx="111" cy="19"/>
            </a:xfrm>
            <a:custGeom>
              <a:avLst/>
              <a:gdLst>
                <a:gd name="T0" fmla="*/ 0 w 111"/>
                <a:gd name="T1" fmla="*/ 19 h 19"/>
                <a:gd name="T2" fmla="*/ 111 w 111"/>
                <a:gd name="T3" fmla="*/ 8 h 19"/>
                <a:gd name="T4" fmla="*/ 0 60000 65536"/>
                <a:gd name="T5" fmla="*/ 0 60000 65536"/>
                <a:gd name="T6" fmla="*/ 0 w 111"/>
                <a:gd name="T7" fmla="*/ 0 h 19"/>
                <a:gd name="T8" fmla="*/ 111 w 111"/>
                <a:gd name="T9" fmla="*/ 19 h 19"/>
              </a:gdLst>
              <a:ahLst/>
              <a:cxnLst>
                <a:cxn ang="T4">
                  <a:pos x="T0" y="T1"/>
                </a:cxn>
                <a:cxn ang="T5">
                  <a:pos x="T2" y="T3"/>
                </a:cxn>
              </a:cxnLst>
              <a:rect l="T6" t="T7" r="T8" b="T9"/>
              <a:pathLst>
                <a:path w="111" h="19">
                  <a:moveTo>
                    <a:pt x="0" y="19"/>
                  </a:moveTo>
                  <a:cubicBezTo>
                    <a:pt x="58" y="0"/>
                    <a:pt x="21" y="8"/>
                    <a:pt x="111" y="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90" name="Freeform 20"/>
            <p:cNvSpPr>
              <a:spLocks/>
            </p:cNvSpPr>
            <p:nvPr/>
          </p:nvSpPr>
          <p:spPr bwMode="auto">
            <a:xfrm>
              <a:off x="1706" y="1551"/>
              <a:ext cx="111" cy="1"/>
            </a:xfrm>
            <a:custGeom>
              <a:avLst/>
              <a:gdLst>
                <a:gd name="T0" fmla="*/ 0 w 111"/>
                <a:gd name="T1" fmla="*/ 0 h 1"/>
                <a:gd name="T2" fmla="*/ 111 w 111"/>
                <a:gd name="T3" fmla="*/ 0 h 1"/>
                <a:gd name="T4" fmla="*/ 0 60000 65536"/>
                <a:gd name="T5" fmla="*/ 0 60000 65536"/>
                <a:gd name="T6" fmla="*/ 0 w 111"/>
                <a:gd name="T7" fmla="*/ 0 h 1"/>
                <a:gd name="T8" fmla="*/ 111 w 111"/>
                <a:gd name="T9" fmla="*/ 1 h 1"/>
              </a:gdLst>
              <a:ahLst/>
              <a:cxnLst>
                <a:cxn ang="T4">
                  <a:pos x="T0" y="T1"/>
                </a:cxn>
                <a:cxn ang="T5">
                  <a:pos x="T2" y="T3"/>
                </a:cxn>
              </a:cxnLst>
              <a:rect l="T6" t="T7" r="T8" b="T9"/>
              <a:pathLst>
                <a:path w="111" h="1">
                  <a:moveTo>
                    <a:pt x="0" y="0"/>
                  </a:moveTo>
                  <a:cubicBezTo>
                    <a:pt x="37" y="0"/>
                    <a:pt x="74" y="0"/>
                    <a:pt x="11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91" name="Freeform 21"/>
            <p:cNvSpPr>
              <a:spLocks/>
            </p:cNvSpPr>
            <p:nvPr/>
          </p:nvSpPr>
          <p:spPr bwMode="auto">
            <a:xfrm>
              <a:off x="2537" y="1673"/>
              <a:ext cx="155" cy="1"/>
            </a:xfrm>
            <a:custGeom>
              <a:avLst/>
              <a:gdLst>
                <a:gd name="T0" fmla="*/ 0 w 155"/>
                <a:gd name="T1" fmla="*/ 0 h 1"/>
                <a:gd name="T2" fmla="*/ 155 w 155"/>
                <a:gd name="T3" fmla="*/ 0 h 1"/>
                <a:gd name="T4" fmla="*/ 0 60000 65536"/>
                <a:gd name="T5" fmla="*/ 0 60000 65536"/>
                <a:gd name="T6" fmla="*/ 0 w 155"/>
                <a:gd name="T7" fmla="*/ 0 h 1"/>
                <a:gd name="T8" fmla="*/ 155 w 155"/>
                <a:gd name="T9" fmla="*/ 1 h 1"/>
              </a:gdLst>
              <a:ahLst/>
              <a:cxnLst>
                <a:cxn ang="T4">
                  <a:pos x="T0" y="T1"/>
                </a:cxn>
                <a:cxn ang="T5">
                  <a:pos x="T2" y="T3"/>
                </a:cxn>
              </a:cxnLst>
              <a:rect l="T6" t="T7" r="T8" b="T9"/>
              <a:pathLst>
                <a:path w="155" h="1">
                  <a:moveTo>
                    <a:pt x="0" y="0"/>
                  </a:moveTo>
                  <a:cubicBezTo>
                    <a:pt x="52" y="0"/>
                    <a:pt x="103" y="0"/>
                    <a:pt x="15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92" name="Freeform 22"/>
            <p:cNvSpPr>
              <a:spLocks/>
            </p:cNvSpPr>
            <p:nvPr/>
          </p:nvSpPr>
          <p:spPr bwMode="auto">
            <a:xfrm>
              <a:off x="2503" y="1544"/>
              <a:ext cx="133" cy="29"/>
            </a:xfrm>
            <a:custGeom>
              <a:avLst/>
              <a:gdLst>
                <a:gd name="T0" fmla="*/ 0 w 133"/>
                <a:gd name="T1" fmla="*/ 29 h 29"/>
                <a:gd name="T2" fmla="*/ 133 w 133"/>
                <a:gd name="T3" fmla="*/ 7 h 29"/>
                <a:gd name="T4" fmla="*/ 0 60000 65536"/>
                <a:gd name="T5" fmla="*/ 0 60000 65536"/>
                <a:gd name="T6" fmla="*/ 0 w 133"/>
                <a:gd name="T7" fmla="*/ 0 h 29"/>
                <a:gd name="T8" fmla="*/ 133 w 133"/>
                <a:gd name="T9" fmla="*/ 29 h 29"/>
              </a:gdLst>
              <a:ahLst/>
              <a:cxnLst>
                <a:cxn ang="T4">
                  <a:pos x="T0" y="T1"/>
                </a:cxn>
                <a:cxn ang="T5">
                  <a:pos x="T2" y="T3"/>
                </a:cxn>
              </a:cxnLst>
              <a:rect l="T6" t="T7" r="T8" b="T9"/>
              <a:pathLst>
                <a:path w="133" h="29">
                  <a:moveTo>
                    <a:pt x="0" y="29"/>
                  </a:moveTo>
                  <a:cubicBezTo>
                    <a:pt x="88" y="0"/>
                    <a:pt x="43" y="7"/>
                    <a:pt x="133" y="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93" name="Freeform 23"/>
            <p:cNvSpPr>
              <a:spLocks/>
            </p:cNvSpPr>
            <p:nvPr/>
          </p:nvSpPr>
          <p:spPr bwMode="auto">
            <a:xfrm>
              <a:off x="2514" y="1429"/>
              <a:ext cx="122" cy="1"/>
            </a:xfrm>
            <a:custGeom>
              <a:avLst/>
              <a:gdLst>
                <a:gd name="T0" fmla="*/ 0 w 122"/>
                <a:gd name="T1" fmla="*/ 0 h 1"/>
                <a:gd name="T2" fmla="*/ 122 w 122"/>
                <a:gd name="T3" fmla="*/ 0 h 1"/>
                <a:gd name="T4" fmla="*/ 0 60000 65536"/>
                <a:gd name="T5" fmla="*/ 0 60000 65536"/>
                <a:gd name="T6" fmla="*/ 0 w 122"/>
                <a:gd name="T7" fmla="*/ 0 h 1"/>
                <a:gd name="T8" fmla="*/ 122 w 122"/>
                <a:gd name="T9" fmla="*/ 1 h 1"/>
              </a:gdLst>
              <a:ahLst/>
              <a:cxnLst>
                <a:cxn ang="T4">
                  <a:pos x="T0" y="T1"/>
                </a:cxn>
                <a:cxn ang="T5">
                  <a:pos x="T2" y="T3"/>
                </a:cxn>
              </a:cxnLst>
              <a:rect l="T6" t="T7" r="T8" b="T9"/>
              <a:pathLst>
                <a:path w="122" h="1">
                  <a:moveTo>
                    <a:pt x="0" y="0"/>
                  </a:moveTo>
                  <a:cubicBezTo>
                    <a:pt x="41" y="0"/>
                    <a:pt x="81" y="0"/>
                    <a:pt x="12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94" name="Freeform 24"/>
            <p:cNvSpPr>
              <a:spLocks/>
            </p:cNvSpPr>
            <p:nvPr/>
          </p:nvSpPr>
          <p:spPr bwMode="auto">
            <a:xfrm>
              <a:off x="2514" y="1252"/>
              <a:ext cx="144" cy="77"/>
            </a:xfrm>
            <a:custGeom>
              <a:avLst/>
              <a:gdLst>
                <a:gd name="T0" fmla="*/ 0 w 144"/>
                <a:gd name="T1" fmla="*/ 0 h 77"/>
                <a:gd name="T2" fmla="*/ 111 w 144"/>
                <a:gd name="T3" fmla="*/ 55 h 77"/>
                <a:gd name="T4" fmla="*/ 144 w 144"/>
                <a:gd name="T5" fmla="*/ 77 h 77"/>
                <a:gd name="T6" fmla="*/ 0 60000 65536"/>
                <a:gd name="T7" fmla="*/ 0 60000 65536"/>
                <a:gd name="T8" fmla="*/ 0 60000 65536"/>
                <a:gd name="T9" fmla="*/ 0 w 144"/>
                <a:gd name="T10" fmla="*/ 0 h 77"/>
                <a:gd name="T11" fmla="*/ 144 w 144"/>
                <a:gd name="T12" fmla="*/ 77 h 77"/>
              </a:gdLst>
              <a:ahLst/>
              <a:cxnLst>
                <a:cxn ang="T6">
                  <a:pos x="T0" y="T1"/>
                </a:cxn>
                <a:cxn ang="T7">
                  <a:pos x="T2" y="T3"/>
                </a:cxn>
                <a:cxn ang="T8">
                  <a:pos x="T4" y="T5"/>
                </a:cxn>
              </a:cxnLst>
              <a:rect l="T9" t="T10" r="T11" b="T12"/>
              <a:pathLst>
                <a:path w="144" h="77">
                  <a:moveTo>
                    <a:pt x="0" y="0"/>
                  </a:moveTo>
                  <a:cubicBezTo>
                    <a:pt x="68" y="17"/>
                    <a:pt x="58" y="11"/>
                    <a:pt x="111" y="55"/>
                  </a:cubicBezTo>
                  <a:cubicBezTo>
                    <a:pt x="121" y="63"/>
                    <a:pt x="144" y="77"/>
                    <a:pt x="144" y="7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95" name="Freeform 25"/>
            <p:cNvSpPr>
              <a:spLocks/>
            </p:cNvSpPr>
            <p:nvPr/>
          </p:nvSpPr>
          <p:spPr bwMode="auto">
            <a:xfrm>
              <a:off x="2714" y="1207"/>
              <a:ext cx="14" cy="78"/>
            </a:xfrm>
            <a:custGeom>
              <a:avLst/>
              <a:gdLst>
                <a:gd name="T0" fmla="*/ 0 w 14"/>
                <a:gd name="T1" fmla="*/ 0 h 78"/>
                <a:gd name="T2" fmla="*/ 11 w 14"/>
                <a:gd name="T3" fmla="*/ 78 h 78"/>
                <a:gd name="T4" fmla="*/ 0 60000 65536"/>
                <a:gd name="T5" fmla="*/ 0 60000 65536"/>
                <a:gd name="T6" fmla="*/ 0 w 14"/>
                <a:gd name="T7" fmla="*/ 0 h 78"/>
                <a:gd name="T8" fmla="*/ 14 w 14"/>
                <a:gd name="T9" fmla="*/ 78 h 78"/>
              </a:gdLst>
              <a:ahLst/>
              <a:cxnLst>
                <a:cxn ang="T4">
                  <a:pos x="T0" y="T1"/>
                </a:cxn>
                <a:cxn ang="T5">
                  <a:pos x="T2" y="T3"/>
                </a:cxn>
              </a:cxnLst>
              <a:rect l="T6" t="T7" r="T8" b="T9"/>
              <a:pathLst>
                <a:path w="14" h="78">
                  <a:moveTo>
                    <a:pt x="0" y="0"/>
                  </a:moveTo>
                  <a:cubicBezTo>
                    <a:pt x="14" y="56"/>
                    <a:pt x="11" y="30"/>
                    <a:pt x="11" y="7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96" name="Freeform 26"/>
            <p:cNvSpPr>
              <a:spLocks/>
            </p:cNvSpPr>
            <p:nvPr/>
          </p:nvSpPr>
          <p:spPr bwMode="auto">
            <a:xfrm>
              <a:off x="2858" y="1185"/>
              <a:ext cx="1" cy="78"/>
            </a:xfrm>
            <a:custGeom>
              <a:avLst/>
              <a:gdLst>
                <a:gd name="T0" fmla="*/ 0 w 1"/>
                <a:gd name="T1" fmla="*/ 0 h 78"/>
                <a:gd name="T2" fmla="*/ 0 w 1"/>
                <a:gd name="T3" fmla="*/ 78 h 78"/>
                <a:gd name="T4" fmla="*/ 0 60000 65536"/>
                <a:gd name="T5" fmla="*/ 0 60000 65536"/>
                <a:gd name="T6" fmla="*/ 0 w 1"/>
                <a:gd name="T7" fmla="*/ 0 h 78"/>
                <a:gd name="T8" fmla="*/ 1 w 1"/>
                <a:gd name="T9" fmla="*/ 78 h 78"/>
              </a:gdLst>
              <a:ahLst/>
              <a:cxnLst>
                <a:cxn ang="T4">
                  <a:pos x="T0" y="T1"/>
                </a:cxn>
                <a:cxn ang="T5">
                  <a:pos x="T2" y="T3"/>
                </a:cxn>
              </a:cxnLst>
              <a:rect l="T6" t="T7" r="T8" b="T9"/>
              <a:pathLst>
                <a:path w="1" h="78">
                  <a:moveTo>
                    <a:pt x="0" y="0"/>
                  </a:moveTo>
                  <a:cubicBezTo>
                    <a:pt x="0" y="26"/>
                    <a:pt x="0" y="52"/>
                    <a:pt x="0" y="7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97" name="Freeform 27"/>
            <p:cNvSpPr>
              <a:spLocks/>
            </p:cNvSpPr>
            <p:nvPr/>
          </p:nvSpPr>
          <p:spPr bwMode="auto">
            <a:xfrm>
              <a:off x="2958" y="1196"/>
              <a:ext cx="22" cy="122"/>
            </a:xfrm>
            <a:custGeom>
              <a:avLst/>
              <a:gdLst>
                <a:gd name="T0" fmla="*/ 22 w 22"/>
                <a:gd name="T1" fmla="*/ 0 h 122"/>
                <a:gd name="T2" fmla="*/ 0 w 22"/>
                <a:gd name="T3" fmla="*/ 122 h 122"/>
                <a:gd name="T4" fmla="*/ 0 60000 65536"/>
                <a:gd name="T5" fmla="*/ 0 60000 65536"/>
                <a:gd name="T6" fmla="*/ 0 w 22"/>
                <a:gd name="T7" fmla="*/ 0 h 122"/>
                <a:gd name="T8" fmla="*/ 22 w 22"/>
                <a:gd name="T9" fmla="*/ 122 h 122"/>
              </a:gdLst>
              <a:ahLst/>
              <a:cxnLst>
                <a:cxn ang="T4">
                  <a:pos x="T0" y="T1"/>
                </a:cxn>
                <a:cxn ang="T5">
                  <a:pos x="T2" y="T3"/>
                </a:cxn>
              </a:cxnLst>
              <a:rect l="T6" t="T7" r="T8" b="T9"/>
              <a:pathLst>
                <a:path w="22" h="122">
                  <a:moveTo>
                    <a:pt x="22" y="0"/>
                  </a:moveTo>
                  <a:cubicBezTo>
                    <a:pt x="16" y="38"/>
                    <a:pt x="0" y="83"/>
                    <a:pt x="0" y="1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98" name="Freeform 28"/>
            <p:cNvSpPr>
              <a:spLocks/>
            </p:cNvSpPr>
            <p:nvPr/>
          </p:nvSpPr>
          <p:spPr bwMode="auto">
            <a:xfrm>
              <a:off x="3013" y="1274"/>
              <a:ext cx="89" cy="100"/>
            </a:xfrm>
            <a:custGeom>
              <a:avLst/>
              <a:gdLst>
                <a:gd name="T0" fmla="*/ 89 w 89"/>
                <a:gd name="T1" fmla="*/ 0 h 100"/>
                <a:gd name="T2" fmla="*/ 0 w 89"/>
                <a:gd name="T3" fmla="*/ 100 h 100"/>
                <a:gd name="T4" fmla="*/ 0 60000 65536"/>
                <a:gd name="T5" fmla="*/ 0 60000 65536"/>
                <a:gd name="T6" fmla="*/ 0 w 89"/>
                <a:gd name="T7" fmla="*/ 0 h 100"/>
                <a:gd name="T8" fmla="*/ 89 w 89"/>
                <a:gd name="T9" fmla="*/ 100 h 100"/>
              </a:gdLst>
              <a:ahLst/>
              <a:cxnLst>
                <a:cxn ang="T4">
                  <a:pos x="T0" y="T1"/>
                </a:cxn>
                <a:cxn ang="T5">
                  <a:pos x="T2" y="T3"/>
                </a:cxn>
              </a:cxnLst>
              <a:rect l="T6" t="T7" r="T8" b="T9"/>
              <a:pathLst>
                <a:path w="89" h="100">
                  <a:moveTo>
                    <a:pt x="89" y="0"/>
                  </a:moveTo>
                  <a:cubicBezTo>
                    <a:pt x="57" y="31"/>
                    <a:pt x="30" y="67"/>
                    <a:pt x="0" y="10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99" name="Freeform 29"/>
            <p:cNvSpPr>
              <a:spLocks/>
            </p:cNvSpPr>
            <p:nvPr/>
          </p:nvSpPr>
          <p:spPr bwMode="auto">
            <a:xfrm>
              <a:off x="1684" y="1439"/>
              <a:ext cx="144" cy="23"/>
            </a:xfrm>
            <a:custGeom>
              <a:avLst/>
              <a:gdLst>
                <a:gd name="T0" fmla="*/ 0 w 144"/>
                <a:gd name="T1" fmla="*/ 23 h 23"/>
                <a:gd name="T2" fmla="*/ 144 w 144"/>
                <a:gd name="T3" fmla="*/ 12 h 23"/>
                <a:gd name="T4" fmla="*/ 0 60000 65536"/>
                <a:gd name="T5" fmla="*/ 0 60000 65536"/>
                <a:gd name="T6" fmla="*/ 0 w 144"/>
                <a:gd name="T7" fmla="*/ 0 h 23"/>
                <a:gd name="T8" fmla="*/ 144 w 144"/>
                <a:gd name="T9" fmla="*/ 23 h 23"/>
              </a:gdLst>
              <a:ahLst/>
              <a:cxnLst>
                <a:cxn ang="T4">
                  <a:pos x="T0" y="T1"/>
                </a:cxn>
                <a:cxn ang="T5">
                  <a:pos x="T2" y="T3"/>
                </a:cxn>
              </a:cxnLst>
              <a:rect l="T6" t="T7" r="T8" b="T9"/>
              <a:pathLst>
                <a:path w="144" h="23">
                  <a:moveTo>
                    <a:pt x="0" y="23"/>
                  </a:moveTo>
                  <a:cubicBezTo>
                    <a:pt x="68" y="0"/>
                    <a:pt x="21" y="12"/>
                    <a:pt x="144" y="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300" name="Freeform 30"/>
            <p:cNvSpPr>
              <a:spLocks/>
            </p:cNvSpPr>
            <p:nvPr/>
          </p:nvSpPr>
          <p:spPr bwMode="auto">
            <a:xfrm>
              <a:off x="1650" y="1285"/>
              <a:ext cx="122" cy="44"/>
            </a:xfrm>
            <a:custGeom>
              <a:avLst/>
              <a:gdLst>
                <a:gd name="T0" fmla="*/ 0 w 122"/>
                <a:gd name="T1" fmla="*/ 44 h 44"/>
                <a:gd name="T2" fmla="*/ 45 w 122"/>
                <a:gd name="T3" fmla="*/ 33 h 44"/>
                <a:gd name="T4" fmla="*/ 122 w 122"/>
                <a:gd name="T5" fmla="*/ 0 h 44"/>
                <a:gd name="T6" fmla="*/ 0 60000 65536"/>
                <a:gd name="T7" fmla="*/ 0 60000 65536"/>
                <a:gd name="T8" fmla="*/ 0 60000 65536"/>
                <a:gd name="T9" fmla="*/ 0 w 122"/>
                <a:gd name="T10" fmla="*/ 0 h 44"/>
                <a:gd name="T11" fmla="*/ 122 w 122"/>
                <a:gd name="T12" fmla="*/ 44 h 44"/>
              </a:gdLst>
              <a:ahLst/>
              <a:cxnLst>
                <a:cxn ang="T6">
                  <a:pos x="T0" y="T1"/>
                </a:cxn>
                <a:cxn ang="T7">
                  <a:pos x="T2" y="T3"/>
                </a:cxn>
                <a:cxn ang="T8">
                  <a:pos x="T4" y="T5"/>
                </a:cxn>
              </a:cxnLst>
              <a:rect l="T9" t="T10" r="T11" b="T12"/>
              <a:pathLst>
                <a:path w="122" h="44">
                  <a:moveTo>
                    <a:pt x="0" y="44"/>
                  </a:moveTo>
                  <a:cubicBezTo>
                    <a:pt x="15" y="40"/>
                    <a:pt x="31" y="39"/>
                    <a:pt x="45" y="33"/>
                  </a:cubicBezTo>
                  <a:cubicBezTo>
                    <a:pt x="74" y="21"/>
                    <a:pt x="87" y="0"/>
                    <a:pt x="12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301" name="Freeform 31"/>
            <p:cNvSpPr>
              <a:spLocks/>
            </p:cNvSpPr>
            <p:nvPr/>
          </p:nvSpPr>
          <p:spPr bwMode="auto">
            <a:xfrm>
              <a:off x="3057" y="1473"/>
              <a:ext cx="100" cy="22"/>
            </a:xfrm>
            <a:custGeom>
              <a:avLst/>
              <a:gdLst>
                <a:gd name="T0" fmla="*/ 0 w 100"/>
                <a:gd name="T1" fmla="*/ 22 h 22"/>
                <a:gd name="T2" fmla="*/ 67 w 100"/>
                <a:gd name="T3" fmla="*/ 11 h 22"/>
                <a:gd name="T4" fmla="*/ 100 w 100"/>
                <a:gd name="T5" fmla="*/ 0 h 22"/>
                <a:gd name="T6" fmla="*/ 0 60000 65536"/>
                <a:gd name="T7" fmla="*/ 0 60000 65536"/>
                <a:gd name="T8" fmla="*/ 0 60000 65536"/>
                <a:gd name="T9" fmla="*/ 0 w 100"/>
                <a:gd name="T10" fmla="*/ 0 h 22"/>
                <a:gd name="T11" fmla="*/ 100 w 100"/>
                <a:gd name="T12" fmla="*/ 22 h 22"/>
              </a:gdLst>
              <a:ahLst/>
              <a:cxnLst>
                <a:cxn ang="T6">
                  <a:pos x="T0" y="T1"/>
                </a:cxn>
                <a:cxn ang="T7">
                  <a:pos x="T2" y="T3"/>
                </a:cxn>
                <a:cxn ang="T8">
                  <a:pos x="T4" y="T5"/>
                </a:cxn>
              </a:cxnLst>
              <a:rect l="T9" t="T10" r="T11" b="T12"/>
              <a:pathLst>
                <a:path w="100" h="22">
                  <a:moveTo>
                    <a:pt x="0" y="22"/>
                  </a:moveTo>
                  <a:cubicBezTo>
                    <a:pt x="22" y="18"/>
                    <a:pt x="45" y="16"/>
                    <a:pt x="67" y="11"/>
                  </a:cubicBezTo>
                  <a:cubicBezTo>
                    <a:pt x="78" y="9"/>
                    <a:pt x="100" y="0"/>
                    <a:pt x="10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302" name="Freeform 32"/>
            <p:cNvSpPr>
              <a:spLocks/>
            </p:cNvSpPr>
            <p:nvPr/>
          </p:nvSpPr>
          <p:spPr bwMode="auto">
            <a:xfrm>
              <a:off x="1617" y="1196"/>
              <a:ext cx="56" cy="78"/>
            </a:xfrm>
            <a:custGeom>
              <a:avLst/>
              <a:gdLst>
                <a:gd name="T0" fmla="*/ 0 w 56"/>
                <a:gd name="T1" fmla="*/ 78 h 78"/>
                <a:gd name="T2" fmla="*/ 56 w 56"/>
                <a:gd name="T3" fmla="*/ 0 h 78"/>
                <a:gd name="T4" fmla="*/ 0 60000 65536"/>
                <a:gd name="T5" fmla="*/ 0 60000 65536"/>
                <a:gd name="T6" fmla="*/ 0 w 56"/>
                <a:gd name="T7" fmla="*/ 0 h 78"/>
                <a:gd name="T8" fmla="*/ 56 w 56"/>
                <a:gd name="T9" fmla="*/ 78 h 78"/>
              </a:gdLst>
              <a:ahLst/>
              <a:cxnLst>
                <a:cxn ang="T4">
                  <a:pos x="T0" y="T1"/>
                </a:cxn>
                <a:cxn ang="T5">
                  <a:pos x="T2" y="T3"/>
                </a:cxn>
              </a:cxnLst>
              <a:rect l="T6" t="T7" r="T8" b="T9"/>
              <a:pathLst>
                <a:path w="56" h="78">
                  <a:moveTo>
                    <a:pt x="0" y="78"/>
                  </a:moveTo>
                  <a:cubicBezTo>
                    <a:pt x="21" y="47"/>
                    <a:pt x="23" y="16"/>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303" name="Freeform 33"/>
            <p:cNvSpPr>
              <a:spLocks/>
            </p:cNvSpPr>
            <p:nvPr/>
          </p:nvSpPr>
          <p:spPr bwMode="auto">
            <a:xfrm>
              <a:off x="1540" y="1185"/>
              <a:ext cx="24" cy="89"/>
            </a:xfrm>
            <a:custGeom>
              <a:avLst/>
              <a:gdLst>
                <a:gd name="T0" fmla="*/ 0 w 24"/>
                <a:gd name="T1" fmla="*/ 89 h 89"/>
                <a:gd name="T2" fmla="*/ 22 w 24"/>
                <a:gd name="T3" fmla="*/ 0 h 89"/>
                <a:gd name="T4" fmla="*/ 0 60000 65536"/>
                <a:gd name="T5" fmla="*/ 0 60000 65536"/>
                <a:gd name="T6" fmla="*/ 0 w 24"/>
                <a:gd name="T7" fmla="*/ 0 h 89"/>
                <a:gd name="T8" fmla="*/ 24 w 24"/>
                <a:gd name="T9" fmla="*/ 89 h 89"/>
              </a:gdLst>
              <a:ahLst/>
              <a:cxnLst>
                <a:cxn ang="T4">
                  <a:pos x="T0" y="T1"/>
                </a:cxn>
                <a:cxn ang="T5">
                  <a:pos x="T2" y="T3"/>
                </a:cxn>
              </a:cxnLst>
              <a:rect l="T6" t="T7" r="T8" b="T9"/>
              <a:pathLst>
                <a:path w="24" h="89">
                  <a:moveTo>
                    <a:pt x="0" y="89"/>
                  </a:moveTo>
                  <a:cubicBezTo>
                    <a:pt x="24" y="15"/>
                    <a:pt x="22" y="46"/>
                    <a:pt x="2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304" name="Freeform 34"/>
            <p:cNvSpPr>
              <a:spLocks/>
            </p:cNvSpPr>
            <p:nvPr/>
          </p:nvSpPr>
          <p:spPr bwMode="auto">
            <a:xfrm>
              <a:off x="1418" y="1196"/>
              <a:ext cx="33" cy="78"/>
            </a:xfrm>
            <a:custGeom>
              <a:avLst/>
              <a:gdLst>
                <a:gd name="T0" fmla="*/ 0 w 33"/>
                <a:gd name="T1" fmla="*/ 0 h 78"/>
                <a:gd name="T2" fmla="*/ 33 w 33"/>
                <a:gd name="T3" fmla="*/ 78 h 78"/>
                <a:gd name="T4" fmla="*/ 0 60000 65536"/>
                <a:gd name="T5" fmla="*/ 0 60000 65536"/>
                <a:gd name="T6" fmla="*/ 0 w 33"/>
                <a:gd name="T7" fmla="*/ 0 h 78"/>
                <a:gd name="T8" fmla="*/ 33 w 33"/>
                <a:gd name="T9" fmla="*/ 78 h 78"/>
              </a:gdLst>
              <a:ahLst/>
              <a:cxnLst>
                <a:cxn ang="T4">
                  <a:pos x="T0" y="T1"/>
                </a:cxn>
                <a:cxn ang="T5">
                  <a:pos x="T2" y="T3"/>
                </a:cxn>
              </a:cxnLst>
              <a:rect l="T6" t="T7" r="T8" b="T9"/>
              <a:pathLst>
                <a:path w="33" h="78">
                  <a:moveTo>
                    <a:pt x="0" y="0"/>
                  </a:moveTo>
                  <a:cubicBezTo>
                    <a:pt x="8" y="24"/>
                    <a:pt x="33" y="58"/>
                    <a:pt x="33" y="7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305" name="Freeform 35"/>
            <p:cNvSpPr>
              <a:spLocks/>
            </p:cNvSpPr>
            <p:nvPr/>
          </p:nvSpPr>
          <p:spPr bwMode="auto">
            <a:xfrm>
              <a:off x="1274" y="1274"/>
              <a:ext cx="111" cy="66"/>
            </a:xfrm>
            <a:custGeom>
              <a:avLst/>
              <a:gdLst>
                <a:gd name="T0" fmla="*/ 0 w 111"/>
                <a:gd name="T1" fmla="*/ 0 h 66"/>
                <a:gd name="T2" fmla="*/ 111 w 111"/>
                <a:gd name="T3" fmla="*/ 66 h 66"/>
                <a:gd name="T4" fmla="*/ 0 60000 65536"/>
                <a:gd name="T5" fmla="*/ 0 60000 65536"/>
                <a:gd name="T6" fmla="*/ 0 w 111"/>
                <a:gd name="T7" fmla="*/ 0 h 66"/>
                <a:gd name="T8" fmla="*/ 111 w 111"/>
                <a:gd name="T9" fmla="*/ 66 h 66"/>
              </a:gdLst>
              <a:ahLst/>
              <a:cxnLst>
                <a:cxn ang="T4">
                  <a:pos x="T0" y="T1"/>
                </a:cxn>
                <a:cxn ang="T5">
                  <a:pos x="T2" y="T3"/>
                </a:cxn>
              </a:cxnLst>
              <a:rect l="T6" t="T7" r="T8" b="T9"/>
              <a:pathLst>
                <a:path w="111" h="66">
                  <a:moveTo>
                    <a:pt x="0" y="0"/>
                  </a:moveTo>
                  <a:cubicBezTo>
                    <a:pt x="37" y="25"/>
                    <a:pt x="79" y="34"/>
                    <a:pt x="111" y="6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306" name="Freeform 36"/>
            <p:cNvSpPr>
              <a:spLocks/>
            </p:cNvSpPr>
            <p:nvPr/>
          </p:nvSpPr>
          <p:spPr bwMode="auto">
            <a:xfrm>
              <a:off x="1230" y="1462"/>
              <a:ext cx="132" cy="22"/>
            </a:xfrm>
            <a:custGeom>
              <a:avLst/>
              <a:gdLst>
                <a:gd name="T0" fmla="*/ 0 w 132"/>
                <a:gd name="T1" fmla="*/ 0 h 22"/>
                <a:gd name="T2" fmla="*/ 55 w 132"/>
                <a:gd name="T3" fmla="*/ 11 h 22"/>
                <a:gd name="T4" fmla="*/ 132 w 132"/>
                <a:gd name="T5" fmla="*/ 22 h 22"/>
                <a:gd name="T6" fmla="*/ 0 60000 65536"/>
                <a:gd name="T7" fmla="*/ 0 60000 65536"/>
                <a:gd name="T8" fmla="*/ 0 60000 65536"/>
                <a:gd name="T9" fmla="*/ 0 w 132"/>
                <a:gd name="T10" fmla="*/ 0 h 22"/>
                <a:gd name="T11" fmla="*/ 132 w 132"/>
                <a:gd name="T12" fmla="*/ 22 h 22"/>
              </a:gdLst>
              <a:ahLst/>
              <a:cxnLst>
                <a:cxn ang="T6">
                  <a:pos x="T0" y="T1"/>
                </a:cxn>
                <a:cxn ang="T7">
                  <a:pos x="T2" y="T3"/>
                </a:cxn>
                <a:cxn ang="T8">
                  <a:pos x="T4" y="T5"/>
                </a:cxn>
              </a:cxnLst>
              <a:rect l="T9" t="T10" r="T11" b="T12"/>
              <a:pathLst>
                <a:path w="132" h="22">
                  <a:moveTo>
                    <a:pt x="0" y="0"/>
                  </a:moveTo>
                  <a:cubicBezTo>
                    <a:pt x="18" y="4"/>
                    <a:pt x="37" y="8"/>
                    <a:pt x="55" y="11"/>
                  </a:cubicBezTo>
                  <a:cubicBezTo>
                    <a:pt x="81" y="15"/>
                    <a:pt x="132" y="22"/>
                    <a:pt x="132" y="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307" name="Oval 37"/>
            <p:cNvSpPr>
              <a:spLocks noChangeArrowheads="1"/>
            </p:cNvSpPr>
            <p:nvPr/>
          </p:nvSpPr>
          <p:spPr bwMode="auto">
            <a:xfrm>
              <a:off x="2064" y="2064"/>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08" name="Oval 38"/>
            <p:cNvSpPr>
              <a:spLocks noChangeArrowheads="1"/>
            </p:cNvSpPr>
            <p:nvPr/>
          </p:nvSpPr>
          <p:spPr bwMode="auto">
            <a:xfrm>
              <a:off x="2496" y="2064"/>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09" name="Oval 39"/>
            <p:cNvSpPr>
              <a:spLocks noChangeArrowheads="1"/>
            </p:cNvSpPr>
            <p:nvPr/>
          </p:nvSpPr>
          <p:spPr bwMode="auto">
            <a:xfrm>
              <a:off x="2352" y="2112"/>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10" name="Oval 40"/>
            <p:cNvSpPr>
              <a:spLocks noChangeArrowheads="1"/>
            </p:cNvSpPr>
            <p:nvPr/>
          </p:nvSpPr>
          <p:spPr bwMode="auto">
            <a:xfrm>
              <a:off x="2544" y="1488"/>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11" name="Oval 41"/>
            <p:cNvSpPr>
              <a:spLocks noChangeArrowheads="1"/>
            </p:cNvSpPr>
            <p:nvPr/>
          </p:nvSpPr>
          <p:spPr bwMode="auto">
            <a:xfrm>
              <a:off x="2544" y="1344"/>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12" name="Oval 42"/>
            <p:cNvSpPr>
              <a:spLocks noChangeArrowheads="1"/>
            </p:cNvSpPr>
            <p:nvPr/>
          </p:nvSpPr>
          <p:spPr bwMode="auto">
            <a:xfrm>
              <a:off x="2784" y="1200"/>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13" name="Oval 43"/>
            <p:cNvSpPr>
              <a:spLocks noChangeArrowheads="1"/>
            </p:cNvSpPr>
            <p:nvPr/>
          </p:nvSpPr>
          <p:spPr bwMode="auto">
            <a:xfrm>
              <a:off x="2880" y="1200"/>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14" name="Oval 44"/>
            <p:cNvSpPr>
              <a:spLocks noChangeArrowheads="1"/>
            </p:cNvSpPr>
            <p:nvPr/>
          </p:nvSpPr>
          <p:spPr bwMode="auto">
            <a:xfrm>
              <a:off x="3024" y="1248"/>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15" name="Oval 45"/>
            <p:cNvSpPr>
              <a:spLocks noChangeArrowheads="1"/>
            </p:cNvSpPr>
            <p:nvPr/>
          </p:nvSpPr>
          <p:spPr bwMode="auto">
            <a:xfrm>
              <a:off x="3072" y="1392"/>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16" name="Oval 46"/>
            <p:cNvSpPr>
              <a:spLocks noChangeArrowheads="1"/>
            </p:cNvSpPr>
            <p:nvPr/>
          </p:nvSpPr>
          <p:spPr bwMode="auto">
            <a:xfrm>
              <a:off x="2592" y="1968"/>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17" name="Oval 47"/>
            <p:cNvSpPr>
              <a:spLocks noChangeArrowheads="1"/>
            </p:cNvSpPr>
            <p:nvPr/>
          </p:nvSpPr>
          <p:spPr bwMode="auto">
            <a:xfrm>
              <a:off x="1728" y="1344"/>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18" name="Oval 48"/>
            <p:cNvSpPr>
              <a:spLocks noChangeArrowheads="1"/>
            </p:cNvSpPr>
            <p:nvPr/>
          </p:nvSpPr>
          <p:spPr bwMode="auto">
            <a:xfrm>
              <a:off x="1776" y="1776"/>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19" name="Oval 49"/>
            <p:cNvSpPr>
              <a:spLocks noChangeArrowheads="1"/>
            </p:cNvSpPr>
            <p:nvPr/>
          </p:nvSpPr>
          <p:spPr bwMode="auto">
            <a:xfrm>
              <a:off x="1776" y="1872"/>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20" name="Oval 50"/>
            <p:cNvSpPr>
              <a:spLocks noChangeArrowheads="1"/>
            </p:cNvSpPr>
            <p:nvPr/>
          </p:nvSpPr>
          <p:spPr bwMode="auto">
            <a:xfrm>
              <a:off x="2208" y="2112"/>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21" name="Oval 51"/>
            <p:cNvSpPr>
              <a:spLocks noChangeArrowheads="1"/>
            </p:cNvSpPr>
            <p:nvPr/>
          </p:nvSpPr>
          <p:spPr bwMode="auto">
            <a:xfrm>
              <a:off x="2592" y="1680"/>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22" name="Oval 52"/>
            <p:cNvSpPr>
              <a:spLocks noChangeArrowheads="1"/>
            </p:cNvSpPr>
            <p:nvPr/>
          </p:nvSpPr>
          <p:spPr bwMode="auto">
            <a:xfrm>
              <a:off x="2592" y="1824"/>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23" name="Oval 53"/>
            <p:cNvSpPr>
              <a:spLocks noChangeArrowheads="1"/>
            </p:cNvSpPr>
            <p:nvPr/>
          </p:nvSpPr>
          <p:spPr bwMode="auto">
            <a:xfrm>
              <a:off x="2544" y="1584"/>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24" name="Oval 54"/>
            <p:cNvSpPr>
              <a:spLocks noChangeArrowheads="1"/>
            </p:cNvSpPr>
            <p:nvPr/>
          </p:nvSpPr>
          <p:spPr bwMode="auto">
            <a:xfrm>
              <a:off x="2640" y="1248"/>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25" name="Oval 55"/>
            <p:cNvSpPr>
              <a:spLocks noChangeArrowheads="1"/>
            </p:cNvSpPr>
            <p:nvPr/>
          </p:nvSpPr>
          <p:spPr bwMode="auto">
            <a:xfrm>
              <a:off x="1584" y="1200"/>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26" name="Oval 58"/>
            <p:cNvSpPr>
              <a:spLocks noChangeArrowheads="1"/>
            </p:cNvSpPr>
            <p:nvPr/>
          </p:nvSpPr>
          <p:spPr bwMode="auto">
            <a:xfrm>
              <a:off x="1776" y="1632"/>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27" name="Oval 59"/>
            <p:cNvSpPr>
              <a:spLocks noChangeArrowheads="1"/>
            </p:cNvSpPr>
            <p:nvPr/>
          </p:nvSpPr>
          <p:spPr bwMode="auto">
            <a:xfrm>
              <a:off x="1824" y="2016"/>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28" name="Oval 60"/>
            <p:cNvSpPr>
              <a:spLocks noChangeArrowheads="1"/>
            </p:cNvSpPr>
            <p:nvPr/>
          </p:nvSpPr>
          <p:spPr bwMode="auto">
            <a:xfrm>
              <a:off x="1968" y="2112"/>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29" name="Oval 61"/>
            <p:cNvSpPr>
              <a:spLocks noChangeArrowheads="1"/>
            </p:cNvSpPr>
            <p:nvPr/>
          </p:nvSpPr>
          <p:spPr bwMode="auto">
            <a:xfrm>
              <a:off x="1344" y="1200"/>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30" name="Oval 62"/>
            <p:cNvSpPr>
              <a:spLocks noChangeArrowheads="1"/>
            </p:cNvSpPr>
            <p:nvPr/>
          </p:nvSpPr>
          <p:spPr bwMode="auto">
            <a:xfrm>
              <a:off x="1440" y="1200"/>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31" name="Oval 64"/>
            <p:cNvSpPr>
              <a:spLocks noChangeArrowheads="1"/>
            </p:cNvSpPr>
            <p:nvPr/>
          </p:nvSpPr>
          <p:spPr bwMode="auto">
            <a:xfrm>
              <a:off x="1728" y="1488"/>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32" name="Oval 65"/>
            <p:cNvSpPr>
              <a:spLocks noChangeArrowheads="1"/>
            </p:cNvSpPr>
            <p:nvPr/>
          </p:nvSpPr>
          <p:spPr bwMode="auto">
            <a:xfrm>
              <a:off x="1632" y="1248"/>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333" name="Oval 66"/>
            <p:cNvSpPr>
              <a:spLocks noChangeArrowheads="1"/>
            </p:cNvSpPr>
            <p:nvPr/>
          </p:nvSpPr>
          <p:spPr bwMode="auto">
            <a:xfrm>
              <a:off x="1296" y="1392"/>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grpSp>
      <p:grpSp>
        <p:nvGrpSpPr>
          <p:cNvPr id="8195" name="Group 68"/>
          <p:cNvGrpSpPr>
            <a:grpSpLocks/>
          </p:cNvGrpSpPr>
          <p:nvPr/>
        </p:nvGrpSpPr>
        <p:grpSpPr bwMode="auto">
          <a:xfrm flipV="1">
            <a:off x="4038600" y="3581400"/>
            <a:ext cx="4279900" cy="990600"/>
            <a:chOff x="1200" y="1104"/>
            <a:chExt cx="3272" cy="1111"/>
          </a:xfrm>
        </p:grpSpPr>
        <p:grpSp>
          <p:nvGrpSpPr>
            <p:cNvPr id="8220" name="Group 69"/>
            <p:cNvGrpSpPr>
              <a:grpSpLocks/>
            </p:cNvGrpSpPr>
            <p:nvPr/>
          </p:nvGrpSpPr>
          <p:grpSpPr bwMode="auto">
            <a:xfrm>
              <a:off x="1200" y="1104"/>
              <a:ext cx="3272" cy="1104"/>
              <a:chOff x="718" y="894"/>
              <a:chExt cx="4333" cy="1908"/>
            </a:xfrm>
          </p:grpSpPr>
          <p:sp>
            <p:nvSpPr>
              <p:cNvPr id="8276" name="Freeform 70"/>
              <p:cNvSpPr>
                <a:spLocks/>
              </p:cNvSpPr>
              <p:nvPr/>
            </p:nvSpPr>
            <p:spPr bwMode="auto">
              <a:xfrm>
                <a:off x="718" y="894"/>
                <a:ext cx="4333" cy="1667"/>
              </a:xfrm>
              <a:custGeom>
                <a:avLst/>
                <a:gdLst>
                  <a:gd name="T0" fmla="*/ 24 w 4333"/>
                  <a:gd name="T1" fmla="*/ 1521 h 1667"/>
                  <a:gd name="T2" fmla="*/ 57 w 4333"/>
                  <a:gd name="T3" fmla="*/ 502 h 1667"/>
                  <a:gd name="T4" fmla="*/ 102 w 4333"/>
                  <a:gd name="T5" fmla="*/ 280 h 1667"/>
                  <a:gd name="T6" fmla="*/ 124 w 4333"/>
                  <a:gd name="T7" fmla="*/ 192 h 1667"/>
                  <a:gd name="T8" fmla="*/ 190 w 4333"/>
                  <a:gd name="T9" fmla="*/ 169 h 1667"/>
                  <a:gd name="T10" fmla="*/ 434 w 4333"/>
                  <a:gd name="T11" fmla="*/ 125 h 1667"/>
                  <a:gd name="T12" fmla="*/ 611 w 4333"/>
                  <a:gd name="T13" fmla="*/ 136 h 1667"/>
                  <a:gd name="T14" fmla="*/ 644 w 4333"/>
                  <a:gd name="T15" fmla="*/ 169 h 1667"/>
                  <a:gd name="T16" fmla="*/ 800 w 4333"/>
                  <a:gd name="T17" fmla="*/ 347 h 1667"/>
                  <a:gd name="T18" fmla="*/ 833 w 4333"/>
                  <a:gd name="T19" fmla="*/ 834 h 1667"/>
                  <a:gd name="T20" fmla="*/ 877 w 4333"/>
                  <a:gd name="T21" fmla="*/ 1244 h 1667"/>
                  <a:gd name="T22" fmla="*/ 1065 w 4333"/>
                  <a:gd name="T23" fmla="*/ 1632 h 1667"/>
                  <a:gd name="T24" fmla="*/ 1774 w 4333"/>
                  <a:gd name="T25" fmla="*/ 1543 h 1667"/>
                  <a:gd name="T26" fmla="*/ 1785 w 4333"/>
                  <a:gd name="T27" fmla="*/ 1122 h 1667"/>
                  <a:gd name="T28" fmla="*/ 1741 w 4333"/>
                  <a:gd name="T29" fmla="*/ 812 h 1667"/>
                  <a:gd name="T30" fmla="*/ 1730 w 4333"/>
                  <a:gd name="T31" fmla="*/ 635 h 1667"/>
                  <a:gd name="T32" fmla="*/ 1741 w 4333"/>
                  <a:gd name="T33" fmla="*/ 236 h 1667"/>
                  <a:gd name="T34" fmla="*/ 1819 w 4333"/>
                  <a:gd name="T35" fmla="*/ 192 h 1667"/>
                  <a:gd name="T36" fmla="*/ 2118 w 4333"/>
                  <a:gd name="T37" fmla="*/ 125 h 1667"/>
                  <a:gd name="T38" fmla="*/ 2372 w 4333"/>
                  <a:gd name="T39" fmla="*/ 136 h 1667"/>
                  <a:gd name="T40" fmla="*/ 2417 w 4333"/>
                  <a:gd name="T41" fmla="*/ 147 h 1667"/>
                  <a:gd name="T42" fmla="*/ 2439 w 4333"/>
                  <a:gd name="T43" fmla="*/ 192 h 1667"/>
                  <a:gd name="T44" fmla="*/ 2516 w 4333"/>
                  <a:gd name="T45" fmla="*/ 269 h 1667"/>
                  <a:gd name="T46" fmla="*/ 2561 w 4333"/>
                  <a:gd name="T47" fmla="*/ 380 h 1667"/>
                  <a:gd name="T48" fmla="*/ 2572 w 4333"/>
                  <a:gd name="T49" fmla="*/ 535 h 1667"/>
                  <a:gd name="T50" fmla="*/ 2627 w 4333"/>
                  <a:gd name="T51" fmla="*/ 889 h 1667"/>
                  <a:gd name="T52" fmla="*/ 2638 w 4333"/>
                  <a:gd name="T53" fmla="*/ 978 h 1667"/>
                  <a:gd name="T54" fmla="*/ 2649 w 4333"/>
                  <a:gd name="T55" fmla="*/ 1044 h 1667"/>
                  <a:gd name="T56" fmla="*/ 2672 w 4333"/>
                  <a:gd name="T57" fmla="*/ 1222 h 1667"/>
                  <a:gd name="T58" fmla="*/ 2694 w 4333"/>
                  <a:gd name="T59" fmla="*/ 1465 h 1667"/>
                  <a:gd name="T60" fmla="*/ 2738 w 4333"/>
                  <a:gd name="T61" fmla="*/ 1499 h 1667"/>
                  <a:gd name="T62" fmla="*/ 2926 w 4333"/>
                  <a:gd name="T63" fmla="*/ 1665 h 1667"/>
                  <a:gd name="T64" fmla="*/ 3126 w 4333"/>
                  <a:gd name="T65" fmla="*/ 1654 h 1667"/>
                  <a:gd name="T66" fmla="*/ 3259 w 4333"/>
                  <a:gd name="T67" fmla="*/ 1532 h 1667"/>
                  <a:gd name="T68" fmla="*/ 3281 w 4333"/>
                  <a:gd name="T69" fmla="*/ 1488 h 1667"/>
                  <a:gd name="T70" fmla="*/ 3325 w 4333"/>
                  <a:gd name="T71" fmla="*/ 1421 h 1667"/>
                  <a:gd name="T72" fmla="*/ 3347 w 4333"/>
                  <a:gd name="T73" fmla="*/ 801 h 1667"/>
                  <a:gd name="T74" fmla="*/ 3469 w 4333"/>
                  <a:gd name="T75" fmla="*/ 3 h 1667"/>
                  <a:gd name="T76" fmla="*/ 3956 w 4333"/>
                  <a:gd name="T77" fmla="*/ 14 h 1667"/>
                  <a:gd name="T78" fmla="*/ 4001 w 4333"/>
                  <a:gd name="T79" fmla="*/ 48 h 1667"/>
                  <a:gd name="T80" fmla="*/ 4145 w 4333"/>
                  <a:gd name="T81" fmla="*/ 203 h 1667"/>
                  <a:gd name="T82" fmla="*/ 4189 w 4333"/>
                  <a:gd name="T83" fmla="*/ 302 h 1667"/>
                  <a:gd name="T84" fmla="*/ 4267 w 4333"/>
                  <a:gd name="T85" fmla="*/ 1089 h 1667"/>
                  <a:gd name="T86" fmla="*/ 4289 w 4333"/>
                  <a:gd name="T87" fmla="*/ 1321 h 1667"/>
                  <a:gd name="T88" fmla="*/ 4333 w 4333"/>
                  <a:gd name="T89" fmla="*/ 1620 h 16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33"/>
                  <a:gd name="T136" fmla="*/ 0 h 1667"/>
                  <a:gd name="T137" fmla="*/ 4333 w 4333"/>
                  <a:gd name="T138" fmla="*/ 1667 h 166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33" h="1667">
                    <a:moveTo>
                      <a:pt x="24" y="1521"/>
                    </a:moveTo>
                    <a:cubicBezTo>
                      <a:pt x="66" y="1183"/>
                      <a:pt x="0" y="838"/>
                      <a:pt x="57" y="502"/>
                    </a:cubicBezTo>
                    <a:cubicBezTo>
                      <a:pt x="70" y="428"/>
                      <a:pt x="84" y="353"/>
                      <a:pt x="102" y="280"/>
                    </a:cubicBezTo>
                    <a:cubicBezTo>
                      <a:pt x="109" y="251"/>
                      <a:pt x="105" y="216"/>
                      <a:pt x="124" y="192"/>
                    </a:cubicBezTo>
                    <a:cubicBezTo>
                      <a:pt x="138" y="174"/>
                      <a:pt x="168" y="175"/>
                      <a:pt x="190" y="169"/>
                    </a:cubicBezTo>
                    <a:cubicBezTo>
                      <a:pt x="271" y="146"/>
                      <a:pt x="351" y="135"/>
                      <a:pt x="434" y="125"/>
                    </a:cubicBezTo>
                    <a:cubicBezTo>
                      <a:pt x="493" y="129"/>
                      <a:pt x="553" y="124"/>
                      <a:pt x="611" y="136"/>
                    </a:cubicBezTo>
                    <a:cubicBezTo>
                      <a:pt x="626" y="139"/>
                      <a:pt x="632" y="159"/>
                      <a:pt x="644" y="169"/>
                    </a:cubicBezTo>
                    <a:cubicBezTo>
                      <a:pt x="712" y="227"/>
                      <a:pt x="760" y="269"/>
                      <a:pt x="800" y="347"/>
                    </a:cubicBezTo>
                    <a:cubicBezTo>
                      <a:pt x="838" y="499"/>
                      <a:pt x="826" y="685"/>
                      <a:pt x="833" y="834"/>
                    </a:cubicBezTo>
                    <a:cubicBezTo>
                      <a:pt x="840" y="971"/>
                      <a:pt x="855" y="1109"/>
                      <a:pt x="877" y="1244"/>
                    </a:cubicBezTo>
                    <a:cubicBezTo>
                      <a:pt x="912" y="1451"/>
                      <a:pt x="877" y="1534"/>
                      <a:pt x="1065" y="1632"/>
                    </a:cubicBezTo>
                    <a:cubicBezTo>
                      <a:pt x="1377" y="1624"/>
                      <a:pt x="1531" y="1664"/>
                      <a:pt x="1774" y="1543"/>
                    </a:cubicBezTo>
                    <a:cubicBezTo>
                      <a:pt x="1854" y="1385"/>
                      <a:pt x="1830" y="1296"/>
                      <a:pt x="1785" y="1122"/>
                    </a:cubicBezTo>
                    <a:cubicBezTo>
                      <a:pt x="1772" y="1018"/>
                      <a:pt x="1754" y="916"/>
                      <a:pt x="1741" y="812"/>
                    </a:cubicBezTo>
                    <a:cubicBezTo>
                      <a:pt x="1737" y="753"/>
                      <a:pt x="1730" y="694"/>
                      <a:pt x="1730" y="635"/>
                    </a:cubicBezTo>
                    <a:cubicBezTo>
                      <a:pt x="1730" y="502"/>
                      <a:pt x="1727" y="368"/>
                      <a:pt x="1741" y="236"/>
                    </a:cubicBezTo>
                    <a:cubicBezTo>
                      <a:pt x="1741" y="231"/>
                      <a:pt x="1800" y="198"/>
                      <a:pt x="1819" y="192"/>
                    </a:cubicBezTo>
                    <a:cubicBezTo>
                      <a:pt x="1916" y="161"/>
                      <a:pt x="2018" y="145"/>
                      <a:pt x="2118" y="125"/>
                    </a:cubicBezTo>
                    <a:cubicBezTo>
                      <a:pt x="2203" y="129"/>
                      <a:pt x="2287" y="130"/>
                      <a:pt x="2372" y="136"/>
                    </a:cubicBezTo>
                    <a:cubicBezTo>
                      <a:pt x="2387" y="137"/>
                      <a:pt x="2405" y="137"/>
                      <a:pt x="2417" y="147"/>
                    </a:cubicBezTo>
                    <a:cubicBezTo>
                      <a:pt x="2430" y="158"/>
                      <a:pt x="2430" y="178"/>
                      <a:pt x="2439" y="192"/>
                    </a:cubicBezTo>
                    <a:cubicBezTo>
                      <a:pt x="2469" y="240"/>
                      <a:pt x="2472" y="236"/>
                      <a:pt x="2516" y="269"/>
                    </a:cubicBezTo>
                    <a:cubicBezTo>
                      <a:pt x="2530" y="307"/>
                      <a:pt x="2554" y="341"/>
                      <a:pt x="2561" y="380"/>
                    </a:cubicBezTo>
                    <a:cubicBezTo>
                      <a:pt x="2571" y="431"/>
                      <a:pt x="2565" y="484"/>
                      <a:pt x="2572" y="535"/>
                    </a:cubicBezTo>
                    <a:cubicBezTo>
                      <a:pt x="2588" y="652"/>
                      <a:pt x="2612" y="770"/>
                      <a:pt x="2627" y="889"/>
                    </a:cubicBezTo>
                    <a:cubicBezTo>
                      <a:pt x="2631" y="919"/>
                      <a:pt x="2633" y="949"/>
                      <a:pt x="2638" y="978"/>
                    </a:cubicBezTo>
                    <a:cubicBezTo>
                      <a:pt x="2642" y="1000"/>
                      <a:pt x="2646" y="1022"/>
                      <a:pt x="2649" y="1044"/>
                    </a:cubicBezTo>
                    <a:cubicBezTo>
                      <a:pt x="2657" y="1103"/>
                      <a:pt x="2672" y="1222"/>
                      <a:pt x="2672" y="1222"/>
                    </a:cubicBezTo>
                    <a:cubicBezTo>
                      <a:pt x="2676" y="1303"/>
                      <a:pt x="2647" y="1399"/>
                      <a:pt x="2694" y="1465"/>
                    </a:cubicBezTo>
                    <a:cubicBezTo>
                      <a:pt x="2705" y="1480"/>
                      <a:pt x="2725" y="1486"/>
                      <a:pt x="2738" y="1499"/>
                    </a:cubicBezTo>
                    <a:cubicBezTo>
                      <a:pt x="2915" y="1667"/>
                      <a:pt x="2822" y="1630"/>
                      <a:pt x="2926" y="1665"/>
                    </a:cubicBezTo>
                    <a:cubicBezTo>
                      <a:pt x="2993" y="1661"/>
                      <a:pt x="3060" y="1663"/>
                      <a:pt x="3126" y="1654"/>
                    </a:cubicBezTo>
                    <a:cubicBezTo>
                      <a:pt x="3185" y="1646"/>
                      <a:pt x="3221" y="1569"/>
                      <a:pt x="3259" y="1532"/>
                    </a:cubicBezTo>
                    <a:cubicBezTo>
                      <a:pt x="3266" y="1517"/>
                      <a:pt x="3273" y="1502"/>
                      <a:pt x="3281" y="1488"/>
                    </a:cubicBezTo>
                    <a:cubicBezTo>
                      <a:pt x="3295" y="1465"/>
                      <a:pt x="3325" y="1421"/>
                      <a:pt x="3325" y="1421"/>
                    </a:cubicBezTo>
                    <a:cubicBezTo>
                      <a:pt x="3357" y="1159"/>
                      <a:pt x="3337" y="1345"/>
                      <a:pt x="3347" y="801"/>
                    </a:cubicBezTo>
                    <a:cubicBezTo>
                      <a:pt x="3350" y="621"/>
                      <a:pt x="3166" y="79"/>
                      <a:pt x="3469" y="3"/>
                    </a:cubicBezTo>
                    <a:cubicBezTo>
                      <a:pt x="3631" y="7"/>
                      <a:pt x="3794" y="0"/>
                      <a:pt x="3956" y="14"/>
                    </a:cubicBezTo>
                    <a:cubicBezTo>
                      <a:pt x="3975" y="16"/>
                      <a:pt x="3986" y="37"/>
                      <a:pt x="4001" y="48"/>
                    </a:cubicBezTo>
                    <a:cubicBezTo>
                      <a:pt x="4061" y="91"/>
                      <a:pt x="4095" y="150"/>
                      <a:pt x="4145" y="203"/>
                    </a:cubicBezTo>
                    <a:cubicBezTo>
                      <a:pt x="4171" y="282"/>
                      <a:pt x="4154" y="250"/>
                      <a:pt x="4189" y="302"/>
                    </a:cubicBezTo>
                    <a:cubicBezTo>
                      <a:pt x="4252" y="559"/>
                      <a:pt x="4216" y="831"/>
                      <a:pt x="4267" y="1089"/>
                    </a:cubicBezTo>
                    <a:cubicBezTo>
                      <a:pt x="4274" y="1166"/>
                      <a:pt x="4270" y="1246"/>
                      <a:pt x="4289" y="1321"/>
                    </a:cubicBezTo>
                    <a:cubicBezTo>
                      <a:pt x="4315" y="1427"/>
                      <a:pt x="4333" y="1509"/>
                      <a:pt x="4333" y="162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77" name="Freeform 71"/>
              <p:cNvSpPr>
                <a:spLocks/>
              </p:cNvSpPr>
              <p:nvPr/>
            </p:nvSpPr>
            <p:spPr bwMode="auto">
              <a:xfrm>
                <a:off x="886" y="1032"/>
                <a:ext cx="4088" cy="1770"/>
              </a:xfrm>
              <a:custGeom>
                <a:avLst/>
                <a:gdLst>
                  <a:gd name="T0" fmla="*/ 0 w 4088"/>
                  <a:gd name="T1" fmla="*/ 1394 h 1770"/>
                  <a:gd name="T2" fmla="*/ 44 w 4088"/>
                  <a:gd name="T3" fmla="*/ 630 h 1770"/>
                  <a:gd name="T4" fmla="*/ 133 w 4088"/>
                  <a:gd name="T5" fmla="*/ 186 h 1770"/>
                  <a:gd name="T6" fmla="*/ 211 w 4088"/>
                  <a:gd name="T7" fmla="*/ 142 h 1770"/>
                  <a:gd name="T8" fmla="*/ 377 w 4088"/>
                  <a:gd name="T9" fmla="*/ 153 h 1770"/>
                  <a:gd name="T10" fmla="*/ 421 w 4088"/>
                  <a:gd name="T11" fmla="*/ 220 h 1770"/>
                  <a:gd name="T12" fmla="*/ 488 w 4088"/>
                  <a:gd name="T13" fmla="*/ 419 h 1770"/>
                  <a:gd name="T14" fmla="*/ 499 w 4088"/>
                  <a:gd name="T15" fmla="*/ 762 h 1770"/>
                  <a:gd name="T16" fmla="*/ 510 w 4088"/>
                  <a:gd name="T17" fmla="*/ 906 h 1770"/>
                  <a:gd name="T18" fmla="*/ 532 w 4088"/>
                  <a:gd name="T19" fmla="*/ 995 h 1770"/>
                  <a:gd name="T20" fmla="*/ 576 w 4088"/>
                  <a:gd name="T21" fmla="*/ 1316 h 1770"/>
                  <a:gd name="T22" fmla="*/ 632 w 4088"/>
                  <a:gd name="T23" fmla="*/ 1549 h 1770"/>
                  <a:gd name="T24" fmla="*/ 798 w 4088"/>
                  <a:gd name="T25" fmla="*/ 1649 h 1770"/>
                  <a:gd name="T26" fmla="*/ 864 w 4088"/>
                  <a:gd name="T27" fmla="*/ 1704 h 1770"/>
                  <a:gd name="T28" fmla="*/ 953 w 4088"/>
                  <a:gd name="T29" fmla="*/ 1748 h 1770"/>
                  <a:gd name="T30" fmla="*/ 997 w 4088"/>
                  <a:gd name="T31" fmla="*/ 1770 h 1770"/>
                  <a:gd name="T32" fmla="*/ 1440 w 4088"/>
                  <a:gd name="T33" fmla="*/ 1759 h 1770"/>
                  <a:gd name="T34" fmla="*/ 1529 w 4088"/>
                  <a:gd name="T35" fmla="*/ 1748 h 1770"/>
                  <a:gd name="T36" fmla="*/ 1684 w 4088"/>
                  <a:gd name="T37" fmla="*/ 1615 h 1770"/>
                  <a:gd name="T38" fmla="*/ 1761 w 4088"/>
                  <a:gd name="T39" fmla="*/ 1516 h 1770"/>
                  <a:gd name="T40" fmla="*/ 1761 w 4088"/>
                  <a:gd name="T41" fmla="*/ 1062 h 1770"/>
                  <a:gd name="T42" fmla="*/ 1750 w 4088"/>
                  <a:gd name="T43" fmla="*/ 630 h 1770"/>
                  <a:gd name="T44" fmla="*/ 1872 w 4088"/>
                  <a:gd name="T45" fmla="*/ 153 h 1770"/>
                  <a:gd name="T46" fmla="*/ 2027 w 4088"/>
                  <a:gd name="T47" fmla="*/ 164 h 1770"/>
                  <a:gd name="T48" fmla="*/ 2138 w 4088"/>
                  <a:gd name="T49" fmla="*/ 220 h 1770"/>
                  <a:gd name="T50" fmla="*/ 2260 w 4088"/>
                  <a:gd name="T51" fmla="*/ 386 h 1770"/>
                  <a:gd name="T52" fmla="*/ 2293 w 4088"/>
                  <a:gd name="T53" fmla="*/ 918 h 1770"/>
                  <a:gd name="T54" fmla="*/ 2304 w 4088"/>
                  <a:gd name="T55" fmla="*/ 1460 h 1770"/>
                  <a:gd name="T56" fmla="*/ 2648 w 4088"/>
                  <a:gd name="T57" fmla="*/ 1737 h 1770"/>
                  <a:gd name="T58" fmla="*/ 3135 w 4088"/>
                  <a:gd name="T59" fmla="*/ 1704 h 1770"/>
                  <a:gd name="T60" fmla="*/ 3190 w 4088"/>
                  <a:gd name="T61" fmla="*/ 1582 h 1770"/>
                  <a:gd name="T62" fmla="*/ 3290 w 4088"/>
                  <a:gd name="T63" fmla="*/ 1283 h 1770"/>
                  <a:gd name="T64" fmla="*/ 3323 w 4088"/>
                  <a:gd name="T65" fmla="*/ 1084 h 1770"/>
                  <a:gd name="T66" fmla="*/ 3334 w 4088"/>
                  <a:gd name="T67" fmla="*/ 774 h 1770"/>
                  <a:gd name="T68" fmla="*/ 3512 w 4088"/>
                  <a:gd name="T69" fmla="*/ 20 h 1770"/>
                  <a:gd name="T70" fmla="*/ 3711 w 4088"/>
                  <a:gd name="T71" fmla="*/ 9 h 1770"/>
                  <a:gd name="T72" fmla="*/ 3866 w 4088"/>
                  <a:gd name="T73" fmla="*/ 231 h 1770"/>
                  <a:gd name="T74" fmla="*/ 3899 w 4088"/>
                  <a:gd name="T75" fmla="*/ 474 h 1770"/>
                  <a:gd name="T76" fmla="*/ 3910 w 4088"/>
                  <a:gd name="T77" fmla="*/ 1272 h 1770"/>
                  <a:gd name="T78" fmla="*/ 4043 w 4088"/>
                  <a:gd name="T79" fmla="*/ 1660 h 1770"/>
                  <a:gd name="T80" fmla="*/ 4088 w 4088"/>
                  <a:gd name="T81" fmla="*/ 1693 h 17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8"/>
                  <a:gd name="T124" fmla="*/ 0 h 1770"/>
                  <a:gd name="T125" fmla="*/ 4088 w 4088"/>
                  <a:gd name="T126" fmla="*/ 1770 h 17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8" h="1770">
                    <a:moveTo>
                      <a:pt x="0" y="1394"/>
                    </a:moveTo>
                    <a:cubicBezTo>
                      <a:pt x="16" y="1139"/>
                      <a:pt x="2" y="882"/>
                      <a:pt x="44" y="630"/>
                    </a:cubicBezTo>
                    <a:cubicBezTo>
                      <a:pt x="47" y="578"/>
                      <a:pt x="12" y="269"/>
                      <a:pt x="133" y="186"/>
                    </a:cubicBezTo>
                    <a:cubicBezTo>
                      <a:pt x="158" y="169"/>
                      <a:pt x="186" y="158"/>
                      <a:pt x="211" y="142"/>
                    </a:cubicBezTo>
                    <a:cubicBezTo>
                      <a:pt x="266" y="146"/>
                      <a:pt x="325" y="134"/>
                      <a:pt x="377" y="153"/>
                    </a:cubicBezTo>
                    <a:cubicBezTo>
                      <a:pt x="402" y="162"/>
                      <a:pt x="406" y="198"/>
                      <a:pt x="421" y="220"/>
                    </a:cubicBezTo>
                    <a:cubicBezTo>
                      <a:pt x="459" y="278"/>
                      <a:pt x="473" y="352"/>
                      <a:pt x="488" y="419"/>
                    </a:cubicBezTo>
                    <a:cubicBezTo>
                      <a:pt x="492" y="533"/>
                      <a:pt x="494" y="648"/>
                      <a:pt x="499" y="762"/>
                    </a:cubicBezTo>
                    <a:cubicBezTo>
                      <a:pt x="501" y="810"/>
                      <a:pt x="503" y="858"/>
                      <a:pt x="510" y="906"/>
                    </a:cubicBezTo>
                    <a:cubicBezTo>
                      <a:pt x="514" y="936"/>
                      <a:pt x="532" y="995"/>
                      <a:pt x="532" y="995"/>
                    </a:cubicBezTo>
                    <a:cubicBezTo>
                      <a:pt x="543" y="1103"/>
                      <a:pt x="565" y="1208"/>
                      <a:pt x="576" y="1316"/>
                    </a:cubicBezTo>
                    <a:cubicBezTo>
                      <a:pt x="583" y="1385"/>
                      <a:pt x="574" y="1492"/>
                      <a:pt x="632" y="1549"/>
                    </a:cubicBezTo>
                    <a:cubicBezTo>
                      <a:pt x="676" y="1592"/>
                      <a:pt x="746" y="1623"/>
                      <a:pt x="798" y="1649"/>
                    </a:cubicBezTo>
                    <a:cubicBezTo>
                      <a:pt x="824" y="1662"/>
                      <a:pt x="839" y="1690"/>
                      <a:pt x="864" y="1704"/>
                    </a:cubicBezTo>
                    <a:cubicBezTo>
                      <a:pt x="893" y="1720"/>
                      <a:pt x="923" y="1733"/>
                      <a:pt x="953" y="1748"/>
                    </a:cubicBezTo>
                    <a:cubicBezTo>
                      <a:pt x="968" y="1755"/>
                      <a:pt x="997" y="1770"/>
                      <a:pt x="997" y="1770"/>
                    </a:cubicBezTo>
                    <a:cubicBezTo>
                      <a:pt x="1145" y="1766"/>
                      <a:pt x="1292" y="1765"/>
                      <a:pt x="1440" y="1759"/>
                    </a:cubicBezTo>
                    <a:cubicBezTo>
                      <a:pt x="1470" y="1758"/>
                      <a:pt x="1501" y="1758"/>
                      <a:pt x="1529" y="1748"/>
                    </a:cubicBezTo>
                    <a:cubicBezTo>
                      <a:pt x="1598" y="1724"/>
                      <a:pt x="1640" y="1667"/>
                      <a:pt x="1684" y="1615"/>
                    </a:cubicBezTo>
                    <a:cubicBezTo>
                      <a:pt x="1711" y="1583"/>
                      <a:pt x="1761" y="1516"/>
                      <a:pt x="1761" y="1516"/>
                    </a:cubicBezTo>
                    <a:cubicBezTo>
                      <a:pt x="1798" y="1365"/>
                      <a:pt x="1776" y="1215"/>
                      <a:pt x="1761" y="1062"/>
                    </a:cubicBezTo>
                    <a:cubicBezTo>
                      <a:pt x="1757" y="918"/>
                      <a:pt x="1755" y="774"/>
                      <a:pt x="1750" y="630"/>
                    </a:cubicBezTo>
                    <a:cubicBezTo>
                      <a:pt x="1744" y="475"/>
                      <a:pt x="1678" y="218"/>
                      <a:pt x="1872" y="153"/>
                    </a:cubicBezTo>
                    <a:cubicBezTo>
                      <a:pt x="1924" y="157"/>
                      <a:pt x="1976" y="156"/>
                      <a:pt x="2027" y="164"/>
                    </a:cubicBezTo>
                    <a:cubicBezTo>
                      <a:pt x="2066" y="170"/>
                      <a:pt x="2100" y="207"/>
                      <a:pt x="2138" y="220"/>
                    </a:cubicBezTo>
                    <a:cubicBezTo>
                      <a:pt x="2190" y="272"/>
                      <a:pt x="2236" y="315"/>
                      <a:pt x="2260" y="386"/>
                    </a:cubicBezTo>
                    <a:cubicBezTo>
                      <a:pt x="2285" y="585"/>
                      <a:pt x="2287" y="661"/>
                      <a:pt x="2293" y="918"/>
                    </a:cubicBezTo>
                    <a:cubicBezTo>
                      <a:pt x="2297" y="1099"/>
                      <a:pt x="2294" y="1280"/>
                      <a:pt x="2304" y="1460"/>
                    </a:cubicBezTo>
                    <a:cubicBezTo>
                      <a:pt x="2313" y="1628"/>
                      <a:pt x="2510" y="1720"/>
                      <a:pt x="2648" y="1737"/>
                    </a:cubicBezTo>
                    <a:cubicBezTo>
                      <a:pt x="2784" y="1733"/>
                      <a:pt x="2985" y="1754"/>
                      <a:pt x="3135" y="1704"/>
                    </a:cubicBezTo>
                    <a:cubicBezTo>
                      <a:pt x="3155" y="1663"/>
                      <a:pt x="3170" y="1623"/>
                      <a:pt x="3190" y="1582"/>
                    </a:cubicBezTo>
                    <a:cubicBezTo>
                      <a:pt x="3213" y="1465"/>
                      <a:pt x="3217" y="1380"/>
                      <a:pt x="3290" y="1283"/>
                    </a:cubicBezTo>
                    <a:cubicBezTo>
                      <a:pt x="3321" y="1158"/>
                      <a:pt x="3309" y="1224"/>
                      <a:pt x="3323" y="1084"/>
                    </a:cubicBezTo>
                    <a:cubicBezTo>
                      <a:pt x="3327" y="981"/>
                      <a:pt x="3332" y="877"/>
                      <a:pt x="3334" y="774"/>
                    </a:cubicBezTo>
                    <a:cubicBezTo>
                      <a:pt x="3347" y="168"/>
                      <a:pt x="3134" y="67"/>
                      <a:pt x="3512" y="20"/>
                    </a:cubicBezTo>
                    <a:cubicBezTo>
                      <a:pt x="3589" y="1"/>
                      <a:pt x="3627" y="0"/>
                      <a:pt x="3711" y="9"/>
                    </a:cubicBezTo>
                    <a:cubicBezTo>
                      <a:pt x="3774" y="74"/>
                      <a:pt x="3826" y="150"/>
                      <a:pt x="3866" y="231"/>
                    </a:cubicBezTo>
                    <a:cubicBezTo>
                      <a:pt x="3891" y="430"/>
                      <a:pt x="3878" y="349"/>
                      <a:pt x="3899" y="474"/>
                    </a:cubicBezTo>
                    <a:cubicBezTo>
                      <a:pt x="3903" y="740"/>
                      <a:pt x="3904" y="1006"/>
                      <a:pt x="3910" y="1272"/>
                    </a:cubicBezTo>
                    <a:cubicBezTo>
                      <a:pt x="3914" y="1427"/>
                      <a:pt x="3921" y="1558"/>
                      <a:pt x="4043" y="1660"/>
                    </a:cubicBezTo>
                    <a:cubicBezTo>
                      <a:pt x="4086" y="1696"/>
                      <a:pt x="4059" y="1693"/>
                      <a:pt x="4088" y="16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grpSp>
        <p:sp>
          <p:nvSpPr>
            <p:cNvPr id="8221" name="Freeform 72"/>
            <p:cNvSpPr>
              <a:spLocks/>
            </p:cNvSpPr>
            <p:nvPr/>
          </p:nvSpPr>
          <p:spPr bwMode="auto">
            <a:xfrm>
              <a:off x="2027" y="2049"/>
              <a:ext cx="1" cy="144"/>
            </a:xfrm>
            <a:custGeom>
              <a:avLst/>
              <a:gdLst>
                <a:gd name="T0" fmla="*/ 0 w 1"/>
                <a:gd name="T1" fmla="*/ 0 h 144"/>
                <a:gd name="T2" fmla="*/ 0 w 1"/>
                <a:gd name="T3" fmla="*/ 144 h 144"/>
                <a:gd name="T4" fmla="*/ 0 60000 65536"/>
                <a:gd name="T5" fmla="*/ 0 60000 65536"/>
                <a:gd name="T6" fmla="*/ 0 w 1"/>
                <a:gd name="T7" fmla="*/ 0 h 144"/>
                <a:gd name="T8" fmla="*/ 1 w 1"/>
                <a:gd name="T9" fmla="*/ 144 h 144"/>
              </a:gdLst>
              <a:ahLst/>
              <a:cxnLst>
                <a:cxn ang="T4">
                  <a:pos x="T0" y="T1"/>
                </a:cxn>
                <a:cxn ang="T5">
                  <a:pos x="T2" y="T3"/>
                </a:cxn>
              </a:cxnLst>
              <a:rect l="T6" t="T7" r="T8" b="T9"/>
              <a:pathLst>
                <a:path w="1" h="144">
                  <a:moveTo>
                    <a:pt x="0" y="0"/>
                  </a:moveTo>
                  <a:cubicBezTo>
                    <a:pt x="0" y="48"/>
                    <a:pt x="0" y="96"/>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22" name="Freeform 73"/>
            <p:cNvSpPr>
              <a:spLocks/>
            </p:cNvSpPr>
            <p:nvPr/>
          </p:nvSpPr>
          <p:spPr bwMode="auto">
            <a:xfrm>
              <a:off x="2162" y="2060"/>
              <a:ext cx="20" cy="155"/>
            </a:xfrm>
            <a:custGeom>
              <a:avLst/>
              <a:gdLst>
                <a:gd name="T0" fmla="*/ 20 w 20"/>
                <a:gd name="T1" fmla="*/ 0 h 155"/>
                <a:gd name="T2" fmla="*/ 9 w 20"/>
                <a:gd name="T3" fmla="*/ 155 h 155"/>
                <a:gd name="T4" fmla="*/ 0 60000 65536"/>
                <a:gd name="T5" fmla="*/ 0 60000 65536"/>
                <a:gd name="T6" fmla="*/ 0 w 20"/>
                <a:gd name="T7" fmla="*/ 0 h 155"/>
                <a:gd name="T8" fmla="*/ 20 w 20"/>
                <a:gd name="T9" fmla="*/ 155 h 155"/>
              </a:gdLst>
              <a:ahLst/>
              <a:cxnLst>
                <a:cxn ang="T4">
                  <a:pos x="T0" y="T1"/>
                </a:cxn>
                <a:cxn ang="T5">
                  <a:pos x="T2" y="T3"/>
                </a:cxn>
              </a:cxnLst>
              <a:rect l="T6" t="T7" r="T8" b="T9"/>
              <a:pathLst>
                <a:path w="20" h="155">
                  <a:moveTo>
                    <a:pt x="20" y="0"/>
                  </a:moveTo>
                  <a:cubicBezTo>
                    <a:pt x="0" y="81"/>
                    <a:pt x="9" y="30"/>
                    <a:pt x="9" y="15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23" name="Freeform 74"/>
            <p:cNvSpPr>
              <a:spLocks/>
            </p:cNvSpPr>
            <p:nvPr/>
          </p:nvSpPr>
          <p:spPr bwMode="auto">
            <a:xfrm>
              <a:off x="2448" y="2016"/>
              <a:ext cx="20" cy="155"/>
            </a:xfrm>
            <a:custGeom>
              <a:avLst/>
              <a:gdLst>
                <a:gd name="T0" fmla="*/ 20 w 20"/>
                <a:gd name="T1" fmla="*/ 0 h 155"/>
                <a:gd name="T2" fmla="*/ 9 w 20"/>
                <a:gd name="T3" fmla="*/ 155 h 155"/>
                <a:gd name="T4" fmla="*/ 0 60000 65536"/>
                <a:gd name="T5" fmla="*/ 0 60000 65536"/>
                <a:gd name="T6" fmla="*/ 0 w 20"/>
                <a:gd name="T7" fmla="*/ 0 h 155"/>
                <a:gd name="T8" fmla="*/ 20 w 20"/>
                <a:gd name="T9" fmla="*/ 155 h 155"/>
              </a:gdLst>
              <a:ahLst/>
              <a:cxnLst>
                <a:cxn ang="T4">
                  <a:pos x="T0" y="T1"/>
                </a:cxn>
                <a:cxn ang="T5">
                  <a:pos x="T2" y="T3"/>
                </a:cxn>
              </a:cxnLst>
              <a:rect l="T6" t="T7" r="T8" b="T9"/>
              <a:pathLst>
                <a:path w="20" h="155">
                  <a:moveTo>
                    <a:pt x="20" y="0"/>
                  </a:moveTo>
                  <a:cubicBezTo>
                    <a:pt x="0" y="81"/>
                    <a:pt x="9" y="30"/>
                    <a:pt x="9" y="15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24" name="Freeform 75"/>
            <p:cNvSpPr>
              <a:spLocks/>
            </p:cNvSpPr>
            <p:nvPr/>
          </p:nvSpPr>
          <p:spPr bwMode="auto">
            <a:xfrm>
              <a:off x="2280" y="2060"/>
              <a:ext cx="20" cy="155"/>
            </a:xfrm>
            <a:custGeom>
              <a:avLst/>
              <a:gdLst>
                <a:gd name="T0" fmla="*/ 20 w 20"/>
                <a:gd name="T1" fmla="*/ 0 h 155"/>
                <a:gd name="T2" fmla="*/ 9 w 20"/>
                <a:gd name="T3" fmla="*/ 155 h 155"/>
                <a:gd name="T4" fmla="*/ 0 60000 65536"/>
                <a:gd name="T5" fmla="*/ 0 60000 65536"/>
                <a:gd name="T6" fmla="*/ 0 w 20"/>
                <a:gd name="T7" fmla="*/ 0 h 155"/>
                <a:gd name="T8" fmla="*/ 20 w 20"/>
                <a:gd name="T9" fmla="*/ 155 h 155"/>
              </a:gdLst>
              <a:ahLst/>
              <a:cxnLst>
                <a:cxn ang="T4">
                  <a:pos x="T0" y="T1"/>
                </a:cxn>
                <a:cxn ang="T5">
                  <a:pos x="T2" y="T3"/>
                </a:cxn>
              </a:cxnLst>
              <a:rect l="T6" t="T7" r="T8" b="T9"/>
              <a:pathLst>
                <a:path w="20" h="155">
                  <a:moveTo>
                    <a:pt x="20" y="0"/>
                  </a:moveTo>
                  <a:cubicBezTo>
                    <a:pt x="0" y="81"/>
                    <a:pt x="9" y="30"/>
                    <a:pt x="9" y="15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25" name="Freeform 76"/>
            <p:cNvSpPr>
              <a:spLocks/>
            </p:cNvSpPr>
            <p:nvPr/>
          </p:nvSpPr>
          <p:spPr bwMode="auto">
            <a:xfrm>
              <a:off x="1894" y="2038"/>
              <a:ext cx="44" cy="78"/>
            </a:xfrm>
            <a:custGeom>
              <a:avLst/>
              <a:gdLst>
                <a:gd name="T0" fmla="*/ 44 w 44"/>
                <a:gd name="T1" fmla="*/ 0 h 78"/>
                <a:gd name="T2" fmla="*/ 0 w 44"/>
                <a:gd name="T3" fmla="*/ 78 h 78"/>
                <a:gd name="T4" fmla="*/ 0 60000 65536"/>
                <a:gd name="T5" fmla="*/ 0 60000 65536"/>
                <a:gd name="T6" fmla="*/ 0 w 44"/>
                <a:gd name="T7" fmla="*/ 0 h 78"/>
                <a:gd name="T8" fmla="*/ 44 w 44"/>
                <a:gd name="T9" fmla="*/ 78 h 78"/>
              </a:gdLst>
              <a:ahLst/>
              <a:cxnLst>
                <a:cxn ang="T4">
                  <a:pos x="T0" y="T1"/>
                </a:cxn>
                <a:cxn ang="T5">
                  <a:pos x="T2" y="T3"/>
                </a:cxn>
              </a:cxnLst>
              <a:rect l="T6" t="T7" r="T8" b="T9"/>
              <a:pathLst>
                <a:path w="44" h="78">
                  <a:moveTo>
                    <a:pt x="44" y="0"/>
                  </a:moveTo>
                  <a:cubicBezTo>
                    <a:pt x="33" y="33"/>
                    <a:pt x="15" y="48"/>
                    <a:pt x="0" y="7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26" name="Freeform 77"/>
            <p:cNvSpPr>
              <a:spLocks/>
            </p:cNvSpPr>
            <p:nvPr/>
          </p:nvSpPr>
          <p:spPr bwMode="auto">
            <a:xfrm>
              <a:off x="1772" y="1927"/>
              <a:ext cx="100" cy="78"/>
            </a:xfrm>
            <a:custGeom>
              <a:avLst/>
              <a:gdLst>
                <a:gd name="T0" fmla="*/ 100 w 100"/>
                <a:gd name="T1" fmla="*/ 0 h 78"/>
                <a:gd name="T2" fmla="*/ 0 w 100"/>
                <a:gd name="T3" fmla="*/ 78 h 78"/>
                <a:gd name="T4" fmla="*/ 0 60000 65536"/>
                <a:gd name="T5" fmla="*/ 0 60000 65536"/>
                <a:gd name="T6" fmla="*/ 0 w 100"/>
                <a:gd name="T7" fmla="*/ 0 h 78"/>
                <a:gd name="T8" fmla="*/ 100 w 100"/>
                <a:gd name="T9" fmla="*/ 78 h 78"/>
              </a:gdLst>
              <a:ahLst/>
              <a:cxnLst>
                <a:cxn ang="T4">
                  <a:pos x="T0" y="T1"/>
                </a:cxn>
                <a:cxn ang="T5">
                  <a:pos x="T2" y="T3"/>
                </a:cxn>
              </a:cxnLst>
              <a:rect l="T6" t="T7" r="T8" b="T9"/>
              <a:pathLst>
                <a:path w="100" h="78">
                  <a:moveTo>
                    <a:pt x="100" y="0"/>
                  </a:moveTo>
                  <a:cubicBezTo>
                    <a:pt x="65" y="24"/>
                    <a:pt x="32" y="78"/>
                    <a:pt x="0" y="7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27" name="Freeform 78"/>
            <p:cNvSpPr>
              <a:spLocks/>
            </p:cNvSpPr>
            <p:nvPr/>
          </p:nvSpPr>
          <p:spPr bwMode="auto">
            <a:xfrm>
              <a:off x="2526" y="2005"/>
              <a:ext cx="99" cy="111"/>
            </a:xfrm>
            <a:custGeom>
              <a:avLst/>
              <a:gdLst>
                <a:gd name="T0" fmla="*/ 0 w 99"/>
                <a:gd name="T1" fmla="*/ 0 h 111"/>
                <a:gd name="T2" fmla="*/ 99 w 99"/>
                <a:gd name="T3" fmla="*/ 111 h 111"/>
                <a:gd name="T4" fmla="*/ 0 60000 65536"/>
                <a:gd name="T5" fmla="*/ 0 60000 65536"/>
                <a:gd name="T6" fmla="*/ 0 w 99"/>
                <a:gd name="T7" fmla="*/ 0 h 111"/>
                <a:gd name="T8" fmla="*/ 99 w 99"/>
                <a:gd name="T9" fmla="*/ 111 h 111"/>
              </a:gdLst>
              <a:ahLst/>
              <a:cxnLst>
                <a:cxn ang="T4">
                  <a:pos x="T0" y="T1"/>
                </a:cxn>
                <a:cxn ang="T5">
                  <a:pos x="T2" y="T3"/>
                </a:cxn>
              </a:cxnLst>
              <a:rect l="T6" t="T7" r="T8" b="T9"/>
              <a:pathLst>
                <a:path w="99" h="111">
                  <a:moveTo>
                    <a:pt x="0" y="0"/>
                  </a:moveTo>
                  <a:cubicBezTo>
                    <a:pt x="36" y="36"/>
                    <a:pt x="63" y="75"/>
                    <a:pt x="99" y="11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28" name="Freeform 79"/>
            <p:cNvSpPr>
              <a:spLocks/>
            </p:cNvSpPr>
            <p:nvPr/>
          </p:nvSpPr>
          <p:spPr bwMode="auto">
            <a:xfrm>
              <a:off x="2570" y="1905"/>
              <a:ext cx="88" cy="17"/>
            </a:xfrm>
            <a:custGeom>
              <a:avLst/>
              <a:gdLst>
                <a:gd name="T0" fmla="*/ 0 w 88"/>
                <a:gd name="T1" fmla="*/ 0 h 17"/>
                <a:gd name="T2" fmla="*/ 88 w 88"/>
                <a:gd name="T3" fmla="*/ 11 h 17"/>
                <a:gd name="T4" fmla="*/ 0 60000 65536"/>
                <a:gd name="T5" fmla="*/ 0 60000 65536"/>
                <a:gd name="T6" fmla="*/ 0 w 88"/>
                <a:gd name="T7" fmla="*/ 0 h 17"/>
                <a:gd name="T8" fmla="*/ 88 w 88"/>
                <a:gd name="T9" fmla="*/ 17 h 17"/>
              </a:gdLst>
              <a:ahLst/>
              <a:cxnLst>
                <a:cxn ang="T4">
                  <a:pos x="T0" y="T1"/>
                </a:cxn>
                <a:cxn ang="T5">
                  <a:pos x="T2" y="T3"/>
                </a:cxn>
              </a:cxnLst>
              <a:rect l="T6" t="T7" r="T8" b="T9"/>
              <a:pathLst>
                <a:path w="88" h="17">
                  <a:moveTo>
                    <a:pt x="0" y="0"/>
                  </a:moveTo>
                  <a:cubicBezTo>
                    <a:pt x="50" y="17"/>
                    <a:pt x="21" y="11"/>
                    <a:pt x="88" y="1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29" name="Freeform 80"/>
            <p:cNvSpPr>
              <a:spLocks/>
            </p:cNvSpPr>
            <p:nvPr/>
          </p:nvSpPr>
          <p:spPr bwMode="auto">
            <a:xfrm>
              <a:off x="1739" y="1850"/>
              <a:ext cx="122" cy="1"/>
            </a:xfrm>
            <a:custGeom>
              <a:avLst/>
              <a:gdLst>
                <a:gd name="T0" fmla="*/ 0 w 122"/>
                <a:gd name="T1" fmla="*/ 0 h 1"/>
                <a:gd name="T2" fmla="*/ 122 w 122"/>
                <a:gd name="T3" fmla="*/ 0 h 1"/>
                <a:gd name="T4" fmla="*/ 0 60000 65536"/>
                <a:gd name="T5" fmla="*/ 0 60000 65536"/>
                <a:gd name="T6" fmla="*/ 0 w 122"/>
                <a:gd name="T7" fmla="*/ 0 h 1"/>
                <a:gd name="T8" fmla="*/ 122 w 122"/>
                <a:gd name="T9" fmla="*/ 1 h 1"/>
              </a:gdLst>
              <a:ahLst/>
              <a:cxnLst>
                <a:cxn ang="T4">
                  <a:pos x="T0" y="T1"/>
                </a:cxn>
                <a:cxn ang="T5">
                  <a:pos x="T2" y="T3"/>
                </a:cxn>
              </a:cxnLst>
              <a:rect l="T6" t="T7" r="T8" b="T9"/>
              <a:pathLst>
                <a:path w="122" h="1">
                  <a:moveTo>
                    <a:pt x="0" y="0"/>
                  </a:moveTo>
                  <a:cubicBezTo>
                    <a:pt x="41" y="0"/>
                    <a:pt x="81" y="0"/>
                    <a:pt x="12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30" name="Freeform 81"/>
            <p:cNvSpPr>
              <a:spLocks/>
            </p:cNvSpPr>
            <p:nvPr/>
          </p:nvSpPr>
          <p:spPr bwMode="auto">
            <a:xfrm>
              <a:off x="2570" y="1766"/>
              <a:ext cx="88" cy="17"/>
            </a:xfrm>
            <a:custGeom>
              <a:avLst/>
              <a:gdLst>
                <a:gd name="T0" fmla="*/ 0 w 88"/>
                <a:gd name="T1" fmla="*/ 17 h 17"/>
                <a:gd name="T2" fmla="*/ 88 w 88"/>
                <a:gd name="T3" fmla="*/ 6 h 17"/>
                <a:gd name="T4" fmla="*/ 0 60000 65536"/>
                <a:gd name="T5" fmla="*/ 0 60000 65536"/>
                <a:gd name="T6" fmla="*/ 0 w 88"/>
                <a:gd name="T7" fmla="*/ 0 h 17"/>
                <a:gd name="T8" fmla="*/ 88 w 88"/>
                <a:gd name="T9" fmla="*/ 17 h 17"/>
              </a:gdLst>
              <a:ahLst/>
              <a:cxnLst>
                <a:cxn ang="T4">
                  <a:pos x="T0" y="T1"/>
                </a:cxn>
                <a:cxn ang="T5">
                  <a:pos x="T2" y="T3"/>
                </a:cxn>
              </a:cxnLst>
              <a:rect l="T6" t="T7" r="T8" b="T9"/>
              <a:pathLst>
                <a:path w="88" h="17">
                  <a:moveTo>
                    <a:pt x="0" y="17"/>
                  </a:moveTo>
                  <a:cubicBezTo>
                    <a:pt x="50" y="0"/>
                    <a:pt x="21" y="6"/>
                    <a:pt x="88" y="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31" name="Freeform 82"/>
            <p:cNvSpPr>
              <a:spLocks/>
            </p:cNvSpPr>
            <p:nvPr/>
          </p:nvSpPr>
          <p:spPr bwMode="auto">
            <a:xfrm>
              <a:off x="1728" y="1720"/>
              <a:ext cx="111" cy="19"/>
            </a:xfrm>
            <a:custGeom>
              <a:avLst/>
              <a:gdLst>
                <a:gd name="T0" fmla="*/ 0 w 111"/>
                <a:gd name="T1" fmla="*/ 19 h 19"/>
                <a:gd name="T2" fmla="*/ 111 w 111"/>
                <a:gd name="T3" fmla="*/ 8 h 19"/>
                <a:gd name="T4" fmla="*/ 0 60000 65536"/>
                <a:gd name="T5" fmla="*/ 0 60000 65536"/>
                <a:gd name="T6" fmla="*/ 0 w 111"/>
                <a:gd name="T7" fmla="*/ 0 h 19"/>
                <a:gd name="T8" fmla="*/ 111 w 111"/>
                <a:gd name="T9" fmla="*/ 19 h 19"/>
              </a:gdLst>
              <a:ahLst/>
              <a:cxnLst>
                <a:cxn ang="T4">
                  <a:pos x="T0" y="T1"/>
                </a:cxn>
                <a:cxn ang="T5">
                  <a:pos x="T2" y="T3"/>
                </a:cxn>
              </a:cxnLst>
              <a:rect l="T6" t="T7" r="T8" b="T9"/>
              <a:pathLst>
                <a:path w="111" h="19">
                  <a:moveTo>
                    <a:pt x="0" y="19"/>
                  </a:moveTo>
                  <a:cubicBezTo>
                    <a:pt x="58" y="0"/>
                    <a:pt x="21" y="8"/>
                    <a:pt x="111" y="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32" name="Freeform 83"/>
            <p:cNvSpPr>
              <a:spLocks/>
            </p:cNvSpPr>
            <p:nvPr/>
          </p:nvSpPr>
          <p:spPr bwMode="auto">
            <a:xfrm>
              <a:off x="1706" y="1551"/>
              <a:ext cx="111" cy="1"/>
            </a:xfrm>
            <a:custGeom>
              <a:avLst/>
              <a:gdLst>
                <a:gd name="T0" fmla="*/ 0 w 111"/>
                <a:gd name="T1" fmla="*/ 0 h 1"/>
                <a:gd name="T2" fmla="*/ 111 w 111"/>
                <a:gd name="T3" fmla="*/ 0 h 1"/>
                <a:gd name="T4" fmla="*/ 0 60000 65536"/>
                <a:gd name="T5" fmla="*/ 0 60000 65536"/>
                <a:gd name="T6" fmla="*/ 0 w 111"/>
                <a:gd name="T7" fmla="*/ 0 h 1"/>
                <a:gd name="T8" fmla="*/ 111 w 111"/>
                <a:gd name="T9" fmla="*/ 1 h 1"/>
              </a:gdLst>
              <a:ahLst/>
              <a:cxnLst>
                <a:cxn ang="T4">
                  <a:pos x="T0" y="T1"/>
                </a:cxn>
                <a:cxn ang="T5">
                  <a:pos x="T2" y="T3"/>
                </a:cxn>
              </a:cxnLst>
              <a:rect l="T6" t="T7" r="T8" b="T9"/>
              <a:pathLst>
                <a:path w="111" h="1">
                  <a:moveTo>
                    <a:pt x="0" y="0"/>
                  </a:moveTo>
                  <a:cubicBezTo>
                    <a:pt x="37" y="0"/>
                    <a:pt x="74" y="0"/>
                    <a:pt x="11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33" name="Freeform 84"/>
            <p:cNvSpPr>
              <a:spLocks/>
            </p:cNvSpPr>
            <p:nvPr/>
          </p:nvSpPr>
          <p:spPr bwMode="auto">
            <a:xfrm>
              <a:off x="2537" y="1673"/>
              <a:ext cx="155" cy="1"/>
            </a:xfrm>
            <a:custGeom>
              <a:avLst/>
              <a:gdLst>
                <a:gd name="T0" fmla="*/ 0 w 155"/>
                <a:gd name="T1" fmla="*/ 0 h 1"/>
                <a:gd name="T2" fmla="*/ 155 w 155"/>
                <a:gd name="T3" fmla="*/ 0 h 1"/>
                <a:gd name="T4" fmla="*/ 0 60000 65536"/>
                <a:gd name="T5" fmla="*/ 0 60000 65536"/>
                <a:gd name="T6" fmla="*/ 0 w 155"/>
                <a:gd name="T7" fmla="*/ 0 h 1"/>
                <a:gd name="T8" fmla="*/ 155 w 155"/>
                <a:gd name="T9" fmla="*/ 1 h 1"/>
              </a:gdLst>
              <a:ahLst/>
              <a:cxnLst>
                <a:cxn ang="T4">
                  <a:pos x="T0" y="T1"/>
                </a:cxn>
                <a:cxn ang="T5">
                  <a:pos x="T2" y="T3"/>
                </a:cxn>
              </a:cxnLst>
              <a:rect l="T6" t="T7" r="T8" b="T9"/>
              <a:pathLst>
                <a:path w="155" h="1">
                  <a:moveTo>
                    <a:pt x="0" y="0"/>
                  </a:moveTo>
                  <a:cubicBezTo>
                    <a:pt x="52" y="0"/>
                    <a:pt x="103" y="0"/>
                    <a:pt x="15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34" name="Freeform 85"/>
            <p:cNvSpPr>
              <a:spLocks/>
            </p:cNvSpPr>
            <p:nvPr/>
          </p:nvSpPr>
          <p:spPr bwMode="auto">
            <a:xfrm>
              <a:off x="2503" y="1544"/>
              <a:ext cx="133" cy="29"/>
            </a:xfrm>
            <a:custGeom>
              <a:avLst/>
              <a:gdLst>
                <a:gd name="T0" fmla="*/ 0 w 133"/>
                <a:gd name="T1" fmla="*/ 29 h 29"/>
                <a:gd name="T2" fmla="*/ 133 w 133"/>
                <a:gd name="T3" fmla="*/ 7 h 29"/>
                <a:gd name="T4" fmla="*/ 0 60000 65536"/>
                <a:gd name="T5" fmla="*/ 0 60000 65536"/>
                <a:gd name="T6" fmla="*/ 0 w 133"/>
                <a:gd name="T7" fmla="*/ 0 h 29"/>
                <a:gd name="T8" fmla="*/ 133 w 133"/>
                <a:gd name="T9" fmla="*/ 29 h 29"/>
              </a:gdLst>
              <a:ahLst/>
              <a:cxnLst>
                <a:cxn ang="T4">
                  <a:pos x="T0" y="T1"/>
                </a:cxn>
                <a:cxn ang="T5">
                  <a:pos x="T2" y="T3"/>
                </a:cxn>
              </a:cxnLst>
              <a:rect l="T6" t="T7" r="T8" b="T9"/>
              <a:pathLst>
                <a:path w="133" h="29">
                  <a:moveTo>
                    <a:pt x="0" y="29"/>
                  </a:moveTo>
                  <a:cubicBezTo>
                    <a:pt x="88" y="0"/>
                    <a:pt x="43" y="7"/>
                    <a:pt x="133" y="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35" name="Freeform 86"/>
            <p:cNvSpPr>
              <a:spLocks/>
            </p:cNvSpPr>
            <p:nvPr/>
          </p:nvSpPr>
          <p:spPr bwMode="auto">
            <a:xfrm>
              <a:off x="2514" y="1429"/>
              <a:ext cx="122" cy="1"/>
            </a:xfrm>
            <a:custGeom>
              <a:avLst/>
              <a:gdLst>
                <a:gd name="T0" fmla="*/ 0 w 122"/>
                <a:gd name="T1" fmla="*/ 0 h 1"/>
                <a:gd name="T2" fmla="*/ 122 w 122"/>
                <a:gd name="T3" fmla="*/ 0 h 1"/>
                <a:gd name="T4" fmla="*/ 0 60000 65536"/>
                <a:gd name="T5" fmla="*/ 0 60000 65536"/>
                <a:gd name="T6" fmla="*/ 0 w 122"/>
                <a:gd name="T7" fmla="*/ 0 h 1"/>
                <a:gd name="T8" fmla="*/ 122 w 122"/>
                <a:gd name="T9" fmla="*/ 1 h 1"/>
              </a:gdLst>
              <a:ahLst/>
              <a:cxnLst>
                <a:cxn ang="T4">
                  <a:pos x="T0" y="T1"/>
                </a:cxn>
                <a:cxn ang="T5">
                  <a:pos x="T2" y="T3"/>
                </a:cxn>
              </a:cxnLst>
              <a:rect l="T6" t="T7" r="T8" b="T9"/>
              <a:pathLst>
                <a:path w="122" h="1">
                  <a:moveTo>
                    <a:pt x="0" y="0"/>
                  </a:moveTo>
                  <a:cubicBezTo>
                    <a:pt x="41" y="0"/>
                    <a:pt x="81" y="0"/>
                    <a:pt x="12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36" name="Freeform 87"/>
            <p:cNvSpPr>
              <a:spLocks/>
            </p:cNvSpPr>
            <p:nvPr/>
          </p:nvSpPr>
          <p:spPr bwMode="auto">
            <a:xfrm>
              <a:off x="2514" y="1252"/>
              <a:ext cx="144" cy="77"/>
            </a:xfrm>
            <a:custGeom>
              <a:avLst/>
              <a:gdLst>
                <a:gd name="T0" fmla="*/ 0 w 144"/>
                <a:gd name="T1" fmla="*/ 0 h 77"/>
                <a:gd name="T2" fmla="*/ 111 w 144"/>
                <a:gd name="T3" fmla="*/ 55 h 77"/>
                <a:gd name="T4" fmla="*/ 144 w 144"/>
                <a:gd name="T5" fmla="*/ 77 h 77"/>
                <a:gd name="T6" fmla="*/ 0 60000 65536"/>
                <a:gd name="T7" fmla="*/ 0 60000 65536"/>
                <a:gd name="T8" fmla="*/ 0 60000 65536"/>
                <a:gd name="T9" fmla="*/ 0 w 144"/>
                <a:gd name="T10" fmla="*/ 0 h 77"/>
                <a:gd name="T11" fmla="*/ 144 w 144"/>
                <a:gd name="T12" fmla="*/ 77 h 77"/>
              </a:gdLst>
              <a:ahLst/>
              <a:cxnLst>
                <a:cxn ang="T6">
                  <a:pos x="T0" y="T1"/>
                </a:cxn>
                <a:cxn ang="T7">
                  <a:pos x="T2" y="T3"/>
                </a:cxn>
                <a:cxn ang="T8">
                  <a:pos x="T4" y="T5"/>
                </a:cxn>
              </a:cxnLst>
              <a:rect l="T9" t="T10" r="T11" b="T12"/>
              <a:pathLst>
                <a:path w="144" h="77">
                  <a:moveTo>
                    <a:pt x="0" y="0"/>
                  </a:moveTo>
                  <a:cubicBezTo>
                    <a:pt x="68" y="17"/>
                    <a:pt x="58" y="11"/>
                    <a:pt x="111" y="55"/>
                  </a:cubicBezTo>
                  <a:cubicBezTo>
                    <a:pt x="121" y="63"/>
                    <a:pt x="144" y="77"/>
                    <a:pt x="144" y="7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37" name="Freeform 88"/>
            <p:cNvSpPr>
              <a:spLocks/>
            </p:cNvSpPr>
            <p:nvPr/>
          </p:nvSpPr>
          <p:spPr bwMode="auto">
            <a:xfrm>
              <a:off x="2714" y="1207"/>
              <a:ext cx="14" cy="78"/>
            </a:xfrm>
            <a:custGeom>
              <a:avLst/>
              <a:gdLst>
                <a:gd name="T0" fmla="*/ 0 w 14"/>
                <a:gd name="T1" fmla="*/ 0 h 78"/>
                <a:gd name="T2" fmla="*/ 11 w 14"/>
                <a:gd name="T3" fmla="*/ 78 h 78"/>
                <a:gd name="T4" fmla="*/ 0 60000 65536"/>
                <a:gd name="T5" fmla="*/ 0 60000 65536"/>
                <a:gd name="T6" fmla="*/ 0 w 14"/>
                <a:gd name="T7" fmla="*/ 0 h 78"/>
                <a:gd name="T8" fmla="*/ 14 w 14"/>
                <a:gd name="T9" fmla="*/ 78 h 78"/>
              </a:gdLst>
              <a:ahLst/>
              <a:cxnLst>
                <a:cxn ang="T4">
                  <a:pos x="T0" y="T1"/>
                </a:cxn>
                <a:cxn ang="T5">
                  <a:pos x="T2" y="T3"/>
                </a:cxn>
              </a:cxnLst>
              <a:rect l="T6" t="T7" r="T8" b="T9"/>
              <a:pathLst>
                <a:path w="14" h="78">
                  <a:moveTo>
                    <a:pt x="0" y="0"/>
                  </a:moveTo>
                  <a:cubicBezTo>
                    <a:pt x="14" y="56"/>
                    <a:pt x="11" y="30"/>
                    <a:pt x="11" y="7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38" name="Freeform 89"/>
            <p:cNvSpPr>
              <a:spLocks/>
            </p:cNvSpPr>
            <p:nvPr/>
          </p:nvSpPr>
          <p:spPr bwMode="auto">
            <a:xfrm>
              <a:off x="2858" y="1185"/>
              <a:ext cx="1" cy="78"/>
            </a:xfrm>
            <a:custGeom>
              <a:avLst/>
              <a:gdLst>
                <a:gd name="T0" fmla="*/ 0 w 1"/>
                <a:gd name="T1" fmla="*/ 0 h 78"/>
                <a:gd name="T2" fmla="*/ 0 w 1"/>
                <a:gd name="T3" fmla="*/ 78 h 78"/>
                <a:gd name="T4" fmla="*/ 0 60000 65536"/>
                <a:gd name="T5" fmla="*/ 0 60000 65536"/>
                <a:gd name="T6" fmla="*/ 0 w 1"/>
                <a:gd name="T7" fmla="*/ 0 h 78"/>
                <a:gd name="T8" fmla="*/ 1 w 1"/>
                <a:gd name="T9" fmla="*/ 78 h 78"/>
              </a:gdLst>
              <a:ahLst/>
              <a:cxnLst>
                <a:cxn ang="T4">
                  <a:pos x="T0" y="T1"/>
                </a:cxn>
                <a:cxn ang="T5">
                  <a:pos x="T2" y="T3"/>
                </a:cxn>
              </a:cxnLst>
              <a:rect l="T6" t="T7" r="T8" b="T9"/>
              <a:pathLst>
                <a:path w="1" h="78">
                  <a:moveTo>
                    <a:pt x="0" y="0"/>
                  </a:moveTo>
                  <a:cubicBezTo>
                    <a:pt x="0" y="26"/>
                    <a:pt x="0" y="52"/>
                    <a:pt x="0" y="7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39" name="Freeform 90"/>
            <p:cNvSpPr>
              <a:spLocks/>
            </p:cNvSpPr>
            <p:nvPr/>
          </p:nvSpPr>
          <p:spPr bwMode="auto">
            <a:xfrm>
              <a:off x="2958" y="1196"/>
              <a:ext cx="22" cy="122"/>
            </a:xfrm>
            <a:custGeom>
              <a:avLst/>
              <a:gdLst>
                <a:gd name="T0" fmla="*/ 22 w 22"/>
                <a:gd name="T1" fmla="*/ 0 h 122"/>
                <a:gd name="T2" fmla="*/ 0 w 22"/>
                <a:gd name="T3" fmla="*/ 122 h 122"/>
                <a:gd name="T4" fmla="*/ 0 60000 65536"/>
                <a:gd name="T5" fmla="*/ 0 60000 65536"/>
                <a:gd name="T6" fmla="*/ 0 w 22"/>
                <a:gd name="T7" fmla="*/ 0 h 122"/>
                <a:gd name="T8" fmla="*/ 22 w 22"/>
                <a:gd name="T9" fmla="*/ 122 h 122"/>
              </a:gdLst>
              <a:ahLst/>
              <a:cxnLst>
                <a:cxn ang="T4">
                  <a:pos x="T0" y="T1"/>
                </a:cxn>
                <a:cxn ang="T5">
                  <a:pos x="T2" y="T3"/>
                </a:cxn>
              </a:cxnLst>
              <a:rect l="T6" t="T7" r="T8" b="T9"/>
              <a:pathLst>
                <a:path w="22" h="122">
                  <a:moveTo>
                    <a:pt x="22" y="0"/>
                  </a:moveTo>
                  <a:cubicBezTo>
                    <a:pt x="16" y="38"/>
                    <a:pt x="0" y="83"/>
                    <a:pt x="0" y="1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40" name="Freeform 91"/>
            <p:cNvSpPr>
              <a:spLocks/>
            </p:cNvSpPr>
            <p:nvPr/>
          </p:nvSpPr>
          <p:spPr bwMode="auto">
            <a:xfrm>
              <a:off x="3013" y="1274"/>
              <a:ext cx="89" cy="100"/>
            </a:xfrm>
            <a:custGeom>
              <a:avLst/>
              <a:gdLst>
                <a:gd name="T0" fmla="*/ 89 w 89"/>
                <a:gd name="T1" fmla="*/ 0 h 100"/>
                <a:gd name="T2" fmla="*/ 0 w 89"/>
                <a:gd name="T3" fmla="*/ 100 h 100"/>
                <a:gd name="T4" fmla="*/ 0 60000 65536"/>
                <a:gd name="T5" fmla="*/ 0 60000 65536"/>
                <a:gd name="T6" fmla="*/ 0 w 89"/>
                <a:gd name="T7" fmla="*/ 0 h 100"/>
                <a:gd name="T8" fmla="*/ 89 w 89"/>
                <a:gd name="T9" fmla="*/ 100 h 100"/>
              </a:gdLst>
              <a:ahLst/>
              <a:cxnLst>
                <a:cxn ang="T4">
                  <a:pos x="T0" y="T1"/>
                </a:cxn>
                <a:cxn ang="T5">
                  <a:pos x="T2" y="T3"/>
                </a:cxn>
              </a:cxnLst>
              <a:rect l="T6" t="T7" r="T8" b="T9"/>
              <a:pathLst>
                <a:path w="89" h="100">
                  <a:moveTo>
                    <a:pt x="89" y="0"/>
                  </a:moveTo>
                  <a:cubicBezTo>
                    <a:pt x="57" y="31"/>
                    <a:pt x="30" y="67"/>
                    <a:pt x="0" y="10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41" name="Freeform 92"/>
            <p:cNvSpPr>
              <a:spLocks/>
            </p:cNvSpPr>
            <p:nvPr/>
          </p:nvSpPr>
          <p:spPr bwMode="auto">
            <a:xfrm>
              <a:off x="1684" y="1439"/>
              <a:ext cx="144" cy="23"/>
            </a:xfrm>
            <a:custGeom>
              <a:avLst/>
              <a:gdLst>
                <a:gd name="T0" fmla="*/ 0 w 144"/>
                <a:gd name="T1" fmla="*/ 23 h 23"/>
                <a:gd name="T2" fmla="*/ 144 w 144"/>
                <a:gd name="T3" fmla="*/ 12 h 23"/>
                <a:gd name="T4" fmla="*/ 0 60000 65536"/>
                <a:gd name="T5" fmla="*/ 0 60000 65536"/>
                <a:gd name="T6" fmla="*/ 0 w 144"/>
                <a:gd name="T7" fmla="*/ 0 h 23"/>
                <a:gd name="T8" fmla="*/ 144 w 144"/>
                <a:gd name="T9" fmla="*/ 23 h 23"/>
              </a:gdLst>
              <a:ahLst/>
              <a:cxnLst>
                <a:cxn ang="T4">
                  <a:pos x="T0" y="T1"/>
                </a:cxn>
                <a:cxn ang="T5">
                  <a:pos x="T2" y="T3"/>
                </a:cxn>
              </a:cxnLst>
              <a:rect l="T6" t="T7" r="T8" b="T9"/>
              <a:pathLst>
                <a:path w="144" h="23">
                  <a:moveTo>
                    <a:pt x="0" y="23"/>
                  </a:moveTo>
                  <a:cubicBezTo>
                    <a:pt x="68" y="0"/>
                    <a:pt x="21" y="12"/>
                    <a:pt x="144" y="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42" name="Freeform 93"/>
            <p:cNvSpPr>
              <a:spLocks/>
            </p:cNvSpPr>
            <p:nvPr/>
          </p:nvSpPr>
          <p:spPr bwMode="auto">
            <a:xfrm>
              <a:off x="1650" y="1285"/>
              <a:ext cx="122" cy="44"/>
            </a:xfrm>
            <a:custGeom>
              <a:avLst/>
              <a:gdLst>
                <a:gd name="T0" fmla="*/ 0 w 122"/>
                <a:gd name="T1" fmla="*/ 44 h 44"/>
                <a:gd name="T2" fmla="*/ 45 w 122"/>
                <a:gd name="T3" fmla="*/ 33 h 44"/>
                <a:gd name="T4" fmla="*/ 122 w 122"/>
                <a:gd name="T5" fmla="*/ 0 h 44"/>
                <a:gd name="T6" fmla="*/ 0 60000 65536"/>
                <a:gd name="T7" fmla="*/ 0 60000 65536"/>
                <a:gd name="T8" fmla="*/ 0 60000 65536"/>
                <a:gd name="T9" fmla="*/ 0 w 122"/>
                <a:gd name="T10" fmla="*/ 0 h 44"/>
                <a:gd name="T11" fmla="*/ 122 w 122"/>
                <a:gd name="T12" fmla="*/ 44 h 44"/>
              </a:gdLst>
              <a:ahLst/>
              <a:cxnLst>
                <a:cxn ang="T6">
                  <a:pos x="T0" y="T1"/>
                </a:cxn>
                <a:cxn ang="T7">
                  <a:pos x="T2" y="T3"/>
                </a:cxn>
                <a:cxn ang="T8">
                  <a:pos x="T4" y="T5"/>
                </a:cxn>
              </a:cxnLst>
              <a:rect l="T9" t="T10" r="T11" b="T12"/>
              <a:pathLst>
                <a:path w="122" h="44">
                  <a:moveTo>
                    <a:pt x="0" y="44"/>
                  </a:moveTo>
                  <a:cubicBezTo>
                    <a:pt x="15" y="40"/>
                    <a:pt x="31" y="39"/>
                    <a:pt x="45" y="33"/>
                  </a:cubicBezTo>
                  <a:cubicBezTo>
                    <a:pt x="74" y="21"/>
                    <a:pt x="87" y="0"/>
                    <a:pt x="12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43" name="Freeform 94"/>
            <p:cNvSpPr>
              <a:spLocks/>
            </p:cNvSpPr>
            <p:nvPr/>
          </p:nvSpPr>
          <p:spPr bwMode="auto">
            <a:xfrm>
              <a:off x="3057" y="1473"/>
              <a:ext cx="100" cy="22"/>
            </a:xfrm>
            <a:custGeom>
              <a:avLst/>
              <a:gdLst>
                <a:gd name="T0" fmla="*/ 0 w 100"/>
                <a:gd name="T1" fmla="*/ 22 h 22"/>
                <a:gd name="T2" fmla="*/ 67 w 100"/>
                <a:gd name="T3" fmla="*/ 11 h 22"/>
                <a:gd name="T4" fmla="*/ 100 w 100"/>
                <a:gd name="T5" fmla="*/ 0 h 22"/>
                <a:gd name="T6" fmla="*/ 0 60000 65536"/>
                <a:gd name="T7" fmla="*/ 0 60000 65536"/>
                <a:gd name="T8" fmla="*/ 0 60000 65536"/>
                <a:gd name="T9" fmla="*/ 0 w 100"/>
                <a:gd name="T10" fmla="*/ 0 h 22"/>
                <a:gd name="T11" fmla="*/ 100 w 100"/>
                <a:gd name="T12" fmla="*/ 22 h 22"/>
              </a:gdLst>
              <a:ahLst/>
              <a:cxnLst>
                <a:cxn ang="T6">
                  <a:pos x="T0" y="T1"/>
                </a:cxn>
                <a:cxn ang="T7">
                  <a:pos x="T2" y="T3"/>
                </a:cxn>
                <a:cxn ang="T8">
                  <a:pos x="T4" y="T5"/>
                </a:cxn>
              </a:cxnLst>
              <a:rect l="T9" t="T10" r="T11" b="T12"/>
              <a:pathLst>
                <a:path w="100" h="22">
                  <a:moveTo>
                    <a:pt x="0" y="22"/>
                  </a:moveTo>
                  <a:cubicBezTo>
                    <a:pt x="22" y="18"/>
                    <a:pt x="45" y="16"/>
                    <a:pt x="67" y="11"/>
                  </a:cubicBezTo>
                  <a:cubicBezTo>
                    <a:pt x="78" y="9"/>
                    <a:pt x="100" y="0"/>
                    <a:pt x="10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44" name="Freeform 95"/>
            <p:cNvSpPr>
              <a:spLocks/>
            </p:cNvSpPr>
            <p:nvPr/>
          </p:nvSpPr>
          <p:spPr bwMode="auto">
            <a:xfrm>
              <a:off x="1617" y="1196"/>
              <a:ext cx="56" cy="78"/>
            </a:xfrm>
            <a:custGeom>
              <a:avLst/>
              <a:gdLst>
                <a:gd name="T0" fmla="*/ 0 w 56"/>
                <a:gd name="T1" fmla="*/ 78 h 78"/>
                <a:gd name="T2" fmla="*/ 56 w 56"/>
                <a:gd name="T3" fmla="*/ 0 h 78"/>
                <a:gd name="T4" fmla="*/ 0 60000 65536"/>
                <a:gd name="T5" fmla="*/ 0 60000 65536"/>
                <a:gd name="T6" fmla="*/ 0 w 56"/>
                <a:gd name="T7" fmla="*/ 0 h 78"/>
                <a:gd name="T8" fmla="*/ 56 w 56"/>
                <a:gd name="T9" fmla="*/ 78 h 78"/>
              </a:gdLst>
              <a:ahLst/>
              <a:cxnLst>
                <a:cxn ang="T4">
                  <a:pos x="T0" y="T1"/>
                </a:cxn>
                <a:cxn ang="T5">
                  <a:pos x="T2" y="T3"/>
                </a:cxn>
              </a:cxnLst>
              <a:rect l="T6" t="T7" r="T8" b="T9"/>
              <a:pathLst>
                <a:path w="56" h="78">
                  <a:moveTo>
                    <a:pt x="0" y="78"/>
                  </a:moveTo>
                  <a:cubicBezTo>
                    <a:pt x="21" y="47"/>
                    <a:pt x="23" y="16"/>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45" name="Freeform 96"/>
            <p:cNvSpPr>
              <a:spLocks/>
            </p:cNvSpPr>
            <p:nvPr/>
          </p:nvSpPr>
          <p:spPr bwMode="auto">
            <a:xfrm>
              <a:off x="1540" y="1185"/>
              <a:ext cx="24" cy="89"/>
            </a:xfrm>
            <a:custGeom>
              <a:avLst/>
              <a:gdLst>
                <a:gd name="T0" fmla="*/ 0 w 24"/>
                <a:gd name="T1" fmla="*/ 89 h 89"/>
                <a:gd name="T2" fmla="*/ 22 w 24"/>
                <a:gd name="T3" fmla="*/ 0 h 89"/>
                <a:gd name="T4" fmla="*/ 0 60000 65536"/>
                <a:gd name="T5" fmla="*/ 0 60000 65536"/>
                <a:gd name="T6" fmla="*/ 0 w 24"/>
                <a:gd name="T7" fmla="*/ 0 h 89"/>
                <a:gd name="T8" fmla="*/ 24 w 24"/>
                <a:gd name="T9" fmla="*/ 89 h 89"/>
              </a:gdLst>
              <a:ahLst/>
              <a:cxnLst>
                <a:cxn ang="T4">
                  <a:pos x="T0" y="T1"/>
                </a:cxn>
                <a:cxn ang="T5">
                  <a:pos x="T2" y="T3"/>
                </a:cxn>
              </a:cxnLst>
              <a:rect l="T6" t="T7" r="T8" b="T9"/>
              <a:pathLst>
                <a:path w="24" h="89">
                  <a:moveTo>
                    <a:pt x="0" y="89"/>
                  </a:moveTo>
                  <a:cubicBezTo>
                    <a:pt x="24" y="15"/>
                    <a:pt x="22" y="46"/>
                    <a:pt x="2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46" name="Freeform 97"/>
            <p:cNvSpPr>
              <a:spLocks/>
            </p:cNvSpPr>
            <p:nvPr/>
          </p:nvSpPr>
          <p:spPr bwMode="auto">
            <a:xfrm>
              <a:off x="1418" y="1196"/>
              <a:ext cx="33" cy="78"/>
            </a:xfrm>
            <a:custGeom>
              <a:avLst/>
              <a:gdLst>
                <a:gd name="T0" fmla="*/ 0 w 33"/>
                <a:gd name="T1" fmla="*/ 0 h 78"/>
                <a:gd name="T2" fmla="*/ 33 w 33"/>
                <a:gd name="T3" fmla="*/ 78 h 78"/>
                <a:gd name="T4" fmla="*/ 0 60000 65536"/>
                <a:gd name="T5" fmla="*/ 0 60000 65536"/>
                <a:gd name="T6" fmla="*/ 0 w 33"/>
                <a:gd name="T7" fmla="*/ 0 h 78"/>
                <a:gd name="T8" fmla="*/ 33 w 33"/>
                <a:gd name="T9" fmla="*/ 78 h 78"/>
              </a:gdLst>
              <a:ahLst/>
              <a:cxnLst>
                <a:cxn ang="T4">
                  <a:pos x="T0" y="T1"/>
                </a:cxn>
                <a:cxn ang="T5">
                  <a:pos x="T2" y="T3"/>
                </a:cxn>
              </a:cxnLst>
              <a:rect l="T6" t="T7" r="T8" b="T9"/>
              <a:pathLst>
                <a:path w="33" h="78">
                  <a:moveTo>
                    <a:pt x="0" y="0"/>
                  </a:moveTo>
                  <a:cubicBezTo>
                    <a:pt x="8" y="24"/>
                    <a:pt x="33" y="58"/>
                    <a:pt x="33" y="7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47" name="Freeform 98"/>
            <p:cNvSpPr>
              <a:spLocks/>
            </p:cNvSpPr>
            <p:nvPr/>
          </p:nvSpPr>
          <p:spPr bwMode="auto">
            <a:xfrm>
              <a:off x="1274" y="1274"/>
              <a:ext cx="111" cy="66"/>
            </a:xfrm>
            <a:custGeom>
              <a:avLst/>
              <a:gdLst>
                <a:gd name="T0" fmla="*/ 0 w 111"/>
                <a:gd name="T1" fmla="*/ 0 h 66"/>
                <a:gd name="T2" fmla="*/ 111 w 111"/>
                <a:gd name="T3" fmla="*/ 66 h 66"/>
                <a:gd name="T4" fmla="*/ 0 60000 65536"/>
                <a:gd name="T5" fmla="*/ 0 60000 65536"/>
                <a:gd name="T6" fmla="*/ 0 w 111"/>
                <a:gd name="T7" fmla="*/ 0 h 66"/>
                <a:gd name="T8" fmla="*/ 111 w 111"/>
                <a:gd name="T9" fmla="*/ 66 h 66"/>
              </a:gdLst>
              <a:ahLst/>
              <a:cxnLst>
                <a:cxn ang="T4">
                  <a:pos x="T0" y="T1"/>
                </a:cxn>
                <a:cxn ang="T5">
                  <a:pos x="T2" y="T3"/>
                </a:cxn>
              </a:cxnLst>
              <a:rect l="T6" t="T7" r="T8" b="T9"/>
              <a:pathLst>
                <a:path w="111" h="66">
                  <a:moveTo>
                    <a:pt x="0" y="0"/>
                  </a:moveTo>
                  <a:cubicBezTo>
                    <a:pt x="37" y="25"/>
                    <a:pt x="79" y="34"/>
                    <a:pt x="111" y="6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48" name="Freeform 99"/>
            <p:cNvSpPr>
              <a:spLocks/>
            </p:cNvSpPr>
            <p:nvPr/>
          </p:nvSpPr>
          <p:spPr bwMode="auto">
            <a:xfrm>
              <a:off x="1230" y="1462"/>
              <a:ext cx="132" cy="22"/>
            </a:xfrm>
            <a:custGeom>
              <a:avLst/>
              <a:gdLst>
                <a:gd name="T0" fmla="*/ 0 w 132"/>
                <a:gd name="T1" fmla="*/ 0 h 22"/>
                <a:gd name="T2" fmla="*/ 55 w 132"/>
                <a:gd name="T3" fmla="*/ 11 h 22"/>
                <a:gd name="T4" fmla="*/ 132 w 132"/>
                <a:gd name="T5" fmla="*/ 22 h 22"/>
                <a:gd name="T6" fmla="*/ 0 60000 65536"/>
                <a:gd name="T7" fmla="*/ 0 60000 65536"/>
                <a:gd name="T8" fmla="*/ 0 60000 65536"/>
                <a:gd name="T9" fmla="*/ 0 w 132"/>
                <a:gd name="T10" fmla="*/ 0 h 22"/>
                <a:gd name="T11" fmla="*/ 132 w 132"/>
                <a:gd name="T12" fmla="*/ 22 h 22"/>
              </a:gdLst>
              <a:ahLst/>
              <a:cxnLst>
                <a:cxn ang="T6">
                  <a:pos x="T0" y="T1"/>
                </a:cxn>
                <a:cxn ang="T7">
                  <a:pos x="T2" y="T3"/>
                </a:cxn>
                <a:cxn ang="T8">
                  <a:pos x="T4" y="T5"/>
                </a:cxn>
              </a:cxnLst>
              <a:rect l="T9" t="T10" r="T11" b="T12"/>
              <a:pathLst>
                <a:path w="132" h="22">
                  <a:moveTo>
                    <a:pt x="0" y="0"/>
                  </a:moveTo>
                  <a:cubicBezTo>
                    <a:pt x="18" y="4"/>
                    <a:pt x="37" y="8"/>
                    <a:pt x="55" y="11"/>
                  </a:cubicBezTo>
                  <a:cubicBezTo>
                    <a:pt x="81" y="15"/>
                    <a:pt x="132" y="22"/>
                    <a:pt x="132" y="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49" name="Oval 100"/>
            <p:cNvSpPr>
              <a:spLocks noChangeArrowheads="1"/>
            </p:cNvSpPr>
            <p:nvPr/>
          </p:nvSpPr>
          <p:spPr bwMode="auto">
            <a:xfrm>
              <a:off x="2064" y="2064"/>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50" name="Oval 101"/>
            <p:cNvSpPr>
              <a:spLocks noChangeArrowheads="1"/>
            </p:cNvSpPr>
            <p:nvPr/>
          </p:nvSpPr>
          <p:spPr bwMode="auto">
            <a:xfrm>
              <a:off x="2496" y="2064"/>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51" name="Oval 102"/>
            <p:cNvSpPr>
              <a:spLocks noChangeArrowheads="1"/>
            </p:cNvSpPr>
            <p:nvPr/>
          </p:nvSpPr>
          <p:spPr bwMode="auto">
            <a:xfrm>
              <a:off x="2352" y="2112"/>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52" name="Oval 103"/>
            <p:cNvSpPr>
              <a:spLocks noChangeArrowheads="1"/>
            </p:cNvSpPr>
            <p:nvPr/>
          </p:nvSpPr>
          <p:spPr bwMode="auto">
            <a:xfrm>
              <a:off x="2544" y="1488"/>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53" name="Oval 104"/>
            <p:cNvSpPr>
              <a:spLocks noChangeArrowheads="1"/>
            </p:cNvSpPr>
            <p:nvPr/>
          </p:nvSpPr>
          <p:spPr bwMode="auto">
            <a:xfrm>
              <a:off x="2544" y="1344"/>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54" name="Oval 105"/>
            <p:cNvSpPr>
              <a:spLocks noChangeArrowheads="1"/>
            </p:cNvSpPr>
            <p:nvPr/>
          </p:nvSpPr>
          <p:spPr bwMode="auto">
            <a:xfrm>
              <a:off x="2784" y="1200"/>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55" name="Oval 106"/>
            <p:cNvSpPr>
              <a:spLocks noChangeArrowheads="1"/>
            </p:cNvSpPr>
            <p:nvPr/>
          </p:nvSpPr>
          <p:spPr bwMode="auto">
            <a:xfrm>
              <a:off x="2880" y="1200"/>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56" name="Oval 107"/>
            <p:cNvSpPr>
              <a:spLocks noChangeArrowheads="1"/>
            </p:cNvSpPr>
            <p:nvPr/>
          </p:nvSpPr>
          <p:spPr bwMode="auto">
            <a:xfrm>
              <a:off x="3024" y="1248"/>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57" name="Oval 108"/>
            <p:cNvSpPr>
              <a:spLocks noChangeArrowheads="1"/>
            </p:cNvSpPr>
            <p:nvPr/>
          </p:nvSpPr>
          <p:spPr bwMode="auto">
            <a:xfrm>
              <a:off x="3072" y="1392"/>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58" name="Oval 109"/>
            <p:cNvSpPr>
              <a:spLocks noChangeArrowheads="1"/>
            </p:cNvSpPr>
            <p:nvPr/>
          </p:nvSpPr>
          <p:spPr bwMode="auto">
            <a:xfrm>
              <a:off x="2592" y="1968"/>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59" name="Oval 110"/>
            <p:cNvSpPr>
              <a:spLocks noChangeArrowheads="1"/>
            </p:cNvSpPr>
            <p:nvPr/>
          </p:nvSpPr>
          <p:spPr bwMode="auto">
            <a:xfrm>
              <a:off x="1728" y="1344"/>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60" name="Oval 111"/>
            <p:cNvSpPr>
              <a:spLocks noChangeArrowheads="1"/>
            </p:cNvSpPr>
            <p:nvPr/>
          </p:nvSpPr>
          <p:spPr bwMode="auto">
            <a:xfrm>
              <a:off x="1776" y="1776"/>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61" name="Oval 112"/>
            <p:cNvSpPr>
              <a:spLocks noChangeArrowheads="1"/>
            </p:cNvSpPr>
            <p:nvPr/>
          </p:nvSpPr>
          <p:spPr bwMode="auto">
            <a:xfrm>
              <a:off x="1776" y="1872"/>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62" name="Oval 113"/>
            <p:cNvSpPr>
              <a:spLocks noChangeArrowheads="1"/>
            </p:cNvSpPr>
            <p:nvPr/>
          </p:nvSpPr>
          <p:spPr bwMode="auto">
            <a:xfrm>
              <a:off x="2208" y="2112"/>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63" name="Oval 114"/>
            <p:cNvSpPr>
              <a:spLocks noChangeArrowheads="1"/>
            </p:cNvSpPr>
            <p:nvPr/>
          </p:nvSpPr>
          <p:spPr bwMode="auto">
            <a:xfrm>
              <a:off x="2592" y="1680"/>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64" name="Oval 115"/>
            <p:cNvSpPr>
              <a:spLocks noChangeArrowheads="1"/>
            </p:cNvSpPr>
            <p:nvPr/>
          </p:nvSpPr>
          <p:spPr bwMode="auto">
            <a:xfrm>
              <a:off x="2592" y="1824"/>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65" name="Oval 116"/>
            <p:cNvSpPr>
              <a:spLocks noChangeArrowheads="1"/>
            </p:cNvSpPr>
            <p:nvPr/>
          </p:nvSpPr>
          <p:spPr bwMode="auto">
            <a:xfrm>
              <a:off x="2544" y="1584"/>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66" name="Oval 117"/>
            <p:cNvSpPr>
              <a:spLocks noChangeArrowheads="1"/>
            </p:cNvSpPr>
            <p:nvPr/>
          </p:nvSpPr>
          <p:spPr bwMode="auto">
            <a:xfrm>
              <a:off x="2640" y="1248"/>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67" name="Oval 118"/>
            <p:cNvSpPr>
              <a:spLocks noChangeArrowheads="1"/>
            </p:cNvSpPr>
            <p:nvPr/>
          </p:nvSpPr>
          <p:spPr bwMode="auto">
            <a:xfrm>
              <a:off x="1584" y="1200"/>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68" name="Oval 119"/>
            <p:cNvSpPr>
              <a:spLocks noChangeArrowheads="1"/>
            </p:cNvSpPr>
            <p:nvPr/>
          </p:nvSpPr>
          <p:spPr bwMode="auto">
            <a:xfrm>
              <a:off x="1776" y="1632"/>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69" name="Oval 120"/>
            <p:cNvSpPr>
              <a:spLocks noChangeArrowheads="1"/>
            </p:cNvSpPr>
            <p:nvPr/>
          </p:nvSpPr>
          <p:spPr bwMode="auto">
            <a:xfrm>
              <a:off x="1824" y="2016"/>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70" name="Oval 121"/>
            <p:cNvSpPr>
              <a:spLocks noChangeArrowheads="1"/>
            </p:cNvSpPr>
            <p:nvPr/>
          </p:nvSpPr>
          <p:spPr bwMode="auto">
            <a:xfrm>
              <a:off x="1968" y="2112"/>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71" name="Oval 122"/>
            <p:cNvSpPr>
              <a:spLocks noChangeArrowheads="1"/>
            </p:cNvSpPr>
            <p:nvPr/>
          </p:nvSpPr>
          <p:spPr bwMode="auto">
            <a:xfrm>
              <a:off x="1344" y="1200"/>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72" name="Oval 123"/>
            <p:cNvSpPr>
              <a:spLocks noChangeArrowheads="1"/>
            </p:cNvSpPr>
            <p:nvPr/>
          </p:nvSpPr>
          <p:spPr bwMode="auto">
            <a:xfrm>
              <a:off x="1440" y="1200"/>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73" name="Oval 124"/>
            <p:cNvSpPr>
              <a:spLocks noChangeArrowheads="1"/>
            </p:cNvSpPr>
            <p:nvPr/>
          </p:nvSpPr>
          <p:spPr bwMode="auto">
            <a:xfrm>
              <a:off x="1728" y="1488"/>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74" name="Oval 125"/>
            <p:cNvSpPr>
              <a:spLocks noChangeArrowheads="1"/>
            </p:cNvSpPr>
            <p:nvPr/>
          </p:nvSpPr>
          <p:spPr bwMode="auto">
            <a:xfrm>
              <a:off x="1632" y="1248"/>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75" name="Oval 126"/>
            <p:cNvSpPr>
              <a:spLocks noChangeArrowheads="1"/>
            </p:cNvSpPr>
            <p:nvPr/>
          </p:nvSpPr>
          <p:spPr bwMode="auto">
            <a:xfrm>
              <a:off x="1296" y="1392"/>
              <a:ext cx="48" cy="4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grpSp>
      <p:sp>
        <p:nvSpPr>
          <p:cNvPr id="8196" name="Line 127"/>
          <p:cNvSpPr>
            <a:spLocks noChangeShapeType="1"/>
          </p:cNvSpPr>
          <p:nvPr/>
        </p:nvSpPr>
        <p:spPr bwMode="auto">
          <a:xfrm>
            <a:off x="4171951" y="3124201"/>
            <a:ext cx="1819275" cy="1111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8197" name="Text Box 129"/>
          <p:cNvSpPr txBox="1">
            <a:spLocks noChangeArrowheads="1"/>
          </p:cNvSpPr>
          <p:nvPr/>
        </p:nvSpPr>
        <p:spPr bwMode="auto">
          <a:xfrm>
            <a:off x="3070225" y="2947988"/>
            <a:ext cx="10112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b="1">
                <a:solidFill>
                  <a:srgbClr val="FF3300"/>
                </a:solidFill>
              </a:rPr>
              <a:t>VİRUS</a:t>
            </a:r>
            <a:endParaRPr lang="en-US" altLang="tr-TR" b="1">
              <a:solidFill>
                <a:srgbClr val="FF3300"/>
              </a:solidFill>
            </a:endParaRPr>
          </a:p>
        </p:txBody>
      </p:sp>
      <p:sp>
        <p:nvSpPr>
          <p:cNvPr id="8198" name="Text Box 130"/>
          <p:cNvSpPr txBox="1">
            <a:spLocks noChangeArrowheads="1"/>
          </p:cNvSpPr>
          <p:nvPr/>
        </p:nvSpPr>
        <p:spPr bwMode="auto">
          <a:xfrm>
            <a:off x="4937126" y="3740150"/>
            <a:ext cx="733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sz="1400" b="1">
                <a:solidFill>
                  <a:srgbClr val="FF6600"/>
                </a:solidFill>
              </a:rPr>
              <a:t>Villus</a:t>
            </a:r>
            <a:endParaRPr lang="en-US" altLang="tr-TR" sz="1400" b="1">
              <a:solidFill>
                <a:srgbClr val="FF6600"/>
              </a:solidFill>
            </a:endParaRPr>
          </a:p>
        </p:txBody>
      </p:sp>
      <p:sp>
        <p:nvSpPr>
          <p:cNvPr id="8199" name="Text Box 131"/>
          <p:cNvSpPr txBox="1">
            <a:spLocks noChangeArrowheads="1"/>
          </p:cNvSpPr>
          <p:nvPr/>
        </p:nvSpPr>
        <p:spPr bwMode="auto">
          <a:xfrm>
            <a:off x="5638801" y="1422400"/>
            <a:ext cx="722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sz="1400" b="1">
                <a:solidFill>
                  <a:srgbClr val="FF6600"/>
                </a:solidFill>
              </a:rPr>
              <a:t>Crypt</a:t>
            </a:r>
            <a:endParaRPr lang="en-US" altLang="tr-TR" sz="1400" b="1">
              <a:solidFill>
                <a:srgbClr val="FF6600"/>
              </a:solidFill>
            </a:endParaRPr>
          </a:p>
        </p:txBody>
      </p:sp>
      <p:sp>
        <p:nvSpPr>
          <p:cNvPr id="8200" name="Text Box 132"/>
          <p:cNvSpPr txBox="1">
            <a:spLocks noChangeArrowheads="1"/>
          </p:cNvSpPr>
          <p:nvPr/>
        </p:nvSpPr>
        <p:spPr bwMode="auto">
          <a:xfrm>
            <a:off x="4876801" y="2184400"/>
            <a:ext cx="733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sz="1400" b="1">
                <a:solidFill>
                  <a:srgbClr val="FF6600"/>
                </a:solidFill>
              </a:rPr>
              <a:t>Villus</a:t>
            </a:r>
            <a:endParaRPr lang="en-US" altLang="tr-TR" sz="1400" b="1">
              <a:solidFill>
                <a:srgbClr val="FF6600"/>
              </a:solidFill>
            </a:endParaRPr>
          </a:p>
        </p:txBody>
      </p:sp>
      <p:sp>
        <p:nvSpPr>
          <p:cNvPr id="8201" name="Text Box 133"/>
          <p:cNvSpPr txBox="1">
            <a:spLocks noChangeArrowheads="1"/>
          </p:cNvSpPr>
          <p:nvPr/>
        </p:nvSpPr>
        <p:spPr bwMode="auto">
          <a:xfrm>
            <a:off x="3962401" y="4546600"/>
            <a:ext cx="722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sz="1400" b="1">
                <a:solidFill>
                  <a:srgbClr val="FF6600"/>
                </a:solidFill>
              </a:rPr>
              <a:t>Crypt</a:t>
            </a:r>
            <a:endParaRPr lang="en-US" altLang="tr-TR" sz="1400" b="1">
              <a:solidFill>
                <a:srgbClr val="FF6600"/>
              </a:solidFill>
            </a:endParaRPr>
          </a:p>
        </p:txBody>
      </p:sp>
      <p:sp>
        <p:nvSpPr>
          <p:cNvPr id="8202" name="Line 135"/>
          <p:cNvSpPr>
            <a:spLocks noChangeShapeType="1"/>
          </p:cNvSpPr>
          <p:nvPr/>
        </p:nvSpPr>
        <p:spPr bwMode="auto">
          <a:xfrm flipV="1">
            <a:off x="4800601" y="2741614"/>
            <a:ext cx="346075" cy="35718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8203" name="Line 136"/>
          <p:cNvSpPr>
            <a:spLocks noChangeShapeType="1"/>
          </p:cNvSpPr>
          <p:nvPr/>
        </p:nvSpPr>
        <p:spPr bwMode="auto">
          <a:xfrm>
            <a:off x="4829176" y="3157539"/>
            <a:ext cx="346075" cy="35718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8204" name="AutoShape 137"/>
          <p:cNvSpPr>
            <a:spLocks noChangeArrowheads="1"/>
          </p:cNvSpPr>
          <p:nvPr/>
        </p:nvSpPr>
        <p:spPr bwMode="auto">
          <a:xfrm>
            <a:off x="3124200" y="1193800"/>
            <a:ext cx="457200" cy="1752600"/>
          </a:xfrm>
          <a:prstGeom prst="curvedRightArrow">
            <a:avLst>
              <a:gd name="adj1" fmla="val 76667"/>
              <a:gd name="adj2" fmla="val 153333"/>
              <a:gd name="adj3" fmla="val 33333"/>
            </a:avLst>
          </a:prstGeom>
          <a:solidFill>
            <a:schemeClr val="bg2"/>
          </a:solidFill>
          <a:ln w="9525">
            <a:solidFill>
              <a:schemeClr val="tx1"/>
            </a:solidFill>
            <a:miter lim="800000"/>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05" name="Text Box 138"/>
          <p:cNvSpPr txBox="1">
            <a:spLocks noChangeArrowheads="1"/>
          </p:cNvSpPr>
          <p:nvPr/>
        </p:nvSpPr>
        <p:spPr bwMode="auto">
          <a:xfrm>
            <a:off x="2362200" y="1803401"/>
            <a:ext cx="687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b="1">
                <a:solidFill>
                  <a:srgbClr val="FF3300"/>
                </a:solidFill>
              </a:rPr>
              <a:t>SÜT</a:t>
            </a:r>
            <a:endParaRPr lang="en-US" altLang="tr-TR" b="1">
              <a:solidFill>
                <a:srgbClr val="FF3300"/>
              </a:solidFill>
            </a:endParaRPr>
          </a:p>
        </p:txBody>
      </p:sp>
      <p:sp>
        <p:nvSpPr>
          <p:cNvPr id="8206" name="Text Box 140"/>
          <p:cNvSpPr txBox="1">
            <a:spLocks noChangeArrowheads="1"/>
          </p:cNvSpPr>
          <p:nvPr/>
        </p:nvSpPr>
        <p:spPr bwMode="auto">
          <a:xfrm>
            <a:off x="6705601" y="2717801"/>
            <a:ext cx="5318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b="1" dirty="0">
                <a:solidFill>
                  <a:srgbClr val="FF0000"/>
                </a:solidFill>
              </a:rPr>
              <a:t>SU</a:t>
            </a:r>
            <a:endParaRPr lang="en-US" altLang="tr-TR" b="1" dirty="0">
              <a:solidFill>
                <a:srgbClr val="FF0000"/>
              </a:solidFill>
            </a:endParaRPr>
          </a:p>
        </p:txBody>
      </p:sp>
      <p:sp>
        <p:nvSpPr>
          <p:cNvPr id="8207" name="AutoShape 141"/>
          <p:cNvSpPr>
            <a:spLocks noChangeArrowheads="1"/>
          </p:cNvSpPr>
          <p:nvPr/>
        </p:nvSpPr>
        <p:spPr bwMode="auto">
          <a:xfrm>
            <a:off x="6858000" y="2108200"/>
            <a:ext cx="228600" cy="685800"/>
          </a:xfrm>
          <a:prstGeom prst="downArrow">
            <a:avLst>
              <a:gd name="adj1" fmla="val 50000"/>
              <a:gd name="adj2" fmla="val 75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09" name="AutoShape 143"/>
          <p:cNvSpPr>
            <a:spLocks noChangeArrowheads="1"/>
          </p:cNvSpPr>
          <p:nvPr/>
        </p:nvSpPr>
        <p:spPr bwMode="auto">
          <a:xfrm flipV="1">
            <a:off x="6858000" y="3352800"/>
            <a:ext cx="228600" cy="685800"/>
          </a:xfrm>
          <a:prstGeom prst="downArrow">
            <a:avLst>
              <a:gd name="adj1" fmla="val 50000"/>
              <a:gd name="adj2" fmla="val 75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10" name="Text Box 144"/>
          <p:cNvSpPr txBox="1">
            <a:spLocks noChangeArrowheads="1"/>
          </p:cNvSpPr>
          <p:nvPr/>
        </p:nvSpPr>
        <p:spPr bwMode="auto">
          <a:xfrm>
            <a:off x="6477000" y="4114800"/>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sz="1400" b="1">
                <a:solidFill>
                  <a:srgbClr val="FF3300"/>
                </a:solidFill>
              </a:rPr>
              <a:t>LAKTAZ</a:t>
            </a:r>
            <a:endParaRPr lang="en-US" altLang="tr-TR" sz="1400" b="1">
              <a:solidFill>
                <a:srgbClr val="FF3300"/>
              </a:solidFill>
            </a:endParaRPr>
          </a:p>
        </p:txBody>
      </p:sp>
      <p:sp>
        <p:nvSpPr>
          <p:cNvPr id="8211" name="Line 145"/>
          <p:cNvSpPr>
            <a:spLocks noChangeShapeType="1"/>
          </p:cNvSpPr>
          <p:nvPr/>
        </p:nvSpPr>
        <p:spPr bwMode="auto">
          <a:xfrm flipH="1">
            <a:off x="6805613" y="3598863"/>
            <a:ext cx="304800" cy="2286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8212" name="Line 146"/>
          <p:cNvSpPr>
            <a:spLocks noChangeShapeType="1"/>
          </p:cNvSpPr>
          <p:nvPr/>
        </p:nvSpPr>
        <p:spPr bwMode="auto">
          <a:xfrm rot="5400000" flipH="1">
            <a:off x="6800850" y="3592513"/>
            <a:ext cx="304800" cy="2286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8213" name="Text Box 147"/>
          <p:cNvSpPr txBox="1">
            <a:spLocks noChangeArrowheads="1"/>
          </p:cNvSpPr>
          <p:nvPr/>
        </p:nvSpPr>
        <p:spPr bwMode="auto">
          <a:xfrm>
            <a:off x="7315200" y="3048001"/>
            <a:ext cx="2046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b="1" dirty="0">
                <a:solidFill>
                  <a:srgbClr val="FF0000"/>
                </a:solidFill>
              </a:rPr>
              <a:t>Laktoz </a:t>
            </a:r>
            <a:r>
              <a:rPr lang="tr-TR" altLang="tr-TR" b="1" dirty="0">
                <a:solidFill>
                  <a:srgbClr val="FF0000"/>
                </a:solidFill>
                <a:sym typeface="Wingdings" panose="05000000000000000000" pitchFamily="2" charset="2"/>
              </a:rPr>
              <a:t> ETEC</a:t>
            </a:r>
            <a:endParaRPr lang="en-US" altLang="tr-TR" b="1" dirty="0">
              <a:solidFill>
                <a:srgbClr val="FF0000"/>
              </a:solidFill>
            </a:endParaRPr>
          </a:p>
        </p:txBody>
      </p:sp>
      <p:sp>
        <p:nvSpPr>
          <p:cNvPr id="8214" name="Text Box 148"/>
          <p:cNvSpPr txBox="1">
            <a:spLocks noChangeArrowheads="1"/>
          </p:cNvSpPr>
          <p:nvPr/>
        </p:nvSpPr>
        <p:spPr bwMode="auto">
          <a:xfrm>
            <a:off x="5334001" y="3200400"/>
            <a:ext cx="14081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sz="1200">
                <a:solidFill>
                  <a:srgbClr val="FF0000"/>
                </a:solidFill>
              </a:rPr>
              <a:t>Na+, Cl-, K+ vs</a:t>
            </a:r>
            <a:endParaRPr lang="en-US" altLang="tr-TR" sz="1200">
              <a:solidFill>
                <a:srgbClr val="FF0000"/>
              </a:solidFill>
            </a:endParaRPr>
          </a:p>
        </p:txBody>
      </p:sp>
      <p:sp>
        <p:nvSpPr>
          <p:cNvPr id="8215" name="Rectangle 149"/>
          <p:cNvSpPr>
            <a:spLocks noChangeArrowheads="1"/>
          </p:cNvSpPr>
          <p:nvPr/>
        </p:nvSpPr>
        <p:spPr bwMode="auto">
          <a:xfrm>
            <a:off x="4495800" y="3352800"/>
            <a:ext cx="152400" cy="1524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16" name="Rectangle 150"/>
          <p:cNvSpPr>
            <a:spLocks noChangeArrowheads="1"/>
          </p:cNvSpPr>
          <p:nvPr/>
        </p:nvSpPr>
        <p:spPr bwMode="auto">
          <a:xfrm>
            <a:off x="5410200" y="2819400"/>
            <a:ext cx="152400" cy="1524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17" name="Oval 151"/>
          <p:cNvSpPr>
            <a:spLocks noChangeArrowheads="1"/>
          </p:cNvSpPr>
          <p:nvPr/>
        </p:nvSpPr>
        <p:spPr bwMode="auto">
          <a:xfrm>
            <a:off x="4549775" y="3370263"/>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18" name="Oval 152"/>
          <p:cNvSpPr>
            <a:spLocks noChangeArrowheads="1"/>
          </p:cNvSpPr>
          <p:nvPr/>
        </p:nvSpPr>
        <p:spPr bwMode="auto">
          <a:xfrm>
            <a:off x="5427663" y="287178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tr-TR" altLang="tr-TR"/>
          </a:p>
        </p:txBody>
      </p:sp>
      <p:sp>
        <p:nvSpPr>
          <p:cNvPr id="8219" name="Text Box 153"/>
          <p:cNvSpPr txBox="1">
            <a:spLocks noChangeArrowheads="1"/>
          </p:cNvSpPr>
          <p:nvPr/>
        </p:nvSpPr>
        <p:spPr bwMode="auto">
          <a:xfrm>
            <a:off x="2971801" y="4953001"/>
            <a:ext cx="632936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tr-TR" altLang="tr-TR" b="1"/>
              <a:t>1- Villusların virus tarafından dejenere edilmesi</a:t>
            </a:r>
          </a:p>
          <a:p>
            <a:pPr eaLnBrk="1" hangingPunct="1"/>
            <a:r>
              <a:rPr lang="tr-TR" altLang="tr-TR" b="1"/>
              <a:t>2- Transport fizyolojisinin bozulması</a:t>
            </a:r>
          </a:p>
          <a:p>
            <a:pPr eaLnBrk="1" hangingPunct="1"/>
            <a:r>
              <a:rPr lang="tr-TR" altLang="tr-TR" b="1"/>
              <a:t>3- Lümende su birikimi</a:t>
            </a:r>
          </a:p>
          <a:p>
            <a:pPr eaLnBrk="1" hangingPunct="1"/>
            <a:r>
              <a:rPr lang="tr-TR" altLang="tr-TR" b="1"/>
              <a:t>4- Sindirilemiş Laktoza bağlı ETEC üremesi </a:t>
            </a:r>
          </a:p>
          <a:p>
            <a:pPr eaLnBrk="1" hangingPunct="1"/>
            <a:r>
              <a:rPr lang="tr-TR" altLang="tr-TR" b="1"/>
              <a:t>5- Sarı (SÜT), pis kokulu (ETEC) ishal</a:t>
            </a:r>
            <a:endParaRPr lang="en-US" altLang="tr-TR" b="1"/>
          </a:p>
        </p:txBody>
      </p:sp>
    </p:spTree>
    <p:extLst>
      <p:ext uri="{BB962C8B-B14F-4D97-AF65-F5344CB8AC3E}">
        <p14:creationId xmlns:p14="http://schemas.microsoft.com/office/powerpoint/2010/main" val="13238701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en-GB" altLang="tr-TR" i="1" dirty="0"/>
              <a:t>- Usually occurs in the neonatal period.  </a:t>
            </a:r>
            <a:endParaRPr lang="tr-TR" altLang="tr-TR" i="1" dirty="0" smtClean="0">
              <a:latin typeface="CG Times"/>
            </a:endParaRPr>
          </a:p>
          <a:p>
            <a:r>
              <a:rPr lang="en-GB" altLang="tr-TR" i="1" dirty="0" smtClean="0">
                <a:latin typeface="CG Times"/>
              </a:rPr>
              <a:t>- </a:t>
            </a:r>
            <a:r>
              <a:rPr lang="en-GB" altLang="tr-TR" i="1" dirty="0"/>
              <a:t>Acute, self-limiting, </a:t>
            </a:r>
            <a:r>
              <a:rPr lang="en-GB" altLang="tr-TR" i="1" dirty="0" err="1"/>
              <a:t>malaborption</a:t>
            </a:r>
            <a:r>
              <a:rPr lang="en-GB" altLang="tr-TR" i="1" dirty="0"/>
              <a:t> diarrhoea (calf/piglet </a:t>
            </a:r>
            <a:r>
              <a:rPr lang="en-GB" altLang="tr-TR" i="1" dirty="0" smtClean="0"/>
              <a:t>scour)</a:t>
            </a:r>
            <a:r>
              <a:rPr lang="tr-TR" altLang="tr-TR" i="1" dirty="0" smtClean="0"/>
              <a:t> </a:t>
            </a:r>
            <a:r>
              <a:rPr lang="en-GB" altLang="tr-TR" dirty="0" smtClean="0"/>
              <a:t>with </a:t>
            </a:r>
            <a:r>
              <a:rPr lang="en-GB" altLang="tr-TR" dirty="0"/>
              <a:t>anorexia, vomiting (pigs),  </a:t>
            </a:r>
            <a:endParaRPr lang="tr-TR" altLang="tr-TR" dirty="0" smtClean="0"/>
          </a:p>
          <a:p>
            <a:r>
              <a:rPr lang="en-GB" altLang="tr-TR" dirty="0" smtClean="0"/>
              <a:t>weight </a:t>
            </a:r>
            <a:r>
              <a:rPr lang="en-GB" altLang="tr-TR" dirty="0"/>
              <a:t>loss, </a:t>
            </a:r>
            <a:endParaRPr lang="tr-TR" altLang="tr-TR" dirty="0" smtClean="0"/>
          </a:p>
          <a:p>
            <a:r>
              <a:rPr lang="en-GB" altLang="tr-TR" dirty="0" smtClean="0"/>
              <a:t>depression</a:t>
            </a:r>
            <a:r>
              <a:rPr lang="en-GB" altLang="tr-TR" dirty="0"/>
              <a:t>, </a:t>
            </a:r>
            <a:endParaRPr lang="tr-TR" altLang="tr-TR" dirty="0" smtClean="0"/>
          </a:p>
          <a:p>
            <a:r>
              <a:rPr lang="en-GB" altLang="tr-TR" dirty="0" smtClean="0"/>
              <a:t>dehydration</a:t>
            </a:r>
            <a:r>
              <a:rPr lang="en-GB" altLang="tr-TR" dirty="0"/>
              <a:t>, </a:t>
            </a:r>
            <a:endParaRPr lang="tr-TR" altLang="tr-TR" dirty="0" smtClean="0"/>
          </a:p>
          <a:p>
            <a:r>
              <a:rPr lang="en-GB" altLang="tr-TR" dirty="0" smtClean="0"/>
              <a:t>death.</a:t>
            </a:r>
            <a:endParaRPr lang="tr-TR" altLang="tr-TR" dirty="0" smtClean="0"/>
          </a:p>
          <a:p>
            <a:r>
              <a:rPr lang="en-GB" altLang="tr-TR" dirty="0" smtClean="0"/>
              <a:t> </a:t>
            </a:r>
            <a:r>
              <a:rPr lang="en-GB" altLang="tr-TR" dirty="0"/>
              <a:t>Incubation period 1-4 days.</a:t>
            </a:r>
          </a:p>
          <a:p>
            <a:endParaRPr lang="tr-TR" dirty="0"/>
          </a:p>
        </p:txBody>
      </p:sp>
      <p:sp>
        <p:nvSpPr>
          <p:cNvPr id="4" name="AutoShape 2" descr="calf scour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2294" name="Picture 6" descr="calf sc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5597" y="4405189"/>
            <a:ext cx="2731325" cy="170707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www.vetent.co.nz/images/Dairy/Disease-Management/calf%20sco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522" y="3125127"/>
            <a:ext cx="2143125" cy="213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0215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normAutofit fontScale="77500" lnSpcReduction="20000"/>
          </a:bodyPr>
          <a:lstStyle/>
          <a:p>
            <a:r>
              <a:rPr lang="tr-TR" dirty="0" smtClean="0"/>
              <a:t>On </a:t>
            </a:r>
            <a:r>
              <a:rPr lang="tr-TR" dirty="0" err="1" smtClean="0"/>
              <a:t>feces</a:t>
            </a:r>
            <a:r>
              <a:rPr lang="tr-TR" dirty="0"/>
              <a:t>:</a:t>
            </a:r>
          </a:p>
          <a:p>
            <a:r>
              <a:rPr lang="tr-TR" dirty="0" err="1">
                <a:solidFill>
                  <a:srgbClr val="CC0099"/>
                </a:solidFill>
              </a:rPr>
              <a:t>ELISAs</a:t>
            </a:r>
            <a:r>
              <a:rPr lang="tr-TR" dirty="0"/>
              <a:t> </a:t>
            </a:r>
            <a:r>
              <a:rPr lang="tr-TR" dirty="0" err="1"/>
              <a:t>available</a:t>
            </a:r>
            <a:r>
              <a:rPr lang="tr-TR" dirty="0"/>
              <a:t> </a:t>
            </a:r>
            <a:r>
              <a:rPr lang="tr-TR" dirty="0" err="1"/>
              <a:t>commercially</a:t>
            </a:r>
            <a:r>
              <a:rPr lang="tr-TR" dirty="0"/>
              <a:t> </a:t>
            </a:r>
            <a:r>
              <a:rPr lang="tr-TR" dirty="0" err="1"/>
              <a:t>for</a:t>
            </a:r>
            <a:r>
              <a:rPr lang="tr-TR" dirty="0"/>
              <a:t> </a:t>
            </a:r>
            <a:r>
              <a:rPr lang="tr-TR" dirty="0" err="1"/>
              <a:t>group</a:t>
            </a:r>
            <a:r>
              <a:rPr lang="tr-TR" dirty="0"/>
              <a:t> A </a:t>
            </a:r>
            <a:r>
              <a:rPr lang="tr-TR" dirty="0" err="1"/>
              <a:t>RVs</a:t>
            </a:r>
            <a:r>
              <a:rPr lang="tr-TR" dirty="0"/>
              <a:t>.  </a:t>
            </a:r>
            <a:r>
              <a:rPr lang="tr-TR" dirty="0" err="1"/>
              <a:t>ELISAs</a:t>
            </a:r>
            <a:r>
              <a:rPr lang="tr-TR" dirty="0"/>
              <a:t> </a:t>
            </a:r>
            <a:r>
              <a:rPr lang="tr-TR" dirty="0" err="1"/>
              <a:t>for</a:t>
            </a:r>
            <a:r>
              <a:rPr lang="tr-TR" dirty="0"/>
              <a:t> </a:t>
            </a:r>
            <a:r>
              <a:rPr lang="tr-TR" dirty="0" err="1"/>
              <a:t>human</a:t>
            </a:r>
            <a:r>
              <a:rPr lang="tr-TR" dirty="0"/>
              <a:t> RV OK </a:t>
            </a:r>
            <a:r>
              <a:rPr lang="tr-TR" dirty="0" err="1"/>
              <a:t>for</a:t>
            </a:r>
            <a:r>
              <a:rPr lang="tr-TR" dirty="0"/>
              <a:t> </a:t>
            </a:r>
            <a:r>
              <a:rPr lang="tr-TR" dirty="0" err="1"/>
              <a:t>animal</a:t>
            </a:r>
            <a:r>
              <a:rPr lang="tr-TR" dirty="0"/>
              <a:t> RV.</a:t>
            </a:r>
          </a:p>
          <a:p>
            <a:r>
              <a:rPr lang="tr-TR" dirty="0" err="1">
                <a:solidFill>
                  <a:srgbClr val="CC0099"/>
                </a:solidFill>
              </a:rPr>
              <a:t>Latex</a:t>
            </a:r>
            <a:r>
              <a:rPr lang="tr-TR" dirty="0">
                <a:solidFill>
                  <a:srgbClr val="CC0099"/>
                </a:solidFill>
              </a:rPr>
              <a:t> </a:t>
            </a:r>
            <a:r>
              <a:rPr lang="tr-TR" dirty="0" err="1">
                <a:solidFill>
                  <a:srgbClr val="CC0099"/>
                </a:solidFill>
              </a:rPr>
              <a:t>agglutination</a:t>
            </a:r>
            <a:r>
              <a:rPr lang="tr-TR" dirty="0"/>
              <a:t>: </a:t>
            </a:r>
            <a:r>
              <a:rPr lang="tr-TR" dirty="0" err="1"/>
              <a:t>commercially</a:t>
            </a:r>
            <a:r>
              <a:rPr lang="tr-TR" dirty="0"/>
              <a:t> </a:t>
            </a:r>
            <a:r>
              <a:rPr lang="tr-TR" dirty="0" err="1"/>
              <a:t>available</a:t>
            </a:r>
            <a:r>
              <a:rPr lang="tr-TR" dirty="0"/>
              <a:t> </a:t>
            </a:r>
            <a:r>
              <a:rPr lang="tr-TR" dirty="0" err="1"/>
              <a:t>for</a:t>
            </a:r>
            <a:r>
              <a:rPr lang="tr-TR" dirty="0"/>
              <a:t> </a:t>
            </a:r>
            <a:r>
              <a:rPr lang="tr-TR" dirty="0" err="1"/>
              <a:t>group</a:t>
            </a:r>
            <a:r>
              <a:rPr lang="tr-TR" dirty="0"/>
              <a:t> A; </a:t>
            </a:r>
            <a:r>
              <a:rPr lang="tr-TR" dirty="0" err="1"/>
              <a:t>calf-side</a:t>
            </a:r>
            <a:r>
              <a:rPr lang="tr-TR" dirty="0"/>
              <a:t> test.</a:t>
            </a:r>
          </a:p>
          <a:p>
            <a:r>
              <a:rPr lang="tr-TR" dirty="0" err="1">
                <a:solidFill>
                  <a:srgbClr val="CC0099"/>
                </a:solidFill>
              </a:rPr>
              <a:t>Electron</a:t>
            </a:r>
            <a:r>
              <a:rPr lang="tr-TR" dirty="0">
                <a:solidFill>
                  <a:srgbClr val="CC0099"/>
                </a:solidFill>
              </a:rPr>
              <a:t> </a:t>
            </a:r>
            <a:r>
              <a:rPr lang="tr-TR" dirty="0" err="1">
                <a:solidFill>
                  <a:srgbClr val="CC0099"/>
                </a:solidFill>
              </a:rPr>
              <a:t>microscopy</a:t>
            </a:r>
            <a:r>
              <a:rPr lang="tr-TR" dirty="0"/>
              <a:t>: </a:t>
            </a:r>
            <a:r>
              <a:rPr lang="tr-TR" dirty="0" err="1"/>
              <a:t>RVs</a:t>
            </a:r>
            <a:r>
              <a:rPr lang="tr-TR" dirty="0"/>
              <a:t> </a:t>
            </a:r>
            <a:r>
              <a:rPr lang="tr-TR" dirty="0" err="1"/>
              <a:t>have</a:t>
            </a:r>
            <a:r>
              <a:rPr lang="tr-TR" dirty="0"/>
              <a:t> a </a:t>
            </a:r>
            <a:r>
              <a:rPr lang="tr-TR" dirty="0" err="1"/>
              <a:t>distinctive</a:t>
            </a:r>
            <a:r>
              <a:rPr lang="tr-TR" dirty="0"/>
              <a:t> </a:t>
            </a:r>
            <a:r>
              <a:rPr lang="tr-TR" dirty="0" err="1"/>
              <a:t>morphology</a:t>
            </a:r>
            <a:r>
              <a:rPr lang="tr-TR" dirty="0"/>
              <a:t>. </a:t>
            </a:r>
            <a:r>
              <a:rPr lang="tr-TR" dirty="0" err="1"/>
              <a:t>Also</a:t>
            </a:r>
            <a:r>
              <a:rPr lang="tr-TR" dirty="0"/>
              <a:t> </a:t>
            </a:r>
            <a:r>
              <a:rPr lang="tr-TR" dirty="0" err="1"/>
              <a:t>allows</a:t>
            </a:r>
            <a:r>
              <a:rPr lang="tr-TR" dirty="0"/>
              <a:t> </a:t>
            </a:r>
            <a:r>
              <a:rPr lang="tr-TR" dirty="0" err="1"/>
              <a:t>visualization</a:t>
            </a:r>
            <a:r>
              <a:rPr lang="tr-TR" dirty="0"/>
              <a:t> of </a:t>
            </a:r>
            <a:r>
              <a:rPr lang="tr-TR" dirty="0" err="1"/>
              <a:t>other</a:t>
            </a:r>
            <a:r>
              <a:rPr lang="tr-TR" dirty="0"/>
              <a:t> </a:t>
            </a:r>
            <a:r>
              <a:rPr lang="tr-TR" dirty="0" err="1"/>
              <a:t>enteropathogenic</a:t>
            </a:r>
            <a:r>
              <a:rPr lang="tr-TR" dirty="0"/>
              <a:t> </a:t>
            </a:r>
            <a:r>
              <a:rPr lang="tr-TR" dirty="0" err="1"/>
              <a:t>viruses</a:t>
            </a:r>
            <a:r>
              <a:rPr lang="tr-TR" dirty="0"/>
              <a:t> </a:t>
            </a:r>
            <a:r>
              <a:rPr lang="tr-TR" dirty="0" err="1"/>
              <a:t>Eg</a:t>
            </a:r>
            <a:r>
              <a:rPr lang="tr-TR" dirty="0"/>
              <a:t>. </a:t>
            </a:r>
            <a:r>
              <a:rPr lang="tr-TR" dirty="0" err="1"/>
              <a:t>coronaviruses</a:t>
            </a:r>
            <a:r>
              <a:rPr lang="tr-TR" dirty="0"/>
              <a:t> &amp; </a:t>
            </a:r>
            <a:r>
              <a:rPr lang="tr-TR" dirty="0" err="1"/>
              <a:t>caliciviruses</a:t>
            </a:r>
            <a:r>
              <a:rPr lang="tr-TR" dirty="0"/>
              <a:t>.</a:t>
            </a:r>
          </a:p>
          <a:p>
            <a:r>
              <a:rPr lang="tr-TR" dirty="0">
                <a:solidFill>
                  <a:srgbClr val="CC0099"/>
                </a:solidFill>
              </a:rPr>
              <a:t>PAGE (</a:t>
            </a:r>
            <a:r>
              <a:rPr lang="tr-TR" dirty="0" err="1">
                <a:solidFill>
                  <a:srgbClr val="CC0099"/>
                </a:solidFill>
              </a:rPr>
              <a:t>Polyacrylamide</a:t>
            </a:r>
            <a:r>
              <a:rPr lang="tr-TR" dirty="0">
                <a:solidFill>
                  <a:srgbClr val="CC0099"/>
                </a:solidFill>
              </a:rPr>
              <a:t> gel </a:t>
            </a:r>
            <a:r>
              <a:rPr lang="tr-TR" dirty="0" err="1">
                <a:solidFill>
                  <a:srgbClr val="CC0099"/>
                </a:solidFill>
              </a:rPr>
              <a:t>electrophoresis</a:t>
            </a:r>
            <a:r>
              <a:rPr lang="tr-TR" dirty="0"/>
              <a:t>) of </a:t>
            </a:r>
            <a:r>
              <a:rPr lang="tr-TR" dirty="0" err="1"/>
              <a:t>segmented</a:t>
            </a:r>
            <a:r>
              <a:rPr lang="tr-TR" dirty="0"/>
              <a:t> </a:t>
            </a:r>
            <a:r>
              <a:rPr lang="tr-TR" dirty="0" err="1"/>
              <a:t>viral</a:t>
            </a:r>
            <a:r>
              <a:rPr lang="tr-TR" dirty="0"/>
              <a:t> </a:t>
            </a:r>
            <a:r>
              <a:rPr lang="tr-TR" dirty="0" err="1"/>
              <a:t>nucleic</a:t>
            </a:r>
            <a:r>
              <a:rPr lang="tr-TR" dirty="0"/>
              <a:t> </a:t>
            </a:r>
            <a:r>
              <a:rPr lang="tr-TR" dirty="0" err="1"/>
              <a:t>acid</a:t>
            </a:r>
            <a:r>
              <a:rPr lang="tr-TR" dirty="0"/>
              <a:t>:  </a:t>
            </a:r>
            <a:r>
              <a:rPr lang="tr-TR" dirty="0" err="1"/>
              <a:t>Used</a:t>
            </a:r>
            <a:r>
              <a:rPr lang="tr-TR" dirty="0"/>
              <a:t> in </a:t>
            </a:r>
            <a:r>
              <a:rPr lang="tr-TR" dirty="0" err="1"/>
              <a:t>some</a:t>
            </a:r>
            <a:r>
              <a:rPr lang="tr-TR" dirty="0"/>
              <a:t> </a:t>
            </a:r>
            <a:r>
              <a:rPr lang="tr-TR" dirty="0" err="1"/>
              <a:t>Veterinary</a:t>
            </a:r>
            <a:r>
              <a:rPr lang="tr-TR" dirty="0"/>
              <a:t> </a:t>
            </a:r>
            <a:r>
              <a:rPr lang="tr-TR" dirty="0" err="1"/>
              <a:t>Investigation</a:t>
            </a:r>
            <a:r>
              <a:rPr lang="tr-TR" dirty="0"/>
              <a:t> </a:t>
            </a:r>
            <a:r>
              <a:rPr lang="tr-TR" dirty="0" err="1"/>
              <a:t>Centres</a:t>
            </a:r>
            <a:r>
              <a:rPr lang="tr-TR" dirty="0"/>
              <a:t>.  </a:t>
            </a:r>
            <a:r>
              <a:rPr lang="tr-TR" dirty="0" err="1"/>
              <a:t>Distinctive</a:t>
            </a:r>
            <a:r>
              <a:rPr lang="tr-TR" dirty="0"/>
              <a:t> </a:t>
            </a:r>
            <a:r>
              <a:rPr lang="tr-TR" dirty="0" err="1"/>
              <a:t>band</a:t>
            </a:r>
            <a:r>
              <a:rPr lang="tr-TR" dirty="0"/>
              <a:t> </a:t>
            </a:r>
            <a:r>
              <a:rPr lang="tr-TR" dirty="0" err="1"/>
              <a:t>patterns</a:t>
            </a:r>
            <a:r>
              <a:rPr lang="tr-TR" dirty="0"/>
              <a:t>.</a:t>
            </a:r>
          </a:p>
          <a:p>
            <a:r>
              <a:rPr lang="tr-TR" dirty="0"/>
              <a:t>On </a:t>
            </a:r>
            <a:r>
              <a:rPr lang="tr-TR" dirty="0" err="1"/>
              <a:t>tissues</a:t>
            </a:r>
            <a:r>
              <a:rPr lang="tr-TR" dirty="0" smtClean="0"/>
              <a:t>:</a:t>
            </a:r>
          </a:p>
          <a:p>
            <a:r>
              <a:rPr lang="tr-TR" dirty="0" err="1" smtClean="0">
                <a:solidFill>
                  <a:srgbClr val="CC0099"/>
                </a:solidFill>
              </a:rPr>
              <a:t>Immunocytostaining</a:t>
            </a:r>
            <a:r>
              <a:rPr lang="tr-TR" dirty="0" smtClean="0"/>
              <a:t>  </a:t>
            </a:r>
            <a:r>
              <a:rPr lang="tr-TR" dirty="0"/>
              <a:t>-  </a:t>
            </a:r>
            <a:r>
              <a:rPr lang="tr-TR" dirty="0" err="1"/>
              <a:t>allows</a:t>
            </a:r>
            <a:r>
              <a:rPr lang="tr-TR" dirty="0"/>
              <a:t> </a:t>
            </a:r>
            <a:r>
              <a:rPr lang="tr-TR" dirty="0" err="1"/>
              <a:t>intestinal</a:t>
            </a:r>
            <a:r>
              <a:rPr lang="tr-TR" dirty="0"/>
              <a:t> </a:t>
            </a:r>
            <a:r>
              <a:rPr lang="tr-TR" dirty="0" err="1"/>
              <a:t>damage</a:t>
            </a:r>
            <a:r>
              <a:rPr lang="tr-TR" dirty="0"/>
              <a:t> &amp; RV </a:t>
            </a:r>
            <a:r>
              <a:rPr lang="tr-TR" dirty="0" err="1"/>
              <a:t>infection</a:t>
            </a:r>
            <a:r>
              <a:rPr lang="tr-TR" dirty="0"/>
              <a:t> </a:t>
            </a:r>
            <a:r>
              <a:rPr lang="tr-TR" dirty="0" err="1"/>
              <a:t>to</a:t>
            </a:r>
            <a:r>
              <a:rPr lang="tr-TR" dirty="0"/>
              <a:t> be </a:t>
            </a:r>
            <a:r>
              <a:rPr lang="tr-TR" dirty="0" err="1"/>
              <a:t>correlated</a:t>
            </a:r>
            <a:r>
              <a:rPr lang="tr-TR" dirty="0"/>
              <a:t>. </a:t>
            </a:r>
            <a:r>
              <a:rPr lang="tr-TR" dirty="0" err="1"/>
              <a:t>Useful</a:t>
            </a:r>
            <a:r>
              <a:rPr lang="tr-TR" dirty="0"/>
              <a:t> </a:t>
            </a:r>
            <a:r>
              <a:rPr lang="tr-TR" dirty="0" err="1"/>
              <a:t>for</a:t>
            </a:r>
            <a:r>
              <a:rPr lang="tr-TR" dirty="0"/>
              <a:t> </a:t>
            </a:r>
            <a:r>
              <a:rPr lang="tr-TR" dirty="0" err="1"/>
              <a:t>smaller</a:t>
            </a:r>
            <a:r>
              <a:rPr lang="tr-TR" dirty="0"/>
              <a:t> </a:t>
            </a:r>
            <a:r>
              <a:rPr lang="tr-TR" dirty="0" err="1"/>
              <a:t>farm</a:t>
            </a:r>
            <a:r>
              <a:rPr lang="tr-TR" dirty="0"/>
              <a:t> </a:t>
            </a:r>
            <a:r>
              <a:rPr lang="tr-TR" dirty="0" err="1"/>
              <a:t>animals</a:t>
            </a:r>
            <a:r>
              <a:rPr lang="tr-TR" dirty="0"/>
              <a:t> (</a:t>
            </a:r>
            <a:r>
              <a:rPr lang="tr-TR" dirty="0" err="1"/>
              <a:t>pigs</a:t>
            </a:r>
            <a:r>
              <a:rPr lang="tr-TR" dirty="0"/>
              <a:t>); </a:t>
            </a:r>
            <a:r>
              <a:rPr lang="tr-TR" dirty="0" err="1"/>
              <a:t>early</a:t>
            </a:r>
            <a:r>
              <a:rPr lang="tr-TR" dirty="0"/>
              <a:t> </a:t>
            </a:r>
            <a:r>
              <a:rPr lang="tr-TR" dirty="0" err="1"/>
              <a:t>tissues</a:t>
            </a:r>
            <a:r>
              <a:rPr lang="tr-TR" dirty="0"/>
              <a:t> </a:t>
            </a:r>
            <a:r>
              <a:rPr lang="tr-TR" dirty="0" err="1"/>
              <a:t>samples</a:t>
            </a:r>
            <a:r>
              <a:rPr lang="tr-TR" dirty="0"/>
              <a:t> at </a:t>
            </a:r>
            <a:r>
              <a:rPr lang="tr-TR" dirty="0" err="1"/>
              <a:t>the</a:t>
            </a:r>
            <a:r>
              <a:rPr lang="tr-TR" dirty="0"/>
              <a:t> </a:t>
            </a:r>
            <a:r>
              <a:rPr lang="tr-TR" dirty="0" err="1"/>
              <a:t>beginning</a:t>
            </a:r>
            <a:r>
              <a:rPr lang="tr-TR" dirty="0"/>
              <a:t> of </a:t>
            </a:r>
            <a:r>
              <a:rPr lang="tr-TR" dirty="0" err="1"/>
              <a:t>diarrhoea</a:t>
            </a:r>
            <a:r>
              <a:rPr lang="tr-TR" dirty="0"/>
              <a:t> </a:t>
            </a:r>
            <a:r>
              <a:rPr lang="tr-TR" dirty="0" err="1"/>
              <a:t>essential</a:t>
            </a:r>
            <a:r>
              <a:rPr lang="tr-TR" dirty="0"/>
              <a:t> </a:t>
            </a:r>
            <a:r>
              <a:rPr lang="tr-TR" dirty="0" err="1"/>
              <a:t>before</a:t>
            </a:r>
            <a:r>
              <a:rPr lang="tr-TR" dirty="0"/>
              <a:t> </a:t>
            </a:r>
            <a:r>
              <a:rPr lang="tr-TR" dirty="0" err="1"/>
              <a:t>infected</a:t>
            </a:r>
            <a:r>
              <a:rPr lang="tr-TR" dirty="0"/>
              <a:t> </a:t>
            </a:r>
            <a:r>
              <a:rPr lang="tr-TR" dirty="0" err="1"/>
              <a:t>enterocytes</a:t>
            </a:r>
            <a:r>
              <a:rPr lang="tr-TR" dirty="0"/>
              <a:t> </a:t>
            </a:r>
            <a:r>
              <a:rPr lang="tr-TR" dirty="0" err="1"/>
              <a:t>lost</a:t>
            </a:r>
            <a:r>
              <a:rPr lang="tr-TR" dirty="0"/>
              <a:t>. </a:t>
            </a:r>
            <a:r>
              <a:rPr lang="tr-TR" dirty="0" err="1"/>
              <a:t>Single</a:t>
            </a:r>
            <a:r>
              <a:rPr lang="tr-TR" dirty="0"/>
              <a:t> </a:t>
            </a:r>
            <a:r>
              <a:rPr lang="tr-TR" dirty="0" err="1"/>
              <a:t>animal</a:t>
            </a:r>
            <a:r>
              <a:rPr lang="tr-TR" dirty="0"/>
              <a:t> can </a:t>
            </a:r>
            <a:r>
              <a:rPr lang="tr-TR" dirty="0" err="1"/>
              <a:t>give</a:t>
            </a:r>
            <a:r>
              <a:rPr lang="tr-TR" dirty="0"/>
              <a:t> </a:t>
            </a:r>
            <a:r>
              <a:rPr lang="tr-TR" dirty="0" err="1"/>
              <a:t>diagnosis</a:t>
            </a:r>
            <a:r>
              <a:rPr lang="tr-TR" dirty="0"/>
              <a:t>.</a:t>
            </a:r>
          </a:p>
          <a:p>
            <a:r>
              <a:rPr lang="tr-TR" dirty="0" err="1">
                <a:solidFill>
                  <a:srgbClr val="FF6600"/>
                </a:solidFill>
              </a:rPr>
              <a:t>Rising</a:t>
            </a:r>
            <a:r>
              <a:rPr lang="tr-TR" dirty="0">
                <a:solidFill>
                  <a:srgbClr val="FF6600"/>
                </a:solidFill>
              </a:rPr>
              <a:t> </a:t>
            </a:r>
            <a:r>
              <a:rPr lang="tr-TR" dirty="0" err="1">
                <a:solidFill>
                  <a:srgbClr val="FF6600"/>
                </a:solidFill>
              </a:rPr>
              <a:t>antibody</a:t>
            </a:r>
            <a:r>
              <a:rPr lang="tr-TR" dirty="0">
                <a:solidFill>
                  <a:srgbClr val="FF6600"/>
                </a:solidFill>
              </a:rPr>
              <a:t> </a:t>
            </a:r>
            <a:r>
              <a:rPr lang="tr-TR" dirty="0" err="1">
                <a:solidFill>
                  <a:srgbClr val="FF6600"/>
                </a:solidFill>
              </a:rPr>
              <a:t>titres</a:t>
            </a:r>
            <a:r>
              <a:rPr lang="tr-TR" dirty="0">
                <a:solidFill>
                  <a:srgbClr val="FF6600"/>
                </a:solidFill>
              </a:rPr>
              <a:t>:  </a:t>
            </a:r>
            <a:r>
              <a:rPr lang="tr-TR" dirty="0"/>
              <a:t>not </a:t>
            </a:r>
            <a:r>
              <a:rPr lang="tr-TR" dirty="0" err="1"/>
              <a:t>useful</a:t>
            </a:r>
            <a:r>
              <a:rPr lang="tr-TR" dirty="0"/>
              <a:t> </a:t>
            </a:r>
            <a:r>
              <a:rPr lang="tr-TR" dirty="0" err="1"/>
              <a:t>because</a:t>
            </a:r>
            <a:r>
              <a:rPr lang="tr-TR" dirty="0"/>
              <a:t> </a:t>
            </a:r>
            <a:r>
              <a:rPr lang="tr-TR" dirty="0" err="1"/>
              <a:t>majority</a:t>
            </a:r>
            <a:r>
              <a:rPr lang="tr-TR" dirty="0"/>
              <a:t> of </a:t>
            </a:r>
            <a:r>
              <a:rPr lang="tr-TR" dirty="0" err="1"/>
              <a:t>animals</a:t>
            </a:r>
            <a:r>
              <a:rPr lang="tr-TR" dirty="0"/>
              <a:t> </a:t>
            </a:r>
            <a:r>
              <a:rPr lang="tr-TR" dirty="0" err="1"/>
              <a:t>have</a:t>
            </a:r>
            <a:r>
              <a:rPr lang="tr-TR" dirty="0"/>
              <a:t> </a:t>
            </a:r>
            <a:r>
              <a:rPr lang="tr-TR" dirty="0" err="1"/>
              <a:t>high</a:t>
            </a:r>
            <a:r>
              <a:rPr lang="tr-TR" dirty="0"/>
              <a:t> </a:t>
            </a:r>
            <a:r>
              <a:rPr lang="tr-TR" dirty="0" err="1"/>
              <a:t>levels</a:t>
            </a:r>
            <a:r>
              <a:rPr lang="tr-TR" dirty="0"/>
              <a:t> of </a:t>
            </a:r>
            <a:r>
              <a:rPr lang="tr-TR" dirty="0" err="1"/>
              <a:t>rotavirus</a:t>
            </a:r>
            <a:r>
              <a:rPr lang="tr-TR" dirty="0"/>
              <a:t> </a:t>
            </a:r>
            <a:r>
              <a:rPr lang="tr-TR" dirty="0" err="1"/>
              <a:t>antibody</a:t>
            </a:r>
            <a:r>
              <a:rPr lang="tr-TR" dirty="0"/>
              <a:t> in serum. </a:t>
            </a:r>
          </a:p>
          <a:p>
            <a:endParaRPr lang="tr-TR" dirty="0"/>
          </a:p>
        </p:txBody>
      </p:sp>
    </p:spTree>
    <p:extLst>
      <p:ext uri="{BB962C8B-B14F-4D97-AF65-F5344CB8AC3E}">
        <p14:creationId xmlns:p14="http://schemas.microsoft.com/office/powerpoint/2010/main" val="20480519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Prevention</a:t>
            </a:r>
            <a:r>
              <a:rPr lang="tr-TR" dirty="0" smtClean="0">
                <a:solidFill>
                  <a:srgbClr val="0070C0"/>
                </a:solidFill>
              </a:rPr>
              <a:t> </a:t>
            </a:r>
            <a:r>
              <a:rPr lang="tr-TR" dirty="0" err="1" smtClean="0">
                <a:solidFill>
                  <a:srgbClr val="0070C0"/>
                </a:solidFill>
              </a:rPr>
              <a:t>and</a:t>
            </a:r>
            <a:r>
              <a:rPr lang="tr-TR" dirty="0" smtClean="0">
                <a:solidFill>
                  <a:srgbClr val="0070C0"/>
                </a:solidFill>
              </a:rPr>
              <a:t> Control</a:t>
            </a:r>
            <a:endParaRPr lang="tr-TR" dirty="0">
              <a:solidFill>
                <a:srgbClr val="0070C0"/>
              </a:solidFill>
            </a:endParaRPr>
          </a:p>
        </p:txBody>
      </p:sp>
      <p:sp>
        <p:nvSpPr>
          <p:cNvPr id="3" name="İçerik Yer Tutucusu 2"/>
          <p:cNvSpPr>
            <a:spLocks noGrp="1"/>
          </p:cNvSpPr>
          <p:nvPr>
            <p:ph idx="1"/>
          </p:nvPr>
        </p:nvSpPr>
        <p:spPr/>
        <p:txBody>
          <a:bodyPr/>
          <a:lstStyle/>
          <a:p>
            <a:r>
              <a:rPr lang="en-GB" altLang="tr-TR" dirty="0"/>
              <a:t>The following relates to group A RVs but may also relate to the other groups.</a:t>
            </a:r>
          </a:p>
          <a:p>
            <a:r>
              <a:rPr lang="en-GB" altLang="tr-TR" dirty="0"/>
              <a:t>By an inter-relationship between passive immunity  &amp; virus exposure. </a:t>
            </a:r>
            <a:endParaRPr lang="tr-TR" altLang="tr-TR" dirty="0" smtClean="0"/>
          </a:p>
          <a:p>
            <a:r>
              <a:rPr lang="en-GB" altLang="tr-TR" dirty="0" smtClean="0"/>
              <a:t>It </a:t>
            </a:r>
            <a:r>
              <a:rPr lang="en-GB" altLang="tr-TR" dirty="0"/>
              <a:t>is  impossible to prevent infection of the young but disease can be supressed/eliminated by keeping the infection pressure low and ensuring neonatal animals receive adequate levels of passive antibody orally while at risk. </a:t>
            </a:r>
          </a:p>
          <a:p>
            <a:endParaRPr lang="tr-TR" dirty="0"/>
          </a:p>
        </p:txBody>
      </p:sp>
    </p:spTree>
    <p:extLst>
      <p:ext uri="{BB962C8B-B14F-4D97-AF65-F5344CB8AC3E}">
        <p14:creationId xmlns:p14="http://schemas.microsoft.com/office/powerpoint/2010/main" val="41966685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724395"/>
            <a:ext cx="10515600" cy="5452568"/>
          </a:xfrm>
        </p:spPr>
        <p:txBody>
          <a:bodyPr>
            <a:normAutofit fontScale="92500" lnSpcReduction="10000"/>
          </a:bodyPr>
          <a:lstStyle/>
          <a:p>
            <a:r>
              <a:rPr lang="en-GB" altLang="tr-TR" dirty="0" smtClean="0"/>
              <a:t>Remove </a:t>
            </a:r>
            <a:r>
              <a:rPr lang="en-GB" altLang="tr-TR" dirty="0"/>
              <a:t>dirty bedding, sanitize hands, gloves, boots, clothing after dealing with sick animals; deal with sick animals first; steam clean/fumigate premises.</a:t>
            </a:r>
            <a:r>
              <a:rPr lang="en-GB" altLang="tr-TR" b="1" dirty="0"/>
              <a:t> </a:t>
            </a:r>
            <a:r>
              <a:rPr lang="en-GB" altLang="tr-TR" dirty="0"/>
              <a:t>Practise all-in, all-out system where possible.</a:t>
            </a:r>
          </a:p>
          <a:p>
            <a:r>
              <a:rPr lang="en-GB" altLang="tr-TR" dirty="0">
                <a:solidFill>
                  <a:srgbClr val="00B050"/>
                </a:solidFill>
              </a:rPr>
              <a:t>Antibody must be present in the gut lumen to neutralize the infectivity of the virus and this requires daily feeding of colostrum</a:t>
            </a:r>
            <a:r>
              <a:rPr lang="en-GB" altLang="tr-TR" i="1" dirty="0">
                <a:solidFill>
                  <a:srgbClr val="CC0099"/>
                </a:solidFill>
              </a:rPr>
              <a:t>.</a:t>
            </a:r>
            <a:r>
              <a:rPr lang="en-GB" altLang="tr-TR" dirty="0">
                <a:solidFill>
                  <a:srgbClr val="CC0099"/>
                </a:solidFill>
              </a:rPr>
              <a:t>  Disease occurs when passive immunity wanes (either naturally or by weaning).</a:t>
            </a:r>
            <a:endParaRPr lang="en-GB" altLang="tr-TR" dirty="0">
              <a:solidFill>
                <a:srgbClr val="CC0099"/>
              </a:solidFill>
              <a:latin typeface="Courier"/>
            </a:endParaRPr>
          </a:p>
          <a:p>
            <a:r>
              <a:rPr lang="en-GB" altLang="tr-TR" dirty="0"/>
              <a:t>Diseased animals usually have good levels of circulating antibody derived from the early ingestion of maternal antibody.  These are NOT protective because the pathogenesis is confined to the gut.</a:t>
            </a:r>
          </a:p>
          <a:p>
            <a:r>
              <a:rPr lang="en-GB" altLang="tr-TR" b="1" dirty="0"/>
              <a:t>Bovine RV:</a:t>
            </a:r>
            <a:r>
              <a:rPr lang="en-GB" altLang="tr-TR" dirty="0"/>
              <a:t>  A dam vaccine is available in the </a:t>
            </a:r>
            <a:r>
              <a:rPr lang="tr-TR" altLang="tr-TR" dirty="0" err="1" smtClean="0"/>
              <a:t>Turkey</a:t>
            </a:r>
            <a:r>
              <a:rPr lang="en-GB" altLang="tr-TR" dirty="0" smtClean="0"/>
              <a:t> </a:t>
            </a:r>
            <a:r>
              <a:rPr lang="en-GB" altLang="tr-TR" dirty="0"/>
              <a:t>to boost &amp; prolong secretion of RV neutralizing antibody in colostrum/milk. </a:t>
            </a:r>
            <a:endParaRPr lang="tr-TR" altLang="tr-TR" dirty="0" smtClean="0"/>
          </a:p>
          <a:p>
            <a:pPr lvl="1"/>
            <a:r>
              <a:rPr lang="tr-TR" altLang="tr-TR" dirty="0" smtClean="0">
                <a:solidFill>
                  <a:srgbClr val="7030A0"/>
                </a:solidFill>
              </a:rPr>
              <a:t>1. </a:t>
            </a:r>
            <a:r>
              <a:rPr lang="tr-TR" altLang="tr-TR" dirty="0" err="1" smtClean="0">
                <a:solidFill>
                  <a:srgbClr val="7030A0"/>
                </a:solidFill>
              </a:rPr>
              <a:t>to</a:t>
            </a:r>
            <a:r>
              <a:rPr lang="tr-TR" altLang="tr-TR" dirty="0" smtClean="0">
                <a:solidFill>
                  <a:srgbClr val="7030A0"/>
                </a:solidFill>
              </a:rPr>
              <a:t> </a:t>
            </a:r>
            <a:r>
              <a:rPr lang="en-US" altLang="tr-TR" dirty="0" smtClean="0">
                <a:solidFill>
                  <a:srgbClr val="7030A0"/>
                </a:solidFill>
              </a:rPr>
              <a:t>mother </a:t>
            </a:r>
            <a:r>
              <a:rPr lang="en-US" altLang="tr-TR" dirty="0" err="1" smtClean="0">
                <a:solidFill>
                  <a:srgbClr val="7030A0"/>
                </a:solidFill>
              </a:rPr>
              <a:t>i.m</a:t>
            </a:r>
            <a:r>
              <a:rPr lang="en-US" altLang="tr-TR" dirty="0" smtClean="0">
                <a:solidFill>
                  <a:srgbClr val="7030A0"/>
                </a:solidFill>
              </a:rPr>
              <a:t>.</a:t>
            </a:r>
            <a:r>
              <a:rPr lang="tr-TR" altLang="tr-TR" dirty="0" smtClean="0">
                <a:solidFill>
                  <a:srgbClr val="7030A0"/>
                </a:solidFill>
              </a:rPr>
              <a:t> </a:t>
            </a:r>
            <a:r>
              <a:rPr lang="en-US" altLang="tr-TR" dirty="0" smtClean="0">
                <a:solidFill>
                  <a:srgbClr val="7030A0"/>
                </a:solidFill>
              </a:rPr>
              <a:t>45 </a:t>
            </a:r>
            <a:r>
              <a:rPr lang="en-US" altLang="tr-TR" dirty="0">
                <a:solidFill>
                  <a:srgbClr val="7030A0"/>
                </a:solidFill>
              </a:rPr>
              <a:t>days before birth </a:t>
            </a:r>
            <a:endParaRPr lang="tr-TR" altLang="tr-TR" dirty="0" smtClean="0">
              <a:solidFill>
                <a:srgbClr val="7030A0"/>
              </a:solidFill>
            </a:endParaRPr>
          </a:p>
          <a:p>
            <a:pPr lvl="1"/>
            <a:r>
              <a:rPr lang="tr-TR" altLang="tr-TR" dirty="0" smtClean="0">
                <a:solidFill>
                  <a:srgbClr val="7030A0"/>
                </a:solidFill>
              </a:rPr>
              <a:t>2. </a:t>
            </a:r>
            <a:r>
              <a:rPr lang="tr-TR" altLang="tr-TR" dirty="0" err="1" smtClean="0">
                <a:solidFill>
                  <a:srgbClr val="7030A0"/>
                </a:solidFill>
              </a:rPr>
              <a:t>to</a:t>
            </a:r>
            <a:r>
              <a:rPr lang="tr-TR" altLang="tr-TR" dirty="0" smtClean="0">
                <a:solidFill>
                  <a:srgbClr val="7030A0"/>
                </a:solidFill>
              </a:rPr>
              <a:t> </a:t>
            </a:r>
            <a:r>
              <a:rPr lang="en-US" altLang="tr-TR" dirty="0">
                <a:solidFill>
                  <a:srgbClr val="7030A0"/>
                </a:solidFill>
              </a:rPr>
              <a:t>mother </a:t>
            </a:r>
            <a:r>
              <a:rPr lang="en-US" altLang="tr-TR" dirty="0" smtClean="0">
                <a:solidFill>
                  <a:srgbClr val="7030A0"/>
                </a:solidFill>
              </a:rPr>
              <a:t>15 </a:t>
            </a:r>
            <a:r>
              <a:rPr lang="en-US" altLang="tr-TR" dirty="0">
                <a:solidFill>
                  <a:srgbClr val="7030A0"/>
                </a:solidFill>
              </a:rPr>
              <a:t>days before birth </a:t>
            </a:r>
            <a:endParaRPr lang="tr-TR" altLang="tr-TR" dirty="0" smtClean="0">
              <a:solidFill>
                <a:srgbClr val="7030A0"/>
              </a:solidFill>
            </a:endParaRPr>
          </a:p>
          <a:p>
            <a:r>
              <a:rPr lang="en-GB" altLang="tr-TR" b="1" dirty="0" smtClean="0"/>
              <a:t>Canine </a:t>
            </a:r>
            <a:r>
              <a:rPr lang="en-GB" altLang="tr-TR" b="1" dirty="0"/>
              <a:t>&amp; Feline RVs:</a:t>
            </a:r>
            <a:r>
              <a:rPr lang="en-GB" altLang="tr-TR" dirty="0"/>
              <a:t>  No vaccines thought necessary.</a:t>
            </a:r>
            <a:endParaRPr lang="en-GB" altLang="tr-TR" b="1" dirty="0">
              <a:latin typeface="Courier"/>
            </a:endParaRPr>
          </a:p>
          <a:p>
            <a:endParaRPr lang="tr-TR" dirty="0"/>
          </a:p>
        </p:txBody>
      </p:sp>
    </p:spTree>
    <p:extLst>
      <p:ext uri="{BB962C8B-B14F-4D97-AF65-F5344CB8AC3E}">
        <p14:creationId xmlns:p14="http://schemas.microsoft.com/office/powerpoint/2010/main" val="39569345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hlinkClick r:id="rId2"/>
              </a:rPr>
              <a:t>https://</a:t>
            </a:r>
            <a:r>
              <a:rPr lang="tr-TR" dirty="0" smtClean="0">
                <a:hlinkClick r:id="rId2"/>
              </a:rPr>
              <a:t>www.news-medical.net/health/Rotavirus-in-Animals.aspx</a:t>
            </a:r>
            <a:endParaRPr lang="tr-TR" dirty="0" smtClean="0"/>
          </a:p>
          <a:p>
            <a:r>
              <a:rPr lang="tr-TR" dirty="0">
                <a:hlinkClick r:id="rId3"/>
              </a:rPr>
              <a:t>http://www.thecattlesite.com/diseaseinfo/234/rotaviral-diarrhoea</a:t>
            </a:r>
            <a:r>
              <a:rPr lang="tr-TR" dirty="0" smtClean="0">
                <a:hlinkClick r:id="rId3"/>
              </a:rPr>
              <a:t>/</a:t>
            </a:r>
            <a:endParaRPr lang="tr-TR" dirty="0" smtClean="0"/>
          </a:p>
          <a:p>
            <a:r>
              <a:rPr lang="en-US" altLang="tr-TR" i="1" dirty="0"/>
              <a:t>PETER H. </a:t>
            </a:r>
            <a:r>
              <a:rPr lang="en-US" altLang="tr-TR" i="1" dirty="0" smtClean="0"/>
              <a:t>RUSSELL,</a:t>
            </a:r>
            <a:r>
              <a:rPr lang="tr-TR" altLang="tr-TR" i="1" dirty="0" smtClean="0"/>
              <a:t> </a:t>
            </a:r>
            <a:r>
              <a:rPr lang="en-US" altLang="tr-TR" dirty="0" smtClean="0"/>
              <a:t>BVSc</a:t>
            </a:r>
            <a:r>
              <a:rPr lang="en-US" altLang="tr-TR" dirty="0"/>
              <a:t>, PhD, </a:t>
            </a:r>
            <a:r>
              <a:rPr lang="en-US" altLang="tr-TR" dirty="0" err="1" smtClean="0"/>
              <a:t>FRCPath</a:t>
            </a:r>
            <a:r>
              <a:rPr lang="en-US" altLang="tr-TR" dirty="0" smtClean="0"/>
              <a:t>,</a:t>
            </a:r>
            <a:r>
              <a:rPr lang="tr-TR" altLang="tr-TR" dirty="0" smtClean="0"/>
              <a:t> </a:t>
            </a:r>
            <a:r>
              <a:rPr lang="en-US" altLang="tr-TR" dirty="0" smtClean="0"/>
              <a:t>MRCVS</a:t>
            </a:r>
            <a:r>
              <a:rPr lang="tr-TR" altLang="tr-TR" dirty="0"/>
              <a:t>, REOVIRIDAE:</a:t>
            </a:r>
            <a:br>
              <a:rPr lang="tr-TR" altLang="tr-TR" dirty="0"/>
            </a:br>
            <a:r>
              <a:rPr lang="tr-TR" altLang="tr-TR" dirty="0" smtClean="0"/>
              <a:t> </a:t>
            </a:r>
            <a:r>
              <a:rPr lang="tr-TR" altLang="tr-TR" dirty="0" err="1" smtClean="0"/>
              <a:t>Rotaviruses</a:t>
            </a:r>
            <a:r>
              <a:rPr lang="tr-TR" altLang="tr-TR" dirty="0" smtClean="0"/>
              <a:t> </a:t>
            </a:r>
            <a:r>
              <a:rPr lang="tr-TR" altLang="tr-TR" dirty="0" err="1" smtClean="0"/>
              <a:t>And</a:t>
            </a:r>
            <a:r>
              <a:rPr lang="tr-TR" altLang="tr-TR" dirty="0" smtClean="0"/>
              <a:t> </a:t>
            </a:r>
            <a:r>
              <a:rPr lang="tr-TR" altLang="tr-TR" dirty="0" err="1" smtClean="0"/>
              <a:t>Orbiviruses</a:t>
            </a:r>
            <a:r>
              <a:rPr lang="tr-TR" altLang="tr-TR" dirty="0" smtClean="0"/>
              <a:t> </a:t>
            </a:r>
            <a:r>
              <a:rPr lang="en-US" altLang="tr-TR" dirty="0" smtClean="0"/>
              <a:t>Department </a:t>
            </a:r>
            <a:r>
              <a:rPr lang="en-US" altLang="tr-TR" dirty="0"/>
              <a:t>of Pathology and Infectious Diseases, The Royal Veterinary </a:t>
            </a:r>
            <a:r>
              <a:rPr lang="en-US" altLang="tr-TR" dirty="0" smtClean="0"/>
              <a:t>College,</a:t>
            </a:r>
            <a:r>
              <a:rPr lang="tr-TR" altLang="tr-TR" dirty="0"/>
              <a:t> </a:t>
            </a:r>
            <a:r>
              <a:rPr lang="tr-TR" altLang="tr-TR" dirty="0">
                <a:hlinkClick r:id="rId4"/>
              </a:rPr>
              <a:t>http://www.pitt.edu/~</a:t>
            </a:r>
            <a:r>
              <a:rPr lang="tr-TR" altLang="tr-TR" dirty="0" smtClean="0">
                <a:hlinkClick r:id="rId4"/>
              </a:rPr>
              <a:t>super1/Virology/virology</a:t>
            </a:r>
            <a:r>
              <a:rPr lang="tr-TR" altLang="tr-TR" dirty="0" smtClean="0"/>
              <a:t>.htm</a:t>
            </a:r>
            <a:endParaRPr lang="tr-TR" dirty="0"/>
          </a:p>
        </p:txBody>
      </p:sp>
    </p:spTree>
    <p:extLst>
      <p:ext uri="{BB962C8B-B14F-4D97-AF65-F5344CB8AC3E}">
        <p14:creationId xmlns:p14="http://schemas.microsoft.com/office/powerpoint/2010/main" val="3201092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solidFill>
                <a:srgbClr val="0070C0"/>
              </a:solidFill>
            </a:endParaRPr>
          </a:p>
        </p:txBody>
      </p:sp>
      <p:sp>
        <p:nvSpPr>
          <p:cNvPr id="3" name="İçerik Yer Tutucusu 2"/>
          <p:cNvSpPr>
            <a:spLocks noGrp="1"/>
          </p:cNvSpPr>
          <p:nvPr>
            <p:ph idx="1"/>
          </p:nvPr>
        </p:nvSpPr>
        <p:spPr/>
        <p:txBody>
          <a:bodyPr/>
          <a:lstStyle/>
          <a:p>
            <a:r>
              <a:rPr lang="en-US" dirty="0" err="1"/>
              <a:t>Akabane</a:t>
            </a:r>
            <a:r>
              <a:rPr lang="en-US" dirty="0"/>
              <a:t> virus infections are asymptomatic in most adult animals, but viremia usually occurs 1 to 6 days after infection, and </a:t>
            </a:r>
            <a:r>
              <a:rPr lang="en-US" dirty="0" err="1"/>
              <a:t>Akabane</a:t>
            </a:r>
            <a:r>
              <a:rPr lang="en-US" dirty="0"/>
              <a:t> virus is transmitted across the placenta to the fetus. </a:t>
            </a:r>
            <a:endParaRPr lang="tr-TR" dirty="0" smtClean="0"/>
          </a:p>
          <a:p>
            <a:r>
              <a:rPr lang="en-US" dirty="0" smtClean="0"/>
              <a:t>Fetal </a:t>
            </a:r>
            <a:r>
              <a:rPr lang="en-US" dirty="0"/>
              <a:t>infections do not become evident until the animal is either born or aborted due to severe defects.</a:t>
            </a:r>
            <a:endParaRPr lang="tr-TR" dirty="0"/>
          </a:p>
        </p:txBody>
      </p:sp>
    </p:spTree>
    <p:extLst>
      <p:ext uri="{BB962C8B-B14F-4D97-AF65-F5344CB8AC3E}">
        <p14:creationId xmlns:p14="http://schemas.microsoft.com/office/powerpoint/2010/main" val="326697751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845</TotalTime>
  <Words>5759</Words>
  <Application>Microsoft Macintosh PowerPoint</Application>
  <PresentationFormat>Geniş Ekran</PresentationFormat>
  <Paragraphs>456</Paragraphs>
  <Slides>88</Slides>
  <Notes>2</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88</vt:i4>
      </vt:variant>
    </vt:vector>
  </HeadingPairs>
  <TitlesOfParts>
    <vt:vector size="99" baseType="lpstr">
      <vt:lpstr>Calibri</vt:lpstr>
      <vt:lpstr>Calibri Light</vt:lpstr>
      <vt:lpstr>CG Times</vt:lpstr>
      <vt:lpstr>Courier</vt:lpstr>
      <vt:lpstr>Open Sans</vt:lpstr>
      <vt:lpstr>Segoe UI Light</vt:lpstr>
      <vt:lpstr>Arial</vt:lpstr>
      <vt:lpstr>Tahoma</vt:lpstr>
      <vt:lpstr>Verdana</vt:lpstr>
      <vt:lpstr>Wingdings</vt:lpstr>
      <vt:lpstr>Office Teması</vt:lpstr>
      <vt:lpstr>AKABANE DISEASE</vt:lpstr>
      <vt:lpstr>PowerPoint Sunusu</vt:lpstr>
      <vt:lpstr>Ethiology</vt:lpstr>
      <vt:lpstr>PowerPoint Sunusu</vt:lpstr>
      <vt:lpstr>PowerPoint Sunusu</vt:lpstr>
      <vt:lpstr>Geographic Distribution</vt:lpstr>
      <vt:lpstr>Transmission</vt:lpstr>
      <vt:lpstr>PowerPoint Sunusu</vt:lpstr>
      <vt:lpstr>Clinical Signs</vt:lpstr>
      <vt:lpstr>PowerPoint Sunusu</vt:lpstr>
      <vt:lpstr>PowerPoint Sunusu</vt:lpstr>
      <vt:lpstr>PowerPoint Sunusu</vt:lpstr>
      <vt:lpstr>Post Mortem </vt:lpstr>
      <vt:lpstr>PowerPoint Sunusu</vt:lpstr>
      <vt:lpstr>PowerPoint Sunusu</vt:lpstr>
      <vt:lpstr>Diagnosis</vt:lpstr>
      <vt:lpstr>PowerPoint Sunusu</vt:lpstr>
      <vt:lpstr>Differential Diagnosis</vt:lpstr>
      <vt:lpstr>Prevention and Control</vt:lpstr>
      <vt:lpstr>References</vt:lpstr>
      <vt:lpstr>BLUETONGUE DISEASE</vt:lpstr>
      <vt:lpstr>Reoviridae</vt:lpstr>
      <vt:lpstr>PowerPoint Sunusu</vt:lpstr>
      <vt:lpstr>PowerPoint Sunusu</vt:lpstr>
      <vt:lpstr>Ethiology</vt:lpstr>
      <vt:lpstr>PowerPoint Sunusu</vt:lpstr>
      <vt:lpstr>PowerPoint Sunusu</vt:lpstr>
      <vt:lpstr>PowerPoint Sunusu</vt:lpstr>
      <vt:lpstr>Transmission</vt:lpstr>
      <vt:lpstr>PowerPoint Sunusu</vt:lpstr>
      <vt:lpstr>PowerPoint Sunusu</vt:lpstr>
      <vt:lpstr>Pathogenesis</vt:lpstr>
      <vt:lpstr>PowerPoint Sunusu</vt:lpstr>
      <vt:lpstr>PowerPoint Sunusu</vt:lpstr>
      <vt:lpstr>PowerPoint Sunusu</vt:lpstr>
      <vt:lpstr>PowerPoint Sunusu</vt:lpstr>
      <vt:lpstr>PowerPoint Sunusu</vt:lpstr>
      <vt:lpstr>Morbidity and Mortality</vt:lpstr>
      <vt:lpstr>PowerPoint Sunusu</vt:lpstr>
      <vt:lpstr>Clinical Signs</vt:lpstr>
      <vt:lpstr>PowerPoint Sunusu</vt:lpstr>
      <vt:lpstr>PowerPoint Sunusu</vt:lpstr>
      <vt:lpstr>PowerPoint Sunusu</vt:lpstr>
      <vt:lpstr>PowerPoint Sunusu</vt:lpstr>
      <vt:lpstr>PowerPoint Sunusu</vt:lpstr>
      <vt:lpstr>Diagnosis and Differential Diagnosis</vt:lpstr>
      <vt:lpstr>PowerPoint Sunusu</vt:lpstr>
      <vt:lpstr>PowerPoint Sunusu</vt:lpstr>
      <vt:lpstr>Immunology</vt:lpstr>
      <vt:lpstr>Prevention and Control</vt:lpstr>
      <vt:lpstr>PowerPoint Sunusu</vt:lpstr>
      <vt:lpstr>References</vt:lpstr>
      <vt:lpstr>African Horse Sickness (AHS) Pestis Equorum </vt:lpstr>
      <vt:lpstr>PowerPoint Sunusu</vt:lpstr>
      <vt:lpstr>Ethiology</vt:lpstr>
      <vt:lpstr>PowerPoint Sunusu</vt:lpstr>
      <vt:lpstr>Transmission</vt:lpstr>
      <vt:lpstr>PowerPoint Sunusu</vt:lpstr>
      <vt:lpstr>Pathogenesis and Pathology</vt:lpstr>
      <vt:lpstr>Pathology</vt:lpstr>
      <vt:lpstr>Pathology</vt:lpstr>
      <vt:lpstr>Pathology</vt:lpstr>
      <vt:lpstr>Pathology</vt:lpstr>
      <vt:lpstr>Incubation Period</vt:lpstr>
      <vt:lpstr>Clinical Signs</vt:lpstr>
      <vt:lpstr>PowerPoint Sunusu</vt:lpstr>
      <vt:lpstr>PowerPoint Sunusu</vt:lpstr>
      <vt:lpstr>PowerPoint Sunusu</vt:lpstr>
      <vt:lpstr>PowerPoint Sunusu</vt:lpstr>
      <vt:lpstr>PowerPoint Sunusu</vt:lpstr>
      <vt:lpstr>PowerPoint Sunusu</vt:lpstr>
      <vt:lpstr>PowerPoint Sunusu</vt:lpstr>
      <vt:lpstr>Diagnosis and Differential Diagnosis</vt:lpstr>
      <vt:lpstr>PowerPoint Sunusu</vt:lpstr>
      <vt:lpstr>Prevention and Control</vt:lpstr>
      <vt:lpstr>ROTAVIRUS INFECTIONS</vt:lpstr>
      <vt:lpstr>PowerPoint Sunusu</vt:lpstr>
      <vt:lpstr>Ethiology</vt:lpstr>
      <vt:lpstr>PowerPoint Sunusu</vt:lpstr>
      <vt:lpstr>PowerPoint Sunusu</vt:lpstr>
      <vt:lpstr>Transmission</vt:lpstr>
      <vt:lpstr>Pathogenesis</vt:lpstr>
      <vt:lpstr>PowerPoint Sunusu</vt:lpstr>
      <vt:lpstr>Clinical Signs</vt:lpstr>
      <vt:lpstr>Diagnosis</vt:lpstr>
      <vt:lpstr>Prevention and Control</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Viroloji</dc:creator>
  <cp:lastModifiedBy>Microsoft Office Kullanıcısı</cp:lastModifiedBy>
  <cp:revision>135</cp:revision>
  <dcterms:created xsi:type="dcterms:W3CDTF">2017-11-06T07:59:49Z</dcterms:created>
  <dcterms:modified xsi:type="dcterms:W3CDTF">2017-11-07T20:02:44Z</dcterms:modified>
</cp:coreProperties>
</file>