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288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312" r:id="rId27"/>
    <p:sldId id="313" r:id="rId28"/>
    <p:sldId id="314" r:id="rId29"/>
    <p:sldId id="315" r:id="rId30"/>
    <p:sldId id="316" r:id="rId31"/>
    <p:sldId id="317" r:id="rId32"/>
    <p:sldId id="318" r:id="rId33"/>
    <p:sldId id="319" r:id="rId34"/>
    <p:sldId id="320" r:id="rId35"/>
    <p:sldId id="286" r:id="rId36"/>
    <p:sldId id="287" r:id="rId3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5"/>
  </p:normalViewPr>
  <p:slideViewPr>
    <p:cSldViewPr snapToGrid="0" snapToObjects="1">
      <p:cViewPr varScale="1">
        <p:scale>
          <a:sx n="107" d="100"/>
          <a:sy n="107" d="100"/>
        </p:scale>
        <p:origin x="7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F844EC74-778B-A549-A90B-EB1814358A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6BFA516-C0B9-2041-B640-8D1DEC20AA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4A42A-AF7F-4C46-96DD-E12C3BC41CD2}" type="datetimeFigureOut">
              <a:rPr lang="tr-TR" smtClean="0"/>
              <a:t>8.11.2020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1484D64-CF60-0746-AC4A-FB27A9B4FF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09911C2-D3B5-F748-BD5D-519DC8E066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B1315-E71E-784D-9B36-B6835AA09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79928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D8F6C-185F-434D-8E62-ED91820FADA6}" type="datetimeFigureOut">
              <a:rPr lang="tr-TR" smtClean="0"/>
              <a:t>8.11.2020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B019B-26ED-4D40-8386-B3274965CD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51351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96B63A-0F5B-B046-859F-2D546C4ED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F63B5C5-338D-E64D-B535-C082B973A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7C970E-19A3-4448-87A9-29DE0C148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6019-B4BC-9C43-84EC-16D435A7485D}" type="datetime1">
              <a:rPr lang="tr-TR" smtClean="0"/>
              <a:t>8.11.2020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6DDAAB-432A-5941-9A9F-106C3AE22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36B1D6-DFA7-654F-843A-0C0DADA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339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250DF8-A048-7F4A-A20E-D0F348F27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6161BEC-7BCE-1D49-8BE9-3BA5ED9389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1F5A7D-C2E2-A445-A540-AABA94059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0A3-E1BD-E640-BA61-07E5DE05B38F}" type="datetime1">
              <a:rPr lang="tr-TR" smtClean="0"/>
              <a:t>8.11.2020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AEA0F6-EF4E-CA47-9508-85FDC76F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94524E-289D-A74D-8A55-8CC93C3FE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128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E972A15-78C9-7747-ABA1-F47C8A6228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8BC245D-0F8C-684E-B27A-4023DE0B5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94EDE5-CBDA-4B4A-8781-0F2B35BF7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7689F-B7BC-1C4A-BBAE-2B7D7DE9EEA4}" type="datetime1">
              <a:rPr lang="tr-TR" smtClean="0"/>
              <a:t>8.11.2020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CA2747-AD29-014A-8746-E1EB2F6CB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2203F5-FE23-134B-A79D-2F177892A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60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7D9BF3-3073-0041-B998-759ABDE58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7CDF91-7DB5-184C-8C84-529DC8A72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C4B4302-B95A-C54B-A4C7-9261C273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61C8F-E37C-E043-A5CF-FB56E5266B5C}" type="datetime1">
              <a:rPr lang="tr-TR" smtClean="0"/>
              <a:t>8.11.2020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A0D5B3-A4F3-0A48-B79E-C6F73C69D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21DA2C-8BE5-D440-8878-EC17EA884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74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311B58-7243-7440-A3C5-7AE32841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835A1AB-7C60-614F-BE3D-67F7544C3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067ED0-F8D0-524A-A29E-9F16C25F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C419-FE9D-DF4C-9CA4-B29402D2D5CE}" type="datetime1">
              <a:rPr lang="tr-TR" smtClean="0"/>
              <a:t>8.11.2020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6C7EEE-B318-3243-A068-A8BDF0FAC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2BC829-5127-7F41-A20F-01F168CDE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259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F8AC6E-A165-BD4E-ACE7-00A944F22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9CAC31-22BB-DC45-A5EC-F7D2C06B01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BC89076-A0FB-3B40-958A-C9A2817DD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7DB8FDA-1F5C-194C-B41D-FF2A47794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BA7FE-F710-FF46-92E5-306272684542}" type="datetime1">
              <a:rPr lang="tr-TR" smtClean="0"/>
              <a:t>8.11.2020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C475302-08C4-444F-AA78-860986BA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6AB3BEB-05B7-C94E-8DC0-669E5CF12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36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A95960-2C91-304B-ACC4-DCA0AB42D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51264FD-E70A-D74E-9AAB-334154C0A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F44DCF2-18B9-664D-8EB7-65F52D18D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7B19A9-CACD-DB4D-A89E-456FC22B23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AF8A554-47DA-DC42-87BB-D5A9AE73B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87E66A9-2AFD-1149-B604-2A0BF8547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F21D-CFCA-9E46-BE99-E187F7A45655}" type="datetime1">
              <a:rPr lang="tr-TR" smtClean="0"/>
              <a:t>8.11.2020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CCECD2D-11BA-9749-BB53-4AB5C686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F1F185F-349D-9F4A-85F0-4C7C79BA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87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F4DA28-1B1D-8D48-A1A7-C1D0FB73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7F14F5F-451B-3D4B-A42D-CAD6322BF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54B8-B7C3-404D-996C-BA28D74CB19E}" type="datetime1">
              <a:rPr lang="tr-TR" smtClean="0"/>
              <a:t>8.11.2020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22F3C0D-14B2-0A47-AC0F-464E7BEC1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3DEBB3C-458F-514B-A12D-80A16D429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41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86EB449-A4B4-5645-A9CA-830A3B873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E35C-63FB-9247-9ABD-080D9A4931A8}" type="datetime1">
              <a:rPr lang="tr-TR" smtClean="0"/>
              <a:t>8.11.2020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DE43159-F5AF-F749-B108-8ADDE94A5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8139AB7-EFC8-6646-B285-1D07CB7C2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854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DD68DA-CA1E-D048-90E4-B971F1F4A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12D4DE-2953-BF42-9DDB-65DEE3097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2C4011E-3670-EB4B-BE09-5220DA208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FE5AA5-33A3-1044-BB81-10291567D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216D4-70AE-FA40-ABDF-1567E0D9EB95}" type="datetime1">
              <a:rPr lang="tr-TR" smtClean="0"/>
              <a:t>8.11.2020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ECBC22-A75B-6942-9D5F-C5542D7B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CCBBA43-4DD5-5240-87B1-503EA829E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24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7EEF2C-D95D-054F-B27B-2F90B7467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4B12692-9BA4-794B-8B0F-AA638F2562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370C683-6FC9-6942-9CF1-7E21CD1255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B43ECFB-E1F6-B141-A1F2-ED4194B7C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B46F5-822F-7741-BD5F-15B9229713C2}" type="datetime1">
              <a:rPr lang="tr-TR" smtClean="0"/>
              <a:t>8.11.2020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499F7CC-C951-2947-BE67-FF5F8A30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09DD75-1994-C346-8114-3A3926F78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FFA4795-F9D0-1946-A4F4-698C912B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68EB99-81AB-6A43-A027-73EE0C17A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71B9CA-596C-2541-A852-6FDFE578E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000D6-E948-2C4D-9726-AC7229FF5D6A}" type="datetime1">
              <a:rPr lang="tr-TR" smtClean="0"/>
              <a:t>8.11.2020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59BF90-1C7B-2A4B-A246-30225F1CE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EF630F-0711-7843-9E2A-C350B995FA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95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134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522741D-FB8F-A145-98A0-420190523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6" y="803705"/>
            <a:ext cx="4208656" cy="3034857"/>
          </a:xfrm>
        </p:spPr>
        <p:txBody>
          <a:bodyPr anchor="b">
            <a:normAutofit/>
          </a:bodyPr>
          <a:lstStyle/>
          <a:p>
            <a:pPr algn="r"/>
            <a: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ve İletişim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DEFB179-410A-484A-80B6-05B76FA24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21" y="4013165"/>
            <a:ext cx="4204012" cy="2205732"/>
          </a:xfrm>
        </p:spPr>
        <p:txBody>
          <a:bodyPr anchor="t">
            <a:normAutofit/>
          </a:bodyPr>
          <a:lstStyle/>
          <a:p>
            <a:pPr algn="r"/>
            <a:r>
              <a:rPr lang="tr-TR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Ders</a:t>
            </a:r>
          </a:p>
        </p:txBody>
      </p:sp>
      <p:cxnSp>
        <p:nvCxnSpPr>
          <p:cNvPr id="147" name="Straight Connector 136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928939"/>
            <a:ext cx="393192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sim 4">
            <a:extLst>
              <a:ext uri="{FF2B5EF4-FFF2-40B4-BE49-F238E27FC236}">
                <a16:creationId xmlns:a16="http://schemas.microsoft.com/office/drawing/2014/main" id="{F4EE7BD4-9B19-3F4C-8E73-65B351C9DD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269"/>
          <a:stretch/>
        </p:blipFill>
        <p:spPr>
          <a:xfrm>
            <a:off x="6096000" y="734366"/>
            <a:ext cx="5459470" cy="539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61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1D81B0-9CBC-0748-B440-4E7368235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Broşür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8F2E33-AE85-154B-8DCC-DC199BFB2B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Broşürler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pazarlama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biridir. Yolda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yürürken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size uzatılan veya posta kutunuzdan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broşürler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buna örnektir.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Broşür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reklam amacıyla yaygın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kullanıldığı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uzmanları tarafından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Kurumla ilgili sıklıkla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değişmeyen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bilgiler,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broşürler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vasıtasıyla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ulaştırılır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bilgi ihtiyacı kendilerine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dağıtılan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broşürlerle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giderilir.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Kurumda belli alanlara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yerleştirilen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sergilikler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aracılığıyla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broşürler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sürekli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görünür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kılınarak,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olumlu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sağlanabilir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046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99CAC45-928A-784B-9848-DA815C11B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5.Duyuru Panoları ve Afişler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C42BFC-98F6-D246-A47C-4E0992C6DE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Duyuru panoları ve </a:t>
            </a:r>
            <a:r>
              <a:rPr lang="tr-TR" dirty="0" err="1"/>
              <a:t>afişler</a:t>
            </a:r>
            <a:r>
              <a:rPr lang="tr-TR" dirty="0"/>
              <a:t>, </a:t>
            </a:r>
            <a:r>
              <a:rPr lang="tr-TR" dirty="0" err="1"/>
              <a:t>ic</a:t>
            </a:r>
            <a:r>
              <a:rPr lang="tr-TR" dirty="0"/>
              <a:t>̧ halkla </a:t>
            </a:r>
            <a:r>
              <a:rPr lang="tr-TR" dirty="0" err="1"/>
              <a:t>ilişkilerde</a:t>
            </a:r>
            <a:r>
              <a:rPr lang="tr-TR" dirty="0"/>
              <a:t> sıklıkla kullanılan </a:t>
            </a:r>
            <a:r>
              <a:rPr lang="tr-TR" dirty="0" err="1"/>
              <a:t>araçlardır</a:t>
            </a:r>
            <a:r>
              <a:rPr lang="tr-TR" dirty="0"/>
              <a:t>. </a:t>
            </a:r>
            <a:r>
              <a:rPr lang="tr-TR" dirty="0" err="1"/>
              <a:t>Çok</a:t>
            </a:r>
            <a:r>
              <a:rPr lang="tr-TR" dirty="0"/>
              <a:t> sayıda </a:t>
            </a:r>
            <a:r>
              <a:rPr lang="tr-TR" dirty="0" err="1"/>
              <a:t>kişiye</a:t>
            </a:r>
            <a:r>
              <a:rPr lang="tr-TR" dirty="0"/>
              <a:t> az masrafla </a:t>
            </a:r>
            <a:r>
              <a:rPr lang="tr-TR" dirty="0" err="1"/>
              <a:t>ulaşmak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tercih edilirler. </a:t>
            </a:r>
          </a:p>
          <a:p>
            <a:r>
              <a:rPr lang="tr-TR" dirty="0"/>
              <a:t>Duyuru panoları ve </a:t>
            </a:r>
            <a:r>
              <a:rPr lang="tr-TR" dirty="0" err="1"/>
              <a:t>afişlerin</a:t>
            </a:r>
            <a:r>
              <a:rPr lang="tr-TR" dirty="0"/>
              <a:t> kurumda uygun yerlere </a:t>
            </a:r>
            <a:r>
              <a:rPr lang="tr-TR" dirty="0" err="1"/>
              <a:t>yerleştirilmeleri</a:t>
            </a:r>
            <a:r>
              <a:rPr lang="tr-TR" dirty="0"/>
              <a:t> gerekir. </a:t>
            </a:r>
          </a:p>
          <a:p>
            <a:r>
              <a:rPr lang="tr-TR" dirty="0" err="1"/>
              <a:t>Çalışanların</a:t>
            </a:r>
            <a:r>
              <a:rPr lang="tr-TR" dirty="0"/>
              <a:t> </a:t>
            </a:r>
            <a:r>
              <a:rPr lang="tr-TR" dirty="0" err="1"/>
              <a:t>önünde</a:t>
            </a:r>
            <a:r>
              <a:rPr lang="tr-TR" dirty="0"/>
              <a:t> </a:t>
            </a:r>
            <a:r>
              <a:rPr lang="tr-TR" dirty="0" err="1"/>
              <a:t>rahatça</a:t>
            </a:r>
            <a:r>
              <a:rPr lang="tr-TR" dirty="0"/>
              <a:t> durarak okuyabilecekleri alanlar tercih edilmelidir. Panolara </a:t>
            </a:r>
            <a:r>
              <a:rPr lang="tr-TR" dirty="0" err="1"/>
              <a:t>yerleştirilen</a:t>
            </a:r>
            <a:r>
              <a:rPr lang="tr-TR" dirty="0"/>
              <a:t> duyuruların veya </a:t>
            </a:r>
            <a:r>
              <a:rPr lang="tr-TR" dirty="0" err="1"/>
              <a:t>afişlerin</a:t>
            </a:r>
            <a:r>
              <a:rPr lang="tr-TR" dirty="0"/>
              <a:t> okunabilir </a:t>
            </a:r>
            <a:r>
              <a:rPr lang="tr-TR" dirty="0" err="1"/>
              <a:t>büyüklükte</a:t>
            </a:r>
            <a:r>
              <a:rPr lang="tr-TR" dirty="0"/>
              <a:t> olması ve dikkat </a:t>
            </a:r>
            <a:r>
              <a:rPr lang="tr-TR" dirty="0" err="1"/>
              <a:t>çekiciliği</a:t>
            </a:r>
            <a:r>
              <a:rPr lang="tr-TR" dirty="0"/>
              <a:t> </a:t>
            </a:r>
            <a:r>
              <a:rPr lang="tr-TR" dirty="0" err="1"/>
              <a:t>önemlidir</a:t>
            </a:r>
            <a:r>
              <a:rPr lang="tr-TR" dirty="0"/>
              <a:t>.</a:t>
            </a:r>
          </a:p>
          <a:p>
            <a:r>
              <a:rPr lang="tr-TR" dirty="0"/>
              <a:t> </a:t>
            </a:r>
            <a:r>
              <a:rPr lang="tr-TR" dirty="0" err="1"/>
              <a:t>Birçok</a:t>
            </a:r>
            <a:r>
              <a:rPr lang="tr-TR" dirty="0"/>
              <a:t> duyurunun veya </a:t>
            </a:r>
            <a:r>
              <a:rPr lang="tr-TR" dirty="0" err="1"/>
              <a:t>afişin</a:t>
            </a:r>
            <a:r>
              <a:rPr lang="tr-TR" dirty="0"/>
              <a:t> yer </a:t>
            </a:r>
            <a:r>
              <a:rPr lang="tr-TR" dirty="0" err="1"/>
              <a:t>aldığı</a:t>
            </a:r>
            <a:r>
              <a:rPr lang="tr-TR" dirty="0"/>
              <a:t> bir ortamda, yeni asılanın </a:t>
            </a:r>
            <a:r>
              <a:rPr lang="tr-TR" dirty="0" err="1"/>
              <a:t>diğerlerinin</a:t>
            </a:r>
            <a:r>
              <a:rPr lang="tr-TR" dirty="0"/>
              <a:t> arasında fark edilir olması gerekir.</a:t>
            </a:r>
          </a:p>
        </p:txBody>
      </p:sp>
    </p:spTree>
    <p:extLst>
      <p:ext uri="{BB962C8B-B14F-4D97-AF65-F5344CB8AC3E}">
        <p14:creationId xmlns:p14="http://schemas.microsoft.com/office/powerpoint/2010/main" val="1679290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F42D13-8D13-C94B-862D-F6425F30E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İnternet Temelli Araçlar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A4C8FB-1108-EE4A-A71B-60D6B4154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mesajlarının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dağıtımı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sergilenmesi ve saklanmasını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değiştiren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yeni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teknolojileri her alanda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değiştirmis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yeni olanaklar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Bugün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artık internetsiz bir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teknolojileri kurum ve kamu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anlamda iki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beraberinde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İnternet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ortamında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kurumsal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sürekliliği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hizmetleri tanıtmada, iş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geliştirmede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sanal ortamda daha fazla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satmada,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küresel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medyada yer alarak, habercilere video, ses, metin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fotoğraf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haberi anın-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gönderebilmede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döküman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arşivleme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güncellemede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sıkça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sorulan sorular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bölümu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iş takibi yapma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müşteri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portföyu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hedef kitlenin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desteğini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kazanmada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etkileşimli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kurmada ve zengin bir veri bankası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oldukça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etkilidir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Sayımer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2008, s. 64-68).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8511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154409-D76F-F34E-9396-87DAA51E0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6.1 Intranet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F206B7-4373-8F46-8990-BF13A8A06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Intranet;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yararlanabildiği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internet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düşünülebilir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bilgilere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ulaşabilir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haberleşebilir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iş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takip edebilirler. Intranet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acil bilgilerin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ulaştırılmasında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hızlı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mesaj iletmek zaman almaktadır. Bazen de 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sadece belli bir kitleye iletilirken,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kesimlerin haberdar olmaması gereken konular olabilmektedir.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Intranet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mesajlarının iletilmesinde etkin ve hızlı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Ayrıca 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sağlanmasında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ortam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söylentilere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hızlı tepki vermesini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1844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8D94893-F0E6-CE4B-8560-3D6A371CF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6.2 </a:t>
            </a:r>
            <a:r>
              <a:rPr lang="tr-TR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Extranet</a:t>
            </a:r>
            <a:endParaRPr lang="tr-TR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261513-975F-2040-9CC2-6EC04859E8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Extranet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intranet teknik altyapısı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yapılandırılmıştır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2009).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tedarikçileri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bayileri, yatırımcıları,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şehirler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ülkelerdeki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iş ortaklarıyla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kullanarak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kurmak isteyebilmektedir.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Extranet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önlemler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parolalar sayesinde,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dışarıdan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sayede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mesajları, kurumdan ne kadar uzak olurlarsa olsunlar,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paydaşlara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ulaştırılabilir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0987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F6B0B2-E43E-7D4A-91DC-E25D23C21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6.3 Sosyal Medya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93D31C2-FEDA-7B4D-8245-99F361347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 medya günümüzde önemli bir fenomen haline gelmiştir.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Facebook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Twitter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popüler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sosyal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paylaşım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gelmektedir.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Facebook profilleri ve sayfalarıyla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kadar,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Twitter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hesapları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aracılığıyla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yürütmektedirler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Bir kurum,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Facebook’da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sadece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abone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olabileceği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profili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Twitter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hesabı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aracılığıyla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mesaj iletebilmektedir.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paylaşım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sıcak ve samimi ortamlardır.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yüzden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uzmanının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dil de ortamın atmosferine uygun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yapılandırılmalıdır.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iş ortamının resmiyetinden uzak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ulaştırılan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mesajların etkisi de daha farklı olmaktadır.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9019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43FB91F-535B-1E4C-A3FF-DB51A3B74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Dış Halkla İlişkiler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2CA6F1-7C24-F94B-9744-D184CAD97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kitlelerine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paydaşlarına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ulaşarak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sağlamayı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ayağını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hedefleyen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gerçekleştirilebileceği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ortam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konusudur.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organizasyonlar ve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kullanımını buna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verebiliriz.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kullanılan ortam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organizasyon faaliyetleri,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medya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sıralanabilir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Gürgen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2006, s. 168-180).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6458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2EA3CE-9A2C-F14E-B1BB-7A264508B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Organizasyon Faaliyetleri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3FD978-CB90-1349-942A-1D593AA51D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altında pek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organizasyona imza atarlar.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organizasyon faaliyetinin belli bir amacı ve hedef kitleye iletmek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 mesajları vardır.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uzmanları da bu mesajların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iletileceği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ortamı yaratmaktan sorumludurlar.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yandan organizasyon faaliyetleri hedef kitle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paydaşlarla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yüze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imkânı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kritik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sahiptir. Katılımcıların mutlu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organizasyon esnasında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ulaştırılacak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mesajlar da daha etkili olmaktadır.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 alan organizasyon faaliyetleri toplantılar, sergiler, fuar, festivaller,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yarışmalar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törenler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sıralanabilir.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841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539AA5-1037-3440-80AF-C600FF2D3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1.Toplantı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78473-C112-0A4A-8640-B2B6A9A026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kapsamında,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büyüklüklerde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toplantılar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toplantı birbirinden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düzenlemelere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duyar. Yine de hemen her toplantı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uzmanının izlemesi ve her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aşamasını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kontrol altında tutması gereken planlama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vardır.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toplantı organize ederken uygulama planına sadık kalmak,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kolaylaştıracaktır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Toplantı yeri, katılımcılar, bütçesi, zaman, değerlendirilmesi önem taşıyan süreçlerdir.</a:t>
            </a:r>
          </a:p>
        </p:txBody>
      </p:sp>
    </p:spTree>
    <p:extLst>
      <p:ext uri="{BB962C8B-B14F-4D97-AF65-F5344CB8AC3E}">
        <p14:creationId xmlns:p14="http://schemas.microsoft.com/office/powerpoint/2010/main" val="14835370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D9B3A7-5014-6C47-AF7E-F75C312B7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2.Sergi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C8F7DC-79B8-224D-8DA8-7A187A5757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Kuruluşlar</a:t>
            </a:r>
            <a:r>
              <a:rPr lang="tr-TR" dirty="0"/>
              <a:t> </a:t>
            </a:r>
            <a:r>
              <a:rPr lang="tr-TR" dirty="0" err="1"/>
              <a:t>ürün</a:t>
            </a:r>
            <a:r>
              <a:rPr lang="tr-TR" dirty="0"/>
              <a:t> veya hizmetlerini hedef kitlelere anlatmak </a:t>
            </a:r>
            <a:r>
              <a:rPr lang="tr-TR" dirty="0" err="1"/>
              <a:t>için</a:t>
            </a:r>
            <a:r>
              <a:rPr lang="tr-TR" dirty="0"/>
              <a:t> sergilerden yararlanabilir. </a:t>
            </a:r>
          </a:p>
          <a:p>
            <a:r>
              <a:rPr lang="tr-TR" dirty="0"/>
              <a:t>Sergiler farklı </a:t>
            </a:r>
            <a:r>
              <a:rPr lang="tr-TR" dirty="0" err="1"/>
              <a:t>amac</a:t>
            </a:r>
            <a:r>
              <a:rPr lang="tr-TR" dirty="0"/>
              <a:t>̧ ve </a:t>
            </a:r>
            <a:r>
              <a:rPr lang="tr-TR" dirty="0" err="1"/>
              <a:t>içeriklerle</a:t>
            </a:r>
            <a:r>
              <a:rPr lang="tr-TR" dirty="0"/>
              <a:t> </a:t>
            </a:r>
            <a:r>
              <a:rPr lang="tr-TR" dirty="0" err="1"/>
              <a:t>düzenlenebilir</a:t>
            </a:r>
            <a:r>
              <a:rPr lang="tr-TR" dirty="0"/>
              <a:t>. </a:t>
            </a:r>
          </a:p>
          <a:p>
            <a:r>
              <a:rPr lang="tr-TR" dirty="0" err="1"/>
              <a:t>Beğenilen</a:t>
            </a:r>
            <a:r>
              <a:rPr lang="tr-TR" dirty="0"/>
              <a:t> ve ilgi </a:t>
            </a:r>
            <a:r>
              <a:rPr lang="tr-TR" dirty="0" err="1"/>
              <a:t>gören</a:t>
            </a:r>
            <a:r>
              <a:rPr lang="tr-TR" dirty="0"/>
              <a:t> sergiler kurumların imajını </a:t>
            </a:r>
            <a:r>
              <a:rPr lang="tr-TR" dirty="0" err="1"/>
              <a:t>güçlendirir</a:t>
            </a:r>
            <a:r>
              <a:rPr lang="tr-TR" dirty="0"/>
              <a:t>. </a:t>
            </a:r>
          </a:p>
          <a:p>
            <a:r>
              <a:rPr lang="tr-TR" dirty="0"/>
              <a:t>Sergiler yeni </a:t>
            </a:r>
            <a:r>
              <a:rPr lang="tr-TR" dirty="0" err="1"/>
              <a:t>ürünlerin</a:t>
            </a:r>
            <a:r>
              <a:rPr lang="tr-TR" dirty="0"/>
              <a:t> tanıtımında etkilidir. </a:t>
            </a:r>
          </a:p>
          <a:p>
            <a:r>
              <a:rPr lang="tr-TR" dirty="0"/>
              <a:t>Sergiler belli bir </a:t>
            </a:r>
            <a:r>
              <a:rPr lang="tr-TR" dirty="0" err="1"/>
              <a:t>süre</a:t>
            </a:r>
            <a:r>
              <a:rPr lang="tr-TR" dirty="0"/>
              <a:t> ile </a:t>
            </a:r>
            <a:r>
              <a:rPr lang="tr-TR" dirty="0" err="1"/>
              <a:t>açılmalı</a:t>
            </a:r>
            <a:r>
              <a:rPr lang="tr-TR" dirty="0"/>
              <a:t> ve mutlaka basılı tanıtım malzemeleri de hazırlanmalıdır. </a:t>
            </a:r>
          </a:p>
          <a:p>
            <a:r>
              <a:rPr lang="tr-TR" dirty="0" err="1"/>
              <a:t>Kuruluşlar</a:t>
            </a:r>
            <a:r>
              <a:rPr lang="tr-TR" dirty="0"/>
              <a:t> tasarlayacakları bir </a:t>
            </a:r>
            <a:r>
              <a:rPr lang="tr-TR" dirty="0" err="1"/>
              <a:t>mekân</a:t>
            </a:r>
            <a:r>
              <a:rPr lang="tr-TR" dirty="0"/>
              <a:t> sayesinde devamlı sergiler veya mobil bazı </a:t>
            </a:r>
            <a:r>
              <a:rPr lang="tr-TR" dirty="0" err="1"/>
              <a:t>çözümler</a:t>
            </a:r>
            <a:r>
              <a:rPr lang="tr-TR" dirty="0"/>
              <a:t> sayesinde gezici sergiler </a:t>
            </a:r>
            <a:r>
              <a:rPr lang="tr-TR" dirty="0" err="1"/>
              <a:t>düzenleyebilir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0854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ADA02D1-5170-2843-BEBB-5B8BA81F5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b="1" dirty="0"/>
            </a:b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İlişkilerde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Kullanılan Ortamlar,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Yöntemler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CB1751-801D-364B-BE82-F54BA7F87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ortam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seslenilecek kitleye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yakın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çevresine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 organize edilirken kullanılan ortam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genellikle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uzmanının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kontrolu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altındadır.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Planlanan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faaliyetleri, ancak uygun ortam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kullanımıyla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ulaşabilir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Internetin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teknolojilerinde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sebep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toplumları da etkilemektedir.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99608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546412-CE07-9A4F-991D-0CD90869B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3.Fuar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75F290B-7A03-E04D-A091-6F50031B29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Fuar; belli bir konu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düzenlenen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pek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firmanın katılarak, marka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/hizmetlerini tanıttıkları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kapsamlı organizasyonlardır.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Fuarlar,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kitlesiyle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yüze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getirmesi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ortamıdır.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yandan, fuarlarda ulusal ve uluslararası yeni iş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imzalamak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fırsatlar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konusudur.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Medyanın fuarlara olan ilgisi genelde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Burada kritik olan nokta, pek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ortamda medyanın ilgisini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çekecek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standa sahip olmaktır.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Standın tasarımı,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etkinlik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şovlar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medyanın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ilgisini artıraraktır.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uzmanı fuar davetiyelerini medyaya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ulaştırırken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yaratıcı ve bilgilendirici olmalıdır. </a:t>
            </a:r>
          </a:p>
        </p:txBody>
      </p:sp>
    </p:spTree>
    <p:extLst>
      <p:ext uri="{BB962C8B-B14F-4D97-AF65-F5344CB8AC3E}">
        <p14:creationId xmlns:p14="http://schemas.microsoft.com/office/powerpoint/2010/main" val="18695636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3A2ADA-90BA-834F-BCB0-0C2A80C66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Festivaller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66DDB7-2612-6740-A842-3790CECD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Festival denince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çoğunlukla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şehir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/sanat etkinlikleri akla gelmektedir. Festivaller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şehir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tanıtımları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sıklıkla kullanılan bir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ortamıdır.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yandan ticari markaların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festivaller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düzenlediğini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farklı festivallere sponsor oldukları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yaygındır.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çerçevesinde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festivali kendi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yerine, var olan bir festivale de sponsor olabilirler. Sponsorluk, himaye etmenin modern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tanımlamasıdır.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Ticari markaların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bazı festivaller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ücretli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olabilir.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99859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EEFA28-CB9B-2A42-B7EC-08A6F9094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Yarışma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857114-3C1F-EF43-ABAA-77998049F2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hedef kitlelerinin ilgisini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çekecek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kurum imajını kuvvetlendirecek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yarışmaları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organizasyonu olarak kullanabilirler.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Sanat, spor, bilim ve farklı alanlarda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düzenlenebilecek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yarışmalar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halk kitlelerine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olabileceği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stratejik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çerçevesinde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dar bir kesime de hitap edebilir.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Kitlesel bir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aracı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yarışmaların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sonucunda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ödül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olması, kazananların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törenle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ödüllendirilmesi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ek etkinlikler medyanın ilgisini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çekecek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organizasyonun haber olma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şansını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artıracaktır.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16792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31A380-B736-EE44-86FA-D33832013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Tören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E26E12-7A46-9D44-9992-18036F7ED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Kuruluşlar</a:t>
            </a:r>
            <a:r>
              <a:rPr lang="tr-TR" dirty="0"/>
              <a:t> pek </a:t>
            </a:r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tören</a:t>
            </a:r>
            <a:r>
              <a:rPr lang="tr-TR" dirty="0"/>
              <a:t> </a:t>
            </a:r>
            <a:r>
              <a:rPr lang="tr-TR" dirty="0" err="1"/>
              <a:t>düzenleyebilir</a:t>
            </a:r>
            <a:r>
              <a:rPr lang="tr-TR" dirty="0"/>
              <a:t> ama bir </a:t>
            </a:r>
            <a:r>
              <a:rPr lang="tr-TR" dirty="0" err="1"/>
              <a:t>dıs</a:t>
            </a:r>
            <a:r>
              <a:rPr lang="tr-TR" dirty="0"/>
              <a:t>̧ halkla </a:t>
            </a:r>
            <a:r>
              <a:rPr lang="tr-TR" dirty="0" err="1"/>
              <a:t>ilişkiler</a:t>
            </a:r>
            <a:r>
              <a:rPr lang="tr-TR" dirty="0"/>
              <a:t> faaliyeti amacı </a:t>
            </a:r>
            <a:r>
              <a:rPr lang="tr-TR" dirty="0" err="1"/>
              <a:t>güdülüyorsa</a:t>
            </a:r>
            <a:r>
              <a:rPr lang="tr-TR" dirty="0"/>
              <a:t>, bu </a:t>
            </a:r>
            <a:r>
              <a:rPr lang="tr-TR" dirty="0" err="1"/>
              <a:t>törenlerin</a:t>
            </a:r>
            <a:r>
              <a:rPr lang="tr-TR" dirty="0"/>
              <a:t> medyanın ilgisini </a:t>
            </a:r>
            <a:r>
              <a:rPr lang="tr-TR" dirty="0" err="1"/>
              <a:t>çekecek</a:t>
            </a:r>
            <a:r>
              <a:rPr lang="tr-TR" dirty="0"/>
              <a:t> konularda hayata </a:t>
            </a:r>
            <a:r>
              <a:rPr lang="tr-TR" dirty="0" err="1"/>
              <a:t>geçirilmesinde</a:t>
            </a:r>
            <a:r>
              <a:rPr lang="tr-TR" dirty="0"/>
              <a:t> fayda olacaktır. </a:t>
            </a:r>
          </a:p>
          <a:p>
            <a:r>
              <a:rPr lang="tr-TR" dirty="0" err="1"/>
              <a:t>Açılıs</a:t>
            </a:r>
            <a:r>
              <a:rPr lang="tr-TR" dirty="0"/>
              <a:t>̧ ve </a:t>
            </a:r>
            <a:r>
              <a:rPr lang="tr-TR" dirty="0" err="1"/>
              <a:t>yıldönümu</a:t>
            </a:r>
            <a:r>
              <a:rPr lang="tr-TR" dirty="0"/>
              <a:t>̈ </a:t>
            </a:r>
            <a:r>
              <a:rPr lang="tr-TR" dirty="0" err="1"/>
              <a:t>törenleri</a:t>
            </a:r>
            <a:r>
              <a:rPr lang="tr-TR" dirty="0"/>
              <a:t> bu kapsamda </a:t>
            </a:r>
            <a:r>
              <a:rPr lang="tr-TR" dirty="0" err="1"/>
              <a:t>değerlendirilebilir</a:t>
            </a:r>
            <a:r>
              <a:rPr lang="tr-TR" dirty="0"/>
              <a:t>. </a:t>
            </a:r>
          </a:p>
          <a:p>
            <a:r>
              <a:rPr lang="tr-TR" dirty="0" err="1"/>
              <a:t>Kuruluşun</a:t>
            </a:r>
            <a:r>
              <a:rPr lang="tr-TR" dirty="0"/>
              <a:t> yeni </a:t>
            </a:r>
            <a:r>
              <a:rPr lang="tr-TR" dirty="0" err="1"/>
              <a:t>gireceği</a:t>
            </a:r>
            <a:r>
              <a:rPr lang="tr-TR" dirty="0"/>
              <a:t> bir </a:t>
            </a:r>
            <a:r>
              <a:rPr lang="tr-TR" dirty="0" err="1"/>
              <a:t>sektör</a:t>
            </a:r>
            <a:r>
              <a:rPr lang="tr-TR" dirty="0"/>
              <a:t>, </a:t>
            </a:r>
            <a:r>
              <a:rPr lang="tr-TR" dirty="0" err="1"/>
              <a:t>ürün</a:t>
            </a:r>
            <a:r>
              <a:rPr lang="tr-TR" dirty="0"/>
              <a:t>/hizmetlerinin ilk kez piyasaya </a:t>
            </a:r>
            <a:r>
              <a:rPr lang="tr-TR" dirty="0" err="1"/>
              <a:t>sürülmesi</a:t>
            </a:r>
            <a:r>
              <a:rPr lang="tr-TR" dirty="0"/>
              <a:t> veya yeni </a:t>
            </a:r>
            <a:r>
              <a:rPr lang="tr-TR" dirty="0" err="1"/>
              <a:t>açılan</a:t>
            </a:r>
            <a:r>
              <a:rPr lang="tr-TR" dirty="0"/>
              <a:t> bir </a:t>
            </a:r>
            <a:r>
              <a:rPr lang="tr-TR" dirty="0" err="1"/>
              <a:t>mağaza</a:t>
            </a:r>
            <a:r>
              <a:rPr lang="tr-TR" dirty="0"/>
              <a:t> ya da fabrika; </a:t>
            </a:r>
            <a:r>
              <a:rPr lang="tr-TR" dirty="0" err="1"/>
              <a:t>açılıs</a:t>
            </a:r>
            <a:r>
              <a:rPr lang="tr-TR" dirty="0"/>
              <a:t>̧ </a:t>
            </a:r>
            <a:r>
              <a:rPr lang="tr-TR" dirty="0" err="1"/>
              <a:t>törenlerine</a:t>
            </a:r>
            <a:r>
              <a:rPr lang="tr-TR" dirty="0"/>
              <a:t> </a:t>
            </a:r>
            <a:r>
              <a:rPr lang="tr-TR" dirty="0" err="1"/>
              <a:t>örnek</a:t>
            </a:r>
            <a:r>
              <a:rPr lang="tr-TR" dirty="0"/>
              <a:t> olarak verilebilir. Piyasada belli bir </a:t>
            </a:r>
            <a:r>
              <a:rPr lang="tr-TR" dirty="0" err="1"/>
              <a:t>süredir</a:t>
            </a:r>
            <a:r>
              <a:rPr lang="tr-TR" dirty="0"/>
              <a:t> faaliyet </a:t>
            </a:r>
            <a:r>
              <a:rPr lang="tr-TR" dirty="0" err="1"/>
              <a:t>gösteren</a:t>
            </a:r>
            <a:r>
              <a:rPr lang="tr-TR" dirty="0"/>
              <a:t> </a:t>
            </a:r>
            <a:r>
              <a:rPr lang="tr-TR" dirty="0" err="1"/>
              <a:t>kuruluşun</a:t>
            </a:r>
            <a:r>
              <a:rPr lang="tr-TR" dirty="0"/>
              <a:t> </a:t>
            </a:r>
            <a:r>
              <a:rPr lang="tr-TR" dirty="0" err="1"/>
              <a:t>yıldönümu</a:t>
            </a:r>
            <a:r>
              <a:rPr lang="tr-TR" dirty="0"/>
              <a:t>̈ kutlamaları da bu </a:t>
            </a:r>
            <a:r>
              <a:rPr lang="tr-TR" dirty="0" err="1"/>
              <a:t>çerçevede</a:t>
            </a:r>
            <a:r>
              <a:rPr lang="tr-TR" dirty="0"/>
              <a:t> </a:t>
            </a:r>
            <a:r>
              <a:rPr lang="tr-TR" dirty="0" err="1"/>
              <a:t>değerlendirilir</a:t>
            </a:r>
            <a:r>
              <a:rPr lang="tr-TR" dirty="0"/>
              <a:t>. T</a:t>
            </a:r>
          </a:p>
          <a:p>
            <a:r>
              <a:rPr lang="tr-TR" dirty="0" err="1"/>
              <a:t>örenlerde</a:t>
            </a:r>
            <a:r>
              <a:rPr lang="tr-TR" dirty="0"/>
              <a:t> organizasyonun </a:t>
            </a:r>
            <a:r>
              <a:rPr lang="tr-TR" dirty="0" err="1"/>
              <a:t>zenginleşmesi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, kitap ve </a:t>
            </a:r>
            <a:r>
              <a:rPr lang="tr-TR" dirty="0" err="1"/>
              <a:t>broşür</a:t>
            </a:r>
            <a:r>
              <a:rPr lang="tr-TR" dirty="0"/>
              <a:t> hazırlamak, konferans </a:t>
            </a:r>
            <a:r>
              <a:rPr lang="tr-TR" dirty="0" err="1"/>
              <a:t>du</a:t>
            </a:r>
            <a:r>
              <a:rPr lang="tr-TR" dirty="0"/>
              <a:t>̈- </a:t>
            </a:r>
            <a:r>
              <a:rPr lang="tr-TR" dirty="0" err="1"/>
              <a:t>zenlemek</a:t>
            </a:r>
            <a:r>
              <a:rPr lang="tr-TR" dirty="0"/>
              <a:t>, kokteyl ve yemek vermek yerinde olur. </a:t>
            </a:r>
          </a:p>
        </p:txBody>
      </p:sp>
    </p:spTree>
    <p:extLst>
      <p:ext uri="{BB962C8B-B14F-4D97-AF65-F5344CB8AC3E}">
        <p14:creationId xmlns:p14="http://schemas.microsoft.com/office/powerpoint/2010/main" val="21497352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F7DC283-C19B-714C-BDAB-32BC855B5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Kitle İletişim Araçları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A5147A-38D3-BD42-86CE-5470740CD3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Kitle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araçları</a:t>
            </a:r>
            <a:r>
              <a:rPr lang="tr-TR" dirty="0"/>
              <a:t>, milyonlarca </a:t>
            </a:r>
            <a:r>
              <a:rPr lang="tr-TR" dirty="0" err="1"/>
              <a:t>kişiye</a:t>
            </a:r>
            <a:r>
              <a:rPr lang="tr-TR" dirty="0"/>
              <a:t> aynı anda </a:t>
            </a:r>
            <a:r>
              <a:rPr lang="tr-TR" dirty="0" err="1"/>
              <a:t>ulaşma</a:t>
            </a:r>
            <a:r>
              <a:rPr lang="tr-TR" dirty="0"/>
              <a:t> </a:t>
            </a:r>
            <a:r>
              <a:rPr lang="tr-TR" dirty="0" err="1"/>
              <a:t>imkânı</a:t>
            </a:r>
            <a:r>
              <a:rPr lang="tr-TR" dirty="0"/>
              <a:t> sunar. </a:t>
            </a:r>
          </a:p>
          <a:p>
            <a:r>
              <a:rPr lang="tr-TR" dirty="0" err="1"/>
              <a:t>Kuruluşlar</a:t>
            </a:r>
            <a:r>
              <a:rPr lang="tr-TR" dirty="0"/>
              <a:t>, halkla </a:t>
            </a:r>
            <a:r>
              <a:rPr lang="tr-TR" dirty="0" err="1"/>
              <a:t>ilişkiler</a:t>
            </a:r>
            <a:r>
              <a:rPr lang="tr-TR" dirty="0"/>
              <a:t> temalı mesajlarını </a:t>
            </a:r>
            <a:r>
              <a:rPr lang="tr-TR" dirty="0" err="1"/>
              <a:t>genis</a:t>
            </a:r>
            <a:r>
              <a:rPr lang="tr-TR" dirty="0"/>
              <a:t>̧ kitlelere </a:t>
            </a:r>
            <a:r>
              <a:rPr lang="tr-TR" dirty="0" err="1"/>
              <a:t>ulaştırmak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medyadan yararlanmak zorundadır. Medya kurumları da yayınlarını </a:t>
            </a:r>
            <a:r>
              <a:rPr lang="tr-TR" dirty="0" err="1"/>
              <a:t>sürdürülebilir</a:t>
            </a:r>
            <a:r>
              <a:rPr lang="tr-TR" dirty="0"/>
              <a:t> kılmak adına bilgi ve haber ihtiyacı duyarlar. Her iki tarafın ihtiyacının </a:t>
            </a:r>
            <a:r>
              <a:rPr lang="tr-TR" dirty="0" err="1"/>
              <a:t>karşılanması</a:t>
            </a:r>
            <a:r>
              <a:rPr lang="tr-TR" dirty="0"/>
              <a:t> ancak etkin bir </a:t>
            </a:r>
            <a:r>
              <a:rPr lang="tr-TR" dirty="0" err="1"/>
              <a:t>işbirliği</a:t>
            </a:r>
            <a:r>
              <a:rPr lang="tr-TR" dirty="0"/>
              <a:t> ve </a:t>
            </a:r>
            <a:r>
              <a:rPr lang="tr-TR" dirty="0" err="1"/>
              <a:t>karşılıklı</a:t>
            </a:r>
            <a:r>
              <a:rPr lang="tr-TR" dirty="0"/>
              <a:t> </a:t>
            </a:r>
            <a:r>
              <a:rPr lang="tr-TR" dirty="0" err="1"/>
              <a:t>anlayışla</a:t>
            </a:r>
            <a:r>
              <a:rPr lang="tr-TR" dirty="0"/>
              <a:t> </a:t>
            </a:r>
            <a:r>
              <a:rPr lang="tr-TR" dirty="0" err="1"/>
              <a:t>sağlanabilir</a:t>
            </a:r>
            <a:r>
              <a:rPr lang="tr-TR" dirty="0"/>
              <a:t>. </a:t>
            </a:r>
          </a:p>
          <a:p>
            <a:r>
              <a:rPr lang="tr-TR" dirty="0"/>
              <a:t>Halkla </a:t>
            </a:r>
            <a:r>
              <a:rPr lang="tr-TR" dirty="0" err="1"/>
              <a:t>ilişkiler</a:t>
            </a:r>
            <a:r>
              <a:rPr lang="tr-TR" dirty="0"/>
              <a:t> temalı haberler, reklamdan farklı olarak, medyada </a:t>
            </a:r>
            <a:r>
              <a:rPr lang="tr-TR" dirty="0" err="1"/>
              <a:t>ücret</a:t>
            </a:r>
            <a:r>
              <a:rPr lang="tr-TR" dirty="0"/>
              <a:t> </a:t>
            </a:r>
            <a:r>
              <a:rPr lang="tr-TR" dirty="0" err="1"/>
              <a:t>ödenmeden</a:t>
            </a:r>
            <a:r>
              <a:rPr lang="tr-TR" dirty="0"/>
              <a:t> yayınlanır. Bu </a:t>
            </a:r>
            <a:r>
              <a:rPr lang="tr-TR" dirty="0" err="1"/>
              <a:t>yüzden</a:t>
            </a:r>
            <a:r>
              <a:rPr lang="tr-TR" dirty="0"/>
              <a:t> halkla </a:t>
            </a:r>
            <a:r>
              <a:rPr lang="tr-TR" dirty="0" err="1"/>
              <a:t>ilişkiler</a:t>
            </a:r>
            <a:r>
              <a:rPr lang="tr-TR" dirty="0"/>
              <a:t> uzmanları medyanın teknik diline hakim olmalı ve medya mensuplarıyla iyi </a:t>
            </a:r>
            <a:r>
              <a:rPr lang="tr-TR" dirty="0" err="1"/>
              <a:t>ilişkiler</a:t>
            </a:r>
            <a:r>
              <a:rPr lang="tr-TR" dirty="0"/>
              <a:t> </a:t>
            </a:r>
            <a:r>
              <a:rPr lang="tr-TR" dirty="0" err="1"/>
              <a:t>geliştirmelidirler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87711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8B48F08-E8EB-8642-9D17-EACBD8AF6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Medya Kurumunun Yayın Politikası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E1C62C-4B78-954D-B64A-C36FAF257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televizyon kanalı, gazete veya derginin bir yayın politikası vardır. Kimi medya kurumu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popüler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 yaparken, kimisi daha muhafazakar veya siyasi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sergileyebilir.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Yayın politikasından sadece siyasi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görüşu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anlamamak gerekir.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tematik medya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bulunmaktadır. Ekonomi, haber,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eğlence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müzik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sanat, spor gibi alanlarda yayın yapan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kitleleri de birbirinden farklı olmaktadır.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haberin, hangi yayın politikasına sahip gazete, dergi veya televizyon kanalı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aracılığıyla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yınlatılmasının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etkin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olacağına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karar vermek son derece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stratejik bir karardır.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mesaj; ancak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 politikasına sahip medya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ulaştırılırsa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etkili olacaktır.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33572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651AB2-564F-7343-9D0F-F81EBCCCB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Hedef Kitlelere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83A760-64BB-6948-AF5D-2F70A447D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Hedef kitlelere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sadece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 politikasına sahip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belirlemek yetmez. Aynı zamanda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aracın hedef kitlenin ne kadarına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Sayısı her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artan gazeteler, dergiler ve televizyon kanalları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uzmanlarının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kolaylaştırdığı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kadar, aynı zamanda yeni karar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doğurmaktadır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kadar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medya aracının arasından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yapabilmek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her aracın hedef kitlelerin ne kadarına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ulaştığının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bilinmesi gerekir. Televizyon kanallarının izlenme oranları, gazete ve dergilerin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rakamları, internet sitelerinin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ziyaretçi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sayıları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dikkatle takip edilmelidir. </a:t>
            </a:r>
          </a:p>
        </p:txBody>
      </p:sp>
    </p:spTree>
    <p:extLst>
      <p:ext uri="{BB962C8B-B14F-4D97-AF65-F5344CB8AC3E}">
        <p14:creationId xmlns:p14="http://schemas.microsoft.com/office/powerpoint/2010/main" val="37055676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203470-7640-BE42-9C31-974AA877A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Mesajlarının Yayınlanma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Şansı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38A005-7AD4-974E-8ADA-0CEA9ED19E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reklamdan farklı olarak, medyaya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ücret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ödemeden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mesaj yayınlatma prensibi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kuruludur.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uzmanının medyaya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ulaştırdığı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haberin yayınlanması garanti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zayıflığı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gündemin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yoğunluğu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mesajın gerekli tekniklerden noksan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yapılandırılması gibi nedenler,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mesajlarının yayınlanma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şansını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azaltır.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kuruluşlarındaki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pozisyonlardaki insanlarla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kuvvetlendirmek,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gündemi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yakından takip ederek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zamanlamayı yapmak,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teknik diline hakim olmak,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uzmanının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başarısının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ardında yatan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faktörlerdir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80985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6E97EB-DA4D-3343-9138-BA43B3E8F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Materyallerinin Teslim Zamanlaması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C27E7F-6750-B64D-BEBA-889C5068B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uzmanının, yukarıdaki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maddeleri yerine getirse de en fazla dikkat etmesi gereken konu; materyallerin son teslim saati ve tarihidir.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hazırlanan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bültenler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televizyon kanallarına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ulaştırılması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gereken kayıtlar dikkatle takip edilmelidir. Her gazetenin ve derginin ne zaman baskıya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hemen hemen bellidir. Buralara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ulaştırılacak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materyalin gecikmesi, haberin ertesi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yayınlanamayacaktır.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olumlu imaj yaratma adına abartılı, yanlı ve yanıltıcı haberler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yöntemleriyle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kamuoyuna ve hedef kitlelere aktarmaktır. </a:t>
            </a:r>
          </a:p>
          <a:p>
            <a:endParaRPr lang="tr-TR" i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54626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0ABD4E8-76CB-B148-92BD-E84A8D5C2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Gazete ve Dergiler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EBAFEEC-7155-EF44-9B3A-DC2009CBD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Gazeteler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günlük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ulusal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dağıtım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sahip pek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gazete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bölgelerin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şehirlerin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kendi yerel gazeteleri de vardır.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Dergiler için de bunlar geçerlidir.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Artık 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gazete ve derginin yayın politikası, yayın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periyodiği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haber teslim tarihi, basım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yayın alanı, okuyucu profili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dağıtım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bilinmesi gerekmektedir. Ayrıca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uzmanının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olması gereken basın mensuplarının sayısı da artmaktadır.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0915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027F35-6E80-9A48-B49E-1E3AB115D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İç Halkla İlişkiler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8CC3A5-55DA-844B-8148-A156922078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Başarılı</a:t>
            </a:r>
            <a:r>
              <a:rPr lang="tr-TR" dirty="0"/>
              <a:t> bir </a:t>
            </a:r>
            <a:r>
              <a:rPr lang="tr-TR" dirty="0" err="1"/>
              <a:t>kuruluşun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</a:t>
            </a:r>
            <a:r>
              <a:rPr lang="tr-TR" dirty="0" err="1"/>
              <a:t>göstergelerinden</a:t>
            </a:r>
            <a:r>
              <a:rPr lang="tr-TR" dirty="0"/>
              <a:t> biri, </a:t>
            </a:r>
            <a:r>
              <a:rPr lang="tr-TR" dirty="0" err="1"/>
              <a:t>çalışanlarıyla</a:t>
            </a:r>
            <a:r>
              <a:rPr lang="tr-TR" dirty="0"/>
              <a:t> </a:t>
            </a:r>
            <a:r>
              <a:rPr lang="tr-TR" dirty="0" err="1"/>
              <a:t>kurduğu</a:t>
            </a:r>
            <a:r>
              <a:rPr lang="tr-TR" dirty="0"/>
              <a:t> kaliteli </a:t>
            </a:r>
            <a:r>
              <a:rPr lang="tr-TR" dirty="0" err="1"/>
              <a:t>iletişimdir</a:t>
            </a:r>
            <a:r>
              <a:rPr lang="tr-TR" dirty="0"/>
              <a:t>. Bir </a:t>
            </a:r>
            <a:r>
              <a:rPr lang="tr-TR" dirty="0" err="1"/>
              <a:t>çalışanın</a:t>
            </a:r>
            <a:r>
              <a:rPr lang="tr-TR" dirty="0"/>
              <a:t> daha verimli olabilmesi </a:t>
            </a:r>
            <a:r>
              <a:rPr lang="tr-TR" dirty="0" err="1"/>
              <a:t>için</a:t>
            </a:r>
            <a:r>
              <a:rPr lang="tr-TR" dirty="0"/>
              <a:t> kuruma </a:t>
            </a:r>
            <a:r>
              <a:rPr lang="tr-TR" dirty="0" err="1"/>
              <a:t>yönelik</a:t>
            </a:r>
            <a:r>
              <a:rPr lang="tr-TR" dirty="0"/>
              <a:t> aidiyet duygusu </a:t>
            </a:r>
            <a:r>
              <a:rPr lang="tr-TR" dirty="0" err="1"/>
              <a:t>büyük</a:t>
            </a:r>
            <a:r>
              <a:rPr lang="tr-TR" dirty="0"/>
              <a:t> </a:t>
            </a:r>
            <a:r>
              <a:rPr lang="tr-TR" dirty="0" err="1"/>
              <a:t>önem</a:t>
            </a:r>
            <a:r>
              <a:rPr lang="tr-TR" dirty="0"/>
              <a:t> </a:t>
            </a:r>
            <a:r>
              <a:rPr lang="tr-TR" dirty="0" err="1"/>
              <a:t>taşır</a:t>
            </a:r>
            <a:r>
              <a:rPr lang="tr-TR" dirty="0"/>
              <a:t>. </a:t>
            </a:r>
          </a:p>
          <a:p>
            <a:r>
              <a:rPr lang="tr-TR" dirty="0" err="1"/>
              <a:t>Tedarikçiler</a:t>
            </a:r>
            <a:r>
              <a:rPr lang="tr-TR" dirty="0"/>
              <a:t> ve </a:t>
            </a:r>
            <a:r>
              <a:rPr lang="tr-TR" dirty="0" err="1"/>
              <a:t>kuruluşun</a:t>
            </a:r>
            <a:r>
              <a:rPr lang="tr-TR" dirty="0"/>
              <a:t> farklı boyutlarda iş </a:t>
            </a:r>
            <a:r>
              <a:rPr lang="tr-TR" dirty="0" err="1"/>
              <a:t>ilişkisi</a:t>
            </a:r>
            <a:r>
              <a:rPr lang="tr-TR" dirty="0"/>
              <a:t> olan kesimler de </a:t>
            </a:r>
            <a:r>
              <a:rPr lang="tr-TR" dirty="0" err="1"/>
              <a:t>ic</a:t>
            </a:r>
            <a:r>
              <a:rPr lang="tr-TR" dirty="0"/>
              <a:t>̧ halkla </a:t>
            </a:r>
            <a:r>
              <a:rPr lang="tr-TR" dirty="0" err="1"/>
              <a:t>ilişkilerin</a:t>
            </a:r>
            <a:r>
              <a:rPr lang="tr-TR" dirty="0"/>
              <a:t> hedef kitleleri arasında sayılabilir. </a:t>
            </a:r>
          </a:p>
          <a:p>
            <a:r>
              <a:rPr lang="tr-TR" dirty="0"/>
              <a:t>Kesimlerin kurumla ilgili </a:t>
            </a:r>
            <a:r>
              <a:rPr lang="tr-TR" dirty="0" err="1"/>
              <a:t>gelişmelerden</a:t>
            </a:r>
            <a:r>
              <a:rPr lang="tr-TR" dirty="0"/>
              <a:t> haberdar edilmeleri, memnuniyetsizliklerinin belirlenmesi, </a:t>
            </a:r>
            <a:r>
              <a:rPr lang="tr-TR" dirty="0" err="1"/>
              <a:t>çeşitli</a:t>
            </a:r>
            <a:r>
              <a:rPr lang="tr-TR" dirty="0"/>
              <a:t> ortamlarda </a:t>
            </a:r>
            <a:r>
              <a:rPr lang="tr-TR" dirty="0" err="1"/>
              <a:t>yöneticilerle</a:t>
            </a:r>
            <a:r>
              <a:rPr lang="tr-TR" dirty="0"/>
              <a:t> bir araya gelerek; iş </a:t>
            </a:r>
            <a:r>
              <a:rPr lang="tr-TR" dirty="0" err="1"/>
              <a:t>yaşamı</a:t>
            </a:r>
            <a:r>
              <a:rPr lang="tr-TR" dirty="0"/>
              <a:t> </a:t>
            </a:r>
            <a:r>
              <a:rPr lang="tr-TR" dirty="0" err="1"/>
              <a:t>dışında</a:t>
            </a:r>
            <a:r>
              <a:rPr lang="tr-TR" dirty="0"/>
              <a:t> sosyal </a:t>
            </a:r>
            <a:r>
              <a:rPr lang="tr-TR" dirty="0" err="1"/>
              <a:t>ilişkilerin</a:t>
            </a:r>
            <a:r>
              <a:rPr lang="tr-TR" dirty="0"/>
              <a:t> </a:t>
            </a:r>
            <a:r>
              <a:rPr lang="tr-TR" dirty="0" err="1"/>
              <a:t>güçlendirilmesi</a:t>
            </a:r>
            <a:r>
              <a:rPr lang="tr-TR" dirty="0"/>
              <a:t>, </a:t>
            </a:r>
            <a:r>
              <a:rPr lang="tr-TR" dirty="0" err="1"/>
              <a:t>ic</a:t>
            </a:r>
            <a:r>
              <a:rPr lang="tr-TR" dirty="0"/>
              <a:t>̧ halkla </a:t>
            </a:r>
            <a:r>
              <a:rPr lang="tr-TR" dirty="0" err="1"/>
              <a:t>ilişkilerin</a:t>
            </a:r>
            <a:r>
              <a:rPr lang="tr-TR" dirty="0"/>
              <a:t> </a:t>
            </a:r>
            <a:r>
              <a:rPr lang="tr-TR" dirty="0" err="1"/>
              <a:t>amaçları</a:t>
            </a:r>
            <a:r>
              <a:rPr lang="tr-TR" dirty="0"/>
              <a:t> </a:t>
            </a:r>
            <a:r>
              <a:rPr lang="tr-TR" dirty="0" err="1"/>
              <a:t>içinde</a:t>
            </a:r>
            <a:r>
              <a:rPr lang="tr-TR" dirty="0"/>
              <a:t> yer alır.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07419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7347661-1FB7-614E-ACCB-30399D433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Televizyon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757B4A-CD32-E743-9C6A-9B5D2D3256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Medyanın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televizyon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sektöründe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kendini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nal sayıları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 alanlarına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tematik yayıncılık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Haberden spora, magazinden belgesele kadar sadece bu konularda yayın yapan pek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kanal bulunmaktadır.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olumlu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televizyonu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yere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Programlar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fırsatlar sunar ama ciddi bir hazırlık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beraberinde getirir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Peltekoğlu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2009, s. 221-222).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04380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FCEA3E-ACDE-AC43-A915-EB5DD6108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Radyo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824292-F2BB-E140-9C80-E5C3F3A84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Radyo, eskiye oranla etkisini kaybetmeye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aracıdır.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Televizyonun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popülerliğin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işitsel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aracı olmanın dezavantajını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insan sadece otomobillerinde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gidip gelirken, spor yaparken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uğraşırken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radyo dinlemektedir.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Yani radyo “arka plan”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aracıdır. Dinleyicilerin radyo kanallarından beklentisi ise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çoğunlukla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müzik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yönündedir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02832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DED053-FFA4-8B4D-A9FE-AAF695B14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Sinema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0B7BC2-E556-7D4F-871D-D64A86AC9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Sinema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aracı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görülmemelidir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Basın veya televizyon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bülten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yollanabilecek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yandan,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sanat dallarından biri olan sinemaya verdikleri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olumlu bir izlenim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uyandıracağı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unutulmamalıdır.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sinema filminin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gerçekleşmesine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katkıda bulunabilecekleri gibi; sinema festivalleri, senaryo veya kısa film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yarışmaları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öğrenci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projeleri gibi etkinliklere de sponsor olabilirler. </a:t>
            </a:r>
          </a:p>
        </p:txBody>
      </p:sp>
    </p:spTree>
    <p:extLst>
      <p:ext uri="{BB962C8B-B14F-4D97-AF65-F5344CB8AC3E}">
        <p14:creationId xmlns:p14="http://schemas.microsoft.com/office/powerpoint/2010/main" val="27633087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338D99C-B364-F54E-8884-064B18B32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İnternet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73692A6-0676-2F4C-9B2E-F561973C3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İnternet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kuşkusuz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aracıdır.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dünyayı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küçük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çeviren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internet sadece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günlük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hayatımızı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toplumsal dinamikleri de de-̆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iştirmektedir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insan interneti hayatlarını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kolaylaştıran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kadar,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sosyalleşme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ihtiyaçlarını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yine internet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gidermektedir.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Internet bilgiye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bilgi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ulaştırmak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 derece hızlı ve etkin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ortamıdır.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İnternet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sayesinde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ilişkilerciler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kitleleriyle daha fazla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etkileşimli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başlamışlardır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İnternetin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etkileşimli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olanağı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mesajlar hedef kitlelerin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farklı dil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seçenekleri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birden fazla web sitesi hazırlama, sitenin bireysel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ihtiyaçlara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uyumlu hale getirilmesi, farklı e-posta adresleri kullanma, farklı gruplara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çekecek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linklere yer verme ve haber grupları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şeklinde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kişiselleştirilmektedir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451436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B2D618-00A7-F344-B4FF-3CB800524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İnternet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67273A-F619-6547-ABD9-DDB19BB58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İnternet Kaynakları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 Sitesi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Elektronik Posta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Bloglar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 Medya Ağları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Sanal Haber Bültenleri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Elektronik Dergiler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Forumlar</a:t>
            </a:r>
          </a:p>
        </p:txBody>
      </p:sp>
    </p:spTree>
    <p:extLst>
      <p:ext uri="{BB962C8B-B14F-4D97-AF65-F5344CB8AC3E}">
        <p14:creationId xmlns:p14="http://schemas.microsoft.com/office/powerpoint/2010/main" val="20619348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CCF99D-D78D-A04B-91B5-6D0EB911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27386C-DB4E-8C4E-8734-1808FA53F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6. Dersin Sonu</a:t>
            </a:r>
          </a:p>
          <a:p>
            <a:pPr marL="0" indent="0" algn="ctr">
              <a:buNone/>
            </a:pPr>
            <a:r>
              <a:rPr lang="tr-TR" b="1" dirty="0"/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20508000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51EAFE-B65B-6149-AB03-163E0020D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KAYNAKÇA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503D413-2802-1544-A739-B5E985D60B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614809"/>
            <a:ext cx="10039597" cy="2772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304704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Geçikli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F. (2017).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Erzurum: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Açıköğretim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Fakültesi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Yayınları.</a:t>
            </a:r>
          </a:p>
          <a:p>
            <a:pPr>
              <a:lnSpc>
                <a:spcPct val="10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KALENDER, A., PELTEKOĞLU, Z. F., BAYÇU, S., ERGÜVEN, M. S., YILMAZ, R. A., OKAY, A., &amp; GÖZTAŞ, A. (2018).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Eskişehir: T.C Anadolu Üniversitesi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Açıköğretim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 Fakültesi Yayınları NO: 1676.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552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22FBD0-B8A4-AE4C-9844-3DFA011AF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Toplantılar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0F80D6-BDF5-4E4D-A891-EDF58E57B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toplantılar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gruplarıyla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Bilindiği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toplantı, insanların belirli zamanlarda belirlenen yerlerde bir araya gelerek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kurmalarını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ortamıdır.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yüze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ortamı yaratan toplantılar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avantaja sahiptir.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kurulacak aracısız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sıcak ve samimi algılanacaktır.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Toplantının ne zaman ve nerede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kimlerin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katılacağı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konuşulacağı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kısacası toplantının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gündemi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belirlenerek katılımcılara bildirilir.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kimi zaman,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planlanmamıs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ortamlar yaratarak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araya gelebilir.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başındayken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habersiz ziyaretler,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yemeği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sırasında veya sonrasında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topluca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restoran, kafe gibi ortamlara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gelerek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küçük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toplantı ortamı yaratması buna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verilebilir.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4531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A9280E-130E-F14A-9E6D-618F43166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Çalışanlar ve Ailelerine Yönelik Etkinlikler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BEF63D-4EAF-7841-B270-704E5FF141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beraber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aileye benzer. Ortak hedefler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uğruna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araya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insanların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çabaları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başarıyı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beraberinde getirecektir.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sosyalleşmesinde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hayatlarından tatmin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sağlamalarında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kurumlara, dolayısıyla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uzmanına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roller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geziler, piknik veya kuruma ait bir ortamda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aileleriyle bir araya gelen kurum yetkilileri, sıcak bir aile ortamı yaratmayı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Kurumda uzun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plaket verilmesi,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emekliliği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 edenler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veda partileri ve belirli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katkı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sağlayanların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ödüllendirildiği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törenler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sebeple etkinlikler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düzenlenebilir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6625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077064-F7C1-8842-88FA-12A3CC88D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Kuruluş Yayınları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E248FB-1CFE-2E4B-B80B-925D05B12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faaliyetlerini sadece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yüze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gerçekleştirmeleri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gündeme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sahip kurumlar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faaliyetlerinde basılı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yayınlarına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duyarlar. Bu yayınlar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gündem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yoğunluğuna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(haftalık, aylık,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aylık)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ihtiyacı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belirsiz aralıklarla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oluşturulabilir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yayınlarının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özelliğine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değişmekle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beraber, genellikle,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fiziki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sahip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teknolojiye,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hizmetlere, iş ve sosyal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güvenliğe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sosyal etkinliklere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bilgilere yer verilir.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yayınlar, tam,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güncel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bilgi vermeli, hizmetleri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çıkarmalı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kamu yararına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 sunmalıdır.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3852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24E6C2-4838-A14E-9F37-4FEC9151C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1.Kurum Gazetesi ve Kurum Dergisi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3810BA-45AB-FA46-8517-4D1B2C6BA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 gazetesi ve kurum dergisi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yeni atılımları,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değişiklikler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yeni katılan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tanıtımı, kanı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önderlerinin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siyasetçiler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devlet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sanatçılar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vb.)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tüketicilerin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 hakkındaki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görüşleri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hedefleri ve vizyonu, iş ortamlarıyla ilgili bilgiler (kalite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prosedürleri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vb.), sosyal/sanatsal etkinlikler, kutlama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başsağlığı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mesajları bu tarz yayınların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 gazetesi veya dergisindeki haberleri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oluştururken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propagandayı andırır bir dil ve tasarımdan uzak durulması gerekir.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Kullanılacak abartılı bir tarz, okuyucular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olumsuz bir etki yaratabilir. Yayın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 alan haberlerin ilgi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çekici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güncel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olmasına dikkat edilmelidir. Kurum gazetesi ve dergisi, medya tarafından haber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kaynağı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da kullanılabilir. </a:t>
            </a:r>
          </a:p>
        </p:txBody>
      </p:sp>
    </p:spTree>
    <p:extLst>
      <p:ext uri="{BB962C8B-B14F-4D97-AF65-F5344CB8AC3E}">
        <p14:creationId xmlns:p14="http://schemas.microsoft.com/office/powerpoint/2010/main" val="1406978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D277C9-FBC3-0C40-8EB2-1A06B2008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Kitap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E83A3A-638A-964D-ADAD-0957048D31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Uzun yıllar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hikayelerine imza atan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yayınladıkları kitaplarla kurumsal imajlarına katkıda bulunurlar.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Kitaplar kalıcıdır ve tarihe 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düşerler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kurucularının hayat hikayelerini ve iş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yaşamlarından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anekdotlarını kitaplar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aracılığıyla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paylaşır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hediye edilen bu kitaplar; 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anlaşılmasına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özümsenmesine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yayılmasına hizmet eder.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Kitabın toplumsal anlamı sebebiyle de kurucular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kurum kahramanı mertebesine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taşınır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6918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784F0E-51ED-334F-8396-CE6B7F24E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Mektup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E39F34-A252-C54C-BA59-18A2758214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Mektup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aracıdır.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isimlerine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ulaştırılan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yazılmıs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imzalanmıs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bir mektubun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duygusal etki her zaman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seviyededir.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Okuyucu, mektup yoluyla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ulaştırılan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bilgileri 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ilgiyle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karşılayacaktır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Günlük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yaşantımızda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mektubun yerini elektronik posta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Elektronik postalar yapı itibarıyla 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soğuk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teknik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yazışma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biçimiyken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mektubun nostaljik havası daha sıcak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kapılarını aralar. </a:t>
            </a:r>
          </a:p>
        </p:txBody>
      </p:sp>
    </p:spTree>
    <p:extLst>
      <p:ext uri="{BB962C8B-B14F-4D97-AF65-F5344CB8AC3E}">
        <p14:creationId xmlns:p14="http://schemas.microsoft.com/office/powerpoint/2010/main" val="3585787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3564</TotalTime>
  <Words>5192</Words>
  <Application>Microsoft Macintosh PowerPoint</Application>
  <PresentationFormat>Geniş ekran</PresentationFormat>
  <Paragraphs>174</Paragraphs>
  <Slides>36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41" baseType="lpstr">
      <vt:lpstr>Arial</vt:lpstr>
      <vt:lpstr>Calibri</vt:lpstr>
      <vt:lpstr>Calibri Light</vt:lpstr>
      <vt:lpstr>Times New Roman</vt:lpstr>
      <vt:lpstr>Office Teması</vt:lpstr>
      <vt:lpstr>Halkla İlişkiler ve İletişim</vt:lpstr>
      <vt:lpstr> Halkla İlişkilerde Kullanılan Ortamlar, Araçlar ve Yöntemler  </vt:lpstr>
      <vt:lpstr>İç Halkla İlişkiler</vt:lpstr>
      <vt:lpstr>Toplantılar</vt:lpstr>
      <vt:lpstr>Çalışanlar ve Ailelerine Yönelik Etkinlikler</vt:lpstr>
      <vt:lpstr>Kuruluş Yayınları</vt:lpstr>
      <vt:lpstr>1.Kurum Gazetesi ve Kurum Dergisi</vt:lpstr>
      <vt:lpstr>2. Kitap</vt:lpstr>
      <vt:lpstr>3. Mektup</vt:lpstr>
      <vt:lpstr>4. Broşür</vt:lpstr>
      <vt:lpstr>5.Duyuru Panoları ve Afişler</vt:lpstr>
      <vt:lpstr>6. İnternet Temelli Araçlar</vt:lpstr>
      <vt:lpstr>6.1 Intranet</vt:lpstr>
      <vt:lpstr>6.2 Extranet</vt:lpstr>
      <vt:lpstr>6.3 Sosyal Medya</vt:lpstr>
      <vt:lpstr>Dış Halkla İlişkiler</vt:lpstr>
      <vt:lpstr>Organizasyon Faaliyetleri</vt:lpstr>
      <vt:lpstr>1.Toplantı</vt:lpstr>
      <vt:lpstr>2.Sergi</vt:lpstr>
      <vt:lpstr>3.Fuar</vt:lpstr>
      <vt:lpstr>4. Festivaller</vt:lpstr>
      <vt:lpstr>5. Yarışma</vt:lpstr>
      <vt:lpstr>6. Tören</vt:lpstr>
      <vt:lpstr>Kitle İletişim Araçları</vt:lpstr>
      <vt:lpstr>Medya Kurumunun Yayın Politikası</vt:lpstr>
      <vt:lpstr>Hedef Kitlelere Ulaşma Oranı</vt:lpstr>
      <vt:lpstr>Halkla İlişkiler Mesajlarının Yayınlanma Şansı</vt:lpstr>
      <vt:lpstr>Halkla İlişkiler Materyallerinin Teslim Zamanlaması</vt:lpstr>
      <vt:lpstr>Gazete ve Dergiler</vt:lpstr>
      <vt:lpstr>Televizyon</vt:lpstr>
      <vt:lpstr>Radyo</vt:lpstr>
      <vt:lpstr>Sinema</vt:lpstr>
      <vt:lpstr>İnternet</vt:lpstr>
      <vt:lpstr>İnternet</vt:lpstr>
      <vt:lpstr>SON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Türkiye’nin Toplumsal Yapısı</dc:title>
  <dc:creator>ABDULLAH GÖKHAN YAŞA</dc:creator>
  <cp:lastModifiedBy>ABDULLAH GÖKHAN YAŞA</cp:lastModifiedBy>
  <cp:revision>75</cp:revision>
  <dcterms:created xsi:type="dcterms:W3CDTF">2020-10-04T15:36:28Z</dcterms:created>
  <dcterms:modified xsi:type="dcterms:W3CDTF">2020-11-08T22:46:10Z</dcterms:modified>
</cp:coreProperties>
</file>