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286" r:id="rId36"/>
    <p:sldId id="287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8.11.2020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8.11.2020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8.11.2020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8.11.2020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8.11.2020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8.11.2020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8.11.2020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8.11.2020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8.11.2020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8.11.2020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8.11.2020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8.11.2020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8.11.2020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8.11.2020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1D81B0-9CBC-0748-B440-4E736823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Broşür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F2E33-AE85-154B-8DCC-DC199BFB2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biridir. Yolda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size uzatılan veya posta kutunuzdan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buna örnektir.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 amacıyla yaygın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 tarafından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 ilgili sıklıkla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vasıtasıyla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ihtiyacı kendilerine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Kurumda belli alanlara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sergilikler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kılınarak,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olumlu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046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9CAC45-928A-784B-9848-DA815C11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5.Duyuru Panoları ve Afişler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C42BFC-98F6-D246-A47C-4E0992C6D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Duyuru panoları ve </a:t>
            </a:r>
            <a:r>
              <a:rPr lang="tr-TR" dirty="0" err="1"/>
              <a:t>afişler</a:t>
            </a:r>
            <a:r>
              <a:rPr lang="tr-TR" dirty="0"/>
              <a:t>, </a:t>
            </a:r>
            <a:r>
              <a:rPr lang="tr-TR" dirty="0" err="1"/>
              <a:t>ic</a:t>
            </a:r>
            <a:r>
              <a:rPr lang="tr-TR" dirty="0"/>
              <a:t>̧ halkla </a:t>
            </a:r>
            <a:r>
              <a:rPr lang="tr-TR" dirty="0" err="1"/>
              <a:t>ilişkilerde</a:t>
            </a:r>
            <a:r>
              <a:rPr lang="tr-TR" dirty="0"/>
              <a:t> sıklıkla kullanılan </a:t>
            </a:r>
            <a:r>
              <a:rPr lang="tr-TR" dirty="0" err="1"/>
              <a:t>araçlardır</a:t>
            </a:r>
            <a:r>
              <a:rPr lang="tr-TR" dirty="0"/>
              <a:t>. </a:t>
            </a:r>
            <a:r>
              <a:rPr lang="tr-TR" dirty="0" err="1"/>
              <a:t>Çok</a:t>
            </a:r>
            <a:r>
              <a:rPr lang="tr-TR" dirty="0"/>
              <a:t> sayıda </a:t>
            </a:r>
            <a:r>
              <a:rPr lang="tr-TR" dirty="0" err="1"/>
              <a:t>kişiye</a:t>
            </a:r>
            <a:r>
              <a:rPr lang="tr-TR" dirty="0"/>
              <a:t> az masrafla </a:t>
            </a:r>
            <a:r>
              <a:rPr lang="tr-TR" dirty="0" err="1"/>
              <a:t>ulaşmak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tercih edilirler. </a:t>
            </a:r>
          </a:p>
          <a:p>
            <a:r>
              <a:rPr lang="tr-TR" dirty="0"/>
              <a:t>Duyuru panoları ve </a:t>
            </a:r>
            <a:r>
              <a:rPr lang="tr-TR" dirty="0" err="1"/>
              <a:t>afişlerin</a:t>
            </a:r>
            <a:r>
              <a:rPr lang="tr-TR" dirty="0"/>
              <a:t> kurumda uygun yerlere </a:t>
            </a:r>
            <a:r>
              <a:rPr lang="tr-TR" dirty="0" err="1"/>
              <a:t>yerleştirilmeleri</a:t>
            </a:r>
            <a:r>
              <a:rPr lang="tr-TR" dirty="0"/>
              <a:t> gerekir. </a:t>
            </a:r>
          </a:p>
          <a:p>
            <a:r>
              <a:rPr lang="tr-TR" dirty="0" err="1"/>
              <a:t>Çalışanların</a:t>
            </a:r>
            <a:r>
              <a:rPr lang="tr-TR" dirty="0"/>
              <a:t> </a:t>
            </a:r>
            <a:r>
              <a:rPr lang="tr-TR" dirty="0" err="1"/>
              <a:t>önünde</a:t>
            </a:r>
            <a:r>
              <a:rPr lang="tr-TR" dirty="0"/>
              <a:t> </a:t>
            </a:r>
            <a:r>
              <a:rPr lang="tr-TR" dirty="0" err="1"/>
              <a:t>rahatça</a:t>
            </a:r>
            <a:r>
              <a:rPr lang="tr-TR" dirty="0"/>
              <a:t> durarak okuyabilecekleri alanlar tercih edilmelidir. Panolara </a:t>
            </a:r>
            <a:r>
              <a:rPr lang="tr-TR" dirty="0" err="1"/>
              <a:t>yerleştirilen</a:t>
            </a:r>
            <a:r>
              <a:rPr lang="tr-TR" dirty="0"/>
              <a:t> duyuruların veya </a:t>
            </a:r>
            <a:r>
              <a:rPr lang="tr-TR" dirty="0" err="1"/>
              <a:t>afişlerin</a:t>
            </a:r>
            <a:r>
              <a:rPr lang="tr-TR" dirty="0"/>
              <a:t> okunabilir </a:t>
            </a:r>
            <a:r>
              <a:rPr lang="tr-TR" dirty="0" err="1"/>
              <a:t>büyüklükte</a:t>
            </a:r>
            <a:r>
              <a:rPr lang="tr-TR" dirty="0"/>
              <a:t> olması ve dikkat </a:t>
            </a:r>
            <a:r>
              <a:rPr lang="tr-TR" dirty="0" err="1"/>
              <a:t>çekiciliği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</a:t>
            </a:r>
          </a:p>
          <a:p>
            <a:r>
              <a:rPr lang="tr-TR" dirty="0"/>
              <a:t> </a:t>
            </a:r>
            <a:r>
              <a:rPr lang="tr-TR" dirty="0" err="1"/>
              <a:t>Birçok</a:t>
            </a:r>
            <a:r>
              <a:rPr lang="tr-TR" dirty="0"/>
              <a:t> duyurunun veya </a:t>
            </a:r>
            <a:r>
              <a:rPr lang="tr-TR" dirty="0" err="1"/>
              <a:t>afişin</a:t>
            </a:r>
            <a:r>
              <a:rPr lang="tr-TR" dirty="0"/>
              <a:t> yer </a:t>
            </a:r>
            <a:r>
              <a:rPr lang="tr-TR" dirty="0" err="1"/>
              <a:t>aldığı</a:t>
            </a:r>
            <a:r>
              <a:rPr lang="tr-TR" dirty="0"/>
              <a:t> bir ortamda, yeni asılanın </a:t>
            </a:r>
            <a:r>
              <a:rPr lang="tr-TR" dirty="0" err="1"/>
              <a:t>diğerlerinin</a:t>
            </a:r>
            <a:r>
              <a:rPr lang="tr-TR" dirty="0"/>
              <a:t> arasında fark edilir olması gerekir.</a:t>
            </a:r>
          </a:p>
        </p:txBody>
      </p:sp>
    </p:spTree>
    <p:extLst>
      <p:ext uri="{BB962C8B-B14F-4D97-AF65-F5344CB8AC3E}">
        <p14:creationId xmlns:p14="http://schemas.microsoft.com/office/powerpoint/2010/main" val="167929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F42D13-8D13-C94B-862D-F6425F30E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İnternet Temelli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A4C8FB-1108-EE4A-A71B-60D6B4154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sergilenmesi ve saklanmasını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 her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yeni olanaklar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artık internetsiz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 kurum ve kamu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İnternet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ortamında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hizmetleri tanıtmada,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sanal ortamda daha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satmada,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medyada yer alarak, habercilere video, ses, metin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fotoğraf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haberi anın-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gönderebilmede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döküman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arşivleme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güncellemede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sorulan sorular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iş takibi yapma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portföyu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kazanmada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kurmada ve zengin bir veri bankası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Sayımer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2008, s. 64-68).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851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54409-D76F-F34E-9396-87DAA51E0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6.1 Intranet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F206B7-4373-8F46-8990-BF13A8A06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Intranet;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internet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haberleşebilir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takip edebilirler. Intranet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acil bilgilerin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 iletmek zaman almaktadır. Bazen de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belli bir kitleye iletilirken,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kesimlerin haberdar olmaması gereken konular olabilmektedir.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Intranet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mesajlarının iletilmesinde etkin ve hızlı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Ayrıca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ortam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söylentilere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hızlı tepki vermesini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1844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D94893-F0E6-CE4B-8560-3D6A371C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Extranet</a:t>
            </a:r>
            <a:endParaRPr lang="tr-T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261513-975F-2040-9CC2-6EC04859E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intranet teknik altyapısı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yapılandırılmıştır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2009).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tedarikçileri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bayileri, yatırımcıları,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ortaklarıyla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kullanarak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 isteyebilmektedir.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parolalar sayesinde,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dışarıdan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sayede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mesajları, kurumdan ne kadar uzak olurlarsa olsunlar,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0987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F6B0B2-E43E-7D4A-91DC-E25D23C21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 Sosyal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3D31C2-FEDA-7B4D-8245-99F361347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medya günümüzde önemli bir fenomen haline gelmiştir.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Facebook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popüler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Facebook profilleri ve sayfalarıyla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hesapları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yürütmektedirler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kurum,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Facebook’da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profili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hesabı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 iletebilmektedir.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sıcak ve samimi ortamlardır.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de ortamın atmosferine uygun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yapılandırılmalıdır.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ortamının resmiyetinden uzak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 etkisi de daha farklı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019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3FB91F-535B-1E4C-A3FF-DB51A3B7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2CA6F1-7C24-F94B-9744-D184CAD97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kitlelerine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hedefleyen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organizasyonlar ve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kullanımını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verebiliriz.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ortam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organizasyon faaliyetleri,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medya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sıralanabilir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Gürgen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2006, s. 168-180).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458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2EA3CE-9A2C-F14E-B1BB-7A264508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Faaliyetleri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3FD978-CB90-1349-942A-1D593AA51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organizasyona imza atarlar.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organizasyon faaliyetinin belli bir amacı ve hedef kitleye iletmek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mesajları vardır.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 da bu mesajların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 yaratmaktan sorumludurlar.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yandan organizasyon faaliyetleri hedef kitle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kritik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Katılımcıların mutlu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organizasyon esnasında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 da daha etkili olmaktadır.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 organizasyon faaliyetleri toplantılar, sergiler, fuar, festivaller,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törenler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841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539AA5-1037-3440-80AF-C600FF2D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1.Toplantı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78473-C112-0A4A-8640-B2B6A9A02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kapsamında,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büyüklüklerde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toplantılar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toplantı birbirinden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duyar. Yine de hemen her toplantı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izlemesi ve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 altında tutması gereken 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toplantı organize ederken uygulama planına sadık kalmak,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 yeri, katılımcılar, bütçesi, zaman, değerlendirilmesi önem taşıyan süreçlerdir.</a:t>
            </a:r>
          </a:p>
        </p:txBody>
      </p:sp>
    </p:spTree>
    <p:extLst>
      <p:ext uri="{BB962C8B-B14F-4D97-AF65-F5344CB8AC3E}">
        <p14:creationId xmlns:p14="http://schemas.microsoft.com/office/powerpoint/2010/main" val="1483537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D9B3A7-5014-6C47-AF7E-F75C312B7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2.Sergi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C8F7DC-79B8-224D-8DA8-7A187A57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Kuruluşlar</a:t>
            </a:r>
            <a:r>
              <a:rPr lang="tr-TR" dirty="0"/>
              <a:t> </a:t>
            </a:r>
            <a:r>
              <a:rPr lang="tr-TR" dirty="0" err="1"/>
              <a:t>ürün</a:t>
            </a:r>
            <a:r>
              <a:rPr lang="tr-TR" dirty="0"/>
              <a:t> veya hizmetlerini hedef kitlelere anlatmak </a:t>
            </a:r>
            <a:r>
              <a:rPr lang="tr-TR" dirty="0" err="1"/>
              <a:t>için</a:t>
            </a:r>
            <a:r>
              <a:rPr lang="tr-TR" dirty="0"/>
              <a:t> sergilerden yararlanabilir. </a:t>
            </a:r>
          </a:p>
          <a:p>
            <a:r>
              <a:rPr lang="tr-TR" dirty="0"/>
              <a:t>Sergiler farklı </a:t>
            </a:r>
            <a:r>
              <a:rPr lang="tr-TR" dirty="0" err="1"/>
              <a:t>amac</a:t>
            </a:r>
            <a:r>
              <a:rPr lang="tr-TR" dirty="0"/>
              <a:t>̧ ve </a:t>
            </a:r>
            <a:r>
              <a:rPr lang="tr-TR" dirty="0" err="1"/>
              <a:t>içeriklerle</a:t>
            </a:r>
            <a:r>
              <a:rPr lang="tr-TR" dirty="0"/>
              <a:t> </a:t>
            </a:r>
            <a:r>
              <a:rPr lang="tr-TR" dirty="0" err="1"/>
              <a:t>düzenlenebilir</a:t>
            </a:r>
            <a:r>
              <a:rPr lang="tr-TR" dirty="0"/>
              <a:t>. </a:t>
            </a:r>
          </a:p>
          <a:p>
            <a:r>
              <a:rPr lang="tr-TR" dirty="0" err="1"/>
              <a:t>Beğenilen</a:t>
            </a:r>
            <a:r>
              <a:rPr lang="tr-TR" dirty="0"/>
              <a:t> ve ilgi </a:t>
            </a:r>
            <a:r>
              <a:rPr lang="tr-TR" dirty="0" err="1"/>
              <a:t>gören</a:t>
            </a:r>
            <a:r>
              <a:rPr lang="tr-TR" dirty="0"/>
              <a:t> sergiler kurumların imajını </a:t>
            </a:r>
            <a:r>
              <a:rPr lang="tr-TR" dirty="0" err="1"/>
              <a:t>güçlendirir</a:t>
            </a:r>
            <a:r>
              <a:rPr lang="tr-TR" dirty="0"/>
              <a:t>. </a:t>
            </a:r>
          </a:p>
          <a:p>
            <a:r>
              <a:rPr lang="tr-TR" dirty="0"/>
              <a:t>Sergiler yeni </a:t>
            </a:r>
            <a:r>
              <a:rPr lang="tr-TR" dirty="0" err="1"/>
              <a:t>ürünlerin</a:t>
            </a:r>
            <a:r>
              <a:rPr lang="tr-TR" dirty="0"/>
              <a:t> tanıtımında etkilidir. </a:t>
            </a:r>
          </a:p>
          <a:p>
            <a:r>
              <a:rPr lang="tr-TR" dirty="0"/>
              <a:t>Sergiler belli bir </a:t>
            </a:r>
            <a:r>
              <a:rPr lang="tr-TR" dirty="0" err="1"/>
              <a:t>süre</a:t>
            </a:r>
            <a:r>
              <a:rPr lang="tr-TR" dirty="0"/>
              <a:t> ile </a:t>
            </a:r>
            <a:r>
              <a:rPr lang="tr-TR" dirty="0" err="1"/>
              <a:t>açılmalı</a:t>
            </a:r>
            <a:r>
              <a:rPr lang="tr-TR" dirty="0"/>
              <a:t> ve mutlaka basılı tanıtım malzemeleri de hazırlanmalıdır. </a:t>
            </a:r>
          </a:p>
          <a:p>
            <a:r>
              <a:rPr lang="tr-TR" dirty="0" err="1"/>
              <a:t>Kuruluşlar</a:t>
            </a:r>
            <a:r>
              <a:rPr lang="tr-TR" dirty="0"/>
              <a:t> tasarlayacakları bir </a:t>
            </a:r>
            <a:r>
              <a:rPr lang="tr-TR" dirty="0" err="1"/>
              <a:t>mekân</a:t>
            </a:r>
            <a:r>
              <a:rPr lang="tr-TR" dirty="0"/>
              <a:t> sayesinde devamlı sergiler veya mobil bazı </a:t>
            </a:r>
            <a:r>
              <a:rPr lang="tr-TR" dirty="0" err="1"/>
              <a:t>çözümler</a:t>
            </a:r>
            <a:r>
              <a:rPr lang="tr-TR" dirty="0"/>
              <a:t> sayesinde gezici sergiler </a:t>
            </a:r>
            <a:r>
              <a:rPr lang="tr-TR" dirty="0" err="1"/>
              <a:t>düzenleyebilir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854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DA02D1-5170-2843-BEBB-5B8BA81F5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Ortamlar,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CB1751-801D-364B-BE82-F54BA7F87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seslenilecek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organize edilirken kullanılan ortam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genellikle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altındadır.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Planlanan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faaliyetleri, ancak uygun ortam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sebep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toplumları da etkilemektedir.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9960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546412-CE07-9A4F-991D-0CD90869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3.Fuar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5F290B-7A03-E04D-A091-6F50031B2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Fuar; belli bir konu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firmanın katılarak, marka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/hizmetlerini tanıttıkları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kapsamlı organizasyonlardır.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kitlesiyle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yandan, fuarlarda ulusal ve uluslararası yeni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imzalamak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Medyanın fuarlara olan ilgisi genelde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Burada kritik olan nokta,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ortamda medyanın ilgisini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standa sahip olmaktır.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Standın tasarımı,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etkinlik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şovlar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ilgisini artıraraktır.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 fuar davetiyelerini medyaya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yaratıcı ve bilgilendirici olmalıdır. </a:t>
            </a:r>
          </a:p>
        </p:txBody>
      </p:sp>
    </p:spTree>
    <p:extLst>
      <p:ext uri="{BB962C8B-B14F-4D97-AF65-F5344CB8AC3E}">
        <p14:creationId xmlns:p14="http://schemas.microsoft.com/office/powerpoint/2010/main" val="1869563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3A2ADA-90BA-834F-BCB0-0C2A80C66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Festivaller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66DDB7-2612-6740-A842-3790CECD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Festival denince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/sanat etkinlikleri akla gelmektedir. Festivaller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sıklıkla kullanılan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yandan ticari markaların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festivaller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düzenlediğini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farklı festivallere sponsor oldukları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festivali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yerine, var olan bir festivale de sponsor olabilirler. Sponsorluk, himaye etmenin modern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tanımlamasıdır.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Ticari markaların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festivaller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olabilir.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985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EEFA28-CB9B-2A42-B7EC-08A6F9094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Yarışma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857114-3C1F-EF43-ABAA-77998049F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kitlelerinin ilgisini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kurum imajını kuvvetlendirecek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organizasyonu olarak kullanabilirler.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Sanat, spor, bilim ve farklı alanlarda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 kitlelerine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dar bir kesime de hitap edebilir.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Kitlesel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olması, kazananların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törenle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ödüllendirilmesi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ek etkinlikler medyanın ilgisini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organizasyonun haber olma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şansını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679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31A380-B736-EE44-86FA-D33832013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Tören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E26E12-7A46-9D44-9992-18036F7ED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Kuruluşlar</a:t>
            </a:r>
            <a:r>
              <a:rPr lang="tr-TR" dirty="0"/>
              <a:t> pek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tören</a:t>
            </a:r>
            <a:r>
              <a:rPr lang="tr-TR" dirty="0"/>
              <a:t> </a:t>
            </a:r>
            <a:r>
              <a:rPr lang="tr-TR" dirty="0" err="1"/>
              <a:t>düzenleyebilir</a:t>
            </a:r>
            <a:r>
              <a:rPr lang="tr-TR" dirty="0"/>
              <a:t> ama bir </a:t>
            </a:r>
            <a:r>
              <a:rPr lang="tr-TR" dirty="0" err="1"/>
              <a:t>dıs</a:t>
            </a:r>
            <a:r>
              <a:rPr lang="tr-TR" dirty="0"/>
              <a:t>̧ halkla </a:t>
            </a:r>
            <a:r>
              <a:rPr lang="tr-TR" dirty="0" err="1"/>
              <a:t>ilişkiler</a:t>
            </a:r>
            <a:r>
              <a:rPr lang="tr-TR" dirty="0"/>
              <a:t> faaliyeti amacı </a:t>
            </a:r>
            <a:r>
              <a:rPr lang="tr-TR" dirty="0" err="1"/>
              <a:t>güdülüyorsa</a:t>
            </a:r>
            <a:r>
              <a:rPr lang="tr-TR" dirty="0"/>
              <a:t>, bu </a:t>
            </a:r>
            <a:r>
              <a:rPr lang="tr-TR" dirty="0" err="1"/>
              <a:t>törenlerin</a:t>
            </a:r>
            <a:r>
              <a:rPr lang="tr-TR" dirty="0"/>
              <a:t> medyanın ilgisini </a:t>
            </a:r>
            <a:r>
              <a:rPr lang="tr-TR" dirty="0" err="1"/>
              <a:t>çekecek</a:t>
            </a:r>
            <a:r>
              <a:rPr lang="tr-TR" dirty="0"/>
              <a:t> konularda hayata </a:t>
            </a:r>
            <a:r>
              <a:rPr lang="tr-TR" dirty="0" err="1"/>
              <a:t>geçirilmesinde</a:t>
            </a:r>
            <a:r>
              <a:rPr lang="tr-TR" dirty="0"/>
              <a:t> fayda olacaktır. </a:t>
            </a:r>
          </a:p>
          <a:p>
            <a:r>
              <a:rPr lang="tr-TR" dirty="0" err="1"/>
              <a:t>Açılıs</a:t>
            </a:r>
            <a:r>
              <a:rPr lang="tr-TR" dirty="0"/>
              <a:t>̧ ve </a:t>
            </a:r>
            <a:r>
              <a:rPr lang="tr-TR" dirty="0" err="1"/>
              <a:t>yıldönümu</a:t>
            </a:r>
            <a:r>
              <a:rPr lang="tr-TR" dirty="0"/>
              <a:t>̈ </a:t>
            </a:r>
            <a:r>
              <a:rPr lang="tr-TR" dirty="0" err="1"/>
              <a:t>törenleri</a:t>
            </a:r>
            <a:r>
              <a:rPr lang="tr-TR" dirty="0"/>
              <a:t> bu kapsamda </a:t>
            </a:r>
            <a:r>
              <a:rPr lang="tr-TR" dirty="0" err="1"/>
              <a:t>değerlendirilebilir</a:t>
            </a:r>
            <a:r>
              <a:rPr lang="tr-TR" dirty="0"/>
              <a:t>. </a:t>
            </a:r>
          </a:p>
          <a:p>
            <a:r>
              <a:rPr lang="tr-TR" dirty="0" err="1"/>
              <a:t>Kuruluşun</a:t>
            </a:r>
            <a:r>
              <a:rPr lang="tr-TR" dirty="0"/>
              <a:t> yeni </a:t>
            </a:r>
            <a:r>
              <a:rPr lang="tr-TR" dirty="0" err="1"/>
              <a:t>gireceği</a:t>
            </a:r>
            <a:r>
              <a:rPr lang="tr-TR" dirty="0"/>
              <a:t> bir </a:t>
            </a:r>
            <a:r>
              <a:rPr lang="tr-TR" dirty="0" err="1"/>
              <a:t>sektör</a:t>
            </a:r>
            <a:r>
              <a:rPr lang="tr-TR" dirty="0"/>
              <a:t>, </a:t>
            </a:r>
            <a:r>
              <a:rPr lang="tr-TR" dirty="0" err="1"/>
              <a:t>ürün</a:t>
            </a:r>
            <a:r>
              <a:rPr lang="tr-TR" dirty="0"/>
              <a:t>/hizmetlerinin ilk kez piyasaya </a:t>
            </a:r>
            <a:r>
              <a:rPr lang="tr-TR" dirty="0" err="1"/>
              <a:t>sürülmesi</a:t>
            </a:r>
            <a:r>
              <a:rPr lang="tr-TR" dirty="0"/>
              <a:t> veya yeni </a:t>
            </a:r>
            <a:r>
              <a:rPr lang="tr-TR" dirty="0" err="1"/>
              <a:t>açılan</a:t>
            </a:r>
            <a:r>
              <a:rPr lang="tr-TR" dirty="0"/>
              <a:t> bir </a:t>
            </a:r>
            <a:r>
              <a:rPr lang="tr-TR" dirty="0" err="1"/>
              <a:t>mağaza</a:t>
            </a:r>
            <a:r>
              <a:rPr lang="tr-TR" dirty="0"/>
              <a:t> ya da fabrika; </a:t>
            </a:r>
            <a:r>
              <a:rPr lang="tr-TR" dirty="0" err="1"/>
              <a:t>açılıs</a:t>
            </a:r>
            <a:r>
              <a:rPr lang="tr-TR" dirty="0"/>
              <a:t>̧ </a:t>
            </a:r>
            <a:r>
              <a:rPr lang="tr-TR" dirty="0" err="1"/>
              <a:t>törenlerine</a:t>
            </a:r>
            <a:r>
              <a:rPr lang="tr-TR" dirty="0"/>
              <a:t> </a:t>
            </a:r>
            <a:r>
              <a:rPr lang="tr-TR" dirty="0" err="1"/>
              <a:t>örnek</a:t>
            </a:r>
            <a:r>
              <a:rPr lang="tr-TR" dirty="0"/>
              <a:t> olarak verilebilir. Piyasada belli bir </a:t>
            </a:r>
            <a:r>
              <a:rPr lang="tr-TR" dirty="0" err="1"/>
              <a:t>süredir</a:t>
            </a:r>
            <a:r>
              <a:rPr lang="tr-TR" dirty="0"/>
              <a:t> faaliyet </a:t>
            </a:r>
            <a:r>
              <a:rPr lang="tr-TR" dirty="0" err="1"/>
              <a:t>gösteren</a:t>
            </a:r>
            <a:r>
              <a:rPr lang="tr-TR" dirty="0"/>
              <a:t>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yıldönümu</a:t>
            </a:r>
            <a:r>
              <a:rPr lang="tr-TR" dirty="0"/>
              <a:t>̈ kutlamaları da bu </a:t>
            </a:r>
            <a:r>
              <a:rPr lang="tr-TR" dirty="0" err="1"/>
              <a:t>çerçevede</a:t>
            </a:r>
            <a:r>
              <a:rPr lang="tr-TR" dirty="0"/>
              <a:t> </a:t>
            </a:r>
            <a:r>
              <a:rPr lang="tr-TR" dirty="0" err="1"/>
              <a:t>değerlendirilir</a:t>
            </a:r>
            <a:r>
              <a:rPr lang="tr-TR" dirty="0"/>
              <a:t>. T</a:t>
            </a:r>
          </a:p>
          <a:p>
            <a:r>
              <a:rPr lang="tr-TR" dirty="0" err="1"/>
              <a:t>örenlerde</a:t>
            </a:r>
            <a:r>
              <a:rPr lang="tr-TR" dirty="0"/>
              <a:t> organizasyonun </a:t>
            </a:r>
            <a:r>
              <a:rPr lang="tr-TR" dirty="0" err="1"/>
              <a:t>zenginleşmesi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, kitap ve </a:t>
            </a:r>
            <a:r>
              <a:rPr lang="tr-TR" dirty="0" err="1"/>
              <a:t>broşür</a:t>
            </a:r>
            <a:r>
              <a:rPr lang="tr-TR" dirty="0"/>
              <a:t> hazırlamak, konferans </a:t>
            </a:r>
            <a:r>
              <a:rPr lang="tr-TR" dirty="0" err="1"/>
              <a:t>du</a:t>
            </a:r>
            <a:r>
              <a:rPr lang="tr-TR" dirty="0"/>
              <a:t>̈- </a:t>
            </a:r>
            <a:r>
              <a:rPr lang="tr-TR" dirty="0" err="1"/>
              <a:t>zenlemek</a:t>
            </a:r>
            <a:r>
              <a:rPr lang="tr-TR" dirty="0"/>
              <a:t>, kokteyl ve yemek vermek yerinde olur. </a:t>
            </a:r>
          </a:p>
        </p:txBody>
      </p:sp>
    </p:spTree>
    <p:extLst>
      <p:ext uri="{BB962C8B-B14F-4D97-AF65-F5344CB8AC3E}">
        <p14:creationId xmlns:p14="http://schemas.microsoft.com/office/powerpoint/2010/main" val="2149735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7DC283-C19B-714C-BDAB-32BC855B5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İletişim Araçları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A5147A-38D3-BD42-86CE-5470740CD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</a:t>
            </a:r>
            <a:r>
              <a:rPr lang="tr-TR" dirty="0"/>
              <a:t>, milyonlarca </a:t>
            </a:r>
            <a:r>
              <a:rPr lang="tr-TR" dirty="0" err="1"/>
              <a:t>kişiye</a:t>
            </a:r>
            <a:r>
              <a:rPr lang="tr-TR" dirty="0"/>
              <a:t> aynı anda </a:t>
            </a:r>
            <a:r>
              <a:rPr lang="tr-TR" dirty="0" err="1"/>
              <a:t>ulaşma</a:t>
            </a:r>
            <a:r>
              <a:rPr lang="tr-TR" dirty="0"/>
              <a:t> </a:t>
            </a:r>
            <a:r>
              <a:rPr lang="tr-TR" dirty="0" err="1"/>
              <a:t>imkânı</a:t>
            </a:r>
            <a:r>
              <a:rPr lang="tr-TR" dirty="0"/>
              <a:t> sunar. </a:t>
            </a:r>
          </a:p>
          <a:p>
            <a:r>
              <a:rPr lang="tr-TR" dirty="0" err="1"/>
              <a:t>Kuruluşlar</a:t>
            </a:r>
            <a:r>
              <a:rPr lang="tr-TR" dirty="0"/>
              <a:t>, halkla </a:t>
            </a:r>
            <a:r>
              <a:rPr lang="tr-TR" dirty="0" err="1"/>
              <a:t>ilişkiler</a:t>
            </a:r>
            <a:r>
              <a:rPr lang="tr-TR" dirty="0"/>
              <a:t> temalı mesajlarını </a:t>
            </a:r>
            <a:r>
              <a:rPr lang="tr-TR" dirty="0" err="1"/>
              <a:t>genis</a:t>
            </a:r>
            <a:r>
              <a:rPr lang="tr-TR" dirty="0"/>
              <a:t>̧ kitlelere </a:t>
            </a:r>
            <a:r>
              <a:rPr lang="tr-TR" dirty="0" err="1"/>
              <a:t>ulaştırmak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medyadan yararlanmak zorundadır. Medya kurumları da yayınlarını </a:t>
            </a:r>
            <a:r>
              <a:rPr lang="tr-TR" dirty="0" err="1"/>
              <a:t>sürdürülebilir</a:t>
            </a:r>
            <a:r>
              <a:rPr lang="tr-TR" dirty="0"/>
              <a:t> kılmak adına bilgi ve haber ihtiyacı duyarlar. Her iki tarafın ihtiyacının </a:t>
            </a:r>
            <a:r>
              <a:rPr lang="tr-TR" dirty="0" err="1"/>
              <a:t>karşılanması</a:t>
            </a:r>
            <a:r>
              <a:rPr lang="tr-TR" dirty="0"/>
              <a:t> ancak etkin bir </a:t>
            </a:r>
            <a:r>
              <a:rPr lang="tr-TR" dirty="0" err="1"/>
              <a:t>işbirliği</a:t>
            </a:r>
            <a:r>
              <a:rPr lang="tr-TR" dirty="0"/>
              <a:t> ve </a:t>
            </a:r>
            <a:r>
              <a:rPr lang="tr-TR" dirty="0" err="1"/>
              <a:t>karşılıklı</a:t>
            </a:r>
            <a:r>
              <a:rPr lang="tr-TR" dirty="0"/>
              <a:t> </a:t>
            </a:r>
            <a:r>
              <a:rPr lang="tr-TR" dirty="0" err="1"/>
              <a:t>anlayışla</a:t>
            </a:r>
            <a:r>
              <a:rPr lang="tr-TR" dirty="0"/>
              <a:t> </a:t>
            </a:r>
            <a:r>
              <a:rPr lang="tr-TR" dirty="0" err="1"/>
              <a:t>sağlanabilir</a:t>
            </a:r>
            <a:r>
              <a:rPr lang="tr-TR" dirty="0"/>
              <a:t>. </a:t>
            </a:r>
          </a:p>
          <a:p>
            <a:r>
              <a:rPr lang="tr-TR" dirty="0"/>
              <a:t>Halkla </a:t>
            </a:r>
            <a:r>
              <a:rPr lang="tr-TR" dirty="0" err="1"/>
              <a:t>ilişkiler</a:t>
            </a:r>
            <a:r>
              <a:rPr lang="tr-TR" dirty="0"/>
              <a:t> temalı haberler, reklamdan farklı olarak, medyada </a:t>
            </a:r>
            <a:r>
              <a:rPr lang="tr-TR" dirty="0" err="1"/>
              <a:t>ücret</a:t>
            </a:r>
            <a:r>
              <a:rPr lang="tr-TR" dirty="0"/>
              <a:t> </a:t>
            </a:r>
            <a:r>
              <a:rPr lang="tr-TR" dirty="0" err="1"/>
              <a:t>ödenmeden</a:t>
            </a:r>
            <a:r>
              <a:rPr lang="tr-TR" dirty="0"/>
              <a:t> yayınlanır. Bu </a:t>
            </a:r>
            <a:r>
              <a:rPr lang="tr-TR" dirty="0" err="1"/>
              <a:t>yüzden</a:t>
            </a:r>
            <a:r>
              <a:rPr lang="tr-TR" dirty="0"/>
              <a:t> halkla </a:t>
            </a:r>
            <a:r>
              <a:rPr lang="tr-TR" dirty="0" err="1"/>
              <a:t>ilişkiler</a:t>
            </a:r>
            <a:r>
              <a:rPr lang="tr-TR" dirty="0"/>
              <a:t> uzmanları medyanın teknik diline hakim olmalı ve medya mensuplarıyla iyi </a:t>
            </a:r>
            <a:r>
              <a:rPr lang="tr-TR" dirty="0" err="1"/>
              <a:t>ilişkiler</a:t>
            </a:r>
            <a:r>
              <a:rPr lang="tr-TR" dirty="0"/>
              <a:t> </a:t>
            </a:r>
            <a:r>
              <a:rPr lang="tr-TR" dirty="0" err="1"/>
              <a:t>geliştirmelidirler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8771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B48F08-E8EB-8642-9D17-EACBD8AF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Kurumunun Yayın Politikası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E1C62C-4B78-954D-B64A-C36FAF257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televizyon kanalı, gazete veya derginin bir yayın politikası vardır. Kimi medya kurumu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popüler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 yaparken, kimisi daha muhafazakar veya siyasi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sergileyebilir.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Yayın politikasından sadece siyasi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anlamamak gerekir.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tematik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Ekonomi, haber,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eğlence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müzik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sanat, spor gibi alanlarda yayın yapan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kitleleri de birbirinden farklı olmaktadır.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haberin, hangi yayın politikasına sahip gazete, dergi veya televizyon kanalı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yınlatılmasının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etkin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vermek son derece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stratejik bir karardır.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mesaj;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 politikasına sahip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ulaştırılırsa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olacaktır.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33572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51AB2-564F-7343-9D0F-F81EBCCC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3A760-64BB-6948-AF5D-2F70A447D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 politikasına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belirlemek yetmez. 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aracın hedef kitlenin ne kadarına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Sayısı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artan gazeteler, dergiler ve televizyon kanalları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kadar, aynı zamanda yeni karar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 aracının arasından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 aracın hedef kitlelerin ne kadarına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bilinmesi gerekir. Televizyon kanallarının izlenme oranları, gazete ve dergilerin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rakamları, internet sitelerinin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ziyaretçi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sayıları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dikkatle takip edilmelidir. </a:t>
            </a:r>
          </a:p>
        </p:txBody>
      </p:sp>
    </p:spTree>
    <p:extLst>
      <p:ext uri="{BB962C8B-B14F-4D97-AF65-F5344CB8AC3E}">
        <p14:creationId xmlns:p14="http://schemas.microsoft.com/office/powerpoint/2010/main" val="3705567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203470-7640-BE42-9C31-974AA877A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Mesajlarının Yayınlanma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Şansı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38A005-7AD4-974E-8ADA-0CEA9ED19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reklamdan farklı olarak, medyaya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 yayınlatma prensibi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kuruludur.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medyaya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haberin yayınlanması garanti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zayıflığı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mesajın gerekli tekniklerden noksan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yapılandırılması gibi nedenler,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mesajlarının yayınlanma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şansını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pozisyonlardaki insanlarla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kuvvetlendirmek,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yakından takip ederek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zamanlamayı yapmak,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diline hakim olmak,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ardında yatan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80985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6E97EB-DA4D-3343-9138-BA43B3E8F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Materyallerinin Teslim Zamanlaması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C27E7F-6750-B64D-BEBA-889C5068B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uzmanının, yukarıdaki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maddeleri yerine getirse de en fazla dikkat etmesi gereken konu; materyallerin son teslim saati ve tarihidir.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televizyon kanallarına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gereken kayıtlar dikkatle takip edilmelidir. Her gazetenin ve derginin ne zaman baskıya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hemen hemen bellidir. Buralara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materyalin gecikmesi, haberin ertesi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yayınlanamayacaktır.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olumlu imaj yaratma adına abartılı, yanlı ve yanıltıcı haberler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kamuoyuna ve hedef kitlelere aktarmaktır. </a:t>
            </a:r>
          </a:p>
          <a:p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5462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ABD4E8-76CB-B148-92BD-E84A8D5C2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Gazete ve Dergiler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BAFEEC-7155-EF44-9B3A-DC2009CBD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Gazeteler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şehirlerin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yerel gazeteleri de vardır.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Dergiler için de bunlar geçerlidir.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 ve derginin yayın politikası, yayın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periyodiği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haber teslim tarihi, basım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yayın alanı, okuyucu profili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bilinmesi gerekmektedir. Ayrıca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gereken basın mensuplarının sayısı da artmaktadır.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091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027F35-6E80-9A48-B49E-1E3AB115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8CC3A5-55DA-844B-8148-A15692207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Başarılı</a:t>
            </a:r>
            <a:r>
              <a:rPr lang="tr-TR" dirty="0"/>
              <a:t> bir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göstergelerinden</a:t>
            </a:r>
            <a:r>
              <a:rPr lang="tr-TR" dirty="0"/>
              <a:t> biri, </a:t>
            </a:r>
            <a:r>
              <a:rPr lang="tr-TR" dirty="0" err="1"/>
              <a:t>çalışanlarıyla</a:t>
            </a:r>
            <a:r>
              <a:rPr lang="tr-TR" dirty="0"/>
              <a:t> </a:t>
            </a:r>
            <a:r>
              <a:rPr lang="tr-TR" dirty="0" err="1"/>
              <a:t>kurduğu</a:t>
            </a:r>
            <a:r>
              <a:rPr lang="tr-TR" dirty="0"/>
              <a:t> kaliteli </a:t>
            </a:r>
            <a:r>
              <a:rPr lang="tr-TR" dirty="0" err="1"/>
              <a:t>iletişimdir</a:t>
            </a:r>
            <a:r>
              <a:rPr lang="tr-TR" dirty="0"/>
              <a:t>. Bir </a:t>
            </a:r>
            <a:r>
              <a:rPr lang="tr-TR" dirty="0" err="1"/>
              <a:t>çalışanın</a:t>
            </a:r>
            <a:r>
              <a:rPr lang="tr-TR" dirty="0"/>
              <a:t> daha verimli olabilmesi </a:t>
            </a:r>
            <a:r>
              <a:rPr lang="tr-TR" dirty="0" err="1"/>
              <a:t>için</a:t>
            </a:r>
            <a:r>
              <a:rPr lang="tr-TR" dirty="0"/>
              <a:t> kuruma </a:t>
            </a:r>
            <a:r>
              <a:rPr lang="tr-TR" dirty="0" err="1"/>
              <a:t>yönelik</a:t>
            </a:r>
            <a:r>
              <a:rPr lang="tr-TR" dirty="0"/>
              <a:t> aidiyet duygusu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önem</a:t>
            </a:r>
            <a:r>
              <a:rPr lang="tr-TR" dirty="0"/>
              <a:t> </a:t>
            </a:r>
            <a:r>
              <a:rPr lang="tr-TR" dirty="0" err="1"/>
              <a:t>taşır</a:t>
            </a:r>
            <a:r>
              <a:rPr lang="tr-TR" dirty="0"/>
              <a:t>. </a:t>
            </a:r>
          </a:p>
          <a:p>
            <a:r>
              <a:rPr lang="tr-TR" dirty="0" err="1"/>
              <a:t>Tedarikçiler</a:t>
            </a:r>
            <a:r>
              <a:rPr lang="tr-TR" dirty="0"/>
              <a:t> ve </a:t>
            </a:r>
            <a:r>
              <a:rPr lang="tr-TR" dirty="0" err="1"/>
              <a:t>kuruluşun</a:t>
            </a:r>
            <a:r>
              <a:rPr lang="tr-TR" dirty="0"/>
              <a:t> farklı boyutlarda iş </a:t>
            </a:r>
            <a:r>
              <a:rPr lang="tr-TR" dirty="0" err="1"/>
              <a:t>ilişkisi</a:t>
            </a:r>
            <a:r>
              <a:rPr lang="tr-TR" dirty="0"/>
              <a:t> olan kesimler de </a:t>
            </a:r>
            <a:r>
              <a:rPr lang="tr-TR" dirty="0" err="1"/>
              <a:t>ic</a:t>
            </a:r>
            <a:r>
              <a:rPr lang="tr-TR" dirty="0"/>
              <a:t>̧ halkla </a:t>
            </a:r>
            <a:r>
              <a:rPr lang="tr-TR" dirty="0" err="1"/>
              <a:t>ilişkilerin</a:t>
            </a:r>
            <a:r>
              <a:rPr lang="tr-TR" dirty="0"/>
              <a:t> hedef kitleleri arasında sayılabilir. </a:t>
            </a:r>
          </a:p>
          <a:p>
            <a:r>
              <a:rPr lang="tr-TR" dirty="0"/>
              <a:t>Kesimlerin kurumla ilgili </a:t>
            </a:r>
            <a:r>
              <a:rPr lang="tr-TR" dirty="0" err="1"/>
              <a:t>gelişmelerden</a:t>
            </a:r>
            <a:r>
              <a:rPr lang="tr-TR" dirty="0"/>
              <a:t> haberdar edilmeleri, memnuniyetsizliklerinin belirlenmesi, </a:t>
            </a:r>
            <a:r>
              <a:rPr lang="tr-TR" dirty="0" err="1"/>
              <a:t>çeşitli</a:t>
            </a:r>
            <a:r>
              <a:rPr lang="tr-TR" dirty="0"/>
              <a:t> ortamlarda </a:t>
            </a:r>
            <a:r>
              <a:rPr lang="tr-TR" dirty="0" err="1"/>
              <a:t>yöneticilerle</a:t>
            </a:r>
            <a:r>
              <a:rPr lang="tr-TR" dirty="0"/>
              <a:t> bir araya gelerek; iş </a:t>
            </a:r>
            <a:r>
              <a:rPr lang="tr-TR" dirty="0" err="1"/>
              <a:t>yaşamı</a:t>
            </a:r>
            <a:r>
              <a:rPr lang="tr-TR" dirty="0"/>
              <a:t> </a:t>
            </a:r>
            <a:r>
              <a:rPr lang="tr-TR" dirty="0" err="1"/>
              <a:t>dışında</a:t>
            </a:r>
            <a:r>
              <a:rPr lang="tr-TR" dirty="0"/>
              <a:t> sosyal </a:t>
            </a:r>
            <a:r>
              <a:rPr lang="tr-TR" dirty="0" err="1"/>
              <a:t>ilişkilerin</a:t>
            </a:r>
            <a:r>
              <a:rPr lang="tr-TR" dirty="0"/>
              <a:t> </a:t>
            </a:r>
            <a:r>
              <a:rPr lang="tr-TR" dirty="0" err="1"/>
              <a:t>güçlendirilmesi</a:t>
            </a:r>
            <a:r>
              <a:rPr lang="tr-TR" dirty="0"/>
              <a:t>, </a:t>
            </a:r>
            <a:r>
              <a:rPr lang="tr-TR" dirty="0" err="1"/>
              <a:t>ic</a:t>
            </a:r>
            <a:r>
              <a:rPr lang="tr-TR" dirty="0"/>
              <a:t>̧ halkla </a:t>
            </a:r>
            <a:r>
              <a:rPr lang="tr-TR" dirty="0" err="1"/>
              <a:t>ilişkilerin</a:t>
            </a:r>
            <a:r>
              <a:rPr lang="tr-TR" dirty="0"/>
              <a:t> </a:t>
            </a:r>
            <a:r>
              <a:rPr lang="tr-TR" dirty="0" err="1"/>
              <a:t>amaçları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yer alır.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07419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347661-1FB7-614E-ACCB-30399D433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Televizyon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757B4A-CD32-E743-9C6A-9B5D2D325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televizyon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kendini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nal sayıları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 alanlarına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tematik yayıncılık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Haberden spora, magazinden belgesele kadar sadece bu konularda yayın yapan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kanal bulunmaktadır.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olumlu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televizyonu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Programlar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fırsatlar sunar ama ciddi bir hazırlık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beraberinde getirir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2009, s. 221-222).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04380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FCEA3E-ACDE-AC43-A915-EB5DD610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824292-F2BB-E140-9C80-E5C3F3A84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Radyo, eskiye oranla etkisini kaybetmeye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Televizyonun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popülerliğin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olmanın dezavantajını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sadece otomobillerinde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gidip gelirken, spor yaparken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uğraşırken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radyo dinlemektedir.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Yani radyo “arka plan”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Dinleyicilerin radyo kanallarından beklentisi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müzik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02832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DED053-FFA4-8B4D-A9FE-AAF695B14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Sinema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0B7BC2-E556-7D4F-871D-D64A86AC9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Sinema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veya televizyon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yollanabilecek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yandan,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sanat dallarından biri olan sinemaya verdikleri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olumlu bir izlenim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uyandıracağı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unutulmamalıdır.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sinema filminin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katkıda bulunabilecekleri gibi; sinema festivalleri, senaryo veya kısa film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projeleri gibi etkinliklere de sponsor olabilirler. </a:t>
            </a:r>
          </a:p>
        </p:txBody>
      </p:sp>
    </p:spTree>
    <p:extLst>
      <p:ext uri="{BB962C8B-B14F-4D97-AF65-F5344CB8AC3E}">
        <p14:creationId xmlns:p14="http://schemas.microsoft.com/office/powerpoint/2010/main" val="27633087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38D99C-B364-F54E-8884-064B18B32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İnternet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3692A6-0676-2F4C-9B2E-F561973C3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kuşkusuz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hayatımızı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dinamikleri de de-̆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iştirmektedir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interneti hayatlarını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yine internet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bilgiye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derece hızlı ve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İnternet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sayesinde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kitleleriyle daha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İnternetin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mesajlar hedef kitlelerin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farklı dil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seçenekleri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birden fazla web sitesi hazırlama, sitenin bireysel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uyumlu hale getirilmesi, farklı e-posta adresleri kullanma, farklı gruplara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linklere yer verme ve haber grupları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kişiselleştirilmektedir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451436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B2D618-00A7-F344-B4FF-3CB800524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İnternet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67273A-F619-6547-ABD9-DDB19BB58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İnternet Kaynakları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Sitesi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Posta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Medya Ağları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Sanal Haber Bültenleri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 Dergiler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Forumlar</a:t>
            </a:r>
          </a:p>
        </p:txBody>
      </p:sp>
    </p:spTree>
    <p:extLst>
      <p:ext uri="{BB962C8B-B14F-4D97-AF65-F5344CB8AC3E}">
        <p14:creationId xmlns:p14="http://schemas.microsoft.com/office/powerpoint/2010/main" val="20619348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6.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22FBD0-B8A4-AE4C-9844-3DFA011AF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0F80D6-BDF5-4E4D-A891-EDF58E57B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toplantılar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toplantı, insanların belirli zamanlarda belirlenen yerlerde bir araya gelerek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 yaratan toplantılar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avantaja sahiptir.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kurulacak aracısız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sıcak ve samimi algılanacaktır.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Toplantının ne zaman ve nerede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konuşulacağı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kısacası toplantının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belirlenerek katılımcılara bildirilir.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kimi zaman,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planlanmamıs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ortamlar yaratarak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araya gelebilir.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başındayken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habersiz ziyaretler,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sırasında veya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restoran, kafe gibi ortamlara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toplantı ortamı yaratması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verilebilir.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4531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A9280E-130E-F14A-9E6D-618F43166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Çalışanlar ve Ailelerine Yönelik Etkinlikler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BEF63D-4EAF-7841-B270-704E5FF14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aileye benzer. Ortak hedefler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uğruna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araya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beraberinde getirecektir.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sosyalleşmesinde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hayatlarından tatmin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kurumlara, dolayısıyla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geziler, piknik veya kuruma ait bir ortamda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aileleriyle bir araya gelen kurum yetkilileri, sıcak bir aile ortamı yaratmayı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Kurumda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plaket verilmesi,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emekliliği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edenler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veda partileri ve belirli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ödüllendirildiği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törenler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sebeple etkinlikler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625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077064-F7C1-8842-88FA-12A3CC88D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 Yayınları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E248FB-1CFE-2E4B-B80B-925D05B12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kurumlar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faaliyetlerinde basılı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yayınlarına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duyarlar. Bu yayınlar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yoğunluğuna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(haftalık, aylık,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aylık)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ihtiyacı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belirsiz aralıklarla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yayınlarının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beraber, genellikle,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fiziki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teknolojiye,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hizmetlere, iş ve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etkinliklere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bilgilere yer verilir.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yayınlar, tam,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güncel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vermeli, hizmetleri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çıkarmalı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 yararına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sunmalıdır.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85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24E6C2-4838-A14E-9F37-4FEC9151C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1.Kurum Gazetesi ve Kurum Dergisi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3810BA-45AB-FA46-8517-4D1B2C6BA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gazetesi ve kurum dergisi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yeni atılımları,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katılan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tanıtımı, kanı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siyasetçiler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sanatçılar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vb.)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hakkındaki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 ve vizyonu, iş ortamlarıyla ilgili bilgiler (kalite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vb.), sosyal/sanatsal etkinlikler, kutlama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başsağlığı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 bu tarz yayınların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gazetesi veya dergisindeki haberleri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propagandayı andırır bir dil ve tasarımdan uzak durulması gerekir.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Kullanılacak abartılı bir tarz, okuyucular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olumsuz bir etki yaratabilir. Yayın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 haberlerin 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güncel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olmasına dikkat edilmelidir. Kurum gazetesi ve dergisi, medya tarafından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kullanılabilir. </a:t>
            </a:r>
          </a:p>
        </p:txBody>
      </p:sp>
    </p:spTree>
    <p:extLst>
      <p:ext uri="{BB962C8B-B14F-4D97-AF65-F5344CB8AC3E}">
        <p14:creationId xmlns:p14="http://schemas.microsoft.com/office/powerpoint/2010/main" val="1406978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D277C9-FBC3-0C40-8EB2-1A06B2008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Kitap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E83A3A-638A-964D-ADAD-0957048D3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yıllar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hikayelerine imza atan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yayınladıkları kitaplarla kurumsal imajlarına katkıda bulunurlar.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Kitaplar kalıcıdır ve tarihe 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kurucularının hayat hikayelerini ve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anekdotlarını kitaplar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hediye edilen bu kitaplar;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özümsenmesine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yayılmasına hizmet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Kitabın toplumsal anlamı sebebiyle de kurucular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kahramanı mertebesine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6918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784F0E-51ED-334F-8396-CE6B7F24E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Mektup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E39F34-A252-C54C-BA59-18A275821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Mektup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imzalanmıs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mektubun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duygusal etki her zaman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seviyededir.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Okuyucu, mektup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bilgileri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ilgiyle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karşılayacaktır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yaşantımızda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mektubun yerini elektronik posta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Elektronik postalar yapı itibarıyla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soğuk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teknik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biçimiyken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mektubun nostaljik havası daha sıcak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kapılarını aralar. </a:t>
            </a:r>
          </a:p>
        </p:txBody>
      </p:sp>
    </p:spTree>
    <p:extLst>
      <p:ext uri="{BB962C8B-B14F-4D97-AF65-F5344CB8AC3E}">
        <p14:creationId xmlns:p14="http://schemas.microsoft.com/office/powerpoint/2010/main" val="3585787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3564</TotalTime>
  <Words>5192</Words>
  <Application>Microsoft Macintosh PowerPoint</Application>
  <PresentationFormat>Geniş ekran</PresentationFormat>
  <Paragraphs>174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 Teması</vt:lpstr>
      <vt:lpstr>Halkla İlişkiler ve İletişim</vt:lpstr>
      <vt:lpstr> Halkla İlişkilerde Kullanılan Ortamlar, Araçlar ve Yöntemler  </vt:lpstr>
      <vt:lpstr>İç Halkla İlişkiler</vt:lpstr>
      <vt:lpstr>Toplantılar</vt:lpstr>
      <vt:lpstr>Çalışanlar ve Ailelerine Yönelik Etkinlikler</vt:lpstr>
      <vt:lpstr>Kuruluş Yayınları</vt:lpstr>
      <vt:lpstr>1.Kurum Gazetesi ve Kurum Dergisi</vt:lpstr>
      <vt:lpstr>2. Kitap</vt:lpstr>
      <vt:lpstr>3. Mektup</vt:lpstr>
      <vt:lpstr>4. Broşür</vt:lpstr>
      <vt:lpstr>5.Duyuru Panoları ve Afişler</vt:lpstr>
      <vt:lpstr>6. İnternet Temelli Araçlar</vt:lpstr>
      <vt:lpstr>6.1 Intranet</vt:lpstr>
      <vt:lpstr>6.2 Extranet</vt:lpstr>
      <vt:lpstr>6.3 Sosyal Medya</vt:lpstr>
      <vt:lpstr>Dış Halkla İlişkiler</vt:lpstr>
      <vt:lpstr>Organizasyon Faaliyetleri</vt:lpstr>
      <vt:lpstr>1.Toplantı</vt:lpstr>
      <vt:lpstr>2.Sergi</vt:lpstr>
      <vt:lpstr>3.Fuar</vt:lpstr>
      <vt:lpstr>4. Festivaller</vt:lpstr>
      <vt:lpstr>5. Yarışma</vt:lpstr>
      <vt:lpstr>6. Tören</vt:lpstr>
      <vt:lpstr>Kitle İletişim Araçları</vt:lpstr>
      <vt:lpstr>Medya Kurumunun Yayın Politikası</vt:lpstr>
      <vt:lpstr>Hedef Kitlelere Ulaşma Oranı</vt:lpstr>
      <vt:lpstr>Halkla İlişkiler Mesajlarının Yayınlanma Şansı</vt:lpstr>
      <vt:lpstr>Halkla İlişkiler Materyallerinin Teslim Zamanlaması</vt:lpstr>
      <vt:lpstr>Gazete ve Dergiler</vt:lpstr>
      <vt:lpstr>Televizyon</vt:lpstr>
      <vt:lpstr>Radyo</vt:lpstr>
      <vt:lpstr>Sinema</vt:lpstr>
      <vt:lpstr>İnternet</vt:lpstr>
      <vt:lpstr>İnternet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75</cp:revision>
  <dcterms:created xsi:type="dcterms:W3CDTF">2020-10-04T15:36:28Z</dcterms:created>
  <dcterms:modified xsi:type="dcterms:W3CDTF">2020-11-08T22:46:10Z</dcterms:modified>
</cp:coreProperties>
</file>