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3486-771D-4F49-BDCB-D6E563E0CCE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8EA13-4DEE-44FE-B9C2-581AB16DC4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486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3486-771D-4F49-BDCB-D6E563E0CCE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8EA13-4DEE-44FE-B9C2-581AB16DC4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8603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3486-771D-4F49-BDCB-D6E563E0CCE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8EA13-4DEE-44FE-B9C2-581AB16DC4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8729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3486-771D-4F49-BDCB-D6E563E0CCE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8EA13-4DEE-44FE-B9C2-581AB16DC45E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3044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3486-771D-4F49-BDCB-D6E563E0CCE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8EA13-4DEE-44FE-B9C2-581AB16DC4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1251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3486-771D-4F49-BDCB-D6E563E0CCE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8EA13-4DEE-44FE-B9C2-581AB16DC4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5610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3486-771D-4F49-BDCB-D6E563E0CCE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8EA13-4DEE-44FE-B9C2-581AB16DC4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1005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3486-771D-4F49-BDCB-D6E563E0CCE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8EA13-4DEE-44FE-B9C2-581AB16DC4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979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3486-771D-4F49-BDCB-D6E563E0CCE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8EA13-4DEE-44FE-B9C2-581AB16DC4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6240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3486-771D-4F49-BDCB-D6E563E0CCE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8EA13-4DEE-44FE-B9C2-581AB16DC4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10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3486-771D-4F49-BDCB-D6E563E0CCE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8EA13-4DEE-44FE-B9C2-581AB16DC4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618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3486-771D-4F49-BDCB-D6E563E0CCE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8EA13-4DEE-44FE-B9C2-581AB16DC4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41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3486-771D-4F49-BDCB-D6E563E0CCE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8EA13-4DEE-44FE-B9C2-581AB16DC4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5074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3486-771D-4F49-BDCB-D6E563E0CCE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8EA13-4DEE-44FE-B9C2-581AB16DC4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2645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3486-771D-4F49-BDCB-D6E563E0CCE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8EA13-4DEE-44FE-B9C2-581AB16DC4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0253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3486-771D-4F49-BDCB-D6E563E0CCE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8EA13-4DEE-44FE-B9C2-581AB16DC4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4769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3486-771D-4F49-BDCB-D6E563E0CCE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8EA13-4DEE-44FE-B9C2-581AB16DC4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0486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1943486-771D-4F49-BDCB-D6E563E0CCE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EE8EA13-4DEE-44FE-B9C2-581AB16DC4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632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Okul öncesi dönem değerler eğitiminde öğretmen ve okulun rolü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1678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512618" y="498764"/>
            <a:ext cx="11180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OKUL ÖNCESİ DÖNEM DEĞERLER EĞİTİMİNDE OKULUN ROLÜ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246909" y="1743075"/>
            <a:ext cx="732559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ÇOCUKLARA DEĞERLERLE OKUL ÖNCESİ KURUMLARINDA TANIŞIR. OKULLAR FARKLI ÇEVRELERDEN GELEN FARKLI NİTELİKLERE SAHİP ÖĞRENCİLER ORTAK BAZI DEĞERLER EDİNDİREN, ÖZEL BİR ORTAMDIR.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OKUL KÜKTÜRÜ OLUŞTURMA VE KURUMLARIN EĞİTİM ANLAYIŞINDAN BİRİNCİ DERECEDE SORUMLU OLAN OKUL YÖNETİCİLERİDİR.</a:t>
            </a:r>
          </a:p>
          <a:p>
            <a:endParaRPr lang="tr-TR" dirty="0" smtClean="0"/>
          </a:p>
          <a:p>
            <a:r>
              <a:rPr lang="tr-TR" dirty="0" smtClean="0"/>
              <a:t>OKULDA DEĞERLER, PLANLI VE YAZILI EĞİTİM PROGRAMLARI KAPSAMINDA ÇALIŞILABİLECEĞİ GİBİ, </a:t>
            </a:r>
            <a:r>
              <a:rPr lang="tr-TR" smtClean="0">
                <a:solidFill>
                  <a:srgbClr val="FF0000"/>
                </a:solidFill>
              </a:rPr>
              <a:t>ÖRTÜK PROGRAM; </a:t>
            </a:r>
            <a:r>
              <a:rPr lang="tr-TR" dirty="0" smtClean="0"/>
              <a:t>YAZILI BİR DOKÜMAN HALİNDE OLMAYAN OKUL/SINIF KURALLARI, TOPLUMSAL YAŞAMA DAİR TUTUM, DEĞER, ALIŞKANLIK VE BECERİLER KAZANDIRMAK AMAÇLI </a:t>
            </a:r>
            <a:r>
              <a:rPr lang="tr-TR" smtClean="0"/>
              <a:t>MESAJLAR HALİNDE DE ÇALIŞILABİLİR. </a:t>
            </a:r>
            <a:endParaRPr lang="tr-TR" dirty="0" smtClean="0">
              <a:solidFill>
                <a:srgbClr val="FF0000"/>
              </a:solidFill>
            </a:endParaRP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8994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484909" y="374073"/>
            <a:ext cx="11180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DEĞERLER EĞİTİMİNDE ÖĞRETMENİN ROLÜ</a:t>
            </a: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332509" y="1579418"/>
            <a:ext cx="1129145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EĞİTİM; «KİŞİNİN YAŞADIĞI TOPLUMDA DEĞERİ OLAN, YETENEK, TUTUM VE DİĞER DAVRANIŞ BİÇİMLERİNİ GELİŞTİRDİĞİ SÜREÇLERİN TÜMÜ» OLARAK TANIMLANMAKTADIR.</a:t>
            </a:r>
          </a:p>
          <a:p>
            <a:endParaRPr lang="tr-TR" sz="2400" dirty="0"/>
          </a:p>
          <a:p>
            <a:r>
              <a:rPr lang="tr-TR" sz="2400" dirty="0" smtClean="0"/>
              <a:t>ÖĞRETMENLİK MESLEĞİNİN EN ÖNEMLİ DEĞERİ SEVGİDİR.</a:t>
            </a:r>
          </a:p>
          <a:p>
            <a:endParaRPr lang="tr-TR" sz="2400" dirty="0"/>
          </a:p>
          <a:p>
            <a:r>
              <a:rPr lang="tr-TR" sz="2400" dirty="0" smtClean="0"/>
              <a:t>ÖĞRETMENLİK, EĞİTİM ALANINDA ÖZEL UZMANLIK BİLGİ VE BECERİSİ İÇEREN, AKADEMİK ÇALIŞMA VE MESLEKİ HAZIRLIK GEREKTİREN PROFESYONEL STATÜDE BİR UĞRAŞI ALANIDIR.</a:t>
            </a:r>
          </a:p>
          <a:p>
            <a:endParaRPr lang="tr-TR" sz="2400" dirty="0"/>
          </a:p>
          <a:p>
            <a:r>
              <a:rPr lang="tr-TR" sz="2400" dirty="0" smtClean="0"/>
              <a:t>DEĞERLER EĞİTİMİNDE ÖĞRETMENİN, DEĞERLERİ KENDİ YAŞAMINA VE EĞTİM PROGRAMINA KATMASININ YANINDA OLUMLU BİR SINIF İKLİMİ OLUŞTURACAK ÇOCUKLARIN DEĞERLERİ İÇSELLEŞTİRMESİNE DESTEK OLMASI GEREKLİDİR.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377509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84909" y="374073"/>
            <a:ext cx="11180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DEĞERLER EĞİTİMİNDE ÖĞRETMENİN ÖNEMİ</a:t>
            </a: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29491" y="1385455"/>
            <a:ext cx="1145770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800" dirty="0" smtClean="0"/>
              <a:t>ÖĞRENCİLERİN DEĞİŞEN DÜNYA KOŞULLARINA UYUM SAĞLAMASI İÇİN GEREKLİ BİLGİ, BECERİ VE DEĞERLERİ KAZANDIRAN VE ONLARI YAŞAMA HAZIRLAYAN BİR REHBERDİR.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800" dirty="0" smtClean="0"/>
              <a:t>OKUL ÖNCESİ ÖĞRETMENİ; OKUL ÖNCESİ DÖNEM ÇOCUKLARININ GELİŞİMSEL ÖZELLİKLERİNİ BİLEN, YSŞLARINA UYGUN GELİŞİMSEL EĞİTİM PLANLARI VE ORTAMLARI HAZIRLAYAN VE PLANLARINI UYGULAYARAK ÇOCUKLARIN EĞİTİM PROGRAMINDAN EN YÜKSEK YARARI KAZANMASINA ARACILIK EDEN KİŞİDİR.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426710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04800" y="318655"/>
            <a:ext cx="116932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ÖĞRETMENLİKYE MESLEK ETİĞİ</a:t>
            </a: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304800" y="1579418"/>
            <a:ext cx="1155469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ÖĞRETMENLİK MESLEĞİNDE DEĞERLERİ MESLEĞİN YAPITAŞI YAPMAK ESASTIR.</a:t>
            </a:r>
          </a:p>
          <a:p>
            <a:endParaRPr lang="tr-TR" dirty="0"/>
          </a:p>
          <a:p>
            <a:r>
              <a:rPr lang="tr-TR" dirty="0" smtClean="0"/>
              <a:t>MESLEKİ ETİK, YAZILI OLMAYAN ANCAK MESLEK GRUPLARINCA KABUL GÖRMÜŞ ÇEŞİTLİ DAVRANIŞ VE KURALLARDIR. </a:t>
            </a:r>
          </a:p>
          <a:p>
            <a:endParaRPr lang="tr-TR" dirty="0"/>
          </a:p>
          <a:p>
            <a:r>
              <a:rPr lang="tr-TR" dirty="0" smtClean="0"/>
              <a:t>ÖĞRETMENLİK MESLEK ETİĞİ DE DEĞERLERİ İÇERMEKTEDİR.</a:t>
            </a:r>
          </a:p>
          <a:p>
            <a:endParaRPr lang="tr-TR" dirty="0"/>
          </a:p>
          <a:p>
            <a:r>
              <a:rPr lang="tr-T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ÖĞRETMENLİK MESLEK ETİĞİNİN İLKELERİ;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PROFESYONELLİK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HİZMETTE 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SORUMLULUK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ADALET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SAĞLIKLI VE GÜVENLİ BİR ORTAM SAĞLANMASI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YOLSUZLUK YAPMAMAK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DÜRÜSTLÜK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-DOĞRULUK VE GÜVEN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TARAFSIZLIK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MESLEKİ BAĞLILIK VE SÜREKLİ GELİŞME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SAYGI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KAYNAKLARIN 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ETİK KULLANIMI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83691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512618" y="498764"/>
            <a:ext cx="11180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OKUL ÖNCESİ DÖNEM DEĞERLER EĞİTİMİNDE ÖĞRETMENİN ROLÜ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43345" y="1468582"/>
            <a:ext cx="1141614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u="sng" dirty="0" smtClean="0"/>
              <a:t>DEĞERLERİN KAZANDIRILMASINDA;</a:t>
            </a:r>
          </a:p>
          <a:p>
            <a:endParaRPr lang="tr-TR" sz="3600" b="1" u="sn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600" dirty="0" smtClean="0"/>
              <a:t>AİLE VE ÇEVREDEN SONRA ÖĞRETMEN,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600" dirty="0" smtClean="0"/>
              <a:t>ÖĞRETMENİN EĞİTİM YAKLAŞIMI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600" dirty="0" smtClean="0"/>
              <a:t>SINIF ORTAMININ GENEL HAVASI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600" dirty="0" smtClean="0"/>
              <a:t>OKUL KÜLTÜRÜ belirleyicidir.</a:t>
            </a:r>
          </a:p>
        </p:txBody>
      </p:sp>
    </p:spTree>
    <p:extLst>
      <p:ext uri="{BB962C8B-B14F-4D97-AF65-F5344CB8AC3E}">
        <p14:creationId xmlns:p14="http://schemas.microsoft.com/office/powerpoint/2010/main" val="3127205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46364" y="443345"/>
            <a:ext cx="1140229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dirty="0" smtClean="0"/>
              <a:t>ETKİLİ DEĞERLER EĞİTİMİ;</a:t>
            </a:r>
          </a:p>
          <a:p>
            <a:endParaRPr lang="tr-TR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r-TR" sz="4000" dirty="0" smtClean="0"/>
              <a:t>DEĞERLERİN ÖNCELİKLE </a:t>
            </a:r>
            <a:r>
              <a:rPr lang="tr-TR" sz="4000" dirty="0" smtClean="0">
                <a:solidFill>
                  <a:srgbClr val="FF0000"/>
                </a:solidFill>
              </a:rPr>
              <a:t>BİLİŞSEL</a:t>
            </a:r>
            <a:r>
              <a:rPr lang="tr-TR" sz="4000" dirty="0" smtClean="0"/>
              <a:t> OLARAK KAVRANMASI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r-TR" sz="4000" dirty="0" smtClean="0">
                <a:solidFill>
                  <a:srgbClr val="FF0000"/>
                </a:solidFill>
              </a:rPr>
              <a:t>DUYUŞSAL</a:t>
            </a:r>
            <a:r>
              <a:rPr lang="tr-TR" sz="4000" dirty="0" smtClean="0"/>
              <a:t> OLARAK ÖNEMSENMESİ,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r-TR" sz="4000" dirty="0" smtClean="0"/>
              <a:t>TÜM BU SÜREÇLERİN BİR ÜRÜNÜ OLARAK BENİMSENEN DEĞERLERİN </a:t>
            </a:r>
            <a:r>
              <a:rPr lang="tr-TR" sz="4000" dirty="0" smtClean="0">
                <a:solidFill>
                  <a:srgbClr val="FF0000"/>
                </a:solidFill>
              </a:rPr>
              <a:t>DAVRANIŞLA</a:t>
            </a:r>
            <a:r>
              <a:rPr lang="tr-TR" sz="4000" dirty="0" smtClean="0"/>
              <a:t> HAYATA GEÇİRİLMESİ  AŞAMALARINI İÇERİR.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825883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512618" y="498764"/>
            <a:ext cx="11180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OKUL ÖNCESİ DÖNEM DEĞERLER EĞİTİMİNDE ÖĞRETMENİN ROLÜ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221673" y="1427018"/>
            <a:ext cx="116378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ÇOCUKLARLA;</a:t>
            </a:r>
          </a:p>
          <a:p>
            <a:endParaRPr lang="tr-TR" sz="2400" dirty="0"/>
          </a:p>
          <a:p>
            <a:r>
              <a:rPr lang="tr-TR" sz="2400" dirty="0" smtClean="0">
                <a:solidFill>
                  <a:srgbClr val="FF0000"/>
                </a:solidFill>
              </a:rPr>
              <a:t>DÜRÜSTLÜK,</a:t>
            </a:r>
          </a:p>
          <a:p>
            <a:r>
              <a:rPr lang="tr-TR" sz="2400" dirty="0" smtClean="0">
                <a:solidFill>
                  <a:srgbClr val="FF0000"/>
                </a:solidFill>
              </a:rPr>
              <a:t>DOĞRULUK,</a:t>
            </a:r>
          </a:p>
          <a:p>
            <a:r>
              <a:rPr lang="tr-TR" sz="2400" dirty="0" smtClean="0">
                <a:solidFill>
                  <a:srgbClr val="FF0000"/>
                </a:solidFill>
              </a:rPr>
              <a:t>ADİL OLMA,</a:t>
            </a:r>
          </a:p>
          <a:p>
            <a:r>
              <a:rPr lang="tr-TR" sz="2400" dirty="0" smtClean="0">
                <a:solidFill>
                  <a:srgbClr val="FF0000"/>
                </a:solidFill>
              </a:rPr>
              <a:t>YARDIMSEVERLİK,</a:t>
            </a:r>
          </a:p>
          <a:p>
            <a:r>
              <a:rPr lang="tr-TR" sz="2400" dirty="0" smtClean="0">
                <a:solidFill>
                  <a:srgbClr val="FF0000"/>
                </a:solidFill>
              </a:rPr>
              <a:t>İŞBİRLİĞİ,</a:t>
            </a:r>
          </a:p>
          <a:p>
            <a:r>
              <a:rPr lang="tr-TR" sz="2400" dirty="0" smtClean="0">
                <a:solidFill>
                  <a:srgbClr val="FF0000"/>
                </a:solidFill>
              </a:rPr>
              <a:t>SAYGI, </a:t>
            </a:r>
          </a:p>
          <a:p>
            <a:r>
              <a:rPr lang="tr-TR" sz="2400" dirty="0" smtClean="0">
                <a:solidFill>
                  <a:srgbClr val="FF0000"/>
                </a:solidFill>
              </a:rPr>
              <a:t>SORUMLULUK</a:t>
            </a:r>
          </a:p>
          <a:p>
            <a:endParaRPr lang="tr-TR" sz="2400" dirty="0"/>
          </a:p>
          <a:p>
            <a:r>
              <a:rPr lang="tr-TR" sz="2400" dirty="0" smtClean="0"/>
              <a:t>DEĞERLERİNİN YAŞAMI KOLAYLAŞTIRMADAKİ GEREKLİLİĞİNİ GÖSTEREN ETKİNLİKLER GERÇEKLEŞTİRİLMELİDİR.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91899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512618" y="498764"/>
            <a:ext cx="11180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OKUL ÖNCESİ DÖNEM DEĞERLER EĞİTİMİNDE ÖĞRETMENİN ROLÜ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554182" y="1690255"/>
            <a:ext cx="1080654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SINIF İKLİMİNİN OLUŞTURULMASINDA ÖĞRETMENİN;</a:t>
            </a:r>
          </a:p>
          <a:p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 KİŞİLİĞİ,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ÇOCUKLARA YAKLAŞIMI,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DİLİ KULLANMA BİÇİMİ,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ÇOCUKLARA HİTAP ŞEKLİ,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SINIF YÖNETİMİ YAKLAŞIMI,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VE DEĞER YARGILARI ETKİLİDİR.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6446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512618" y="498764"/>
            <a:ext cx="11180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OKUL ÖNCESİ DÖNEM DEĞERLER EĞİTİMİNDE ÖĞRETMENİN ROLÜ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554182" y="1690255"/>
            <a:ext cx="1080654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 smtClean="0"/>
              <a:t>ÖĞRETMENİN</a:t>
            </a:r>
            <a:r>
              <a:rPr lang="tr-TR" sz="3600" dirty="0" smtClean="0"/>
              <a:t> SINIF KURALLARINI OLUŞTURMADA ÇOCUKLARIN GÖRÜŞLERİNİ EMEL ALARAK ADİL VE DEMOKRATİK BİR SINIF ORTAMI HAZIRLAMASI DEĞERLER EĞİTİMİNİN İLK AŞAMASINI OLUŞTURUR.</a:t>
            </a:r>
            <a:endParaRPr lang="tr-TR" sz="3600" dirty="0" smtClean="0"/>
          </a:p>
          <a:p>
            <a:endParaRPr lang="tr-TR" sz="3600" dirty="0"/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735086417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Damla</Template>
  <TotalTime>34</TotalTime>
  <Words>445</Words>
  <Application>Microsoft Office PowerPoint</Application>
  <PresentationFormat>Geniş ekran</PresentationFormat>
  <Paragraphs>79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Tw Cen MT</vt:lpstr>
      <vt:lpstr>Damla</vt:lpstr>
      <vt:lpstr>Okul öncesi dönem değerler eğitiminde öğretmen ve okulun rolü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öncesi dönem değerler eğitiminde öğretmen ve okulun rolü</dc:title>
  <dc:creator>hakem</dc:creator>
  <cp:lastModifiedBy>hakem</cp:lastModifiedBy>
  <cp:revision>20</cp:revision>
  <dcterms:created xsi:type="dcterms:W3CDTF">2018-04-01T19:39:36Z</dcterms:created>
  <dcterms:modified xsi:type="dcterms:W3CDTF">2018-04-01T20:13:56Z</dcterms:modified>
</cp:coreProperties>
</file>