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84" r:id="rId5"/>
    <p:sldId id="281" r:id="rId6"/>
    <p:sldId id="287" r:id="rId7"/>
    <p:sldId id="288" r:id="rId8"/>
    <p:sldId id="293" r:id="rId9"/>
    <p:sldId id="283" r:id="rId10"/>
    <p:sldId id="286" r:id="rId11"/>
    <p:sldId id="292" r:id="rId12"/>
    <p:sldId id="289" r:id="rId13"/>
    <p:sldId id="290" r:id="rId14"/>
    <p:sldId id="294" r:id="rId15"/>
    <p:sldId id="296" r:id="rId16"/>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492" autoAdjust="0"/>
  </p:normalViewPr>
  <p:slideViewPr>
    <p:cSldViewPr>
      <p:cViewPr varScale="1">
        <p:scale>
          <a:sx n="77" d="100"/>
          <a:sy n="77" d="100"/>
        </p:scale>
        <p:origin x="300" y="120"/>
      </p:cViewPr>
      <p:guideLst>
        <p:guide orient="horz" pos="2160"/>
        <p:guide pos="3839"/>
      </p:guideLst>
    </p:cSldViewPr>
  </p:slideViewPr>
  <p:notesTextViewPr>
    <p:cViewPr>
      <p:scale>
        <a:sx n="1" d="1"/>
        <a:sy n="1" d="1"/>
      </p:scale>
      <p:origin x="0" y="0"/>
    </p:cViewPr>
  </p:notesTextViewPr>
  <p:notesViewPr>
    <p:cSldViewPr showGuides="1">
      <p:cViewPr varScale="1">
        <p:scale>
          <a:sx n="86" d="100"/>
          <a:sy n="86" d="100"/>
        </p:scale>
        <p:origin x="298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7E25F05-B94D-4113-B2ED-4B2A9A987805}" type="datetime1">
              <a:rPr lang="tr-TR" smtClean="0"/>
              <a:t>3.07.2022</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E322BB-75AD-4A1E-9661-2724167329F0}" type="slidenum">
              <a:rPr lang="tr-TR" smtClean="0"/>
              <a:t>‹#›</a:t>
            </a:fld>
            <a:endParaRPr lang="tr-TR"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AC21A0F0-5352-47DD-B9BB-B10B03FDF41A}" type="datetime1">
              <a:rPr lang="tr-TR" noProof="0" smtClean="0"/>
              <a:t>3.07.2022</a:t>
            </a:fld>
            <a:endParaRPr lang="tr-TR" noProof="0"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B045B7DE-1198-4F2F-B574-CA8CAE341642}" type="slidenum">
              <a:rPr lang="tr-TR" noProof="0" smtClean="0"/>
              <a:t>‹#›</a:t>
            </a:fld>
            <a:endParaRPr lang="tr-TR" noProof="0"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kareler"/>
          <p:cNvGrpSpPr/>
          <p:nvPr/>
        </p:nvGrpSpPr>
        <p:grpSpPr>
          <a:xfrm>
            <a:off x="0" y="1135743"/>
            <a:ext cx="1622332" cy="799981"/>
            <a:chOff x="0" y="452558"/>
            <a:chExt cx="914400" cy="524182"/>
          </a:xfrm>
        </p:grpSpPr>
        <p:sp>
          <p:nvSpPr>
            <p:cNvPr id="8" name="Yuvarlatılmış Dikdörtgen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9" name="Yuvarlatılmış Dikdörtgen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Aynı Yanın Köşesi Yuvarlatılmış Dikdörtgen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sp>
        <p:nvSpPr>
          <p:cNvPr id="2" name="Başlık 1"/>
          <p:cNvSpPr>
            <a:spLocks noGrp="1"/>
          </p:cNvSpPr>
          <p:nvPr>
            <p:ph type="ctrTitle"/>
          </p:nvPr>
        </p:nvSpPr>
        <p:spPr>
          <a:xfrm>
            <a:off x="1828324" y="362396"/>
            <a:ext cx="9141619" cy="1676400"/>
          </a:xfrm>
        </p:spPr>
        <p:txBody>
          <a:bodyPr rtlCol="0">
            <a:noAutofit/>
          </a:bodyPr>
          <a:lstStyle>
            <a:lvl1pPr>
              <a:lnSpc>
                <a:spcPct val="90000"/>
              </a:lnSpc>
              <a:defRPr sz="6000"/>
            </a:lvl1pPr>
          </a:lstStyle>
          <a:p>
            <a:pPr rtl="0"/>
            <a:r>
              <a:rPr lang="tr-TR" noProof="0"/>
              <a:t>Asıl başlık stili için tıklatın</a:t>
            </a:r>
            <a:endParaRPr lang="tr-TR" noProof="0" dirty="0"/>
          </a:p>
        </p:txBody>
      </p:sp>
      <p:sp>
        <p:nvSpPr>
          <p:cNvPr id="3" name="Alt Başlık 2"/>
          <p:cNvSpPr>
            <a:spLocks noGrp="1"/>
          </p:cNvSpPr>
          <p:nvPr>
            <p:ph type="subTitle" idx="1"/>
          </p:nvPr>
        </p:nvSpPr>
        <p:spPr>
          <a:xfrm>
            <a:off x="1828324" y="2089595"/>
            <a:ext cx="9141619"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tr-TR" noProof="0"/>
              <a:t>Asıl alt başlık stilini düzenlemek için tıklayın</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36E05732-3B1E-42D2-8293-745841F47E2C}" type="datetime1">
              <a:rPr lang="tr-TR" noProof="0" smtClean="0"/>
              <a:t>3.07.2022</a:t>
            </a:fld>
            <a:endParaRPr lang="tr-TR" noProof="0" dirty="0"/>
          </a:p>
        </p:txBody>
      </p:sp>
      <p:sp>
        <p:nvSpPr>
          <p:cNvPr id="6" name="Slayt Numarası Yer Tutucusu 5"/>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E13108CE-F3D4-4042-8BDF-1E8C44CF6BB4}" type="datetime1">
              <a:rPr lang="tr-TR" noProof="0" smtClean="0"/>
              <a:t>3.07.2022</a:t>
            </a:fld>
            <a:endParaRPr lang="tr-TR" noProof="0" dirty="0"/>
          </a:p>
        </p:txBody>
      </p:sp>
      <p:sp>
        <p:nvSpPr>
          <p:cNvPr id="6" name="Slayt Numarası Yer Tutucusu 5"/>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kareler"/>
          <p:cNvGrpSpPr/>
          <p:nvPr/>
        </p:nvGrpSpPr>
        <p:grpSpPr>
          <a:xfrm rot="5400000">
            <a:off x="9583007" y="233864"/>
            <a:ext cx="1063300" cy="524046"/>
            <a:chOff x="0" y="452558"/>
            <a:chExt cx="914400" cy="524182"/>
          </a:xfrm>
        </p:grpSpPr>
        <p:sp>
          <p:nvSpPr>
            <p:cNvPr id="8" name="Yuvarlatılmış Dikdörtgen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9" name="Yuvarlatılmış Dikdörtgen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Aynı Yanın Köşesi Yuvarlatılmış Dikdörtgen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grpSp>
        <p:nvGrpSpPr>
          <p:cNvPr id="15" name="alt grafik"/>
          <p:cNvGrpSpPr/>
          <p:nvPr/>
        </p:nvGrpSpPr>
        <p:grpSpPr>
          <a:xfrm>
            <a:off x="0" y="5395517"/>
            <a:ext cx="12188825" cy="1462483"/>
            <a:chOff x="0" y="4046638"/>
            <a:chExt cx="9144000" cy="1096862"/>
          </a:xfrm>
        </p:grpSpPr>
        <p:sp>
          <p:nvSpPr>
            <p:cNvPr id="16" name="Serbest 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7" name="Dikdörtgen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tr-TR" noProof="0" dirty="0"/>
            </a:p>
          </p:txBody>
        </p:sp>
      </p:grpSp>
      <p:sp>
        <p:nvSpPr>
          <p:cNvPr id="2" name="Dikey Başlık 1"/>
          <p:cNvSpPr>
            <a:spLocks noGrp="1"/>
          </p:cNvSpPr>
          <p:nvPr>
            <p:ph type="title" orient="vert"/>
          </p:nvPr>
        </p:nvSpPr>
        <p:spPr>
          <a:xfrm>
            <a:off x="9751060" y="1150514"/>
            <a:ext cx="1828324" cy="5021685"/>
          </a:xfrm>
        </p:spPr>
        <p:txBody>
          <a:bodyPr vert="eaVert"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a:xfrm>
            <a:off x="1218882" y="1150514"/>
            <a:ext cx="8227457" cy="5021685"/>
          </a:xfrm>
        </p:spPr>
        <p:txBody>
          <a:bodyPr vert="eaVert" rtlCol="0"/>
          <a:lstStyle>
            <a:lvl5pPr>
              <a:defRPr/>
            </a:lvl5pPr>
            <a:lvl6pPr>
              <a:defRPr/>
            </a:lvl6pPr>
            <a:lvl7pPr>
              <a:defRPr/>
            </a:lvl7pPr>
            <a:lvl8pPr>
              <a:defRPr baseline="0"/>
            </a:lvl8pPr>
            <a:lvl9pPr>
              <a:defRPr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557C1220-9C4B-457F-BE17-29EEFBAA6A43}" type="datetime1">
              <a:rPr lang="tr-TR" noProof="0" smtClean="0"/>
              <a:t>3.07.2022</a:t>
            </a:fld>
            <a:endParaRPr lang="tr-TR" noProof="0" dirty="0"/>
          </a:p>
        </p:txBody>
      </p:sp>
      <p:sp>
        <p:nvSpPr>
          <p:cNvPr id="6" name="Slayt Numarası Yer Tutucusu 5"/>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idx="1"/>
          </p:nvPr>
        </p:nvSpPr>
        <p:spPr/>
        <p:txBody>
          <a:bodyPr rtlCol="0"/>
          <a:lstStyle>
            <a:lvl5pPr>
              <a:defRPr/>
            </a:lvl5pPr>
            <a:lvl6pPr>
              <a:defRPr/>
            </a:lvl6pPr>
            <a:lvl7pPr>
              <a:defRPr/>
            </a:lvl7pPr>
            <a:lvl8pPr>
              <a:defRPr/>
            </a:lvl8pPr>
            <a:lvl9pPr>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075F3C46-D9B3-4911-9C8D-635C815FC010}" type="datetime1">
              <a:rPr lang="tr-TR" noProof="0" smtClean="0"/>
              <a:t>3.07.2022</a:t>
            </a:fld>
            <a:endParaRPr lang="tr-TR" noProof="0" dirty="0"/>
          </a:p>
        </p:txBody>
      </p:sp>
      <p:sp>
        <p:nvSpPr>
          <p:cNvPr id="6" name="Slayt Numarası Yer Tutucusu 5"/>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Başlığı">
    <p:spTree>
      <p:nvGrpSpPr>
        <p:cNvPr id="1" name=""/>
        <p:cNvGrpSpPr/>
        <p:nvPr/>
      </p:nvGrpSpPr>
      <p:grpSpPr>
        <a:xfrm>
          <a:off x="0" y="0"/>
          <a:ext cx="0" cy="0"/>
          <a:chOff x="0" y="0"/>
          <a:chExt cx="0" cy="0"/>
        </a:xfrm>
      </p:grpSpPr>
      <p:grpSp>
        <p:nvGrpSpPr>
          <p:cNvPr id="7" name="kareler"/>
          <p:cNvGrpSpPr/>
          <p:nvPr/>
        </p:nvGrpSpPr>
        <p:grpSpPr>
          <a:xfrm>
            <a:off x="0" y="3124415"/>
            <a:ext cx="1622332" cy="805061"/>
            <a:chOff x="0" y="2343311"/>
            <a:chExt cx="1217066" cy="603796"/>
          </a:xfrm>
        </p:grpSpPr>
        <p:sp>
          <p:nvSpPr>
            <p:cNvPr id="8" name="Yuvarlatılmış Dikdörtgen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9" name="Yuvarlatılmış Dikdörtgen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Aynı Yanın Köşesi Yuvarlatılmış Dikdörtgen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grpSp>
        <p:nvGrpSpPr>
          <p:cNvPr id="19" name="alt grafik"/>
          <p:cNvGrpSpPr/>
          <p:nvPr/>
        </p:nvGrpSpPr>
        <p:grpSpPr>
          <a:xfrm>
            <a:off x="0" y="5409216"/>
            <a:ext cx="12188825" cy="1462483"/>
            <a:chOff x="0" y="4056912"/>
            <a:chExt cx="9144000" cy="1096862"/>
          </a:xfrm>
        </p:grpSpPr>
        <p:sp>
          <p:nvSpPr>
            <p:cNvPr id="20" name="Serbest 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1" name="Dikdörtgen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tr-TR" noProof="0" dirty="0"/>
            </a:p>
          </p:txBody>
        </p:sp>
      </p:grpSp>
      <p:sp>
        <p:nvSpPr>
          <p:cNvPr id="2" name="Başlık 1"/>
          <p:cNvSpPr>
            <a:spLocks noGrp="1"/>
          </p:cNvSpPr>
          <p:nvPr>
            <p:ph type="title"/>
          </p:nvPr>
        </p:nvSpPr>
        <p:spPr>
          <a:xfrm>
            <a:off x="1828324" y="1932518"/>
            <a:ext cx="9141619" cy="2105367"/>
          </a:xfrm>
        </p:spPr>
        <p:txBody>
          <a:bodyPr rtlCol="0" anchor="b">
            <a:normAutofit/>
          </a:bodyPr>
          <a:lstStyle>
            <a:lvl1pPr algn="l">
              <a:defRPr sz="6000" b="0" cap="none" baseline="0"/>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828324" y="4084264"/>
            <a:ext cx="9141619"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tr-TR" noProof="0"/>
              <a:t>Asıl metin stillerini düzenle</a:t>
            </a:r>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927D0039-A042-4C8B-8D10-F2A015A11270}" type="datetime1">
              <a:rPr lang="tr-TR" noProof="0" smtClean="0"/>
              <a:t>3.07.2022</a:t>
            </a:fld>
            <a:endParaRPr lang="tr-TR" noProof="0" dirty="0"/>
          </a:p>
        </p:txBody>
      </p:sp>
      <p:sp>
        <p:nvSpPr>
          <p:cNvPr id="6" name="Slayt Numarası Yer Tutucusu 5"/>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41412" y="152400"/>
            <a:ext cx="9751060" cy="1295400"/>
          </a:xfrm>
        </p:spPr>
        <p:txBody>
          <a:bodyPr rtlCol="0"/>
          <a:lstStyle/>
          <a:p>
            <a:pPr rtl="0"/>
            <a:r>
              <a:rPr lang="tr-TR" noProof="0"/>
              <a:t>Asıl başlık stili için tıklatın</a:t>
            </a:r>
            <a:endParaRPr lang="tr-TR" noProof="0" dirty="0"/>
          </a:p>
        </p:txBody>
      </p:sp>
      <p:sp>
        <p:nvSpPr>
          <p:cNvPr id="3" name="İçerik Yer Tutucusu 2"/>
          <p:cNvSpPr>
            <a:spLocks noGrp="1"/>
          </p:cNvSpPr>
          <p:nvPr>
            <p:ph sz="half" idx="1"/>
          </p:nvPr>
        </p:nvSpPr>
        <p:spPr>
          <a:xfrm>
            <a:off x="1141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094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p>
            <a:pPr rtl="0"/>
            <a:fld id="{8F738951-360D-479E-840A-4612A8362243}" type="datetime1">
              <a:rPr lang="tr-TR" noProof="0" smtClean="0"/>
              <a:t>3.07.2022</a:t>
            </a:fld>
            <a:endParaRPr lang="tr-TR" noProof="0" dirty="0"/>
          </a:p>
        </p:txBody>
      </p:sp>
      <p:sp>
        <p:nvSpPr>
          <p:cNvPr id="7" name="Slayt Numarası Yer Tutucusu 6"/>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141412" y="152400"/>
            <a:ext cx="9751060" cy="1295400"/>
          </a:xfrm>
        </p:spPr>
        <p:txBody>
          <a:bodyPr rtlCol="0"/>
          <a:lstStyle>
            <a:lvl1pPr>
              <a:defRPr/>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141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tr-TR" noProof="0"/>
              <a:t>Asıl metin stillerini düzenle</a:t>
            </a:r>
          </a:p>
        </p:txBody>
      </p:sp>
      <p:sp>
        <p:nvSpPr>
          <p:cNvPr id="4" name="İçerik Yer Tutucusu 3"/>
          <p:cNvSpPr>
            <a:spLocks noGrp="1"/>
          </p:cNvSpPr>
          <p:nvPr>
            <p:ph sz="half" idx="2"/>
          </p:nvPr>
        </p:nvSpPr>
        <p:spPr>
          <a:xfrm>
            <a:off x="1141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094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tr-TR" noProof="0"/>
              <a:t>Asıl metin stillerini düzenle</a:t>
            </a:r>
          </a:p>
        </p:txBody>
      </p:sp>
      <p:sp>
        <p:nvSpPr>
          <p:cNvPr id="6" name="İçerik Yer Tutucusu 5"/>
          <p:cNvSpPr>
            <a:spLocks noGrp="1"/>
          </p:cNvSpPr>
          <p:nvPr>
            <p:ph sz="quarter" idx="4"/>
          </p:nvPr>
        </p:nvSpPr>
        <p:spPr>
          <a:xfrm>
            <a:off x="6094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ekleme</a:t>
            </a:r>
          </a:p>
        </p:txBody>
      </p:sp>
      <p:sp>
        <p:nvSpPr>
          <p:cNvPr id="7" name="Tarih Yer Tutucusu 6"/>
          <p:cNvSpPr>
            <a:spLocks noGrp="1"/>
          </p:cNvSpPr>
          <p:nvPr>
            <p:ph type="dt" sz="half" idx="10"/>
          </p:nvPr>
        </p:nvSpPr>
        <p:spPr/>
        <p:txBody>
          <a:bodyPr rtlCol="0"/>
          <a:lstStyle/>
          <a:p>
            <a:pPr rtl="0"/>
            <a:fld id="{31932F44-A6A5-4F46-8341-7E1B0E2A8481}" type="datetime1">
              <a:rPr lang="tr-TR" noProof="0" smtClean="0"/>
              <a:t>3.07.2022</a:t>
            </a:fld>
            <a:endParaRPr lang="tr-TR" noProof="0" dirty="0"/>
          </a:p>
        </p:txBody>
      </p:sp>
      <p:sp>
        <p:nvSpPr>
          <p:cNvPr id="9" name="Slayt Numarası Yer Tutucusu 8"/>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4" name="Alt Bilgi Yer Tutucusu 3"/>
          <p:cNvSpPr>
            <a:spLocks noGrp="1"/>
          </p:cNvSpPr>
          <p:nvPr>
            <p:ph type="ftr" sz="quarter" idx="11"/>
          </p:nvPr>
        </p:nvSpPr>
        <p:spPr/>
        <p:txBody>
          <a:bodyPr rtlCol="0"/>
          <a:lstStyle/>
          <a:p>
            <a:pPr rtl="0"/>
            <a:r>
              <a:rPr lang="tr-TR" noProof="0" dirty="0"/>
              <a:t>Alt bilgi ekleme</a:t>
            </a:r>
          </a:p>
        </p:txBody>
      </p:sp>
      <p:sp>
        <p:nvSpPr>
          <p:cNvPr id="3" name="Tarih Yer Tutucusu 2"/>
          <p:cNvSpPr>
            <a:spLocks noGrp="1"/>
          </p:cNvSpPr>
          <p:nvPr>
            <p:ph type="dt" sz="half" idx="10"/>
          </p:nvPr>
        </p:nvSpPr>
        <p:spPr/>
        <p:txBody>
          <a:bodyPr rtlCol="0"/>
          <a:lstStyle/>
          <a:p>
            <a:pPr rtl="0"/>
            <a:fld id="{46C90A7D-0F5C-4D0A-BF77-0E921404B46C}" type="datetime1">
              <a:rPr lang="tr-TR" noProof="0" smtClean="0"/>
              <a:t>3.07.2022</a:t>
            </a:fld>
            <a:endParaRPr lang="tr-TR" noProof="0" dirty="0"/>
          </a:p>
        </p:txBody>
      </p:sp>
      <p:sp>
        <p:nvSpPr>
          <p:cNvPr id="5" name="Slayt Numarası Yer Tutucusu 4"/>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grpSp>
        <p:nvGrpSpPr>
          <p:cNvPr id="8" name="alt grafik"/>
          <p:cNvGrpSpPr/>
          <p:nvPr/>
        </p:nvGrpSpPr>
        <p:grpSpPr>
          <a:xfrm>
            <a:off x="0" y="5409216"/>
            <a:ext cx="12188825" cy="1462483"/>
            <a:chOff x="0" y="4056912"/>
            <a:chExt cx="9144000" cy="1096862"/>
          </a:xfrm>
        </p:grpSpPr>
        <p:sp>
          <p:nvSpPr>
            <p:cNvPr id="9" name="Serbest 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Dikdörtgen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tr-TR" noProof="0" dirty="0"/>
            </a:p>
          </p:txBody>
        </p:sp>
      </p:grpSp>
      <p:sp>
        <p:nvSpPr>
          <p:cNvPr id="3" name="Alt Bilgi Yer Tutucusu 2"/>
          <p:cNvSpPr>
            <a:spLocks noGrp="1"/>
          </p:cNvSpPr>
          <p:nvPr>
            <p:ph type="ftr" sz="quarter" idx="11"/>
          </p:nvPr>
        </p:nvSpPr>
        <p:spPr/>
        <p:txBody>
          <a:bodyPr rtlCol="0"/>
          <a:lstStyle/>
          <a:p>
            <a:pPr rtl="0"/>
            <a:r>
              <a:rPr lang="tr-TR" noProof="0" dirty="0"/>
              <a:t>Alt bilgi ekleme</a:t>
            </a:r>
          </a:p>
        </p:txBody>
      </p:sp>
      <p:sp>
        <p:nvSpPr>
          <p:cNvPr id="2" name="Tarih Yer Tutucusu 1"/>
          <p:cNvSpPr>
            <a:spLocks noGrp="1"/>
          </p:cNvSpPr>
          <p:nvPr>
            <p:ph type="dt" sz="half" idx="10"/>
          </p:nvPr>
        </p:nvSpPr>
        <p:spPr/>
        <p:txBody>
          <a:bodyPr rtlCol="0"/>
          <a:lstStyle/>
          <a:p>
            <a:pPr rtl="0"/>
            <a:fld id="{573F3AAB-AC1D-420D-A58A-9565A7479437}" type="datetime1">
              <a:rPr lang="tr-TR" noProof="0" smtClean="0"/>
              <a:t>3.07.2022</a:t>
            </a:fld>
            <a:endParaRPr lang="tr-TR" noProof="0" dirty="0"/>
          </a:p>
        </p:txBody>
      </p:sp>
      <p:sp>
        <p:nvSpPr>
          <p:cNvPr id="4" name="Slayt Numarası Yer Tutucusu 3"/>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a:defRPr sz="3600" b="0"/>
            </a:lvl1pPr>
          </a:lstStyle>
          <a:p>
            <a:pPr rtl="0"/>
            <a:r>
              <a:rPr lang="tr-TR" noProof="0"/>
              <a:t>Asıl başlık stili için tıklatın</a:t>
            </a:r>
            <a:endParaRPr lang="tr-TR" noProof="0" dirty="0"/>
          </a:p>
        </p:txBody>
      </p:sp>
      <p:sp>
        <p:nvSpPr>
          <p:cNvPr id="3" name="İçerik Yer Tutucusu 2"/>
          <p:cNvSpPr>
            <a:spLocks noGrp="1"/>
          </p:cNvSpPr>
          <p:nvPr>
            <p:ph idx="1"/>
          </p:nvPr>
        </p:nvSpPr>
        <p:spPr>
          <a:xfrm>
            <a:off x="4875530" y="1600200"/>
            <a:ext cx="6094413"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1218883" y="1600202"/>
            <a:ext cx="34535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tr-TR" noProof="0"/>
              <a:t>Asıl metin stillerini düzenle</a:t>
            </a:r>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p>
            <a:pPr rtl="0"/>
            <a:fld id="{F6C2EBF2-4BC4-46AB-8ED0-55269040C187}" type="datetime1">
              <a:rPr lang="tr-TR" noProof="0" smtClean="0"/>
              <a:t>3.07.2022</a:t>
            </a:fld>
            <a:endParaRPr lang="tr-TR" noProof="0" dirty="0"/>
          </a:p>
        </p:txBody>
      </p:sp>
      <p:sp>
        <p:nvSpPr>
          <p:cNvPr id="7" name="Slayt Numarası Yer Tutucusu 6"/>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a:defRPr sz="3600" b="0"/>
            </a:lvl1pPr>
          </a:lstStyle>
          <a:p>
            <a:pPr rtl="0"/>
            <a:r>
              <a:rPr lang="tr-TR" noProof="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1218887" y="1600200"/>
            <a:ext cx="6703850"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tr-TR" noProof="0"/>
              <a:t>Resim eklemek için simgeyi tıklatın</a:t>
            </a:r>
            <a:endParaRPr lang="tr-TR" noProof="0" dirty="0"/>
          </a:p>
        </p:txBody>
      </p:sp>
      <p:sp>
        <p:nvSpPr>
          <p:cNvPr id="4" name="Metin Yer Tutucusu 3"/>
          <p:cNvSpPr>
            <a:spLocks noGrp="1"/>
          </p:cNvSpPr>
          <p:nvPr>
            <p:ph type="body" sz="half" idx="2"/>
          </p:nvPr>
        </p:nvSpPr>
        <p:spPr>
          <a:xfrm>
            <a:off x="8125883" y="1600200"/>
            <a:ext cx="2844059"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tr-TR" noProof="0"/>
              <a:t>Asıl metin stillerini düzenle</a:t>
            </a:r>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p>
            <a:pPr rtl="0"/>
            <a:fld id="{925BC6C2-EF40-4B83-8593-9DB371BADCAB}" type="datetime1">
              <a:rPr lang="tr-TR" noProof="0" smtClean="0"/>
              <a:t>3.07.2022</a:t>
            </a:fld>
            <a:endParaRPr lang="tr-TR" noProof="0" dirty="0"/>
          </a:p>
        </p:txBody>
      </p:sp>
      <p:sp>
        <p:nvSpPr>
          <p:cNvPr id="7" name="Slayt Numarası Yer Tutucusu 6"/>
          <p:cNvSpPr>
            <a:spLocks noGrp="1"/>
          </p:cNvSpPr>
          <p:nvPr>
            <p:ph type="sldNum" sz="quarter" idx="12"/>
          </p:nvPr>
        </p:nvSpPr>
        <p:spPr/>
        <p:txBody>
          <a:bodyPr rtlCol="0"/>
          <a:lstStyle/>
          <a:p>
            <a:pPr rtl="0"/>
            <a:fld id="{34C99D79-8A4B-4031-B1E0-AF26F8EDF2BC}" type="slidenum">
              <a:rPr lang="tr-TR" noProof="0" smtClean="0"/>
              <a:t>‹#›</a:t>
            </a:fld>
            <a:endParaRPr lang="tr-TR" noProof="0"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alt grafik"/>
          <p:cNvGrpSpPr/>
          <p:nvPr/>
        </p:nvGrpSpPr>
        <p:grpSpPr>
          <a:xfrm>
            <a:off x="0" y="5409216"/>
            <a:ext cx="12188825" cy="1462483"/>
            <a:chOff x="0" y="4056912"/>
            <a:chExt cx="9144000" cy="1096862"/>
          </a:xfrm>
        </p:grpSpPr>
        <p:sp>
          <p:nvSpPr>
            <p:cNvPr id="21" name="Serbest 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8" name="Dikdörtgen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tr-TR" noProof="0" dirty="0"/>
            </a:p>
          </p:txBody>
        </p:sp>
      </p:grpSp>
      <p:grpSp>
        <p:nvGrpSpPr>
          <p:cNvPr id="7" name="kareler"/>
          <p:cNvGrpSpPr/>
          <p:nvPr/>
        </p:nvGrpSpPr>
        <p:grpSpPr>
          <a:xfrm>
            <a:off x="1" y="800551"/>
            <a:ext cx="1063023" cy="524183"/>
            <a:chOff x="0" y="452558"/>
            <a:chExt cx="914400" cy="524182"/>
          </a:xfrm>
        </p:grpSpPr>
        <p:sp>
          <p:nvSpPr>
            <p:cNvPr id="8" name="Yuvarlatılmış Dikdörtgen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9" name="Yuvarlatılmış Dikdörtgen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Aynı Yanın Köşesi Yuvarlatılmış Dikdörtgen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sp>
        <p:nvSpPr>
          <p:cNvPr id="2" name="Başlık Yer Tutucusu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Alt Bilgi Yer Tutucusu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pPr rtl="0"/>
            <a:r>
              <a:rPr lang="tr-TR" noProof="0" dirty="0"/>
              <a:t>Alt bilgi ekleme</a:t>
            </a:r>
          </a:p>
        </p:txBody>
      </p:sp>
      <p:sp>
        <p:nvSpPr>
          <p:cNvPr id="4" name="Tarih Yer Tutucusu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pPr rtl="0"/>
            <a:fld id="{E7E9616D-7AB5-41F3-A02D-8644D06B5CCE}" type="datetime1">
              <a:rPr lang="tr-TR" noProof="0" smtClean="0"/>
              <a:t>3.07.2022</a:t>
            </a:fld>
            <a:endParaRPr lang="tr-TR" noProof="0" dirty="0"/>
          </a:p>
        </p:txBody>
      </p:sp>
      <p:sp>
        <p:nvSpPr>
          <p:cNvPr id="6" name="Slayt Numarası Yer Tutucusu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pPr rtl="0"/>
            <a:fld id="{34C99D79-8A4B-4031-B1E0-AF26F8EDF2BC}" type="slidenum">
              <a:rPr lang="tr-TR" noProof="0" smtClean="0"/>
              <a:pPr/>
              <a:t>‹#›</a:t>
            </a:fld>
            <a:endParaRPr lang="tr-TR" noProof="0"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britannica.com/topic/social-science/Sociology#ref345485"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britannica.com/topic/economics" TargetMode="External"/><Relationship Id="rId13" Type="http://schemas.openxmlformats.org/officeDocument/2006/relationships/hyperlink" Target="https://www.britannica.com/topic/social-science" TargetMode="External"/><Relationship Id="rId3" Type="http://schemas.openxmlformats.org/officeDocument/2006/relationships/hyperlink" Target="https://www.britannica.com/science/cultural-anthropology" TargetMode="External"/><Relationship Id="rId7" Type="http://schemas.openxmlformats.org/officeDocument/2006/relationships/hyperlink" Target="https://www.britannica.com/topic/political-science" TargetMode="External"/><Relationship Id="rId12" Type="http://schemas.openxmlformats.org/officeDocument/2006/relationships/hyperlink" Target="https://www.britannica.com/science/biological-psychology" TargetMode="External"/><Relationship Id="rId2" Type="http://schemas.openxmlformats.org/officeDocument/2006/relationships/hyperlink" Target="https://www.britannica.com/topic/human-behavior" TargetMode="External"/><Relationship Id="rId1" Type="http://schemas.openxmlformats.org/officeDocument/2006/relationships/slideLayout" Target="../slideLayouts/slideLayout2.xml"/><Relationship Id="rId6" Type="http://schemas.openxmlformats.org/officeDocument/2006/relationships/hyperlink" Target="https://www.britannica.com/science/psychology" TargetMode="External"/><Relationship Id="rId11" Type="http://schemas.openxmlformats.org/officeDocument/2006/relationships/hyperlink" Target="https://www.britannica.com/science/physical-anthropology" TargetMode="External"/><Relationship Id="rId5" Type="http://schemas.openxmlformats.org/officeDocument/2006/relationships/hyperlink" Target="https://www.britannica.com/topic/sociology" TargetMode="External"/><Relationship Id="rId10" Type="http://schemas.openxmlformats.org/officeDocument/2006/relationships/hyperlink" Target="https://www.merriam-webster.com/dictionary/disciplines" TargetMode="External"/><Relationship Id="rId4" Type="http://schemas.openxmlformats.org/officeDocument/2006/relationships/hyperlink" Target="https://www.britannica.com/science/anthropology" TargetMode="External"/><Relationship Id="rId9" Type="http://schemas.openxmlformats.org/officeDocument/2006/relationships/hyperlink" Target="https://www.britannica.com/science/behavioral-scie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eh.gov/abou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ritannica.com/topic/social-science/Sociology#ref34548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617D52-4A81-49D8-A45D-28A08E5D5B04}"/>
              </a:ext>
            </a:extLst>
          </p:cNvPr>
          <p:cNvSpPr>
            <a:spLocks noGrp="1"/>
          </p:cNvSpPr>
          <p:nvPr>
            <p:ph type="title"/>
          </p:nvPr>
        </p:nvSpPr>
        <p:spPr/>
        <p:txBody>
          <a:bodyPr/>
          <a:lstStyle/>
          <a:p>
            <a:r>
              <a:rPr lang="en-US" dirty="0"/>
              <a:t>Science and social science</a:t>
            </a:r>
            <a:br>
              <a:rPr lang="en-US" dirty="0"/>
            </a:br>
            <a:endParaRPr lang="tr-TR" dirty="0"/>
          </a:p>
        </p:txBody>
      </p:sp>
      <p:sp>
        <p:nvSpPr>
          <p:cNvPr id="3" name="İçerik Yer Tutucusu 2">
            <a:extLst>
              <a:ext uri="{FF2B5EF4-FFF2-40B4-BE49-F238E27FC236}">
                <a16:creationId xmlns:a16="http://schemas.microsoft.com/office/drawing/2014/main" id="{4EAB5557-8E17-4FA8-BE69-D502799BC87C}"/>
              </a:ext>
            </a:extLst>
          </p:cNvPr>
          <p:cNvSpPr>
            <a:spLocks noGrp="1"/>
          </p:cNvSpPr>
          <p:nvPr>
            <p:ph idx="1"/>
          </p:nvPr>
        </p:nvSpPr>
        <p:spPr/>
        <p:txBody>
          <a:bodyPr>
            <a:normAutofit lnSpcReduction="10000"/>
          </a:bodyPr>
          <a:lstStyle/>
          <a:p>
            <a:pPr marL="0" indent="0">
              <a:buNone/>
            </a:pPr>
            <a:r>
              <a:rPr lang="tr-TR" dirty="0"/>
              <a:t>«</a:t>
            </a:r>
            <a:r>
              <a:rPr lang="en-US" dirty="0"/>
              <a:t>It is impossible to understand, much less to assess, the social sciences without first understanding what, in general, science is. The word itself conveys little. As late as the 18th century, science was used as a </a:t>
            </a:r>
            <a:r>
              <a:rPr lang="en-US" b="1" dirty="0">
                <a:solidFill>
                  <a:schemeClr val="accent3"/>
                </a:solidFill>
              </a:rPr>
              <a:t>near-synonym of art</a:t>
            </a:r>
            <a:r>
              <a:rPr lang="en-US" dirty="0"/>
              <a:t>, both meaning any kind of knowledge—though the sciences and the </a:t>
            </a:r>
            <a:r>
              <a:rPr lang="en-US" b="1" dirty="0">
                <a:solidFill>
                  <a:schemeClr val="accent3"/>
                </a:solidFill>
              </a:rPr>
              <a:t>arts</a:t>
            </a:r>
            <a:r>
              <a:rPr lang="en-US" dirty="0"/>
              <a:t> could perhaps be distinguished by the former’s greater abstraction from reality. Art in this sense designated practical knowledge of how to do something—as in the “art of love” or the “art of politics”—and science meant theoretical knowledge of that same thing—as in the </a:t>
            </a:r>
            <a:r>
              <a:rPr lang="en-US" dirty="0">
                <a:solidFill>
                  <a:schemeClr val="accent3"/>
                </a:solidFill>
              </a:rPr>
              <a:t>“science of love” </a:t>
            </a:r>
            <a:r>
              <a:rPr lang="en-US" dirty="0"/>
              <a:t>or the “science of politics.”</a:t>
            </a:r>
            <a:r>
              <a:rPr lang="tr-TR" dirty="0"/>
              <a:t>»</a:t>
            </a:r>
          </a:p>
          <a:p>
            <a:pPr marL="0" indent="0" algn="r">
              <a:buNone/>
            </a:pPr>
            <a:r>
              <a:rPr lang="tr-TR" sz="2200" dirty="0">
                <a:hlinkClick r:id="rId2"/>
              </a:rPr>
              <a:t>https://www.britannica.com/topic/social-science/Sociology#ref345485</a:t>
            </a:r>
            <a:r>
              <a:rPr lang="tr-TR" sz="2200" dirty="0"/>
              <a:t> </a:t>
            </a:r>
          </a:p>
        </p:txBody>
      </p:sp>
    </p:spTree>
    <p:extLst>
      <p:ext uri="{BB962C8B-B14F-4D97-AF65-F5344CB8AC3E}">
        <p14:creationId xmlns:p14="http://schemas.microsoft.com/office/powerpoint/2010/main" val="54205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647F39-E51F-442B-BEB4-1A312E34999F}"/>
              </a:ext>
            </a:extLst>
          </p:cNvPr>
          <p:cNvSpPr>
            <a:spLocks noGrp="1"/>
          </p:cNvSpPr>
          <p:nvPr>
            <p:ph type="title"/>
          </p:nvPr>
        </p:nvSpPr>
        <p:spPr/>
        <p:txBody>
          <a:bodyPr/>
          <a:lstStyle/>
          <a:p>
            <a:r>
              <a:rPr lang="tr-TR" dirty="0"/>
              <a:t>Bilgi Erişim Sistemleri – İnsan Bilimleri</a:t>
            </a:r>
          </a:p>
        </p:txBody>
      </p:sp>
      <p:pic>
        <p:nvPicPr>
          <p:cNvPr id="5" name="İçerik Yer Tutucusu 4">
            <a:extLst>
              <a:ext uri="{FF2B5EF4-FFF2-40B4-BE49-F238E27FC236}">
                <a16:creationId xmlns:a16="http://schemas.microsoft.com/office/drawing/2014/main" id="{DAF1249B-E36E-41F9-9911-1CC2D8D2DCAE}"/>
              </a:ext>
            </a:extLst>
          </p:cNvPr>
          <p:cNvPicPr>
            <a:picLocks noGrp="1" noChangeAspect="1"/>
          </p:cNvPicPr>
          <p:nvPr>
            <p:ph idx="1"/>
          </p:nvPr>
        </p:nvPicPr>
        <p:blipFill rotWithShape="1">
          <a:blip r:embed="rId2"/>
          <a:srcRect t="3776" r="4840" b="17475"/>
          <a:stretch/>
        </p:blipFill>
        <p:spPr>
          <a:xfrm>
            <a:off x="981844" y="1700808"/>
            <a:ext cx="9595606" cy="4464496"/>
          </a:xfrm>
        </p:spPr>
      </p:pic>
    </p:spTree>
    <p:extLst>
      <p:ext uri="{BB962C8B-B14F-4D97-AF65-F5344CB8AC3E}">
        <p14:creationId xmlns:p14="http://schemas.microsoft.com/office/powerpoint/2010/main" val="92058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FCF8AE-6ACE-4084-8D60-2D20080F9B9A}"/>
              </a:ext>
            </a:extLst>
          </p:cNvPr>
          <p:cNvSpPr>
            <a:spLocks noGrp="1"/>
          </p:cNvSpPr>
          <p:nvPr>
            <p:ph type="title"/>
          </p:nvPr>
        </p:nvSpPr>
        <p:spPr/>
        <p:txBody>
          <a:bodyPr/>
          <a:lstStyle/>
          <a:p>
            <a:r>
              <a:rPr lang="tr-TR" dirty="0"/>
              <a:t>Bilgi Erişim Sistemleri – İnsan Bilimleri</a:t>
            </a:r>
          </a:p>
        </p:txBody>
      </p:sp>
      <p:pic>
        <p:nvPicPr>
          <p:cNvPr id="5" name="İçerik Yer Tutucusu 4">
            <a:extLst>
              <a:ext uri="{FF2B5EF4-FFF2-40B4-BE49-F238E27FC236}">
                <a16:creationId xmlns:a16="http://schemas.microsoft.com/office/drawing/2014/main" id="{0C94E190-6B2E-40B1-88E3-DC4E882B0D3A}"/>
              </a:ext>
            </a:extLst>
          </p:cNvPr>
          <p:cNvPicPr>
            <a:picLocks noGrp="1" noChangeAspect="1"/>
          </p:cNvPicPr>
          <p:nvPr>
            <p:ph idx="1"/>
          </p:nvPr>
        </p:nvPicPr>
        <p:blipFill rotWithShape="1">
          <a:blip r:embed="rId2"/>
          <a:srcRect t="3149" r="3955" b="10226"/>
          <a:stretch/>
        </p:blipFill>
        <p:spPr>
          <a:xfrm>
            <a:off x="1218883" y="1700808"/>
            <a:ext cx="9178552" cy="4654192"/>
          </a:xfrm>
        </p:spPr>
      </p:pic>
    </p:spTree>
    <p:extLst>
      <p:ext uri="{BB962C8B-B14F-4D97-AF65-F5344CB8AC3E}">
        <p14:creationId xmlns:p14="http://schemas.microsoft.com/office/powerpoint/2010/main" val="361945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BC00A5-76A2-44AC-AB98-3EE1EC9CA2D7}"/>
              </a:ext>
            </a:extLst>
          </p:cNvPr>
          <p:cNvSpPr>
            <a:spLocks noGrp="1"/>
          </p:cNvSpPr>
          <p:nvPr>
            <p:ph type="title"/>
          </p:nvPr>
        </p:nvSpPr>
        <p:spPr/>
        <p:txBody>
          <a:bodyPr/>
          <a:lstStyle/>
          <a:p>
            <a:r>
              <a:rPr lang="tr-TR"/>
              <a:t>Bilgi Erişim Sistemleri – İnsan Bilimleri</a:t>
            </a:r>
            <a:endParaRPr lang="tr-TR" dirty="0"/>
          </a:p>
        </p:txBody>
      </p:sp>
      <p:pic>
        <p:nvPicPr>
          <p:cNvPr id="5" name="İçerik Yer Tutucusu 4">
            <a:extLst>
              <a:ext uri="{FF2B5EF4-FFF2-40B4-BE49-F238E27FC236}">
                <a16:creationId xmlns:a16="http://schemas.microsoft.com/office/drawing/2014/main" id="{D71F2A14-A7D1-406D-9878-16256540CE3F}"/>
              </a:ext>
            </a:extLst>
          </p:cNvPr>
          <p:cNvPicPr>
            <a:picLocks noGrp="1" noChangeAspect="1"/>
          </p:cNvPicPr>
          <p:nvPr>
            <p:ph idx="1"/>
          </p:nvPr>
        </p:nvPicPr>
        <p:blipFill rotWithShape="1">
          <a:blip r:embed="rId2"/>
          <a:srcRect t="3776" r="4840" b="11175"/>
          <a:stretch/>
        </p:blipFill>
        <p:spPr>
          <a:xfrm>
            <a:off x="1218883" y="1628800"/>
            <a:ext cx="9250560" cy="4648275"/>
          </a:xfrm>
        </p:spPr>
      </p:pic>
    </p:spTree>
    <p:extLst>
      <p:ext uri="{BB962C8B-B14F-4D97-AF65-F5344CB8AC3E}">
        <p14:creationId xmlns:p14="http://schemas.microsoft.com/office/powerpoint/2010/main" val="78433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Bilgi Erişim Sistemleri (Sosyal Bilimler )</a:t>
            </a:r>
          </a:p>
        </p:txBody>
      </p:sp>
      <p:sp>
        <p:nvSpPr>
          <p:cNvPr id="3" name="İçerik Yer Tutucusu 2"/>
          <p:cNvSpPr>
            <a:spLocks noGrp="1"/>
          </p:cNvSpPr>
          <p:nvPr>
            <p:ph idx="1"/>
          </p:nvPr>
        </p:nvSpPr>
        <p:spPr/>
        <p:txBody>
          <a:bodyPr>
            <a:normAutofit fontScale="92500" lnSpcReduction="20000"/>
          </a:bodyPr>
          <a:lstStyle/>
          <a:p>
            <a:pPr marL="0" indent="0">
              <a:buNone/>
            </a:pPr>
            <a:r>
              <a:rPr lang="tr-TR" b="1" i="0" dirty="0">
                <a:solidFill>
                  <a:srgbClr val="1A1A1A"/>
                </a:solidFill>
                <a:effectLst/>
                <a:latin typeface="Georgia" panose="02040502050405020303" pitchFamily="18" charset="0"/>
              </a:rPr>
              <a:t>«</a:t>
            </a:r>
            <a:r>
              <a:rPr lang="en-US" b="1" i="0" dirty="0">
                <a:solidFill>
                  <a:srgbClr val="1A1A1A"/>
                </a:solidFill>
                <a:effectLst/>
                <a:latin typeface="Georgia" panose="02040502050405020303" pitchFamily="18" charset="0"/>
              </a:rPr>
              <a:t>social science</a:t>
            </a:r>
            <a:r>
              <a:rPr lang="en-US" b="0" i="0" dirty="0">
                <a:solidFill>
                  <a:srgbClr val="1A1A1A"/>
                </a:solidFill>
                <a:effectLst/>
                <a:latin typeface="Georgia" panose="02040502050405020303" pitchFamily="18" charset="0"/>
              </a:rPr>
              <a:t>, any branch of academic study or science that deals with </a:t>
            </a:r>
            <a:r>
              <a:rPr lang="en-US" b="0" i="0" u="none" strike="noStrike" dirty="0">
                <a:solidFill>
                  <a:srgbClr val="14599D"/>
                </a:solidFill>
                <a:effectLst/>
                <a:latin typeface="Georgia" panose="02040502050405020303" pitchFamily="18" charset="0"/>
                <a:hlinkClick r:id="rId2"/>
              </a:rPr>
              <a:t>human </a:t>
            </a:r>
            <a:r>
              <a:rPr lang="en-US" b="0" i="0" u="none" strike="noStrike" dirty="0" err="1">
                <a:solidFill>
                  <a:srgbClr val="14599D"/>
                </a:solidFill>
                <a:effectLst/>
                <a:latin typeface="Georgia" panose="02040502050405020303" pitchFamily="18" charset="0"/>
                <a:hlinkClick r:id="rId2"/>
              </a:rPr>
              <a:t>behaviour</a:t>
            </a:r>
            <a:r>
              <a:rPr lang="en-US" b="0" i="0" dirty="0">
                <a:solidFill>
                  <a:srgbClr val="1A1A1A"/>
                </a:solidFill>
                <a:effectLst/>
                <a:latin typeface="Georgia" panose="02040502050405020303" pitchFamily="18" charset="0"/>
              </a:rPr>
              <a:t> in its social and cultural aspects. Usually included within the social sciences are </a:t>
            </a:r>
            <a:r>
              <a:rPr lang="en-US" b="0" i="0" u="none" strike="noStrike" dirty="0">
                <a:solidFill>
                  <a:srgbClr val="14599D"/>
                </a:solidFill>
                <a:effectLst/>
                <a:latin typeface="Georgia" panose="02040502050405020303" pitchFamily="18" charset="0"/>
                <a:hlinkClick r:id="rId3"/>
              </a:rPr>
              <a:t>cultural</a:t>
            </a:r>
            <a:r>
              <a:rPr lang="en-US" b="0" i="0" dirty="0">
                <a:solidFill>
                  <a:srgbClr val="1A1A1A"/>
                </a:solidFill>
                <a:effectLst/>
                <a:latin typeface="Georgia" panose="02040502050405020303" pitchFamily="18" charset="0"/>
              </a:rPr>
              <a:t> (or social) </a:t>
            </a:r>
            <a:r>
              <a:rPr lang="en-US" b="0" i="0" u="none" strike="noStrike" dirty="0">
                <a:solidFill>
                  <a:srgbClr val="14599D"/>
                </a:solidFill>
                <a:effectLst/>
                <a:latin typeface="Georgia" panose="02040502050405020303" pitchFamily="18" charset="0"/>
                <a:hlinkClick r:id="rId4"/>
              </a:rPr>
              <a:t>anthropology</a:t>
            </a:r>
            <a:r>
              <a:rPr lang="en-US" b="0" i="0" dirty="0">
                <a:solidFill>
                  <a:srgbClr val="1A1A1A"/>
                </a:solidFill>
                <a:effectLst/>
                <a:latin typeface="Georgia" panose="02040502050405020303" pitchFamily="18" charset="0"/>
              </a:rPr>
              <a:t>, </a:t>
            </a:r>
            <a:r>
              <a:rPr lang="en-US" b="0" i="0" u="none" strike="noStrike" dirty="0">
                <a:solidFill>
                  <a:srgbClr val="14599D"/>
                </a:solidFill>
                <a:effectLst/>
                <a:latin typeface="Georgia" panose="02040502050405020303" pitchFamily="18" charset="0"/>
                <a:hlinkClick r:id="rId5"/>
              </a:rPr>
              <a:t>sociology</a:t>
            </a:r>
            <a:r>
              <a:rPr lang="en-US" b="0" i="0" dirty="0">
                <a:solidFill>
                  <a:srgbClr val="1A1A1A"/>
                </a:solidFill>
                <a:effectLst/>
                <a:latin typeface="Georgia" panose="02040502050405020303" pitchFamily="18" charset="0"/>
              </a:rPr>
              <a:t>, </a:t>
            </a:r>
            <a:r>
              <a:rPr lang="en-US" b="0" i="0" u="none" strike="noStrike" dirty="0">
                <a:solidFill>
                  <a:srgbClr val="14599D"/>
                </a:solidFill>
                <a:effectLst/>
                <a:latin typeface="Georgia" panose="02040502050405020303" pitchFamily="18" charset="0"/>
                <a:hlinkClick r:id="rId6"/>
              </a:rPr>
              <a:t>psychology</a:t>
            </a:r>
            <a:r>
              <a:rPr lang="en-US" b="0" i="0" dirty="0">
                <a:solidFill>
                  <a:srgbClr val="1A1A1A"/>
                </a:solidFill>
                <a:effectLst/>
                <a:latin typeface="Georgia" panose="02040502050405020303" pitchFamily="18" charset="0"/>
              </a:rPr>
              <a:t>, </a:t>
            </a:r>
            <a:r>
              <a:rPr lang="en-US" b="0" i="0" u="none" strike="noStrike" dirty="0">
                <a:solidFill>
                  <a:srgbClr val="14599D"/>
                </a:solidFill>
                <a:effectLst/>
                <a:latin typeface="Georgia" panose="02040502050405020303" pitchFamily="18" charset="0"/>
                <a:hlinkClick r:id="rId7"/>
              </a:rPr>
              <a:t>political science</a:t>
            </a:r>
            <a:r>
              <a:rPr lang="en-US" b="0" i="0" dirty="0">
                <a:solidFill>
                  <a:srgbClr val="1A1A1A"/>
                </a:solidFill>
                <a:effectLst/>
                <a:latin typeface="Georgia" panose="02040502050405020303" pitchFamily="18" charset="0"/>
              </a:rPr>
              <a:t>, and </a:t>
            </a:r>
            <a:r>
              <a:rPr lang="en-US" b="0" i="0" u="none" strike="noStrike" dirty="0">
                <a:solidFill>
                  <a:srgbClr val="14599D"/>
                </a:solidFill>
                <a:effectLst/>
                <a:latin typeface="Georgia" panose="02040502050405020303" pitchFamily="18" charset="0"/>
                <a:hlinkClick r:id="rId8"/>
              </a:rPr>
              <a:t>economics</a:t>
            </a:r>
            <a:r>
              <a:rPr lang="en-US" b="0" i="0" dirty="0">
                <a:solidFill>
                  <a:srgbClr val="1A1A1A"/>
                </a:solidFill>
                <a:effectLst/>
                <a:latin typeface="Georgia" panose="02040502050405020303" pitchFamily="18" charset="0"/>
              </a:rPr>
              <a:t>.</a:t>
            </a:r>
            <a:endParaRPr lang="tr-TR" b="0" i="0" dirty="0">
              <a:solidFill>
                <a:srgbClr val="1A1A1A"/>
              </a:solidFill>
              <a:effectLst/>
              <a:latin typeface="Georgia" panose="02040502050405020303" pitchFamily="18" charset="0"/>
            </a:endParaRPr>
          </a:p>
          <a:p>
            <a:pPr marL="0" indent="0">
              <a:buNone/>
            </a:pPr>
            <a:endParaRPr lang="tr-TR" dirty="0">
              <a:solidFill>
                <a:srgbClr val="1A1A1A"/>
              </a:solidFill>
              <a:latin typeface="Georgia" panose="02040502050405020303" pitchFamily="18" charset="0"/>
            </a:endParaRPr>
          </a:p>
          <a:p>
            <a:pPr marL="0" indent="0">
              <a:buNone/>
            </a:pPr>
            <a:r>
              <a:rPr lang="en-US" b="0" i="0" dirty="0">
                <a:solidFill>
                  <a:srgbClr val="1A1A1A"/>
                </a:solidFill>
                <a:effectLst/>
                <a:latin typeface="Georgia" panose="02040502050405020303" pitchFamily="18" charset="0"/>
              </a:rPr>
              <a:t>Beginning in the 1950s, the term </a:t>
            </a:r>
            <a:r>
              <a:rPr lang="en-US" b="0" i="1" u="none" strike="noStrike" dirty="0">
                <a:solidFill>
                  <a:srgbClr val="14599D"/>
                </a:solidFill>
                <a:effectLst/>
                <a:latin typeface="Georgia" panose="02040502050405020303" pitchFamily="18" charset="0"/>
                <a:hlinkClick r:id="rId9"/>
              </a:rPr>
              <a:t>behavioral sciences</a:t>
            </a:r>
            <a:r>
              <a:rPr lang="en-US" b="0" i="0" dirty="0">
                <a:solidFill>
                  <a:srgbClr val="1A1A1A"/>
                </a:solidFill>
                <a:effectLst/>
                <a:latin typeface="Georgia" panose="02040502050405020303" pitchFamily="18" charset="0"/>
              </a:rPr>
              <a:t> was often applied to the </a:t>
            </a:r>
            <a:r>
              <a:rPr lang="en-US" b="0" i="0" u="none" strike="noStrike" dirty="0">
                <a:solidFill>
                  <a:srgbClr val="14599D"/>
                </a:solidFill>
                <a:effectLst/>
                <a:latin typeface="Georgia" panose="02040502050405020303" pitchFamily="18" charset="0"/>
                <a:hlinkClick r:id="rId10"/>
              </a:rPr>
              <a:t>disciplines</a:t>
            </a:r>
            <a:r>
              <a:rPr lang="en-US" b="0" i="0" dirty="0">
                <a:solidFill>
                  <a:srgbClr val="1A1A1A"/>
                </a:solidFill>
                <a:effectLst/>
                <a:latin typeface="Georgia" panose="02040502050405020303" pitchFamily="18" charset="0"/>
              </a:rPr>
              <a:t> designated as the social sciences. Those who </a:t>
            </a:r>
            <a:r>
              <a:rPr lang="en-US" b="0" i="0" dirty="0" err="1">
                <a:solidFill>
                  <a:srgbClr val="1A1A1A"/>
                </a:solidFill>
                <a:effectLst/>
                <a:latin typeface="Georgia" panose="02040502050405020303" pitchFamily="18" charset="0"/>
              </a:rPr>
              <a:t>favoured</a:t>
            </a:r>
            <a:r>
              <a:rPr lang="en-US" b="0" i="0" dirty="0">
                <a:solidFill>
                  <a:srgbClr val="1A1A1A"/>
                </a:solidFill>
                <a:effectLst/>
                <a:latin typeface="Georgia" panose="02040502050405020303" pitchFamily="18" charset="0"/>
              </a:rPr>
              <a:t> this term did so in part because these disciplines were thus brought closer to some of the sciences, such as </a:t>
            </a:r>
            <a:r>
              <a:rPr lang="en-US" b="0" i="0" u="none" strike="noStrike" dirty="0">
                <a:solidFill>
                  <a:srgbClr val="14599D"/>
                </a:solidFill>
                <a:effectLst/>
                <a:latin typeface="Georgia" panose="02040502050405020303" pitchFamily="18" charset="0"/>
                <a:hlinkClick r:id="rId11"/>
              </a:rPr>
              <a:t>physical anthropology</a:t>
            </a:r>
            <a:r>
              <a:rPr lang="en-US" b="0" i="0" dirty="0">
                <a:solidFill>
                  <a:srgbClr val="1A1A1A"/>
                </a:solidFill>
                <a:effectLst/>
                <a:latin typeface="Georgia" panose="02040502050405020303" pitchFamily="18" charset="0"/>
              </a:rPr>
              <a:t> and </a:t>
            </a:r>
            <a:r>
              <a:rPr lang="en-US" b="0" i="0" u="none" strike="noStrike" dirty="0">
                <a:solidFill>
                  <a:srgbClr val="14599D"/>
                </a:solidFill>
                <a:effectLst/>
                <a:latin typeface="Georgia" panose="02040502050405020303" pitchFamily="18" charset="0"/>
                <a:hlinkClick r:id="rId12"/>
              </a:rPr>
              <a:t>physiological psychology</a:t>
            </a:r>
            <a:r>
              <a:rPr lang="en-US" b="0" i="0" dirty="0">
                <a:solidFill>
                  <a:srgbClr val="1A1A1A"/>
                </a:solidFill>
                <a:effectLst/>
                <a:latin typeface="Georgia" panose="02040502050405020303" pitchFamily="18" charset="0"/>
              </a:rPr>
              <a:t>, which also deal with human </a:t>
            </a:r>
            <a:r>
              <a:rPr lang="en-US" b="0" i="0" dirty="0" err="1">
                <a:solidFill>
                  <a:srgbClr val="1A1A1A"/>
                </a:solidFill>
                <a:effectLst/>
                <a:latin typeface="Georgia" panose="02040502050405020303" pitchFamily="18" charset="0"/>
              </a:rPr>
              <a:t>behaviour</a:t>
            </a:r>
            <a:r>
              <a:rPr lang="en-US" b="0" i="0" dirty="0">
                <a:solidFill>
                  <a:srgbClr val="1A1A1A"/>
                </a:solidFill>
                <a:effectLst/>
                <a:latin typeface="Georgia" panose="02040502050405020303" pitchFamily="18" charset="0"/>
              </a:rPr>
              <a:t>.</a:t>
            </a:r>
            <a:r>
              <a:rPr lang="tr-TR" b="0" i="0" dirty="0">
                <a:solidFill>
                  <a:srgbClr val="1A1A1A"/>
                </a:solidFill>
                <a:effectLst/>
                <a:latin typeface="Georgia" panose="02040502050405020303" pitchFamily="18" charset="0"/>
              </a:rPr>
              <a:t>»</a:t>
            </a:r>
          </a:p>
          <a:p>
            <a:pPr marL="0" indent="0" algn="r">
              <a:buNone/>
            </a:pPr>
            <a:r>
              <a:rPr lang="tr-TR" dirty="0">
                <a:hlinkClick r:id="rId13"/>
              </a:rPr>
              <a:t>https://www.britannica.com/topic/social-science</a:t>
            </a:r>
            <a:r>
              <a:rPr lang="tr-TR" dirty="0"/>
              <a:t> </a:t>
            </a:r>
          </a:p>
        </p:txBody>
      </p:sp>
    </p:spTree>
    <p:extLst>
      <p:ext uri="{BB962C8B-B14F-4D97-AF65-F5344CB8AC3E}">
        <p14:creationId xmlns:p14="http://schemas.microsoft.com/office/powerpoint/2010/main" val="25215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647F39-E51F-442B-BEB4-1A312E34999F}"/>
              </a:ext>
            </a:extLst>
          </p:cNvPr>
          <p:cNvSpPr>
            <a:spLocks noGrp="1"/>
          </p:cNvSpPr>
          <p:nvPr>
            <p:ph type="title"/>
          </p:nvPr>
        </p:nvSpPr>
        <p:spPr/>
        <p:txBody>
          <a:bodyPr/>
          <a:lstStyle/>
          <a:p>
            <a:r>
              <a:rPr lang="tr-TR" dirty="0"/>
              <a:t>Bilgi Erişim Sistemleri – Sosyal Bilimler</a:t>
            </a:r>
          </a:p>
        </p:txBody>
      </p:sp>
      <p:sp>
        <p:nvSpPr>
          <p:cNvPr id="3" name="İçerik Yer Tutucusu 2">
            <a:extLst>
              <a:ext uri="{FF2B5EF4-FFF2-40B4-BE49-F238E27FC236}">
                <a16:creationId xmlns:a16="http://schemas.microsoft.com/office/drawing/2014/main" id="{185F85DE-F5BB-4143-B3FC-7C89DEE715E5}"/>
              </a:ext>
            </a:extLst>
          </p:cNvPr>
          <p:cNvSpPr>
            <a:spLocks noGrp="1"/>
          </p:cNvSpPr>
          <p:nvPr>
            <p:ph idx="1"/>
          </p:nvPr>
        </p:nvSpPr>
        <p:spPr/>
        <p:txBody>
          <a:bodyPr/>
          <a:lstStyle/>
          <a:p>
            <a:pPr marL="0" indent="0">
              <a:buNone/>
            </a:pPr>
            <a:r>
              <a:rPr lang="tr-TR" dirty="0"/>
              <a:t>Sosyal Bilimcilerin Bilgi Davranış Örüntüsü (Literatür Destekli)</a:t>
            </a:r>
          </a:p>
          <a:p>
            <a:pPr marL="0" indent="0">
              <a:buNone/>
            </a:pPr>
            <a:r>
              <a:rPr lang="tr-TR" dirty="0"/>
              <a:t>Sosyal Bilimcilere Yönelik Bilgi Erişim Sistemleri</a:t>
            </a:r>
          </a:p>
          <a:p>
            <a:pPr marL="0" indent="0">
              <a:buNone/>
            </a:pPr>
            <a:endParaRPr lang="tr-TR" dirty="0"/>
          </a:p>
        </p:txBody>
      </p:sp>
    </p:spTree>
    <p:extLst>
      <p:ext uri="{BB962C8B-B14F-4D97-AF65-F5344CB8AC3E}">
        <p14:creationId xmlns:p14="http://schemas.microsoft.com/office/powerpoint/2010/main" val="269660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647F39-E51F-442B-BEB4-1A312E34999F}"/>
              </a:ext>
            </a:extLst>
          </p:cNvPr>
          <p:cNvSpPr>
            <a:spLocks noGrp="1"/>
          </p:cNvSpPr>
          <p:nvPr>
            <p:ph type="title"/>
          </p:nvPr>
        </p:nvSpPr>
        <p:spPr/>
        <p:txBody>
          <a:bodyPr/>
          <a:lstStyle/>
          <a:p>
            <a:r>
              <a:rPr lang="tr-TR" dirty="0"/>
              <a:t>Bilgi Erişim Sistemleri – Sosyal Bilimler</a:t>
            </a:r>
          </a:p>
        </p:txBody>
      </p:sp>
      <p:pic>
        <p:nvPicPr>
          <p:cNvPr id="5" name="İçerik Yer Tutucusu 4">
            <a:extLst>
              <a:ext uri="{FF2B5EF4-FFF2-40B4-BE49-F238E27FC236}">
                <a16:creationId xmlns:a16="http://schemas.microsoft.com/office/drawing/2014/main" id="{87CE5579-50CA-428B-A76D-010A8948268B}"/>
              </a:ext>
            </a:extLst>
          </p:cNvPr>
          <p:cNvPicPr>
            <a:picLocks noGrp="1" noChangeAspect="1"/>
          </p:cNvPicPr>
          <p:nvPr>
            <p:ph idx="1"/>
          </p:nvPr>
        </p:nvPicPr>
        <p:blipFill rotWithShape="1">
          <a:blip r:embed="rId2"/>
          <a:srcRect t="3776" r="5726" b="11175"/>
          <a:stretch/>
        </p:blipFill>
        <p:spPr>
          <a:xfrm>
            <a:off x="981844" y="1628800"/>
            <a:ext cx="9228055" cy="4680520"/>
          </a:xfrm>
        </p:spPr>
      </p:pic>
    </p:spTree>
    <p:extLst>
      <p:ext uri="{BB962C8B-B14F-4D97-AF65-F5344CB8AC3E}">
        <p14:creationId xmlns:p14="http://schemas.microsoft.com/office/powerpoint/2010/main" val="262504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8C2CE6-5C68-4B91-838D-278A1ECC8217}"/>
              </a:ext>
            </a:extLst>
          </p:cNvPr>
          <p:cNvSpPr>
            <a:spLocks noGrp="1"/>
          </p:cNvSpPr>
          <p:nvPr>
            <p:ph type="title"/>
          </p:nvPr>
        </p:nvSpPr>
        <p:spPr/>
        <p:txBody>
          <a:bodyPr/>
          <a:lstStyle/>
          <a:p>
            <a:r>
              <a:rPr lang="tr-TR" dirty="0"/>
              <a:t>Bilgi Erişim Sistemleri – Sosyal Bilimler</a:t>
            </a:r>
          </a:p>
        </p:txBody>
      </p:sp>
      <p:pic>
        <p:nvPicPr>
          <p:cNvPr id="5" name="İçerik Yer Tutucusu 4">
            <a:extLst>
              <a:ext uri="{FF2B5EF4-FFF2-40B4-BE49-F238E27FC236}">
                <a16:creationId xmlns:a16="http://schemas.microsoft.com/office/drawing/2014/main" id="{58010450-8501-4A6F-9C9E-7151634819E7}"/>
              </a:ext>
            </a:extLst>
          </p:cNvPr>
          <p:cNvPicPr>
            <a:picLocks noGrp="1" noChangeAspect="1"/>
          </p:cNvPicPr>
          <p:nvPr>
            <p:ph idx="1"/>
          </p:nvPr>
        </p:nvPicPr>
        <p:blipFill rotWithShape="1">
          <a:blip r:embed="rId2"/>
          <a:srcRect t="3776" r="4840" b="12751"/>
          <a:stretch/>
        </p:blipFill>
        <p:spPr>
          <a:xfrm>
            <a:off x="1231359" y="1628800"/>
            <a:ext cx="9198466" cy="4536504"/>
          </a:xfrm>
        </p:spPr>
      </p:pic>
    </p:spTree>
    <p:extLst>
      <p:ext uri="{BB962C8B-B14F-4D97-AF65-F5344CB8AC3E}">
        <p14:creationId xmlns:p14="http://schemas.microsoft.com/office/powerpoint/2010/main" val="192567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Bilgi Erişim Sistemleri (</a:t>
            </a:r>
            <a:r>
              <a:rPr lang="tr-TR" dirty="0" err="1"/>
              <a:t>Hümanite</a:t>
            </a:r>
            <a:r>
              <a:rPr lang="tr-TR" dirty="0"/>
              <a:t>/İnsan Bilimleri/Beşeri Bilimler)</a:t>
            </a:r>
          </a:p>
        </p:txBody>
      </p:sp>
      <p:sp>
        <p:nvSpPr>
          <p:cNvPr id="3" name="İçerik Yer Tutucusu 2"/>
          <p:cNvSpPr>
            <a:spLocks noGrp="1"/>
          </p:cNvSpPr>
          <p:nvPr>
            <p:ph idx="1"/>
          </p:nvPr>
        </p:nvSpPr>
        <p:spPr/>
        <p:txBody>
          <a:bodyPr>
            <a:normAutofit fontScale="92500" lnSpcReduction="20000"/>
          </a:bodyPr>
          <a:lstStyle/>
          <a:p>
            <a:pPr marL="0" indent="0">
              <a:buNone/>
            </a:pPr>
            <a:r>
              <a:rPr lang="tr-TR" dirty="0"/>
              <a:t>«</a:t>
            </a:r>
            <a:r>
              <a:rPr lang="en-US" dirty="0"/>
              <a:t>"The term </a:t>
            </a:r>
            <a:r>
              <a:rPr lang="en-US" b="1" dirty="0">
                <a:solidFill>
                  <a:schemeClr val="accent3"/>
                </a:solidFill>
              </a:rPr>
              <a:t>'humanities' </a:t>
            </a:r>
            <a:r>
              <a:rPr lang="en-US" dirty="0"/>
              <a:t>includes, but is not limited to, the study and interpretation of the following: language, both modern and classical; </a:t>
            </a:r>
            <a:r>
              <a:rPr lang="en-US" dirty="0">
                <a:solidFill>
                  <a:srgbClr val="00B050"/>
                </a:solidFill>
              </a:rPr>
              <a:t>linguistics</a:t>
            </a:r>
            <a:r>
              <a:rPr lang="en-US" dirty="0"/>
              <a:t>; </a:t>
            </a:r>
            <a:r>
              <a:rPr lang="en-US" dirty="0">
                <a:solidFill>
                  <a:schemeClr val="accent3"/>
                </a:solidFill>
              </a:rPr>
              <a:t>literature</a:t>
            </a:r>
            <a:r>
              <a:rPr lang="en-US" dirty="0"/>
              <a:t>; </a:t>
            </a:r>
            <a:r>
              <a:rPr lang="en-US" dirty="0">
                <a:solidFill>
                  <a:srgbClr val="00B050"/>
                </a:solidFill>
              </a:rPr>
              <a:t>history</a:t>
            </a:r>
            <a:r>
              <a:rPr lang="en-US" dirty="0">
                <a:solidFill>
                  <a:schemeClr val="accent3"/>
                </a:solidFill>
              </a:rPr>
              <a:t>; jurisprudence</a:t>
            </a:r>
            <a:r>
              <a:rPr lang="en-US" dirty="0"/>
              <a:t>; </a:t>
            </a:r>
            <a:r>
              <a:rPr lang="en-US" dirty="0">
                <a:solidFill>
                  <a:srgbClr val="00B050"/>
                </a:solidFill>
              </a:rPr>
              <a:t>philosophy</a:t>
            </a:r>
            <a:r>
              <a:rPr lang="en-US" dirty="0"/>
              <a:t>; </a:t>
            </a:r>
            <a:r>
              <a:rPr lang="en-US" dirty="0">
                <a:solidFill>
                  <a:schemeClr val="accent3"/>
                </a:solidFill>
              </a:rPr>
              <a:t>archaeology</a:t>
            </a:r>
            <a:r>
              <a:rPr lang="en-US" dirty="0"/>
              <a:t>; </a:t>
            </a:r>
            <a:r>
              <a:rPr lang="en-US" dirty="0">
                <a:solidFill>
                  <a:srgbClr val="00B050"/>
                </a:solidFill>
              </a:rPr>
              <a:t>comparative religion</a:t>
            </a:r>
            <a:r>
              <a:rPr lang="en-US" dirty="0"/>
              <a:t>; ethics; the history, criticism and theory of the arts; those aspects of the social sciences which have humanistic content and employ humanistic methods; and the study and application of the humanities to the human environment with particular attention to reflecting our diverse heritage, traditions, and history and to the relevance of the humanities to the current conditions of national life."</a:t>
            </a:r>
          </a:p>
          <a:p>
            <a:pPr marL="0" indent="0">
              <a:buNone/>
            </a:pPr>
            <a:r>
              <a:rPr lang="en-US" dirty="0"/>
              <a:t>--National Foundation on the Arts and the Humanities Act, 1965, as amended</a:t>
            </a:r>
            <a:r>
              <a:rPr lang="tr-TR" dirty="0"/>
              <a:t>»</a:t>
            </a:r>
          </a:p>
          <a:p>
            <a:pPr marL="0" indent="0" algn="r">
              <a:buNone/>
            </a:pPr>
            <a:r>
              <a:rPr lang="tr-TR" sz="2200" dirty="0">
                <a:hlinkClick r:id="rId2"/>
              </a:rPr>
              <a:t>https://www.neh.gov/about</a:t>
            </a:r>
            <a:r>
              <a:rPr lang="tr-TR" sz="2200" dirty="0"/>
              <a:t> </a:t>
            </a:r>
          </a:p>
        </p:txBody>
      </p:sp>
    </p:spTree>
    <p:extLst>
      <p:ext uri="{BB962C8B-B14F-4D97-AF65-F5344CB8AC3E}">
        <p14:creationId xmlns:p14="http://schemas.microsoft.com/office/powerpoint/2010/main" val="411054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647F39-E51F-442B-BEB4-1A312E34999F}"/>
              </a:ext>
            </a:extLst>
          </p:cNvPr>
          <p:cNvSpPr>
            <a:spLocks noGrp="1"/>
          </p:cNvSpPr>
          <p:nvPr>
            <p:ph type="title"/>
          </p:nvPr>
        </p:nvSpPr>
        <p:spPr/>
        <p:txBody>
          <a:bodyPr/>
          <a:lstStyle/>
          <a:p>
            <a:r>
              <a:rPr lang="tr-TR" dirty="0"/>
              <a:t>Bilgi Erişim Sistemleri – İnsan Bilimleri</a:t>
            </a:r>
          </a:p>
        </p:txBody>
      </p:sp>
      <p:sp>
        <p:nvSpPr>
          <p:cNvPr id="3" name="İçerik Yer Tutucusu 2">
            <a:extLst>
              <a:ext uri="{FF2B5EF4-FFF2-40B4-BE49-F238E27FC236}">
                <a16:creationId xmlns:a16="http://schemas.microsoft.com/office/drawing/2014/main" id="{185F85DE-F5BB-4143-B3FC-7C89DEE715E5}"/>
              </a:ext>
            </a:extLst>
          </p:cNvPr>
          <p:cNvSpPr>
            <a:spLocks noGrp="1"/>
          </p:cNvSpPr>
          <p:nvPr>
            <p:ph idx="1"/>
          </p:nvPr>
        </p:nvSpPr>
        <p:spPr/>
        <p:txBody>
          <a:bodyPr>
            <a:normAutofit/>
          </a:bodyPr>
          <a:lstStyle/>
          <a:p>
            <a:pPr marL="0" indent="0">
              <a:buNone/>
            </a:pPr>
            <a:r>
              <a:rPr lang="tr-TR" dirty="0"/>
              <a:t>«</a:t>
            </a:r>
            <a:r>
              <a:rPr lang="en-US" dirty="0"/>
              <a:t>When </a:t>
            </a:r>
            <a:r>
              <a:rPr lang="en-US" b="1" dirty="0">
                <a:solidFill>
                  <a:schemeClr val="accent3"/>
                </a:solidFill>
              </a:rPr>
              <a:t>the science of humanity </a:t>
            </a:r>
            <a:r>
              <a:rPr lang="en-US" dirty="0"/>
              <a:t>at last comes into being, it will make use of the information collected in the social sciences but </a:t>
            </a:r>
            <a:r>
              <a:rPr lang="en-US" b="1" dirty="0">
                <a:solidFill>
                  <a:schemeClr val="accent3"/>
                </a:solidFill>
              </a:rPr>
              <a:t>will not be a social science itself</a:t>
            </a:r>
            <a:r>
              <a:rPr lang="en-US" dirty="0"/>
              <a:t>. Its subject matter, whichever aspects of human life it explores, will be the symbolic process on its multiple levels—the individual level of the mind and the collective levels of institutions, nations, and civilizations (see below Institutions, nations, and civilizations)—and the multitude of specific processes of which it consists. The science of humanity will be the science of culture, and its subdisciplines will be cultural sciences.</a:t>
            </a:r>
            <a:r>
              <a:rPr lang="tr-TR" dirty="0"/>
              <a:t>»</a:t>
            </a:r>
          </a:p>
          <a:p>
            <a:pPr marL="0" indent="0" algn="r">
              <a:buNone/>
            </a:pPr>
            <a:r>
              <a:rPr lang="tr-TR" sz="1200" dirty="0">
                <a:hlinkClick r:id="rId2"/>
              </a:rPr>
              <a:t>https://www.britannica.com/topic/social-science/Sociology#ref345489</a:t>
            </a:r>
            <a:r>
              <a:rPr lang="tr-TR" sz="1200" dirty="0"/>
              <a:t> </a:t>
            </a:r>
          </a:p>
        </p:txBody>
      </p:sp>
    </p:spTree>
    <p:extLst>
      <p:ext uri="{BB962C8B-B14F-4D97-AF65-F5344CB8AC3E}">
        <p14:creationId xmlns:p14="http://schemas.microsoft.com/office/powerpoint/2010/main" val="102313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647F39-E51F-442B-BEB4-1A312E34999F}"/>
              </a:ext>
            </a:extLst>
          </p:cNvPr>
          <p:cNvSpPr>
            <a:spLocks noGrp="1"/>
          </p:cNvSpPr>
          <p:nvPr>
            <p:ph type="title"/>
          </p:nvPr>
        </p:nvSpPr>
        <p:spPr/>
        <p:txBody>
          <a:bodyPr/>
          <a:lstStyle/>
          <a:p>
            <a:r>
              <a:rPr lang="tr-TR" dirty="0"/>
              <a:t>Bilgi Erişim Sistemleri – İnsan Bilimleri</a:t>
            </a:r>
          </a:p>
        </p:txBody>
      </p:sp>
      <p:sp>
        <p:nvSpPr>
          <p:cNvPr id="3" name="İçerik Yer Tutucusu 2">
            <a:extLst>
              <a:ext uri="{FF2B5EF4-FFF2-40B4-BE49-F238E27FC236}">
                <a16:creationId xmlns:a16="http://schemas.microsoft.com/office/drawing/2014/main" id="{185F85DE-F5BB-4143-B3FC-7C89DEE715E5}"/>
              </a:ext>
            </a:extLst>
          </p:cNvPr>
          <p:cNvSpPr>
            <a:spLocks noGrp="1"/>
          </p:cNvSpPr>
          <p:nvPr>
            <p:ph idx="1"/>
          </p:nvPr>
        </p:nvSpPr>
        <p:spPr/>
        <p:txBody>
          <a:bodyPr/>
          <a:lstStyle/>
          <a:p>
            <a:pPr marL="0" indent="0">
              <a:buNone/>
            </a:pPr>
            <a:r>
              <a:rPr lang="tr-TR" dirty="0"/>
              <a:t>İnsan Bilimcilerin Bilgi Davranış Örüntüsü (Literatür Destekli)</a:t>
            </a:r>
          </a:p>
          <a:p>
            <a:pPr marL="0" indent="0">
              <a:buNone/>
            </a:pPr>
            <a:r>
              <a:rPr lang="tr-TR" dirty="0"/>
              <a:t>İnsan Bilimcilere Yönelik Bilgi Erişim Sistemleri</a:t>
            </a:r>
          </a:p>
          <a:p>
            <a:pPr marL="0" indent="0">
              <a:buNone/>
            </a:pPr>
            <a:endParaRPr lang="tr-TR" dirty="0"/>
          </a:p>
        </p:txBody>
      </p:sp>
    </p:spTree>
    <p:extLst>
      <p:ext uri="{BB962C8B-B14F-4D97-AF65-F5344CB8AC3E}">
        <p14:creationId xmlns:p14="http://schemas.microsoft.com/office/powerpoint/2010/main" val="341541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647F39-E51F-442B-BEB4-1A312E34999F}"/>
              </a:ext>
            </a:extLst>
          </p:cNvPr>
          <p:cNvSpPr>
            <a:spLocks noGrp="1"/>
          </p:cNvSpPr>
          <p:nvPr>
            <p:ph type="title"/>
          </p:nvPr>
        </p:nvSpPr>
        <p:spPr/>
        <p:txBody>
          <a:bodyPr/>
          <a:lstStyle/>
          <a:p>
            <a:r>
              <a:rPr lang="tr-TR" dirty="0"/>
              <a:t>Bilgi Erişim Sistemleri – İnsan Bilimleri</a:t>
            </a:r>
          </a:p>
        </p:txBody>
      </p:sp>
      <p:pic>
        <p:nvPicPr>
          <p:cNvPr id="5" name="İçerik Yer Tutucusu 4">
            <a:extLst>
              <a:ext uri="{FF2B5EF4-FFF2-40B4-BE49-F238E27FC236}">
                <a16:creationId xmlns:a16="http://schemas.microsoft.com/office/drawing/2014/main" id="{FFF38649-1C18-4E4A-8793-9E05BA236E46}"/>
              </a:ext>
            </a:extLst>
          </p:cNvPr>
          <p:cNvPicPr>
            <a:picLocks noGrp="1" noChangeAspect="1"/>
          </p:cNvPicPr>
          <p:nvPr>
            <p:ph idx="1"/>
          </p:nvPr>
        </p:nvPicPr>
        <p:blipFill rotWithShape="1">
          <a:blip r:embed="rId2"/>
          <a:srcRect t="3776" r="3955" b="14326"/>
          <a:stretch/>
        </p:blipFill>
        <p:spPr>
          <a:xfrm>
            <a:off x="1053852" y="1772816"/>
            <a:ext cx="9462600" cy="4536504"/>
          </a:xfrm>
        </p:spPr>
      </p:pic>
    </p:spTree>
    <p:extLst>
      <p:ext uri="{BB962C8B-B14F-4D97-AF65-F5344CB8AC3E}">
        <p14:creationId xmlns:p14="http://schemas.microsoft.com/office/powerpoint/2010/main" val="164788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şçılık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Office_14352459_TF02787942" id="{737E9ABB-9A33-46E1-8D09-9AA6A1C37534}" vid="{ADDCDC11-5EA1-4211-AA27-BF133182E11C}"/>
    </a:ext>
  </a:extLst>
</a:theme>
</file>

<file path=ppt/theme/theme2.xml><?xml version="1.0" encoding="utf-8"?>
<a:theme xmlns:a="http://schemas.openxmlformats.org/drawingml/2006/main" name="Office Teması">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is Teması">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Taze gıda sunusu (geniş ekran)</Template>
  <TotalTime>110</TotalTime>
  <Words>631</Words>
  <Application>Microsoft Office PowerPoint</Application>
  <PresentationFormat>Özel</PresentationFormat>
  <Paragraphs>27</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Constantia</vt:lpstr>
      <vt:lpstr>Georgia</vt:lpstr>
      <vt:lpstr>Aşçılık 16x9</vt:lpstr>
      <vt:lpstr>Science and social science </vt:lpstr>
      <vt:lpstr>Bilgi Erişim Sistemleri (Sosyal Bilimler )</vt:lpstr>
      <vt:lpstr>Bilgi Erişim Sistemleri – Sosyal Bilimler</vt:lpstr>
      <vt:lpstr>Bilgi Erişim Sistemleri – Sosyal Bilimler</vt:lpstr>
      <vt:lpstr>Bilgi Erişim Sistemleri – Sosyal Bilimler</vt:lpstr>
      <vt:lpstr>Bilgi Erişim Sistemleri (Hümanite/İnsan Bilimleri/Beşeri Bilimler)</vt:lpstr>
      <vt:lpstr>Bilgi Erişim Sistemleri – İnsan Bilimleri</vt:lpstr>
      <vt:lpstr>Bilgi Erişim Sistemleri – İnsan Bilimleri</vt:lpstr>
      <vt:lpstr>Bilgi Erişim Sistemleri – İnsan Bilimleri</vt:lpstr>
      <vt:lpstr>Bilgi Erişim Sistemleri – İnsan Bilimleri</vt:lpstr>
      <vt:lpstr>Bilgi Erişim Sistemleri – İnsan Bilimleri</vt:lpstr>
      <vt:lpstr>Bilgi Erişim Sistemleri – İnsan Bilimleri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 erişim sistemlerinin sunduğu bilgi erişim seçenekleri ve disiplin bazlı bilgi arama davranışları  </dc:title>
  <dc:creator>Okur</dc:creator>
  <cp:lastModifiedBy>Neslihan.Er</cp:lastModifiedBy>
  <cp:revision>16</cp:revision>
  <dcterms:created xsi:type="dcterms:W3CDTF">2019-10-31T11:54:33Z</dcterms:created>
  <dcterms:modified xsi:type="dcterms:W3CDTF">2022-07-02T21:17:42Z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