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6" r:id="rId3"/>
    <p:sldId id="275" r:id="rId4"/>
    <p:sldId id="27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8" r:id="rId21"/>
    <p:sldId id="273"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59" autoAdjust="0"/>
    <p:restoredTop sz="94624" autoAdjust="0"/>
  </p:normalViewPr>
  <p:slideViewPr>
    <p:cSldViewPr>
      <p:cViewPr varScale="1">
        <p:scale>
          <a:sx n="109" d="100"/>
          <a:sy n="109" d="100"/>
        </p:scale>
        <p:origin x="1668" y="108"/>
      </p:cViewPr>
      <p:guideLst>
        <p:guide orient="horz" pos="2160"/>
        <p:guide pos="2880"/>
      </p:guideLst>
    </p:cSldViewPr>
  </p:slideViewPr>
  <p:outlineViewPr>
    <p:cViewPr>
      <p:scale>
        <a:sx n="33" d="100"/>
        <a:sy n="33" d="100"/>
      </p:scale>
      <p:origin x="48" y="1758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diagrams/_rels/data1.xml.rels><?xml version="1.0" encoding="UTF-8" standalone="yes"?>
<Relationships xmlns="http://schemas.openxmlformats.org/package/2006/relationships"><Relationship Id="rId3" Type="http://schemas.openxmlformats.org/officeDocument/2006/relationships/hyperlink" Target="https://www.drugs.com/drug-interactions/valsartan-index.html?filter=2&amp;generic_only=" TargetMode="External"/><Relationship Id="rId2" Type="http://schemas.openxmlformats.org/officeDocument/2006/relationships/hyperlink" Target="https://www.drugs.com/drug-interactions/valsartan-index.html?filter=1&amp;generic_only=" TargetMode="External"/><Relationship Id="rId1" Type="http://schemas.openxmlformats.org/officeDocument/2006/relationships/hyperlink" Target="https://www.drugs.com/drug-interactions/valsartan-index.html?filter=3&amp;generic_only="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www.drugs.com/drug-interactions/valsartan-index.html?filter=1&amp;generic_only=" TargetMode="External"/><Relationship Id="rId2" Type="http://schemas.openxmlformats.org/officeDocument/2006/relationships/hyperlink" Target="https://www.drugs.com/drug-interactions/valsartan-index.html?filter=2&amp;generic_only=" TargetMode="External"/><Relationship Id="rId1" Type="http://schemas.openxmlformats.org/officeDocument/2006/relationships/hyperlink" Target="https://www.drugs.com/drug-interactions/valsartan-index.html?filter=3&amp;generic_only="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5DF6D0-E575-4C3D-9A18-458EF69C5DBF}"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tr-TR"/>
        </a:p>
      </dgm:t>
    </dgm:pt>
    <dgm:pt modelId="{D8ED74E9-AF5B-45DA-9BFC-A7F817E39CD8}">
      <dgm:prSet phldrT="[Metin]"/>
      <dgm:spPr/>
      <dgm:t>
        <a:bodyPr/>
        <a:lstStyle/>
        <a:p>
          <a:r>
            <a:rPr lang="en-US" b="1" dirty="0">
              <a:hlinkClick xmlns:r="http://schemas.openxmlformats.org/officeDocument/2006/relationships" r:id="rId1"/>
            </a:rPr>
            <a:t>72 major</a:t>
          </a:r>
          <a:endParaRPr lang="tr-TR" dirty="0"/>
        </a:p>
      </dgm:t>
    </dgm:pt>
    <dgm:pt modelId="{829A1D7C-66DC-4DF4-BCBA-98D9364D8BA2}" type="parTrans" cxnId="{D2B0E037-6DCD-4DA7-AC56-FA16DC83299B}">
      <dgm:prSet/>
      <dgm:spPr/>
      <dgm:t>
        <a:bodyPr/>
        <a:lstStyle/>
        <a:p>
          <a:endParaRPr lang="tr-TR"/>
        </a:p>
      </dgm:t>
    </dgm:pt>
    <dgm:pt modelId="{7910A949-8677-4B65-8B18-1C46FE608668}" type="sibTrans" cxnId="{D2B0E037-6DCD-4DA7-AC56-FA16DC83299B}">
      <dgm:prSet/>
      <dgm:spPr/>
      <dgm:t>
        <a:bodyPr/>
        <a:lstStyle/>
        <a:p>
          <a:endParaRPr lang="tr-TR"/>
        </a:p>
      </dgm:t>
    </dgm:pt>
    <dgm:pt modelId="{52A79705-BB08-4897-A8EA-E36288F75A8B}">
      <dgm:prSet phldrT="[Metin]"/>
      <dgm:spPr/>
      <dgm:t>
        <a:bodyPr/>
        <a:lstStyle/>
        <a:p>
          <a:endParaRPr lang="tr-TR" dirty="0"/>
        </a:p>
      </dgm:t>
    </dgm:pt>
    <dgm:pt modelId="{84904B1B-FD51-48B7-AB99-6E865BD16D3C}" type="parTrans" cxnId="{DEAC5692-ED75-4E0F-A718-3791527CDA31}">
      <dgm:prSet/>
      <dgm:spPr/>
      <dgm:t>
        <a:bodyPr/>
        <a:lstStyle/>
        <a:p>
          <a:endParaRPr lang="tr-TR"/>
        </a:p>
      </dgm:t>
    </dgm:pt>
    <dgm:pt modelId="{1D9C8F0B-B641-4A26-87B9-95118982A060}" type="sibTrans" cxnId="{DEAC5692-ED75-4E0F-A718-3791527CDA31}">
      <dgm:prSet/>
      <dgm:spPr/>
      <dgm:t>
        <a:bodyPr/>
        <a:lstStyle/>
        <a:p>
          <a:endParaRPr lang="tr-TR"/>
        </a:p>
      </dgm:t>
    </dgm:pt>
    <dgm:pt modelId="{DD02E16F-D241-4854-A218-376BE52FCDBB}">
      <dgm:prSet phldrT="[Metin]" phldr="1"/>
      <dgm:spPr/>
      <dgm:t>
        <a:bodyPr/>
        <a:lstStyle/>
        <a:p>
          <a:endParaRPr lang="tr-TR" dirty="0"/>
        </a:p>
      </dgm:t>
    </dgm:pt>
    <dgm:pt modelId="{26A51268-44F7-4BD2-ABA4-1B1A01394925}" type="parTrans" cxnId="{D06DAC69-9D17-46FA-8C9A-4ABE43FBE0F7}">
      <dgm:prSet/>
      <dgm:spPr/>
      <dgm:t>
        <a:bodyPr/>
        <a:lstStyle/>
        <a:p>
          <a:endParaRPr lang="tr-TR"/>
        </a:p>
      </dgm:t>
    </dgm:pt>
    <dgm:pt modelId="{88F58175-E82B-491C-8FD8-431BA65BF9FD}" type="sibTrans" cxnId="{D06DAC69-9D17-46FA-8C9A-4ABE43FBE0F7}">
      <dgm:prSet/>
      <dgm:spPr/>
      <dgm:t>
        <a:bodyPr/>
        <a:lstStyle/>
        <a:p>
          <a:endParaRPr lang="tr-TR"/>
        </a:p>
      </dgm:t>
    </dgm:pt>
    <dgm:pt modelId="{CC9A71FA-7D4D-49B6-989E-006F7285EF29}">
      <dgm:prSet phldrT="[Metin]"/>
      <dgm:spPr/>
      <dgm:t>
        <a:bodyPr/>
        <a:lstStyle/>
        <a:p>
          <a:r>
            <a:rPr lang="en-US" b="1" dirty="0">
              <a:hlinkClick xmlns:r="http://schemas.openxmlformats.org/officeDocument/2006/relationships" r:id="rId2"/>
            </a:rPr>
            <a:t>2 minor</a:t>
          </a:r>
          <a:endParaRPr lang="tr-TR" dirty="0"/>
        </a:p>
      </dgm:t>
    </dgm:pt>
    <dgm:pt modelId="{5E00D6A4-465C-4F50-9603-578531CF9017}" type="parTrans" cxnId="{8E9F37CD-ED1C-408B-90DE-2A30219738DD}">
      <dgm:prSet/>
      <dgm:spPr/>
      <dgm:t>
        <a:bodyPr/>
        <a:lstStyle/>
        <a:p>
          <a:endParaRPr lang="tr-TR"/>
        </a:p>
      </dgm:t>
    </dgm:pt>
    <dgm:pt modelId="{028FB73F-0AD2-4468-B9E5-991D2FE0D775}" type="sibTrans" cxnId="{8E9F37CD-ED1C-408B-90DE-2A30219738DD}">
      <dgm:prSet/>
      <dgm:spPr/>
      <dgm:t>
        <a:bodyPr/>
        <a:lstStyle/>
        <a:p>
          <a:endParaRPr lang="tr-TR"/>
        </a:p>
      </dgm:t>
    </dgm:pt>
    <dgm:pt modelId="{E34B307E-3022-49AF-8836-A6D1D136DFF7}">
      <dgm:prSet phldrT="[Metin]" phldr="1"/>
      <dgm:spPr/>
      <dgm:t>
        <a:bodyPr/>
        <a:lstStyle/>
        <a:p>
          <a:endParaRPr lang="tr-TR" dirty="0"/>
        </a:p>
      </dgm:t>
    </dgm:pt>
    <dgm:pt modelId="{27A191A1-0128-40EF-8B26-D3EDEEE38110}" type="parTrans" cxnId="{16C5A6B4-5621-4709-A8F0-768C198C6DDA}">
      <dgm:prSet/>
      <dgm:spPr/>
      <dgm:t>
        <a:bodyPr/>
        <a:lstStyle/>
        <a:p>
          <a:endParaRPr lang="tr-TR"/>
        </a:p>
      </dgm:t>
    </dgm:pt>
    <dgm:pt modelId="{9C1EF806-158A-4F6A-AEA8-048E42791A99}" type="sibTrans" cxnId="{16C5A6B4-5621-4709-A8F0-768C198C6DDA}">
      <dgm:prSet/>
      <dgm:spPr/>
      <dgm:t>
        <a:bodyPr/>
        <a:lstStyle/>
        <a:p>
          <a:endParaRPr lang="tr-TR"/>
        </a:p>
      </dgm:t>
    </dgm:pt>
    <dgm:pt modelId="{9E7B0C9A-0BB1-4165-AB59-057E21357083}">
      <dgm:prSet phldrT="[Metin]" phldr="1"/>
      <dgm:spPr/>
      <dgm:t>
        <a:bodyPr/>
        <a:lstStyle/>
        <a:p>
          <a:endParaRPr lang="tr-TR"/>
        </a:p>
      </dgm:t>
    </dgm:pt>
    <dgm:pt modelId="{7B10D0DB-5499-47F2-8ECF-131D332C13CE}" type="parTrans" cxnId="{124C2A2C-FD04-4C52-9A4F-6934479A44DC}">
      <dgm:prSet/>
      <dgm:spPr/>
      <dgm:t>
        <a:bodyPr/>
        <a:lstStyle/>
        <a:p>
          <a:endParaRPr lang="tr-TR"/>
        </a:p>
      </dgm:t>
    </dgm:pt>
    <dgm:pt modelId="{B83F7400-335A-4AED-9F19-849675C16843}" type="sibTrans" cxnId="{124C2A2C-FD04-4C52-9A4F-6934479A44DC}">
      <dgm:prSet/>
      <dgm:spPr/>
      <dgm:t>
        <a:bodyPr/>
        <a:lstStyle/>
        <a:p>
          <a:endParaRPr lang="tr-TR"/>
        </a:p>
      </dgm:t>
    </dgm:pt>
    <dgm:pt modelId="{F042F99E-7D4F-456A-A4D9-79C2558599E2}">
      <dgm:prSet phldrT="[Metin]" phldr="1"/>
      <dgm:spPr/>
      <dgm:t>
        <a:bodyPr/>
        <a:lstStyle/>
        <a:p>
          <a:endParaRPr lang="tr-TR" dirty="0"/>
        </a:p>
      </dgm:t>
    </dgm:pt>
    <dgm:pt modelId="{EE0446F1-8901-4F40-A69E-CD703CE1E907}" type="sibTrans" cxnId="{0B13D921-808C-4417-B4C3-60E4EC8DAB12}">
      <dgm:prSet/>
      <dgm:spPr/>
      <dgm:t>
        <a:bodyPr/>
        <a:lstStyle/>
        <a:p>
          <a:endParaRPr lang="tr-TR"/>
        </a:p>
      </dgm:t>
    </dgm:pt>
    <dgm:pt modelId="{A9058325-7526-4CB6-8D9A-1EEC64CADB69}" type="parTrans" cxnId="{0B13D921-808C-4417-B4C3-60E4EC8DAB12}">
      <dgm:prSet/>
      <dgm:spPr/>
      <dgm:t>
        <a:bodyPr/>
        <a:lstStyle/>
        <a:p>
          <a:endParaRPr lang="tr-TR"/>
        </a:p>
      </dgm:t>
    </dgm:pt>
    <dgm:pt modelId="{2A5C2671-634B-4979-B96F-BD4C133E2DAF}">
      <dgm:prSet phldrT="[Metin]"/>
      <dgm:spPr/>
      <dgm:t>
        <a:bodyPr/>
        <a:lstStyle/>
        <a:p>
          <a:r>
            <a:rPr lang="en-US" b="1" dirty="0">
              <a:hlinkClick xmlns:r="http://schemas.openxmlformats.org/officeDocument/2006/relationships" r:id="rId3"/>
            </a:rPr>
            <a:t>369 moderate</a:t>
          </a:r>
          <a:endParaRPr lang="tr-TR" dirty="0"/>
        </a:p>
      </dgm:t>
    </dgm:pt>
    <dgm:pt modelId="{9188AE92-868E-4C1C-AF8D-5BC1CF6A32EB}" type="sibTrans" cxnId="{3FBBA929-BCC8-4B2A-AC21-448E05945A8C}">
      <dgm:prSet/>
      <dgm:spPr/>
      <dgm:t>
        <a:bodyPr/>
        <a:lstStyle/>
        <a:p>
          <a:endParaRPr lang="tr-TR"/>
        </a:p>
      </dgm:t>
    </dgm:pt>
    <dgm:pt modelId="{7CD309B4-90F7-4255-9A20-6B2A91FECBBB}" type="parTrans" cxnId="{3FBBA929-BCC8-4B2A-AC21-448E05945A8C}">
      <dgm:prSet/>
      <dgm:spPr/>
      <dgm:t>
        <a:bodyPr/>
        <a:lstStyle/>
        <a:p>
          <a:endParaRPr lang="tr-TR"/>
        </a:p>
      </dgm:t>
    </dgm:pt>
    <dgm:pt modelId="{86F4D13A-E65F-44E1-9A44-CCE5B7AFBBAA}" type="pres">
      <dgm:prSet presAssocID="{9C5DF6D0-E575-4C3D-9A18-458EF69C5DBF}" presName="composite" presStyleCnt="0">
        <dgm:presLayoutVars>
          <dgm:chMax val="5"/>
          <dgm:dir/>
          <dgm:animLvl val="ctr"/>
          <dgm:resizeHandles val="exact"/>
        </dgm:presLayoutVars>
      </dgm:prSet>
      <dgm:spPr/>
      <dgm:t>
        <a:bodyPr/>
        <a:lstStyle/>
        <a:p>
          <a:endParaRPr lang="tr-TR"/>
        </a:p>
      </dgm:t>
    </dgm:pt>
    <dgm:pt modelId="{57E13246-9531-4CFB-84F1-CA895EF8596A}" type="pres">
      <dgm:prSet presAssocID="{9C5DF6D0-E575-4C3D-9A18-458EF69C5DBF}" presName="cycle" presStyleCnt="0"/>
      <dgm:spPr/>
    </dgm:pt>
    <dgm:pt modelId="{D1D86FC6-759D-4511-A7B1-312F893BB1F8}" type="pres">
      <dgm:prSet presAssocID="{9C5DF6D0-E575-4C3D-9A18-458EF69C5DBF}" presName="centerShape" presStyleCnt="0"/>
      <dgm:spPr/>
    </dgm:pt>
    <dgm:pt modelId="{78A97186-9E9D-4E77-BF4A-C768C272F981}" type="pres">
      <dgm:prSet presAssocID="{9C5DF6D0-E575-4C3D-9A18-458EF69C5DBF}" presName="connSite" presStyleLbl="node1" presStyleIdx="0" presStyleCnt="4"/>
      <dgm:spPr/>
    </dgm:pt>
    <dgm:pt modelId="{480892ED-091C-4B1C-827C-9DE923002238}" type="pres">
      <dgm:prSet presAssocID="{9C5DF6D0-E575-4C3D-9A18-458EF69C5DBF}" presName="visible" presStyleLbl="node1" presStyleIdx="0" presStyleCnt="4" custScaleX="163347" custScaleY="176699" custLinFactNeighborX="-34810" custLinFactNeighborY="17231"/>
      <dgm:spPr/>
    </dgm:pt>
    <dgm:pt modelId="{2B7F676E-F721-4563-A71C-FFC7914848C8}" type="pres">
      <dgm:prSet presAssocID="{829A1D7C-66DC-4DF4-BCBA-98D9364D8BA2}" presName="Name25" presStyleLbl="parChTrans1D1" presStyleIdx="0" presStyleCnt="3"/>
      <dgm:spPr/>
      <dgm:t>
        <a:bodyPr/>
        <a:lstStyle/>
        <a:p>
          <a:endParaRPr lang="tr-TR"/>
        </a:p>
      </dgm:t>
    </dgm:pt>
    <dgm:pt modelId="{C11A312D-6573-4EE0-88D7-456736F04589}" type="pres">
      <dgm:prSet presAssocID="{D8ED74E9-AF5B-45DA-9BFC-A7F817E39CD8}" presName="node" presStyleCnt="0"/>
      <dgm:spPr/>
    </dgm:pt>
    <dgm:pt modelId="{50EF570C-862E-460A-A58E-C8A01347D207}" type="pres">
      <dgm:prSet presAssocID="{D8ED74E9-AF5B-45DA-9BFC-A7F817E39CD8}" presName="parentNode" presStyleLbl="node1" presStyleIdx="1" presStyleCnt="4" custLinFactNeighborX="-4328" custLinFactNeighborY="-4482">
        <dgm:presLayoutVars>
          <dgm:chMax val="1"/>
          <dgm:bulletEnabled val="1"/>
        </dgm:presLayoutVars>
      </dgm:prSet>
      <dgm:spPr/>
      <dgm:t>
        <a:bodyPr/>
        <a:lstStyle/>
        <a:p>
          <a:endParaRPr lang="tr-TR"/>
        </a:p>
      </dgm:t>
    </dgm:pt>
    <dgm:pt modelId="{7D618B6F-103E-493C-8757-6E5BD443CCA8}" type="pres">
      <dgm:prSet presAssocID="{D8ED74E9-AF5B-45DA-9BFC-A7F817E39CD8}" presName="childNode" presStyleLbl="revTx" presStyleIdx="0" presStyleCnt="3">
        <dgm:presLayoutVars>
          <dgm:bulletEnabled val="1"/>
        </dgm:presLayoutVars>
      </dgm:prSet>
      <dgm:spPr/>
      <dgm:t>
        <a:bodyPr/>
        <a:lstStyle/>
        <a:p>
          <a:endParaRPr lang="tr-TR"/>
        </a:p>
      </dgm:t>
    </dgm:pt>
    <dgm:pt modelId="{286B9556-23C4-4F77-8A06-9E14C6BFD0DF}" type="pres">
      <dgm:prSet presAssocID="{7CD309B4-90F7-4255-9A20-6B2A91FECBBB}" presName="Name25" presStyleLbl="parChTrans1D1" presStyleIdx="1" presStyleCnt="3"/>
      <dgm:spPr/>
      <dgm:t>
        <a:bodyPr/>
        <a:lstStyle/>
        <a:p>
          <a:endParaRPr lang="tr-TR"/>
        </a:p>
      </dgm:t>
    </dgm:pt>
    <dgm:pt modelId="{8323EA54-E49B-4796-811A-679762B46E3F}" type="pres">
      <dgm:prSet presAssocID="{2A5C2671-634B-4979-B96F-BD4C133E2DAF}" presName="node" presStyleCnt="0"/>
      <dgm:spPr/>
    </dgm:pt>
    <dgm:pt modelId="{D5468ED3-9FD3-423E-AD06-19C069BA659C}" type="pres">
      <dgm:prSet presAssocID="{2A5C2671-634B-4979-B96F-BD4C133E2DAF}" presName="parentNode" presStyleLbl="node1" presStyleIdx="2" presStyleCnt="4" custScaleX="101808" custScaleY="129014" custLinFactNeighborX="42723" custLinFactNeighborY="8152">
        <dgm:presLayoutVars>
          <dgm:chMax val="1"/>
          <dgm:bulletEnabled val="1"/>
        </dgm:presLayoutVars>
      </dgm:prSet>
      <dgm:spPr/>
      <dgm:t>
        <a:bodyPr/>
        <a:lstStyle/>
        <a:p>
          <a:endParaRPr lang="tr-TR"/>
        </a:p>
      </dgm:t>
    </dgm:pt>
    <dgm:pt modelId="{A1BE57E3-8F68-48A0-AA18-23A5A347D504}" type="pres">
      <dgm:prSet presAssocID="{2A5C2671-634B-4979-B96F-BD4C133E2DAF}" presName="childNode" presStyleLbl="revTx" presStyleIdx="1" presStyleCnt="3">
        <dgm:presLayoutVars>
          <dgm:bulletEnabled val="1"/>
        </dgm:presLayoutVars>
      </dgm:prSet>
      <dgm:spPr/>
      <dgm:t>
        <a:bodyPr/>
        <a:lstStyle/>
        <a:p>
          <a:endParaRPr lang="tr-TR"/>
        </a:p>
      </dgm:t>
    </dgm:pt>
    <dgm:pt modelId="{C5B6A7B9-AA9F-4E80-B154-2B29DC17764A}" type="pres">
      <dgm:prSet presAssocID="{5E00D6A4-465C-4F50-9603-578531CF9017}" presName="Name25" presStyleLbl="parChTrans1D1" presStyleIdx="2" presStyleCnt="3"/>
      <dgm:spPr/>
      <dgm:t>
        <a:bodyPr/>
        <a:lstStyle/>
        <a:p>
          <a:endParaRPr lang="tr-TR"/>
        </a:p>
      </dgm:t>
    </dgm:pt>
    <dgm:pt modelId="{BF784BBC-C080-4055-AF43-1DD4AD1158A8}" type="pres">
      <dgm:prSet presAssocID="{CC9A71FA-7D4D-49B6-989E-006F7285EF29}" presName="node" presStyleCnt="0"/>
      <dgm:spPr/>
    </dgm:pt>
    <dgm:pt modelId="{C57AFC8D-34D4-42BF-8040-2BAFDDD4C056}" type="pres">
      <dgm:prSet presAssocID="{CC9A71FA-7D4D-49B6-989E-006F7285EF29}" presName="parentNode" presStyleLbl="node1" presStyleIdx="3" presStyleCnt="4" custScaleY="111172" custLinFactNeighborX="15559" custLinFactNeighborY="2793">
        <dgm:presLayoutVars>
          <dgm:chMax val="1"/>
          <dgm:bulletEnabled val="1"/>
        </dgm:presLayoutVars>
      </dgm:prSet>
      <dgm:spPr/>
      <dgm:t>
        <a:bodyPr/>
        <a:lstStyle/>
        <a:p>
          <a:endParaRPr lang="tr-TR"/>
        </a:p>
      </dgm:t>
    </dgm:pt>
    <dgm:pt modelId="{14B6A99B-2557-4E85-9B5E-E664CBB1618D}" type="pres">
      <dgm:prSet presAssocID="{CC9A71FA-7D4D-49B6-989E-006F7285EF29}" presName="childNode" presStyleLbl="revTx" presStyleIdx="2" presStyleCnt="3">
        <dgm:presLayoutVars>
          <dgm:bulletEnabled val="1"/>
        </dgm:presLayoutVars>
      </dgm:prSet>
      <dgm:spPr/>
      <dgm:t>
        <a:bodyPr/>
        <a:lstStyle/>
        <a:p>
          <a:endParaRPr lang="tr-TR"/>
        </a:p>
      </dgm:t>
    </dgm:pt>
  </dgm:ptLst>
  <dgm:cxnLst>
    <dgm:cxn modelId="{7BB5595E-7CC0-4071-BD1F-A3547FCAC599}" type="presOf" srcId="{52A79705-BB08-4897-A8EA-E36288F75A8B}" destId="{7D618B6F-103E-493C-8757-6E5BD443CCA8}" srcOrd="0" destOrd="0" presId="urn:microsoft.com/office/officeart/2005/8/layout/radial2"/>
    <dgm:cxn modelId="{785FAE1B-233B-4CED-B0DC-0DC43F8C3B91}" type="presOf" srcId="{F042F99E-7D4F-456A-A4D9-79C2558599E2}" destId="{A1BE57E3-8F68-48A0-AA18-23A5A347D504}" srcOrd="0" destOrd="0" presId="urn:microsoft.com/office/officeart/2005/8/layout/radial2"/>
    <dgm:cxn modelId="{DEAC5692-ED75-4E0F-A718-3791527CDA31}" srcId="{D8ED74E9-AF5B-45DA-9BFC-A7F817E39CD8}" destId="{52A79705-BB08-4897-A8EA-E36288F75A8B}" srcOrd="0" destOrd="0" parTransId="{84904B1B-FD51-48B7-AB99-6E865BD16D3C}" sibTransId="{1D9C8F0B-B641-4A26-87B9-95118982A060}"/>
    <dgm:cxn modelId="{429FBEBE-CE22-463D-AA4C-9468528A3389}" type="presOf" srcId="{D8ED74E9-AF5B-45DA-9BFC-A7F817E39CD8}" destId="{50EF570C-862E-460A-A58E-C8A01347D207}" srcOrd="0" destOrd="0" presId="urn:microsoft.com/office/officeart/2005/8/layout/radial2"/>
    <dgm:cxn modelId="{D2B0E037-6DCD-4DA7-AC56-FA16DC83299B}" srcId="{9C5DF6D0-E575-4C3D-9A18-458EF69C5DBF}" destId="{D8ED74E9-AF5B-45DA-9BFC-A7F817E39CD8}" srcOrd="0" destOrd="0" parTransId="{829A1D7C-66DC-4DF4-BCBA-98D9364D8BA2}" sibTransId="{7910A949-8677-4B65-8B18-1C46FE608668}"/>
    <dgm:cxn modelId="{F56E1415-4D21-4042-9EBA-6DDCA4867892}" type="presOf" srcId="{2A5C2671-634B-4979-B96F-BD4C133E2DAF}" destId="{D5468ED3-9FD3-423E-AD06-19C069BA659C}" srcOrd="0" destOrd="0" presId="urn:microsoft.com/office/officeart/2005/8/layout/radial2"/>
    <dgm:cxn modelId="{51A8F6DC-D240-4317-A348-55C6F550E1F2}" type="presOf" srcId="{5E00D6A4-465C-4F50-9603-578531CF9017}" destId="{C5B6A7B9-AA9F-4E80-B154-2B29DC17764A}" srcOrd="0" destOrd="0" presId="urn:microsoft.com/office/officeart/2005/8/layout/radial2"/>
    <dgm:cxn modelId="{0B13D921-808C-4417-B4C3-60E4EC8DAB12}" srcId="{2A5C2671-634B-4979-B96F-BD4C133E2DAF}" destId="{F042F99E-7D4F-456A-A4D9-79C2558599E2}" srcOrd="0" destOrd="0" parTransId="{A9058325-7526-4CB6-8D9A-1EEC64CADB69}" sibTransId="{EE0446F1-8901-4F40-A69E-CD703CE1E907}"/>
    <dgm:cxn modelId="{B44B89E7-EF60-47E8-B73B-1E1C0C195323}" type="presOf" srcId="{9C5DF6D0-E575-4C3D-9A18-458EF69C5DBF}" destId="{86F4D13A-E65F-44E1-9A44-CCE5B7AFBBAA}" srcOrd="0" destOrd="0" presId="urn:microsoft.com/office/officeart/2005/8/layout/radial2"/>
    <dgm:cxn modelId="{7B5353EF-2EC8-4EC9-A79F-21E0DBAED8E0}" type="presOf" srcId="{9E7B0C9A-0BB1-4165-AB59-057E21357083}" destId="{14B6A99B-2557-4E85-9B5E-E664CBB1618D}" srcOrd="0" destOrd="1" presId="urn:microsoft.com/office/officeart/2005/8/layout/radial2"/>
    <dgm:cxn modelId="{8E9F37CD-ED1C-408B-90DE-2A30219738DD}" srcId="{9C5DF6D0-E575-4C3D-9A18-458EF69C5DBF}" destId="{CC9A71FA-7D4D-49B6-989E-006F7285EF29}" srcOrd="2" destOrd="0" parTransId="{5E00D6A4-465C-4F50-9603-578531CF9017}" sibTransId="{028FB73F-0AD2-4468-B9E5-991D2FE0D775}"/>
    <dgm:cxn modelId="{72C6217F-CF64-4883-8FB0-14454D14ADC4}" type="presOf" srcId="{E34B307E-3022-49AF-8836-A6D1D136DFF7}" destId="{14B6A99B-2557-4E85-9B5E-E664CBB1618D}" srcOrd="0" destOrd="0" presId="urn:microsoft.com/office/officeart/2005/8/layout/radial2"/>
    <dgm:cxn modelId="{16C5A6B4-5621-4709-A8F0-768C198C6DDA}" srcId="{CC9A71FA-7D4D-49B6-989E-006F7285EF29}" destId="{E34B307E-3022-49AF-8836-A6D1D136DFF7}" srcOrd="0" destOrd="0" parTransId="{27A191A1-0128-40EF-8B26-D3EDEEE38110}" sibTransId="{9C1EF806-158A-4F6A-AEA8-048E42791A99}"/>
    <dgm:cxn modelId="{C4EB92DC-3F33-47B0-B465-15513735C66F}" type="presOf" srcId="{7CD309B4-90F7-4255-9A20-6B2A91FECBBB}" destId="{286B9556-23C4-4F77-8A06-9E14C6BFD0DF}" srcOrd="0" destOrd="0" presId="urn:microsoft.com/office/officeart/2005/8/layout/radial2"/>
    <dgm:cxn modelId="{3FBBA929-BCC8-4B2A-AC21-448E05945A8C}" srcId="{9C5DF6D0-E575-4C3D-9A18-458EF69C5DBF}" destId="{2A5C2671-634B-4979-B96F-BD4C133E2DAF}" srcOrd="1" destOrd="0" parTransId="{7CD309B4-90F7-4255-9A20-6B2A91FECBBB}" sibTransId="{9188AE92-868E-4C1C-AF8D-5BC1CF6A32EB}"/>
    <dgm:cxn modelId="{81429A4E-1747-4D03-AD55-4DE6FD1A400E}" type="presOf" srcId="{829A1D7C-66DC-4DF4-BCBA-98D9364D8BA2}" destId="{2B7F676E-F721-4563-A71C-FFC7914848C8}" srcOrd="0" destOrd="0" presId="urn:microsoft.com/office/officeart/2005/8/layout/radial2"/>
    <dgm:cxn modelId="{124C2A2C-FD04-4C52-9A4F-6934479A44DC}" srcId="{CC9A71FA-7D4D-49B6-989E-006F7285EF29}" destId="{9E7B0C9A-0BB1-4165-AB59-057E21357083}" srcOrd="1" destOrd="0" parTransId="{7B10D0DB-5499-47F2-8ECF-131D332C13CE}" sibTransId="{B83F7400-335A-4AED-9F19-849675C16843}"/>
    <dgm:cxn modelId="{4D18544E-9760-43B5-9C48-3389D007D06E}" type="presOf" srcId="{DD02E16F-D241-4854-A218-376BE52FCDBB}" destId="{A1BE57E3-8F68-48A0-AA18-23A5A347D504}" srcOrd="0" destOrd="1" presId="urn:microsoft.com/office/officeart/2005/8/layout/radial2"/>
    <dgm:cxn modelId="{837F2608-F5F2-422D-A33B-CD3987A46B23}" type="presOf" srcId="{CC9A71FA-7D4D-49B6-989E-006F7285EF29}" destId="{C57AFC8D-34D4-42BF-8040-2BAFDDD4C056}" srcOrd="0" destOrd="0" presId="urn:microsoft.com/office/officeart/2005/8/layout/radial2"/>
    <dgm:cxn modelId="{D06DAC69-9D17-46FA-8C9A-4ABE43FBE0F7}" srcId="{2A5C2671-634B-4979-B96F-BD4C133E2DAF}" destId="{DD02E16F-D241-4854-A218-376BE52FCDBB}" srcOrd="1" destOrd="0" parTransId="{26A51268-44F7-4BD2-ABA4-1B1A01394925}" sibTransId="{88F58175-E82B-491C-8FD8-431BA65BF9FD}"/>
    <dgm:cxn modelId="{3D947A10-3E01-4790-8E3D-205E1D8B7E57}" type="presParOf" srcId="{86F4D13A-E65F-44E1-9A44-CCE5B7AFBBAA}" destId="{57E13246-9531-4CFB-84F1-CA895EF8596A}" srcOrd="0" destOrd="0" presId="urn:microsoft.com/office/officeart/2005/8/layout/radial2"/>
    <dgm:cxn modelId="{BF37FC7A-7D37-4A4E-A789-94EB4C607D58}" type="presParOf" srcId="{57E13246-9531-4CFB-84F1-CA895EF8596A}" destId="{D1D86FC6-759D-4511-A7B1-312F893BB1F8}" srcOrd="0" destOrd="0" presId="urn:microsoft.com/office/officeart/2005/8/layout/radial2"/>
    <dgm:cxn modelId="{9B2922D1-B328-4617-B0C3-BE65E6779CD7}" type="presParOf" srcId="{D1D86FC6-759D-4511-A7B1-312F893BB1F8}" destId="{78A97186-9E9D-4E77-BF4A-C768C272F981}" srcOrd="0" destOrd="0" presId="urn:microsoft.com/office/officeart/2005/8/layout/radial2"/>
    <dgm:cxn modelId="{C7A665DF-FBF5-40ED-B2B6-08F662265124}" type="presParOf" srcId="{D1D86FC6-759D-4511-A7B1-312F893BB1F8}" destId="{480892ED-091C-4B1C-827C-9DE923002238}" srcOrd="1" destOrd="0" presId="urn:microsoft.com/office/officeart/2005/8/layout/radial2"/>
    <dgm:cxn modelId="{E335CD34-F251-49F4-949F-CBDF9C835944}" type="presParOf" srcId="{57E13246-9531-4CFB-84F1-CA895EF8596A}" destId="{2B7F676E-F721-4563-A71C-FFC7914848C8}" srcOrd="1" destOrd="0" presId="urn:microsoft.com/office/officeart/2005/8/layout/radial2"/>
    <dgm:cxn modelId="{871E08AB-EEC0-4314-A2D1-78AC6722E4D7}" type="presParOf" srcId="{57E13246-9531-4CFB-84F1-CA895EF8596A}" destId="{C11A312D-6573-4EE0-88D7-456736F04589}" srcOrd="2" destOrd="0" presId="urn:microsoft.com/office/officeart/2005/8/layout/radial2"/>
    <dgm:cxn modelId="{A4C139A0-92B1-4659-AF3A-8CC0EA01F090}" type="presParOf" srcId="{C11A312D-6573-4EE0-88D7-456736F04589}" destId="{50EF570C-862E-460A-A58E-C8A01347D207}" srcOrd="0" destOrd="0" presId="urn:microsoft.com/office/officeart/2005/8/layout/radial2"/>
    <dgm:cxn modelId="{71F125E2-4C96-4E50-8BC6-F8A365B7061F}" type="presParOf" srcId="{C11A312D-6573-4EE0-88D7-456736F04589}" destId="{7D618B6F-103E-493C-8757-6E5BD443CCA8}" srcOrd="1" destOrd="0" presId="urn:microsoft.com/office/officeart/2005/8/layout/radial2"/>
    <dgm:cxn modelId="{16F772B8-8680-4273-AB22-8BFE2948933C}" type="presParOf" srcId="{57E13246-9531-4CFB-84F1-CA895EF8596A}" destId="{286B9556-23C4-4F77-8A06-9E14C6BFD0DF}" srcOrd="3" destOrd="0" presId="urn:microsoft.com/office/officeart/2005/8/layout/radial2"/>
    <dgm:cxn modelId="{A7EAD563-80E7-44D0-AC47-FF75D0557B5A}" type="presParOf" srcId="{57E13246-9531-4CFB-84F1-CA895EF8596A}" destId="{8323EA54-E49B-4796-811A-679762B46E3F}" srcOrd="4" destOrd="0" presId="urn:microsoft.com/office/officeart/2005/8/layout/radial2"/>
    <dgm:cxn modelId="{F010D706-7DBE-4063-82A7-0DE40F2138E6}" type="presParOf" srcId="{8323EA54-E49B-4796-811A-679762B46E3F}" destId="{D5468ED3-9FD3-423E-AD06-19C069BA659C}" srcOrd="0" destOrd="0" presId="urn:microsoft.com/office/officeart/2005/8/layout/radial2"/>
    <dgm:cxn modelId="{0F2682B1-9B1E-4936-9A54-31C367C8FEC6}" type="presParOf" srcId="{8323EA54-E49B-4796-811A-679762B46E3F}" destId="{A1BE57E3-8F68-48A0-AA18-23A5A347D504}" srcOrd="1" destOrd="0" presId="urn:microsoft.com/office/officeart/2005/8/layout/radial2"/>
    <dgm:cxn modelId="{9E397E26-025B-4218-A30C-8B5CEFAC5C01}" type="presParOf" srcId="{57E13246-9531-4CFB-84F1-CA895EF8596A}" destId="{C5B6A7B9-AA9F-4E80-B154-2B29DC17764A}" srcOrd="5" destOrd="0" presId="urn:microsoft.com/office/officeart/2005/8/layout/radial2"/>
    <dgm:cxn modelId="{DFED1CD0-EC94-4C64-90AD-471571D915BC}" type="presParOf" srcId="{57E13246-9531-4CFB-84F1-CA895EF8596A}" destId="{BF784BBC-C080-4055-AF43-1DD4AD1158A8}" srcOrd="6" destOrd="0" presId="urn:microsoft.com/office/officeart/2005/8/layout/radial2"/>
    <dgm:cxn modelId="{1081A77A-7943-4FAF-80BA-FBEDD5C63BF2}" type="presParOf" srcId="{BF784BBC-C080-4055-AF43-1DD4AD1158A8}" destId="{C57AFC8D-34D4-42BF-8040-2BAFDDD4C056}" srcOrd="0" destOrd="0" presId="urn:microsoft.com/office/officeart/2005/8/layout/radial2"/>
    <dgm:cxn modelId="{5DAB04E2-B1CB-4106-81EC-F69C286DCB08}" type="presParOf" srcId="{BF784BBC-C080-4055-AF43-1DD4AD1158A8}" destId="{14B6A99B-2557-4E85-9B5E-E664CBB1618D}"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B6A7B9-AA9F-4E80-B154-2B29DC17764A}">
      <dsp:nvSpPr>
        <dsp:cNvPr id="0" name=""/>
        <dsp:cNvSpPr/>
      </dsp:nvSpPr>
      <dsp:spPr>
        <a:xfrm rot="2375152">
          <a:off x="3238332" y="2963975"/>
          <a:ext cx="830522" cy="45966"/>
        </a:xfrm>
        <a:custGeom>
          <a:avLst/>
          <a:gdLst/>
          <a:ahLst/>
          <a:cxnLst/>
          <a:rect l="0" t="0" r="0" b="0"/>
          <a:pathLst>
            <a:path>
              <a:moveTo>
                <a:pt x="0" y="22983"/>
              </a:moveTo>
              <a:lnTo>
                <a:pt x="830522" y="229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6B9556-23C4-4F77-8A06-9E14C6BFD0DF}">
      <dsp:nvSpPr>
        <dsp:cNvPr id="0" name=""/>
        <dsp:cNvSpPr/>
      </dsp:nvSpPr>
      <dsp:spPr>
        <a:xfrm rot="133963">
          <a:off x="3333084" y="2143307"/>
          <a:ext cx="1262802" cy="45966"/>
        </a:xfrm>
        <a:custGeom>
          <a:avLst/>
          <a:gdLst/>
          <a:ahLst/>
          <a:cxnLst/>
          <a:rect l="0" t="0" r="0" b="0"/>
          <a:pathLst>
            <a:path>
              <a:moveTo>
                <a:pt x="0" y="22983"/>
              </a:moveTo>
              <a:lnTo>
                <a:pt x="1262802" y="229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7F676E-F721-4563-A71C-FFC7914848C8}">
      <dsp:nvSpPr>
        <dsp:cNvPr id="0" name=""/>
        <dsp:cNvSpPr/>
      </dsp:nvSpPr>
      <dsp:spPr>
        <a:xfrm rot="19054094">
          <a:off x="3239163" y="1173087"/>
          <a:ext cx="720835" cy="45966"/>
        </a:xfrm>
        <a:custGeom>
          <a:avLst/>
          <a:gdLst/>
          <a:ahLst/>
          <a:cxnLst/>
          <a:rect l="0" t="0" r="0" b="0"/>
          <a:pathLst>
            <a:path>
              <a:moveTo>
                <a:pt x="0" y="22983"/>
              </a:moveTo>
              <a:lnTo>
                <a:pt x="720835" y="229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0892ED-091C-4B1C-827C-9DE923002238}">
      <dsp:nvSpPr>
        <dsp:cNvPr id="0" name=""/>
        <dsp:cNvSpPr/>
      </dsp:nvSpPr>
      <dsp:spPr>
        <a:xfrm>
          <a:off x="143815" y="615435"/>
          <a:ext cx="3439554" cy="37207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EF570C-862E-460A-A58E-C8A01347D207}">
      <dsp:nvSpPr>
        <dsp:cNvPr id="0" name=""/>
        <dsp:cNvSpPr/>
      </dsp:nvSpPr>
      <dsp:spPr>
        <a:xfrm>
          <a:off x="3711227" y="-34158"/>
          <a:ext cx="1178772" cy="117877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dirty="0">
              <a:hlinkClick xmlns:r="http://schemas.openxmlformats.org/officeDocument/2006/relationships" r:id="rId1"/>
            </a:rPr>
            <a:t>72 major</a:t>
          </a:r>
          <a:endParaRPr lang="tr-TR" sz="1500" kern="1200" dirty="0"/>
        </a:p>
      </dsp:txBody>
      <dsp:txXfrm>
        <a:off x="3883854" y="138469"/>
        <a:ext cx="833518" cy="833518"/>
      </dsp:txXfrm>
    </dsp:sp>
    <dsp:sp modelId="{7D618B6F-103E-493C-8757-6E5BD443CCA8}">
      <dsp:nvSpPr>
        <dsp:cNvPr id="0" name=""/>
        <dsp:cNvSpPr/>
      </dsp:nvSpPr>
      <dsp:spPr>
        <a:xfrm>
          <a:off x="5007876" y="-34158"/>
          <a:ext cx="1768158" cy="1178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1866900">
            <a:lnSpc>
              <a:spcPct val="90000"/>
            </a:lnSpc>
            <a:spcBef>
              <a:spcPct val="0"/>
            </a:spcBef>
            <a:spcAft>
              <a:spcPct val="15000"/>
            </a:spcAft>
            <a:buChar char="••"/>
          </a:pPr>
          <a:endParaRPr lang="tr-TR" sz="4200" kern="1200" dirty="0"/>
        </a:p>
      </dsp:txBody>
      <dsp:txXfrm>
        <a:off x="5007876" y="-34158"/>
        <a:ext cx="1768158" cy="1178772"/>
      </dsp:txXfrm>
    </dsp:sp>
    <dsp:sp modelId="{D5468ED3-9FD3-423E-AD06-19C069BA659C}">
      <dsp:nvSpPr>
        <dsp:cNvPr id="0" name=""/>
        <dsp:cNvSpPr/>
      </dsp:nvSpPr>
      <dsp:spPr>
        <a:xfrm>
          <a:off x="4595103" y="1400967"/>
          <a:ext cx="1286246" cy="162996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dirty="0">
              <a:hlinkClick xmlns:r="http://schemas.openxmlformats.org/officeDocument/2006/relationships" r:id="rId2"/>
            </a:rPr>
            <a:t>369 moderate</a:t>
          </a:r>
          <a:endParaRPr lang="tr-TR" sz="1500" kern="1200" dirty="0"/>
        </a:p>
      </dsp:txBody>
      <dsp:txXfrm>
        <a:off x="4783469" y="1639670"/>
        <a:ext cx="909514" cy="1152562"/>
      </dsp:txXfrm>
    </dsp:sp>
    <dsp:sp modelId="{A1BE57E3-8F68-48A0-AA18-23A5A347D504}">
      <dsp:nvSpPr>
        <dsp:cNvPr id="0" name=""/>
        <dsp:cNvSpPr/>
      </dsp:nvSpPr>
      <dsp:spPr>
        <a:xfrm>
          <a:off x="5979137" y="1400967"/>
          <a:ext cx="1929369" cy="1629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1866900">
            <a:lnSpc>
              <a:spcPct val="90000"/>
            </a:lnSpc>
            <a:spcBef>
              <a:spcPct val="0"/>
            </a:spcBef>
            <a:spcAft>
              <a:spcPct val="15000"/>
            </a:spcAft>
            <a:buChar char="••"/>
          </a:pPr>
          <a:endParaRPr lang="tr-TR" sz="4200" kern="1200" dirty="0"/>
        </a:p>
        <a:p>
          <a:pPr marL="285750" lvl="1" indent="-285750" algn="l" defTabSz="1866900">
            <a:lnSpc>
              <a:spcPct val="90000"/>
            </a:lnSpc>
            <a:spcBef>
              <a:spcPct val="0"/>
            </a:spcBef>
            <a:spcAft>
              <a:spcPct val="15000"/>
            </a:spcAft>
            <a:buChar char="••"/>
          </a:pPr>
          <a:endParaRPr lang="tr-TR" sz="4200" kern="1200" dirty="0"/>
        </a:p>
      </dsp:txBody>
      <dsp:txXfrm>
        <a:off x="5979137" y="1400967"/>
        <a:ext cx="1929369" cy="1629968"/>
      </dsp:txXfrm>
    </dsp:sp>
    <dsp:sp modelId="{C57AFC8D-34D4-42BF-8040-2BAFDDD4C056}">
      <dsp:nvSpPr>
        <dsp:cNvPr id="0" name=""/>
        <dsp:cNvSpPr/>
      </dsp:nvSpPr>
      <dsp:spPr>
        <a:xfrm>
          <a:off x="3848796" y="2968414"/>
          <a:ext cx="1263404" cy="14045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dirty="0">
              <a:hlinkClick xmlns:r="http://schemas.openxmlformats.org/officeDocument/2006/relationships" r:id="rId3"/>
            </a:rPr>
            <a:t>2 minor</a:t>
          </a:r>
          <a:endParaRPr lang="tr-TR" sz="1500" kern="1200" dirty="0"/>
        </a:p>
      </dsp:txBody>
      <dsp:txXfrm>
        <a:off x="4033817" y="3174106"/>
        <a:ext cx="893362" cy="993167"/>
      </dsp:txXfrm>
    </dsp:sp>
    <dsp:sp modelId="{14B6A99B-2557-4E85-9B5E-E664CBB1618D}">
      <dsp:nvSpPr>
        <dsp:cNvPr id="0" name=""/>
        <dsp:cNvSpPr/>
      </dsp:nvSpPr>
      <dsp:spPr>
        <a:xfrm>
          <a:off x="5238540" y="2968414"/>
          <a:ext cx="1895106" cy="14045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85750" lvl="1" indent="-285750" algn="l" defTabSz="1866900">
            <a:lnSpc>
              <a:spcPct val="90000"/>
            </a:lnSpc>
            <a:spcBef>
              <a:spcPct val="0"/>
            </a:spcBef>
            <a:spcAft>
              <a:spcPct val="15000"/>
            </a:spcAft>
            <a:buChar char="••"/>
          </a:pPr>
          <a:endParaRPr lang="tr-TR" sz="4200" kern="1200" dirty="0"/>
        </a:p>
        <a:p>
          <a:pPr marL="285750" lvl="1" indent="-285750" algn="l" defTabSz="1866900">
            <a:lnSpc>
              <a:spcPct val="90000"/>
            </a:lnSpc>
            <a:spcBef>
              <a:spcPct val="0"/>
            </a:spcBef>
            <a:spcAft>
              <a:spcPct val="15000"/>
            </a:spcAft>
            <a:buChar char="••"/>
          </a:pPr>
          <a:endParaRPr lang="tr-TR" sz="4200" kern="1200"/>
        </a:p>
      </dsp:txBody>
      <dsp:txXfrm>
        <a:off x="5238540" y="2968414"/>
        <a:ext cx="1895106" cy="1404551"/>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19FAB93A-5423-4D62-879A-09166AF1B8C1}" type="datetimeFigureOut">
              <a:rPr lang="tr-TR" smtClean="0"/>
              <a:pPr/>
              <a:t>5.01.2018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17E6171-C4C6-46A3-B47E-774193A97B95}"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9FAB93A-5423-4D62-879A-09166AF1B8C1}" type="datetimeFigureOut">
              <a:rPr lang="tr-TR" smtClean="0"/>
              <a:pPr/>
              <a:t>5.01.2018</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17E6171-C4C6-46A3-B47E-774193A97B9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edge/>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a:t>VALSARTAN</a:t>
            </a:r>
          </a:p>
        </p:txBody>
      </p:sp>
      <p:sp>
        <p:nvSpPr>
          <p:cNvPr id="3" name="2 Alt Başlık"/>
          <p:cNvSpPr>
            <a:spLocks noGrp="1"/>
          </p:cNvSpPr>
          <p:nvPr>
            <p:ph type="subTitle" idx="1"/>
          </p:nvPr>
        </p:nvSpPr>
        <p:spPr>
          <a:xfrm>
            <a:off x="611560" y="3717032"/>
            <a:ext cx="7772400" cy="936104"/>
          </a:xfrm>
          <a:ln>
            <a:solidFill>
              <a:schemeClr val="accent4">
                <a:lumMod val="75000"/>
              </a:schemeClr>
            </a:solidFill>
          </a:ln>
        </p:spPr>
        <p:txBody>
          <a:bodyPr/>
          <a:lstStyle/>
          <a:p>
            <a:r>
              <a:rPr lang="tr-TR" sz="2400" b="1" dirty="0" err="1"/>
              <a:t>Valsartan</a:t>
            </a:r>
            <a:r>
              <a:rPr lang="tr-TR" sz="2400" b="1" dirty="0"/>
              <a:t> </a:t>
            </a:r>
            <a:r>
              <a:rPr lang="tr-TR" dirty="0" err="1"/>
              <a:t>AnjiotensinII</a:t>
            </a:r>
            <a:r>
              <a:rPr lang="tr-TR" dirty="0"/>
              <a:t> </a:t>
            </a:r>
            <a:r>
              <a:rPr lang="tr-TR" dirty="0" err="1"/>
              <a:t>restör</a:t>
            </a:r>
            <a:r>
              <a:rPr lang="tr-TR" dirty="0"/>
              <a:t> (AT2) antagonisti</a:t>
            </a:r>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kaptopril</a:t>
            </a:r>
            <a:r>
              <a:rPr lang="tr-TR" b="1" dirty="0"/>
              <a:t> ↔ </a:t>
            </a:r>
            <a:r>
              <a:rPr lang="tr-TR" b="1" dirty="0" err="1"/>
              <a:t>valsartan</a:t>
            </a:r>
            <a:r>
              <a:rPr lang="tr-TR" b="1" dirty="0"/>
              <a:t/>
            </a:r>
            <a:br>
              <a:rPr lang="tr-TR" b="1" dirty="0"/>
            </a:br>
            <a:endParaRPr lang="tr-TR" dirty="0"/>
          </a:p>
        </p:txBody>
      </p:sp>
      <p:sp>
        <p:nvSpPr>
          <p:cNvPr id="3" name="2 İçerik Yer Tutucusu"/>
          <p:cNvSpPr>
            <a:spLocks noGrp="1"/>
          </p:cNvSpPr>
          <p:nvPr>
            <p:ph idx="1"/>
          </p:nvPr>
        </p:nvSpPr>
        <p:spPr/>
        <p:txBody>
          <a:bodyPr>
            <a:normAutofit/>
          </a:bodyPr>
          <a:lstStyle/>
          <a:p>
            <a:r>
              <a:rPr lang="tr-TR" dirty="0" err="1"/>
              <a:t>Kaptoprilin</a:t>
            </a:r>
            <a:r>
              <a:rPr lang="tr-TR" dirty="0"/>
              <a:t> </a:t>
            </a:r>
            <a:r>
              <a:rPr lang="tr-TR" dirty="0" err="1"/>
              <a:t>valsartanla</a:t>
            </a:r>
            <a:r>
              <a:rPr lang="tr-TR" dirty="0"/>
              <a:t> birlikte kullanılması, düşük kan basıncı, böbrek fonksiyon bozukluğu ve </a:t>
            </a:r>
            <a:r>
              <a:rPr lang="tr-TR" dirty="0" err="1"/>
              <a:t>hiperkalemi</a:t>
            </a:r>
            <a:r>
              <a:rPr lang="tr-TR" dirty="0"/>
              <a:t> (yüksek kan potasyumu) ​​adı verilen bir durum gibi yan etkileri artırır. Ağır durumlarda, </a:t>
            </a:r>
            <a:r>
              <a:rPr lang="tr-TR" dirty="0" err="1"/>
              <a:t>hiperkalemi</a:t>
            </a:r>
            <a:r>
              <a:rPr lang="tr-TR" dirty="0"/>
              <a:t> böbrek yetmezliği, kas felci, düzensiz kalp ritmi ve kalp durmasına yol açabilir. Buna ek olarak potasyum açısından zengin gıdaların tüketimini sınırlamanız gerekir</a:t>
            </a:r>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Bu ilaçları kombine etmek kandaki potasyum düzeylerini önemli ölçüde artırabilir. Yüksek potasyum seviyeleri, ciddi durumlarda böbrek yetmezliği, kas felci, düzensiz kalp ritmi ve kardiyak </a:t>
            </a:r>
            <a:r>
              <a:rPr lang="tr-TR" dirty="0" err="1"/>
              <a:t>arreste</a:t>
            </a:r>
            <a:r>
              <a:rPr lang="tr-TR" dirty="0"/>
              <a:t> yol açabilen </a:t>
            </a:r>
            <a:r>
              <a:rPr lang="tr-TR" dirty="0" err="1"/>
              <a:t>hiperkalemi</a:t>
            </a:r>
            <a:r>
              <a:rPr lang="tr-TR" dirty="0"/>
              <a:t> adı verilen bir duruma dönüşebilir.</a:t>
            </a:r>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tizanidin</a:t>
            </a:r>
            <a:r>
              <a:rPr lang="tr-TR" b="1" dirty="0"/>
              <a:t> ↔ </a:t>
            </a:r>
            <a:r>
              <a:rPr lang="tr-TR" b="1" dirty="0" err="1"/>
              <a:t>valsartan</a:t>
            </a:r>
            <a:r>
              <a:rPr lang="tr-TR" b="1" dirty="0"/>
              <a:t/>
            </a:r>
            <a:br>
              <a:rPr lang="tr-TR" b="1" dirty="0"/>
            </a:br>
            <a:endParaRPr lang="tr-TR" dirty="0"/>
          </a:p>
        </p:txBody>
      </p:sp>
      <p:sp>
        <p:nvSpPr>
          <p:cNvPr id="3" name="2 İçerik Yer Tutucusu"/>
          <p:cNvSpPr>
            <a:spLocks noGrp="1"/>
          </p:cNvSpPr>
          <p:nvPr>
            <p:ph idx="1"/>
          </p:nvPr>
        </p:nvSpPr>
        <p:spPr/>
        <p:txBody>
          <a:bodyPr/>
          <a:lstStyle/>
          <a:p>
            <a:r>
              <a:rPr lang="tr-TR" dirty="0" err="1"/>
              <a:t>Tiazinidin</a:t>
            </a:r>
            <a:r>
              <a:rPr lang="tr-TR" dirty="0"/>
              <a:t> ve </a:t>
            </a:r>
            <a:r>
              <a:rPr lang="tr-TR" dirty="0" err="1"/>
              <a:t>valsartanın</a:t>
            </a:r>
            <a:r>
              <a:rPr lang="tr-TR" dirty="0"/>
              <a:t> </a:t>
            </a:r>
            <a:r>
              <a:rPr lang="tr-TR"/>
              <a:t>kan basıncını </a:t>
            </a:r>
            <a:r>
              <a:rPr lang="tr-TR" dirty="0"/>
              <a:t>düşürmede ilave etkileri olabilir. Baş ağrısı, baş dönmesi, bayılma ve / veya nabız veya kalp atış hızı değişiklikleriyle karşılaşabilirsiniz</a:t>
            </a:r>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a:t>Moderate</a:t>
            </a:r>
            <a:r>
              <a:rPr lang="tr-TR" dirty="0"/>
              <a:t> </a:t>
            </a:r>
            <a:r>
              <a:rPr lang="tr-TR" dirty="0" err="1"/>
              <a:t>interactions</a:t>
            </a:r>
            <a:r>
              <a:rPr lang="tr-TR" dirty="0"/>
              <a:t/>
            </a:r>
            <a:br>
              <a:rPr lang="tr-TR" dirty="0"/>
            </a:br>
            <a:r>
              <a:rPr lang="tr-TR" dirty="0" err="1"/>
              <a:t>valsartan</a:t>
            </a:r>
            <a:r>
              <a:rPr lang="tr-TR" dirty="0"/>
              <a:t>-</a:t>
            </a:r>
            <a:r>
              <a:rPr lang="tr-TR" dirty="0" err="1"/>
              <a:t>nsaid</a:t>
            </a:r>
            <a:endParaRPr lang="tr-TR" dirty="0"/>
          </a:p>
        </p:txBody>
      </p:sp>
      <p:sp>
        <p:nvSpPr>
          <p:cNvPr id="3" name="2 İçerik Yer Tutucusu"/>
          <p:cNvSpPr>
            <a:spLocks noGrp="1"/>
          </p:cNvSpPr>
          <p:nvPr>
            <p:ph idx="1"/>
          </p:nvPr>
        </p:nvSpPr>
        <p:spPr/>
        <p:txBody>
          <a:bodyPr>
            <a:normAutofit/>
          </a:bodyPr>
          <a:lstStyle/>
          <a:p>
            <a:r>
              <a:rPr lang="tr-TR" dirty="0"/>
              <a:t> </a:t>
            </a:r>
            <a:r>
              <a:rPr lang="tr-TR" dirty="0" err="1"/>
              <a:t>Nonsteroidal</a:t>
            </a:r>
            <a:r>
              <a:rPr lang="tr-TR" dirty="0"/>
              <a:t> anti-</a:t>
            </a:r>
            <a:r>
              <a:rPr lang="tr-TR" dirty="0" err="1"/>
              <a:t>inflamatuvar</a:t>
            </a:r>
            <a:r>
              <a:rPr lang="tr-TR" dirty="0"/>
              <a:t> ilaçlar (</a:t>
            </a:r>
            <a:r>
              <a:rPr lang="tr-TR" dirty="0" err="1"/>
              <a:t>NSAID'ler</a:t>
            </a:r>
            <a:r>
              <a:rPr lang="tr-TR" dirty="0"/>
              <a:t>) </a:t>
            </a:r>
            <a:r>
              <a:rPr lang="tr-TR" dirty="0" err="1"/>
              <a:t>anjiyotensin</a:t>
            </a:r>
            <a:r>
              <a:rPr lang="tr-TR" dirty="0"/>
              <a:t> II reseptör antagonistlerinin </a:t>
            </a:r>
            <a:r>
              <a:rPr lang="tr-TR" dirty="0" err="1"/>
              <a:t>antihipertansif</a:t>
            </a:r>
            <a:r>
              <a:rPr lang="tr-TR" dirty="0"/>
              <a:t> etkilerini hafifletebilir. Önerilen mekanizma, </a:t>
            </a:r>
            <a:r>
              <a:rPr lang="tr-TR" dirty="0" err="1"/>
              <a:t>renal</a:t>
            </a:r>
            <a:r>
              <a:rPr lang="tr-TR" dirty="0"/>
              <a:t> </a:t>
            </a:r>
            <a:r>
              <a:rPr lang="tr-TR" dirty="0" err="1"/>
              <a:t>prostaglandin</a:t>
            </a:r>
            <a:r>
              <a:rPr lang="tr-TR" dirty="0"/>
              <a:t> sentezinin NSAID ile indüklenen </a:t>
            </a:r>
            <a:r>
              <a:rPr lang="tr-TR" dirty="0" err="1"/>
              <a:t>inhibisyonudur</a:t>
            </a:r>
            <a:r>
              <a:rPr lang="tr-TR" dirty="0"/>
              <a:t> ve bu da, basınçsız aktiviteyle hipertansiyon üretir. Buna ek olarak, </a:t>
            </a:r>
            <a:r>
              <a:rPr lang="tr-TR" dirty="0" err="1"/>
              <a:t>NSAID'ler</a:t>
            </a:r>
            <a:r>
              <a:rPr lang="tr-TR" dirty="0"/>
              <a:t> kan dolaşımını da etkileyen sıvı tutmasına neden olabilir.</a:t>
            </a:r>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a:t>Valsartan</a:t>
            </a:r>
            <a:r>
              <a:rPr lang="tr-TR" dirty="0"/>
              <a:t>-beta </a:t>
            </a:r>
            <a:r>
              <a:rPr lang="tr-TR" dirty="0" err="1"/>
              <a:t>bloker</a:t>
            </a:r>
            <a:r>
              <a:rPr lang="tr-TR" dirty="0"/>
              <a:t>,</a:t>
            </a:r>
            <a:r>
              <a:rPr lang="tr-TR" dirty="0" err="1"/>
              <a:t>ace</a:t>
            </a:r>
            <a:r>
              <a:rPr lang="tr-TR" dirty="0"/>
              <a:t> inhibitörü</a:t>
            </a:r>
          </a:p>
        </p:txBody>
      </p:sp>
      <p:sp>
        <p:nvSpPr>
          <p:cNvPr id="3" name="2 İçerik Yer Tutucusu"/>
          <p:cNvSpPr>
            <a:spLocks noGrp="1"/>
          </p:cNvSpPr>
          <p:nvPr>
            <p:ph idx="1"/>
          </p:nvPr>
        </p:nvSpPr>
        <p:spPr/>
        <p:txBody>
          <a:bodyPr/>
          <a:lstStyle/>
          <a:p>
            <a:r>
              <a:rPr lang="tr-TR" dirty="0" err="1"/>
              <a:t>Valsartan</a:t>
            </a:r>
            <a:r>
              <a:rPr lang="tr-TR" dirty="0"/>
              <a:t> Kalp Yetmezliği tartışmasında, </a:t>
            </a:r>
            <a:r>
              <a:rPr lang="tr-TR" dirty="0" err="1"/>
              <a:t>valsartan'ın</a:t>
            </a:r>
            <a:r>
              <a:rPr lang="tr-TR" dirty="0"/>
              <a:t> bir beta </a:t>
            </a:r>
            <a:r>
              <a:rPr lang="tr-TR" dirty="0" err="1"/>
              <a:t>bloker</a:t>
            </a:r>
            <a:r>
              <a:rPr lang="tr-TR" dirty="0"/>
              <a:t> ve bir ACE </a:t>
            </a:r>
            <a:r>
              <a:rPr lang="tr-TR" dirty="0" err="1"/>
              <a:t>inhaibitörü</a:t>
            </a:r>
            <a:r>
              <a:rPr lang="tr-TR" dirty="0"/>
              <a:t> ile kombinasyonu, kalp yetmezliği hastalarında </a:t>
            </a:r>
            <a:r>
              <a:rPr lang="tr-TR" dirty="0" err="1"/>
              <a:t>morbidite</a:t>
            </a:r>
            <a:r>
              <a:rPr lang="tr-TR" dirty="0"/>
              <a:t> ve </a:t>
            </a:r>
            <a:r>
              <a:rPr lang="tr-TR" dirty="0" err="1"/>
              <a:t>mortaliteyle</a:t>
            </a:r>
            <a:r>
              <a:rPr lang="tr-TR" dirty="0"/>
              <a:t> ilgili olumsuz sonuçlar ile ilişkilendirildi. Mekanizma bilinmiyor. </a:t>
            </a:r>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heparin</a:t>
            </a:r>
            <a:r>
              <a:rPr lang="tr-TR" b="1" dirty="0"/>
              <a:t> ↔ </a:t>
            </a:r>
            <a:r>
              <a:rPr lang="tr-TR" b="1" dirty="0" err="1"/>
              <a:t>valsartan</a:t>
            </a:r>
            <a:r>
              <a:rPr lang="tr-TR" b="1" dirty="0"/>
              <a:t/>
            </a:r>
            <a:br>
              <a:rPr lang="tr-TR" b="1" dirty="0"/>
            </a:br>
            <a:endParaRPr lang="tr-TR" dirty="0"/>
          </a:p>
        </p:txBody>
      </p:sp>
      <p:sp>
        <p:nvSpPr>
          <p:cNvPr id="3" name="2 İçerik Yer Tutucusu"/>
          <p:cNvSpPr>
            <a:spLocks noGrp="1"/>
          </p:cNvSpPr>
          <p:nvPr>
            <p:ph idx="1"/>
          </p:nvPr>
        </p:nvSpPr>
        <p:spPr/>
        <p:txBody>
          <a:bodyPr>
            <a:normAutofit lnSpcReduction="10000"/>
          </a:bodyPr>
          <a:lstStyle/>
          <a:p>
            <a:r>
              <a:rPr lang="tr-TR" dirty="0"/>
              <a:t> </a:t>
            </a:r>
            <a:r>
              <a:rPr lang="tr-TR" dirty="0" err="1"/>
              <a:t>Anjiyotensin</a:t>
            </a:r>
            <a:r>
              <a:rPr lang="tr-TR" dirty="0"/>
              <a:t> dönüştürücü enzim (ACE) inhibitörleri veya </a:t>
            </a:r>
            <a:r>
              <a:rPr lang="tr-TR" dirty="0" err="1"/>
              <a:t>anjiyotensin</a:t>
            </a:r>
            <a:r>
              <a:rPr lang="tr-TR" dirty="0"/>
              <a:t> reseptör </a:t>
            </a:r>
            <a:r>
              <a:rPr lang="tr-TR" dirty="0" err="1"/>
              <a:t>blokerleri</a:t>
            </a:r>
            <a:r>
              <a:rPr lang="tr-TR" dirty="0"/>
              <a:t> (</a:t>
            </a:r>
            <a:r>
              <a:rPr lang="tr-TR" dirty="0" err="1"/>
              <a:t>ARB'ler</a:t>
            </a:r>
            <a:r>
              <a:rPr lang="tr-TR" dirty="0"/>
              <a:t>) ve </a:t>
            </a:r>
            <a:r>
              <a:rPr lang="tr-TR" dirty="0" err="1"/>
              <a:t>heparin</a:t>
            </a:r>
            <a:r>
              <a:rPr lang="tr-TR" dirty="0"/>
              <a:t> veya düşük molekül ağırlıklı </a:t>
            </a:r>
            <a:r>
              <a:rPr lang="tr-TR" dirty="0" err="1"/>
              <a:t>heparinlerin</a:t>
            </a:r>
            <a:r>
              <a:rPr lang="tr-TR" dirty="0"/>
              <a:t> birlikte kullanılması </a:t>
            </a:r>
            <a:r>
              <a:rPr lang="tr-TR" dirty="0" err="1"/>
              <a:t>hiperkalemi</a:t>
            </a:r>
            <a:r>
              <a:rPr lang="tr-TR" dirty="0"/>
              <a:t> riskini artırabilir. ACE inhibitörleri, </a:t>
            </a:r>
            <a:r>
              <a:rPr lang="tr-TR" dirty="0" err="1"/>
              <a:t>ARB'ler</a:t>
            </a:r>
            <a:r>
              <a:rPr lang="tr-TR" dirty="0"/>
              <a:t> ve bazı </a:t>
            </a:r>
            <a:r>
              <a:rPr lang="tr-TR" dirty="0" err="1"/>
              <a:t>heparinler</a:t>
            </a:r>
            <a:r>
              <a:rPr lang="tr-TR" dirty="0"/>
              <a:t>, artan potasyum seviyeleri veya </a:t>
            </a:r>
            <a:r>
              <a:rPr lang="tr-TR" dirty="0" err="1"/>
              <a:t>hiperkalemi</a:t>
            </a:r>
            <a:r>
              <a:rPr lang="tr-TR" dirty="0"/>
              <a:t> ile birebir ilişkilidir. Böbrek yetmezliği, diyabet, yaşlılık ve kalp yetmezliği ağır veya kötüleşen hastalar daha büyük bir risk altındadır. </a:t>
            </a:r>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insülin</a:t>
            </a:r>
            <a:r>
              <a:rPr lang="tr-TR" b="1" dirty="0"/>
              <a:t> ↔ </a:t>
            </a:r>
            <a:r>
              <a:rPr lang="tr-TR" b="1" dirty="0" err="1"/>
              <a:t>valsartan</a:t>
            </a:r>
            <a:r>
              <a:rPr lang="tr-TR" b="1" dirty="0"/>
              <a:t/>
            </a:r>
            <a:br>
              <a:rPr lang="tr-TR" b="1" dirty="0"/>
            </a:br>
            <a:endParaRPr lang="tr-TR" dirty="0"/>
          </a:p>
        </p:txBody>
      </p:sp>
      <p:sp>
        <p:nvSpPr>
          <p:cNvPr id="3" name="2 İçerik Yer Tutucusu"/>
          <p:cNvSpPr>
            <a:spLocks noGrp="1"/>
          </p:cNvSpPr>
          <p:nvPr>
            <p:ph idx="1"/>
          </p:nvPr>
        </p:nvSpPr>
        <p:spPr/>
        <p:txBody>
          <a:bodyPr>
            <a:normAutofit/>
          </a:bodyPr>
          <a:lstStyle/>
          <a:p>
            <a:r>
              <a:rPr lang="tr-TR" dirty="0"/>
              <a:t> </a:t>
            </a:r>
            <a:r>
              <a:rPr lang="tr-TR" dirty="0" err="1"/>
              <a:t>İnsülinin</a:t>
            </a:r>
            <a:r>
              <a:rPr lang="tr-TR" dirty="0"/>
              <a:t> </a:t>
            </a:r>
            <a:r>
              <a:rPr lang="tr-TR" dirty="0" err="1"/>
              <a:t>hipoglisemik</a:t>
            </a:r>
            <a:r>
              <a:rPr lang="tr-TR" dirty="0"/>
              <a:t> etkisi, ACE inhibitörleri, </a:t>
            </a:r>
            <a:r>
              <a:rPr lang="tr-TR" dirty="0" err="1"/>
              <a:t>anjiyotensin</a:t>
            </a:r>
            <a:r>
              <a:rPr lang="tr-TR" dirty="0"/>
              <a:t> reseptör </a:t>
            </a:r>
            <a:r>
              <a:rPr lang="tr-TR" dirty="0" err="1"/>
              <a:t>blokerleri</a:t>
            </a:r>
            <a:r>
              <a:rPr lang="tr-TR" dirty="0"/>
              <a:t> </a:t>
            </a:r>
            <a:r>
              <a:rPr lang="tr-TR" dirty="0" err="1"/>
              <a:t>insülin</a:t>
            </a:r>
            <a:r>
              <a:rPr lang="tr-TR" dirty="0"/>
              <a:t> duyarlılığını artırarak hipoglisemi riskini artırabilir</a:t>
            </a:r>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rifampin</a:t>
            </a:r>
            <a:r>
              <a:rPr lang="tr-TR" b="1" dirty="0"/>
              <a:t> ↔ </a:t>
            </a:r>
            <a:r>
              <a:rPr lang="tr-TR" b="1" dirty="0" err="1"/>
              <a:t>valsartan</a:t>
            </a:r>
            <a:r>
              <a:rPr lang="tr-TR" b="1" dirty="0"/>
              <a:t/>
            </a:r>
            <a:br>
              <a:rPr lang="tr-TR" b="1" dirty="0"/>
            </a:br>
            <a:endParaRPr lang="tr-TR" dirty="0"/>
          </a:p>
        </p:txBody>
      </p:sp>
      <p:sp>
        <p:nvSpPr>
          <p:cNvPr id="3" name="2 İçerik Yer Tutucusu"/>
          <p:cNvSpPr>
            <a:spLocks noGrp="1"/>
          </p:cNvSpPr>
          <p:nvPr>
            <p:ph idx="1"/>
          </p:nvPr>
        </p:nvSpPr>
        <p:spPr/>
        <p:txBody>
          <a:bodyPr/>
          <a:lstStyle/>
          <a:p>
            <a:r>
              <a:rPr lang="tr-TR" dirty="0"/>
              <a:t>: </a:t>
            </a:r>
            <a:r>
              <a:rPr lang="tr-TR" dirty="0" err="1"/>
              <a:t>Hepatik</a:t>
            </a:r>
            <a:r>
              <a:rPr lang="tr-TR" dirty="0"/>
              <a:t> alım </a:t>
            </a:r>
            <a:r>
              <a:rPr lang="tr-TR" dirty="0" err="1"/>
              <a:t>transporteri</a:t>
            </a:r>
            <a:r>
              <a:rPr lang="tr-TR" dirty="0"/>
              <a:t> OATP 1B1 (örn. </a:t>
            </a:r>
            <a:r>
              <a:rPr lang="tr-TR" dirty="0" err="1"/>
              <a:t>Rifampin</a:t>
            </a:r>
            <a:r>
              <a:rPr lang="tr-TR" dirty="0"/>
              <a:t>, </a:t>
            </a:r>
            <a:r>
              <a:rPr lang="tr-TR" dirty="0" err="1"/>
              <a:t>siklosporin</a:t>
            </a:r>
            <a:r>
              <a:rPr lang="tr-TR" dirty="0"/>
              <a:t>, </a:t>
            </a:r>
            <a:r>
              <a:rPr lang="tr-TR" dirty="0" err="1"/>
              <a:t>paritaprevir</a:t>
            </a:r>
            <a:r>
              <a:rPr lang="tr-TR" dirty="0"/>
              <a:t>) veya </a:t>
            </a:r>
            <a:r>
              <a:rPr lang="tr-TR" dirty="0" err="1"/>
              <a:t>hepatik</a:t>
            </a:r>
            <a:r>
              <a:rPr lang="tr-TR" dirty="0"/>
              <a:t> atıl nakil aracı MRP2 (örn., </a:t>
            </a:r>
            <a:r>
              <a:rPr lang="tr-TR" dirty="0" err="1"/>
              <a:t>Ritonavir</a:t>
            </a:r>
            <a:r>
              <a:rPr lang="tr-TR" dirty="0"/>
              <a:t>) inhibitörleri ile birlikte uygulanması, her iki taşıyıcının </a:t>
            </a:r>
            <a:r>
              <a:rPr lang="tr-TR" dirty="0" err="1"/>
              <a:t>substratı</a:t>
            </a:r>
            <a:r>
              <a:rPr lang="tr-TR" dirty="0"/>
              <a:t> olan </a:t>
            </a:r>
            <a:r>
              <a:rPr lang="tr-TR" dirty="0" err="1"/>
              <a:t>valsartan'a</a:t>
            </a:r>
            <a:r>
              <a:rPr lang="tr-TR" dirty="0"/>
              <a:t> sistemik maruz kalımı artırabilir. </a:t>
            </a:r>
            <a:br>
              <a:rPr lang="tr-TR" dirty="0"/>
            </a:br>
            <a:endParaRPr lang="tr-TR" dirty="0"/>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sekobarbital</a:t>
            </a:r>
            <a:r>
              <a:rPr lang="tr-TR" b="1" dirty="0"/>
              <a:t> ↔ </a:t>
            </a:r>
            <a:r>
              <a:rPr lang="tr-TR" b="1" dirty="0" err="1"/>
              <a:t>valsartan</a:t>
            </a:r>
            <a:r>
              <a:rPr lang="tr-TR" b="1" dirty="0"/>
              <a:t/>
            </a:r>
            <a:br>
              <a:rPr lang="tr-TR" b="1" dirty="0"/>
            </a:br>
            <a:endParaRPr lang="tr-TR" dirty="0"/>
          </a:p>
        </p:txBody>
      </p:sp>
      <p:sp>
        <p:nvSpPr>
          <p:cNvPr id="3" name="2 İçerik Yer Tutucusu"/>
          <p:cNvSpPr>
            <a:spLocks noGrp="1"/>
          </p:cNvSpPr>
          <p:nvPr>
            <p:ph idx="1"/>
          </p:nvPr>
        </p:nvSpPr>
        <p:spPr/>
        <p:txBody>
          <a:bodyPr>
            <a:normAutofit/>
          </a:bodyPr>
          <a:lstStyle/>
          <a:p>
            <a:r>
              <a:rPr lang="tr-TR" dirty="0"/>
              <a:t> Pek çok psikoterapik ve SSS etkeni ajanı </a:t>
            </a:r>
            <a:r>
              <a:rPr lang="tr-TR" dirty="0" err="1"/>
              <a:t>valsartan</a:t>
            </a:r>
            <a:r>
              <a:rPr lang="tr-TR" dirty="0"/>
              <a:t> ile kan basıncının düşmesine ve </a:t>
            </a:r>
            <a:r>
              <a:rPr lang="tr-TR" dirty="0" err="1"/>
              <a:t>ortostatik</a:t>
            </a:r>
            <a:r>
              <a:rPr lang="tr-TR" dirty="0"/>
              <a:t> hipotansiyon üzerine ilave etkilere neden olabilir. </a:t>
            </a:r>
            <a:br>
              <a:rPr lang="tr-TR" dirty="0"/>
            </a:br>
            <a:endParaRPr lang="tr-TR" dirty="0"/>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valsartan</a:t>
            </a:r>
            <a:r>
              <a:rPr lang="tr-TR" b="1" dirty="0"/>
              <a:t> ↔ </a:t>
            </a:r>
            <a:r>
              <a:rPr lang="tr-TR" b="1" dirty="0" err="1"/>
              <a:t>sildenafil</a:t>
            </a:r>
            <a:r>
              <a:rPr lang="tr-TR" b="1" dirty="0"/>
              <a:t/>
            </a:r>
            <a:br>
              <a:rPr lang="tr-TR" b="1" dirty="0"/>
            </a:br>
            <a:endParaRPr lang="tr-TR" dirty="0"/>
          </a:p>
        </p:txBody>
      </p:sp>
      <p:sp>
        <p:nvSpPr>
          <p:cNvPr id="3" name="2 İçerik Yer Tutucusu"/>
          <p:cNvSpPr>
            <a:spLocks noGrp="1"/>
          </p:cNvSpPr>
          <p:nvPr>
            <p:ph idx="1"/>
          </p:nvPr>
        </p:nvSpPr>
        <p:spPr/>
        <p:txBody>
          <a:bodyPr/>
          <a:lstStyle/>
          <a:p>
            <a:r>
              <a:rPr lang="tr-TR" dirty="0"/>
              <a:t> </a:t>
            </a:r>
            <a:r>
              <a:rPr lang="tr-TR" dirty="0" err="1"/>
              <a:t>Fosfodiesteraz</a:t>
            </a:r>
            <a:r>
              <a:rPr lang="tr-TR" dirty="0"/>
              <a:t>-5 (PDE5) inhibitörleri, </a:t>
            </a:r>
            <a:r>
              <a:rPr lang="tr-TR" dirty="0" err="1"/>
              <a:t>valsarta’nın</a:t>
            </a:r>
            <a:r>
              <a:rPr lang="tr-TR" dirty="0"/>
              <a:t> kan basıncını düşürücü etkisini güçlendirir.</a:t>
            </a: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92500" lnSpcReduction="20000"/>
          </a:bodyPr>
          <a:lstStyle/>
          <a:p>
            <a:r>
              <a:rPr lang="tr-TR" dirty="0" err="1"/>
              <a:t>Anjiyotensin</a:t>
            </a:r>
            <a:r>
              <a:rPr lang="tr-TR" dirty="0"/>
              <a:t> II, </a:t>
            </a:r>
            <a:r>
              <a:rPr lang="tr-TR" dirty="0" err="1"/>
              <a:t>anjiotensin</a:t>
            </a:r>
            <a:r>
              <a:rPr lang="tr-TR" dirty="0"/>
              <a:t> dönüştürücü enzim (ACE, </a:t>
            </a:r>
            <a:r>
              <a:rPr lang="tr-TR" dirty="0" err="1"/>
              <a:t>kininaz</a:t>
            </a:r>
            <a:r>
              <a:rPr lang="tr-TR" dirty="0"/>
              <a:t> II) ile katalize edilen bir reaksiyonda </a:t>
            </a:r>
            <a:r>
              <a:rPr lang="tr-TR" dirty="0" err="1"/>
              <a:t>anjiyotensin</a:t>
            </a:r>
            <a:r>
              <a:rPr lang="tr-TR" dirty="0"/>
              <a:t> </a:t>
            </a:r>
            <a:r>
              <a:rPr lang="tr-TR" dirty="0" err="1"/>
              <a:t>I'den</a:t>
            </a:r>
            <a:r>
              <a:rPr lang="tr-TR" dirty="0"/>
              <a:t> oluşturulur. </a:t>
            </a:r>
            <a:r>
              <a:rPr lang="tr-TR" dirty="0" err="1"/>
              <a:t>Anjiyotensin</a:t>
            </a:r>
            <a:r>
              <a:rPr lang="tr-TR" dirty="0"/>
              <a:t> II, </a:t>
            </a:r>
            <a:r>
              <a:rPr lang="tr-TR" dirty="0" err="1"/>
              <a:t>vazokonstriksiyon</a:t>
            </a:r>
            <a:r>
              <a:rPr lang="tr-TR" dirty="0"/>
              <a:t>, </a:t>
            </a:r>
            <a:r>
              <a:rPr lang="tr-TR" dirty="0" err="1"/>
              <a:t>aldosteron</a:t>
            </a:r>
            <a:r>
              <a:rPr lang="tr-TR" dirty="0"/>
              <a:t> sentezi ve </a:t>
            </a:r>
            <a:r>
              <a:rPr lang="tr-TR" dirty="0" err="1"/>
              <a:t>salınımı</a:t>
            </a:r>
            <a:r>
              <a:rPr lang="tr-TR" dirty="0"/>
              <a:t>, kardiyak </a:t>
            </a:r>
            <a:r>
              <a:rPr lang="tr-TR" dirty="0" err="1"/>
              <a:t>stimülasyon</a:t>
            </a:r>
            <a:r>
              <a:rPr lang="tr-TR" dirty="0"/>
              <a:t> ve sodyumun </a:t>
            </a:r>
            <a:r>
              <a:rPr lang="tr-TR" dirty="0" err="1"/>
              <a:t>renal</a:t>
            </a:r>
            <a:r>
              <a:rPr lang="tr-TR" dirty="0"/>
              <a:t> </a:t>
            </a:r>
            <a:r>
              <a:rPr lang="tr-TR" dirty="0" err="1"/>
              <a:t>reabsorpsiyonunu</a:t>
            </a:r>
            <a:r>
              <a:rPr lang="tr-TR" dirty="0"/>
              <a:t> içeren etkileri olan </a:t>
            </a:r>
            <a:r>
              <a:rPr lang="tr-TR" dirty="0" err="1"/>
              <a:t>renin</a:t>
            </a:r>
            <a:r>
              <a:rPr lang="tr-TR" dirty="0"/>
              <a:t>-</a:t>
            </a:r>
            <a:r>
              <a:rPr lang="tr-TR" dirty="0" err="1"/>
              <a:t>anjiyotensin</a:t>
            </a:r>
            <a:r>
              <a:rPr lang="tr-TR" dirty="0"/>
              <a:t> sisteminin ana baskı ajanıdır. </a:t>
            </a:r>
            <a:r>
              <a:rPr lang="tr-TR" dirty="0" err="1"/>
              <a:t>Valsartan</a:t>
            </a:r>
            <a:r>
              <a:rPr lang="tr-TR" dirty="0"/>
              <a:t> , </a:t>
            </a:r>
            <a:r>
              <a:rPr lang="tr-TR" dirty="0" err="1"/>
              <a:t>vasküler</a:t>
            </a:r>
            <a:r>
              <a:rPr lang="tr-TR" dirty="0"/>
              <a:t> düz kas ve adrenal bez gibi birçok dokuda </a:t>
            </a:r>
            <a:r>
              <a:rPr lang="tr-TR" dirty="0" err="1"/>
              <a:t>anjiyotensin</a:t>
            </a:r>
            <a:r>
              <a:rPr lang="tr-TR" dirty="0"/>
              <a:t> </a:t>
            </a:r>
            <a:r>
              <a:rPr lang="tr-TR" dirty="0" err="1"/>
              <a:t>II'nin</a:t>
            </a:r>
            <a:r>
              <a:rPr lang="tr-TR" dirty="0"/>
              <a:t> AT 1 reseptörüne bağlanmasını seçici olarak bloke ederek </a:t>
            </a:r>
            <a:r>
              <a:rPr lang="tr-TR" dirty="0" err="1"/>
              <a:t>anjiyotensin</a:t>
            </a:r>
            <a:r>
              <a:rPr lang="tr-TR" dirty="0"/>
              <a:t> </a:t>
            </a:r>
            <a:r>
              <a:rPr lang="tr-TR" dirty="0" err="1"/>
              <a:t>II'nin</a:t>
            </a:r>
            <a:r>
              <a:rPr lang="tr-TR" dirty="0"/>
              <a:t> </a:t>
            </a:r>
            <a:r>
              <a:rPr lang="tr-TR" dirty="0" err="1"/>
              <a:t>vazokonstriktör</a:t>
            </a:r>
            <a:r>
              <a:rPr lang="tr-TR" dirty="0"/>
              <a:t> ve </a:t>
            </a:r>
            <a:r>
              <a:rPr lang="tr-TR" dirty="0" err="1"/>
              <a:t>aldosteron</a:t>
            </a:r>
            <a:r>
              <a:rPr lang="tr-TR" dirty="0"/>
              <a:t> salgılayan etkilerini bloke eder . </a:t>
            </a:r>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a:t>Valsartan</a:t>
            </a:r>
            <a:r>
              <a:rPr lang="tr-TR" dirty="0"/>
              <a:t>-</a:t>
            </a:r>
            <a:r>
              <a:rPr lang="tr-TR" dirty="0" err="1"/>
              <a:t>food</a:t>
            </a:r>
            <a:endParaRPr lang="tr-TR" dirty="0"/>
          </a:p>
        </p:txBody>
      </p:sp>
      <p:sp>
        <p:nvSpPr>
          <p:cNvPr id="3" name="2 İçerik Yer Tutucusu"/>
          <p:cNvSpPr>
            <a:spLocks noGrp="1"/>
          </p:cNvSpPr>
          <p:nvPr>
            <p:ph idx="1"/>
          </p:nvPr>
        </p:nvSpPr>
        <p:spPr/>
        <p:txBody>
          <a:bodyPr/>
          <a:lstStyle/>
          <a:p>
            <a:r>
              <a:rPr lang="tr-TR" dirty="0" err="1"/>
              <a:t>Valsartan</a:t>
            </a:r>
            <a:r>
              <a:rPr lang="tr-TR" dirty="0"/>
              <a:t> kullanıyorsanız, önce eczacınızla konuşmadan potasyum ihtiva eden tuz ikame ürünlerini veya potasyum takviyelerini kullanmamalısınız. Domates, kuru üzüm, incir, patates, </a:t>
            </a:r>
            <a:r>
              <a:rPr lang="tr-TR" dirty="0" err="1"/>
              <a:t>lima</a:t>
            </a:r>
            <a:r>
              <a:rPr lang="tr-TR" dirty="0"/>
              <a:t> fasulye, muz, </a:t>
            </a:r>
            <a:r>
              <a:rPr lang="tr-TR" dirty="0" err="1"/>
              <a:t>plantain</a:t>
            </a:r>
            <a:r>
              <a:rPr lang="tr-TR" dirty="0"/>
              <a:t>, papaya, armut, </a:t>
            </a:r>
            <a:r>
              <a:rPr lang="tr-TR" dirty="0" err="1"/>
              <a:t>kantaloupes</a:t>
            </a:r>
            <a:r>
              <a:rPr lang="tr-TR" dirty="0"/>
              <a:t>, mango ve potasyum içeren tuz </a:t>
            </a:r>
          </a:p>
        </p:txBody>
      </p:sp>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valsartan</a:t>
            </a:r>
            <a:r>
              <a:rPr lang="tr-TR" b="1" dirty="0"/>
              <a:t> ↔ </a:t>
            </a:r>
            <a:r>
              <a:rPr lang="tr-TR" b="1" dirty="0" err="1"/>
              <a:t>food</a:t>
            </a:r>
            <a:r>
              <a:rPr lang="tr-TR" b="1" dirty="0"/>
              <a:t/>
            </a:r>
            <a:br>
              <a:rPr lang="tr-TR" b="1" dirty="0"/>
            </a:br>
            <a:endParaRPr lang="tr-TR" dirty="0"/>
          </a:p>
        </p:txBody>
      </p:sp>
      <p:sp>
        <p:nvSpPr>
          <p:cNvPr id="3" name="2 İçerik Yer Tutucusu"/>
          <p:cNvSpPr>
            <a:spLocks noGrp="1"/>
          </p:cNvSpPr>
          <p:nvPr>
            <p:ph idx="1"/>
          </p:nvPr>
        </p:nvSpPr>
        <p:spPr/>
        <p:txBody>
          <a:bodyPr>
            <a:normAutofit/>
          </a:bodyPr>
          <a:lstStyle/>
          <a:p>
            <a:r>
              <a:rPr lang="tr-TR" dirty="0"/>
              <a:t>Yüksek potasyum seviyeleri, güçsüzlük, düzensiz kalp atışı,</a:t>
            </a:r>
            <a:r>
              <a:rPr lang="tr-TR" dirty="0" err="1"/>
              <a:t>ekstremitelerin</a:t>
            </a:r>
            <a:r>
              <a:rPr lang="tr-TR" dirty="0"/>
              <a:t> karıncalanması veya bacaklarda ağırlık hissi yaratabilir. Bu semptomlardan herhangi birine sahipseniz derhal eczacınızı arayın.</a:t>
            </a: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ln>
            <a:solidFill>
              <a:schemeClr val="tx1">
                <a:lumMod val="85000"/>
                <a:lumOff val="15000"/>
              </a:schemeClr>
            </a:solidFill>
          </a:ln>
        </p:spPr>
        <p:txBody>
          <a:bodyPr>
            <a:normAutofit/>
          </a:bodyPr>
          <a:lstStyle/>
          <a:p>
            <a:r>
              <a:rPr lang="tr-TR" b="1" dirty="0" err="1"/>
              <a:t>Fetal</a:t>
            </a:r>
            <a:r>
              <a:rPr lang="tr-TR" b="1" dirty="0"/>
              <a:t> Zehirlilik Gebelik Kategorisi D</a:t>
            </a:r>
            <a:endParaRPr lang="tr-TR" dirty="0"/>
          </a:p>
          <a:p>
            <a:r>
              <a:rPr lang="tr-TR" sz="3200" i="1" dirty="0"/>
              <a:t>CYP 450 Etkileşimleri</a:t>
            </a:r>
            <a:r>
              <a:rPr lang="tr-TR" i="1" dirty="0"/>
              <a:t>: İn </a:t>
            </a:r>
            <a:r>
              <a:rPr lang="tr-TR" i="1" dirty="0" err="1"/>
              <a:t>vitro</a:t>
            </a:r>
            <a:r>
              <a:rPr lang="tr-TR" dirty="0"/>
              <a:t> metabolizma çalışmaları, </a:t>
            </a:r>
            <a:r>
              <a:rPr lang="tr-TR" dirty="0" err="1"/>
              <a:t>valsartan</a:t>
            </a:r>
            <a:r>
              <a:rPr lang="tr-TR" dirty="0"/>
              <a:t> ile birlikte uygulanan ilaçlar arasındaki CYP 450 aracılı ilaç etkileşimlerinin metabolizmanın düşük kapsamı nedeniyle muhtemel olmadığını göstermektedir [ </a:t>
            </a:r>
            <a:r>
              <a:rPr lang="tr-TR" i="1" dirty="0"/>
              <a:t>bkz. </a:t>
            </a:r>
            <a:r>
              <a:rPr lang="tr-TR" i="1" dirty="0" err="1"/>
              <a:t>Clinical</a:t>
            </a:r>
            <a:r>
              <a:rPr lang="tr-TR" i="1" dirty="0"/>
              <a:t> </a:t>
            </a:r>
            <a:r>
              <a:rPr lang="tr-TR" i="1" dirty="0" err="1"/>
              <a:t>Pharmacology</a:t>
            </a:r>
            <a:r>
              <a:rPr lang="tr-TR" i="1" dirty="0"/>
              <a:t> (12.3)</a:t>
            </a:r>
            <a:r>
              <a:rPr lang="tr-TR" dirty="0"/>
              <a:t> ]. Alkol etkileşimi yok. %90 oranda dışkı ve idrarla değişmeden elimine olur.</a:t>
            </a:r>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4" y="4797152"/>
            <a:ext cx="2016224" cy="792088"/>
          </a:xfrm>
        </p:spPr>
        <p:txBody>
          <a:bodyPr>
            <a:normAutofit fontScale="90000"/>
          </a:bodyPr>
          <a:lstStyle/>
          <a:p>
            <a:r>
              <a:rPr lang="tr-TR" dirty="0"/>
              <a:t>          </a:t>
            </a:r>
            <a:r>
              <a:rPr lang="tr-TR" dirty="0" err="1"/>
              <a:t>valsartan</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79500379"/>
              </p:ext>
            </p:extLst>
          </p:nvPr>
        </p:nvGraphicFramePr>
        <p:xfrm>
          <a:off x="502920" y="530352"/>
          <a:ext cx="8245544" cy="43388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a:t>valsartan</a:t>
            </a:r>
            <a:r>
              <a:rPr lang="tr-TR" dirty="0"/>
              <a:t>-</a:t>
            </a:r>
            <a:r>
              <a:rPr lang="tr-TR" dirty="0" err="1"/>
              <a:t>accupril</a:t>
            </a:r>
            <a:endParaRPr lang="tr-TR" dirty="0"/>
          </a:p>
        </p:txBody>
      </p:sp>
      <p:sp>
        <p:nvSpPr>
          <p:cNvPr id="3" name="2 İçerik Yer Tutucusu"/>
          <p:cNvSpPr>
            <a:spLocks noGrp="1"/>
          </p:cNvSpPr>
          <p:nvPr>
            <p:ph idx="1"/>
          </p:nvPr>
        </p:nvSpPr>
        <p:spPr/>
        <p:txBody>
          <a:bodyPr/>
          <a:lstStyle/>
          <a:p>
            <a:r>
              <a:rPr lang="tr-TR" dirty="0" err="1"/>
              <a:t>Kinaprilin</a:t>
            </a:r>
            <a:r>
              <a:rPr lang="tr-TR" dirty="0"/>
              <a:t> </a:t>
            </a:r>
            <a:r>
              <a:rPr lang="tr-TR" dirty="0" err="1"/>
              <a:t>valsartanla</a:t>
            </a:r>
            <a:r>
              <a:rPr lang="tr-TR" dirty="0"/>
              <a:t> birlikte kullanılması, düşük kan basıncı, böbrek fonksiyon bozukluğu ve </a:t>
            </a:r>
            <a:r>
              <a:rPr lang="tr-TR" dirty="0" err="1"/>
              <a:t>hiperkalemi</a:t>
            </a:r>
            <a:r>
              <a:rPr lang="tr-TR" dirty="0"/>
              <a:t> (yüksek kan potasyumu) ​​adı verilen bir durum gibi yan etkileri artırır.  Ağır durumlarda, </a:t>
            </a:r>
            <a:r>
              <a:rPr lang="tr-TR" dirty="0" err="1"/>
              <a:t>hiperkalemi</a:t>
            </a:r>
            <a:r>
              <a:rPr lang="tr-TR" dirty="0"/>
              <a:t> böbrek yetmezliği, kas felci, düzensiz kalp ritmi ve kalp durmasına yol açabilir.</a:t>
            </a:r>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a:solidFill>
              <a:schemeClr val="tx1">
                <a:lumMod val="65000"/>
                <a:lumOff val="35000"/>
              </a:schemeClr>
            </a:solidFill>
          </a:ln>
        </p:spPr>
        <p:txBody>
          <a:bodyPr/>
          <a:lstStyle/>
          <a:p>
            <a:r>
              <a:rPr lang="tr-TR" dirty="0" err="1"/>
              <a:t>Valsartan</a:t>
            </a:r>
            <a:r>
              <a:rPr lang="tr-TR" dirty="0"/>
              <a:t>-</a:t>
            </a:r>
            <a:r>
              <a:rPr lang="tr-TR" b="1" u="sng" dirty="0" err="1"/>
              <a:t>spironolakton</a:t>
            </a:r>
            <a:endParaRPr lang="tr-TR" dirty="0"/>
          </a:p>
        </p:txBody>
      </p:sp>
      <p:sp>
        <p:nvSpPr>
          <p:cNvPr id="3" name="2 İçerik Yer Tutucusu"/>
          <p:cNvSpPr>
            <a:spLocks noGrp="1"/>
          </p:cNvSpPr>
          <p:nvPr>
            <p:ph idx="1"/>
          </p:nvPr>
        </p:nvSpPr>
        <p:spPr/>
        <p:txBody>
          <a:bodyPr/>
          <a:lstStyle/>
          <a:p>
            <a:r>
              <a:rPr lang="tr-TR" dirty="0" err="1"/>
              <a:t>Spironolaktonun</a:t>
            </a:r>
            <a:r>
              <a:rPr lang="tr-TR" dirty="0"/>
              <a:t> </a:t>
            </a:r>
            <a:r>
              <a:rPr lang="tr-TR" dirty="0" err="1"/>
              <a:t>valsartanla</a:t>
            </a:r>
            <a:r>
              <a:rPr lang="tr-TR" dirty="0"/>
              <a:t> birlikte kullanılması kandaki potasyum düzeylerini artırabilir. Yüksek potasyum seviyeleri, ciddi durumlarda böbrek yetmezliği, kas felci, düzensiz kalp ritmi ve kardiyak </a:t>
            </a:r>
            <a:r>
              <a:rPr lang="tr-TR" dirty="0" err="1"/>
              <a:t>arreste</a:t>
            </a:r>
            <a:r>
              <a:rPr lang="tr-TR" dirty="0"/>
              <a:t> yol açabilen </a:t>
            </a:r>
            <a:r>
              <a:rPr lang="tr-TR" dirty="0" err="1"/>
              <a:t>hiperkalemi</a:t>
            </a:r>
            <a:r>
              <a:rPr lang="tr-TR" dirty="0"/>
              <a:t> adı verilen bir duruma dönüşebilir.</a:t>
            </a:r>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a:t>Valsartan</a:t>
            </a:r>
            <a:r>
              <a:rPr lang="tr-TR" dirty="0"/>
              <a:t>-</a:t>
            </a:r>
            <a:r>
              <a:rPr lang="tr-TR" dirty="0" err="1"/>
              <a:t>aliskiren</a:t>
            </a:r>
            <a:endParaRPr lang="tr-TR" dirty="0"/>
          </a:p>
        </p:txBody>
      </p:sp>
      <p:sp>
        <p:nvSpPr>
          <p:cNvPr id="3" name="2 İçerik Yer Tutucusu"/>
          <p:cNvSpPr>
            <a:spLocks noGrp="1"/>
          </p:cNvSpPr>
          <p:nvPr>
            <p:ph idx="1"/>
          </p:nvPr>
        </p:nvSpPr>
        <p:spPr/>
        <p:txBody>
          <a:bodyPr>
            <a:normAutofit lnSpcReduction="10000"/>
          </a:bodyPr>
          <a:lstStyle/>
          <a:p>
            <a:r>
              <a:rPr lang="tr-TR" dirty="0" err="1"/>
              <a:t>Aliskirenin</a:t>
            </a:r>
            <a:r>
              <a:rPr lang="tr-TR" dirty="0"/>
              <a:t> </a:t>
            </a:r>
            <a:r>
              <a:rPr lang="tr-TR" dirty="0" err="1"/>
              <a:t>valsartanla</a:t>
            </a:r>
            <a:r>
              <a:rPr lang="tr-TR" dirty="0"/>
              <a:t> birlikte kullanılması, böbrek sorunları, düşük kan basıncı ve kandaki yüksek potasyum seviyeleri gibi ciddi yan etkiler riskini artırabilir. Yüksek potasyum seviyeleri, ciddi durumlarda böbrek yetmezliği, kas felci, düzensiz kalp ritmi ve kardiyak </a:t>
            </a:r>
            <a:r>
              <a:rPr lang="tr-TR" dirty="0" err="1"/>
              <a:t>arreste</a:t>
            </a:r>
            <a:r>
              <a:rPr lang="tr-TR" dirty="0"/>
              <a:t> yol açabilen </a:t>
            </a:r>
            <a:r>
              <a:rPr lang="tr-TR" dirty="0" err="1"/>
              <a:t>hiperkalemi</a:t>
            </a:r>
            <a:r>
              <a:rPr lang="tr-TR" dirty="0"/>
              <a:t> adı verilen bir duruma dönüşebilir. Özellikle diyabetik olmanız veya daha önce böbrek sorunlarınız varsa bu ilaçlar birlikte kullanılmamalıdır.</a:t>
            </a:r>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r>
              <a:rPr lang="tr-TR" b="1" dirty="0" err="1"/>
              <a:t>trimetoprim</a:t>
            </a:r>
            <a:r>
              <a:rPr lang="tr-TR" b="1" dirty="0"/>
              <a:t> ↔ </a:t>
            </a:r>
            <a:r>
              <a:rPr lang="tr-TR" b="1" dirty="0" err="1"/>
              <a:t>valsartan</a:t>
            </a:r>
            <a:endParaRPr lang="tr-TR" dirty="0"/>
          </a:p>
        </p:txBody>
      </p:sp>
      <p:sp>
        <p:nvSpPr>
          <p:cNvPr id="3" name="2 İçerik Yer Tutucusu"/>
          <p:cNvSpPr>
            <a:spLocks noGrp="1"/>
          </p:cNvSpPr>
          <p:nvPr>
            <p:ph idx="1"/>
          </p:nvPr>
        </p:nvSpPr>
        <p:spPr/>
        <p:txBody>
          <a:bodyPr/>
          <a:lstStyle/>
          <a:p>
            <a:r>
              <a:rPr lang="tr-TR" dirty="0" err="1"/>
              <a:t>Trimetoprim'in</a:t>
            </a:r>
            <a:r>
              <a:rPr lang="tr-TR" dirty="0"/>
              <a:t> </a:t>
            </a:r>
            <a:r>
              <a:rPr lang="tr-TR" dirty="0" err="1"/>
              <a:t>valsartanla</a:t>
            </a:r>
            <a:r>
              <a:rPr lang="tr-TR" dirty="0"/>
              <a:t> birlikte kullanılması kandaki potasyum düzeylerini artırabilir. Yüksek potasyum seviyeleri, ciddi durumlarda böbrek yetmezliği, kas felci, düzensiz kalp ritmi ve kardiyak </a:t>
            </a:r>
            <a:r>
              <a:rPr lang="tr-TR" dirty="0" err="1"/>
              <a:t>arreste</a:t>
            </a:r>
            <a:r>
              <a:rPr lang="tr-TR" dirty="0"/>
              <a:t> yol açabilen </a:t>
            </a:r>
            <a:r>
              <a:rPr lang="tr-TR" dirty="0" err="1"/>
              <a:t>hiperkalemi</a:t>
            </a:r>
            <a:r>
              <a:rPr lang="tr-TR" dirty="0"/>
              <a:t> adı verilen bir duruma dönüşebilir</a:t>
            </a:r>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5013176"/>
            <a:ext cx="8183880" cy="1051560"/>
          </a:xfrm>
        </p:spPr>
        <p:txBody>
          <a:bodyPr/>
          <a:lstStyle/>
          <a:p>
            <a:r>
              <a:rPr lang="tr-TR" b="1" dirty="0" err="1"/>
              <a:t>benazepril</a:t>
            </a:r>
            <a:r>
              <a:rPr lang="tr-TR" b="1" dirty="0"/>
              <a:t> ↔ </a:t>
            </a:r>
            <a:r>
              <a:rPr lang="tr-TR" b="1" dirty="0" err="1"/>
              <a:t>valsartan</a:t>
            </a:r>
            <a:endParaRPr lang="tr-TR" b="1" dirty="0"/>
          </a:p>
        </p:txBody>
      </p:sp>
      <p:sp>
        <p:nvSpPr>
          <p:cNvPr id="3" name="2 İçerik Yer Tutucusu"/>
          <p:cNvSpPr>
            <a:spLocks noGrp="1"/>
          </p:cNvSpPr>
          <p:nvPr>
            <p:ph idx="1"/>
          </p:nvPr>
        </p:nvSpPr>
        <p:spPr/>
        <p:txBody>
          <a:bodyPr/>
          <a:lstStyle/>
          <a:p>
            <a:r>
              <a:rPr lang="tr-TR" dirty="0" err="1"/>
              <a:t>Benazepril'in</a:t>
            </a:r>
            <a:r>
              <a:rPr lang="tr-TR" dirty="0"/>
              <a:t> </a:t>
            </a:r>
            <a:r>
              <a:rPr lang="tr-TR" dirty="0" err="1"/>
              <a:t>valsartanla</a:t>
            </a:r>
            <a:r>
              <a:rPr lang="tr-TR" dirty="0"/>
              <a:t> birlikte kullanılması, düşük kan basıncı, böbrek fonksiyon bozukluğu ve </a:t>
            </a:r>
            <a:r>
              <a:rPr lang="tr-TR" dirty="0" err="1"/>
              <a:t>hiperkalemi</a:t>
            </a:r>
            <a:r>
              <a:rPr lang="tr-TR" dirty="0"/>
              <a:t> (yüksek kan potasyumu) ​​gibi bir yan etki riskini artırabilir. Ağır durumlarda, </a:t>
            </a:r>
            <a:r>
              <a:rPr lang="tr-TR" dirty="0" err="1"/>
              <a:t>hiperkalemi</a:t>
            </a:r>
            <a:r>
              <a:rPr lang="tr-TR" dirty="0"/>
              <a:t> böbrek yetmezliği, kas felci, düzensiz kalp ritmi ve kalp durması yol açabilir</a:t>
            </a:r>
          </a:p>
        </p:txBody>
      </p:sp>
    </p:spTree>
  </p:cSld>
  <p:clrMapOvr>
    <a:masterClrMapping/>
  </p:clrMapOvr>
  <p:transition>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2473</TotalTime>
  <Words>370</Words>
  <Application>Microsoft Office PowerPoint</Application>
  <PresentationFormat>Ekran Gösterisi (4:3)</PresentationFormat>
  <Paragraphs>42</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Verdana</vt:lpstr>
      <vt:lpstr>Wingdings 2</vt:lpstr>
      <vt:lpstr>Görünüş</vt:lpstr>
      <vt:lpstr>VALSARTAN</vt:lpstr>
      <vt:lpstr>PowerPoint Sunusu</vt:lpstr>
      <vt:lpstr>PowerPoint Sunusu</vt:lpstr>
      <vt:lpstr>          valsartan</vt:lpstr>
      <vt:lpstr>valsartan-accupril</vt:lpstr>
      <vt:lpstr>Valsartan-spironolakton</vt:lpstr>
      <vt:lpstr>Valsartan-aliskiren</vt:lpstr>
      <vt:lpstr> trimetoprim ↔ valsartan</vt:lpstr>
      <vt:lpstr>benazepril ↔ valsartan</vt:lpstr>
      <vt:lpstr>kaptopril ↔ valsartan </vt:lpstr>
      <vt:lpstr>PowerPoint Sunusu</vt:lpstr>
      <vt:lpstr>tizanidin ↔ valsartan </vt:lpstr>
      <vt:lpstr>Moderate interactions valsartan-nsaid</vt:lpstr>
      <vt:lpstr>Valsartan-beta bloker,ace inhibitörü</vt:lpstr>
      <vt:lpstr>heparin ↔ valsartan </vt:lpstr>
      <vt:lpstr>insülin ↔ valsartan </vt:lpstr>
      <vt:lpstr>rifampin ↔ valsartan </vt:lpstr>
      <vt:lpstr>sekobarbital ↔ valsartan </vt:lpstr>
      <vt:lpstr>valsartan ↔ sildenafil </vt:lpstr>
      <vt:lpstr>Valsartan-food</vt:lpstr>
      <vt:lpstr>valsartan ↔ food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VALSARTAN</dc:title>
  <dc:creator>raşit</dc:creator>
  <cp:lastModifiedBy>Windows Kullanıcısı</cp:lastModifiedBy>
  <cp:revision>88</cp:revision>
  <dcterms:created xsi:type="dcterms:W3CDTF">2017-12-20T10:15:53Z</dcterms:created>
  <dcterms:modified xsi:type="dcterms:W3CDTF">2018-01-05T07:50:45Z</dcterms:modified>
</cp:coreProperties>
</file>