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60"/>
  </p:handoutMasterIdLst>
  <p:sldIdLst>
    <p:sldId id="379" r:id="rId2"/>
    <p:sldId id="262" r:id="rId3"/>
    <p:sldId id="256" r:id="rId4"/>
    <p:sldId id="259" r:id="rId5"/>
    <p:sldId id="426" r:id="rId6"/>
    <p:sldId id="427" r:id="rId7"/>
    <p:sldId id="428" r:id="rId8"/>
    <p:sldId id="429" r:id="rId9"/>
    <p:sldId id="430" r:id="rId10"/>
    <p:sldId id="378" r:id="rId11"/>
    <p:sldId id="383" r:id="rId12"/>
    <p:sldId id="381" r:id="rId13"/>
    <p:sldId id="380" r:id="rId14"/>
    <p:sldId id="441" r:id="rId15"/>
    <p:sldId id="387" r:id="rId16"/>
    <p:sldId id="388" r:id="rId17"/>
    <p:sldId id="389" r:id="rId18"/>
    <p:sldId id="395" r:id="rId19"/>
    <p:sldId id="396" r:id="rId20"/>
    <p:sldId id="397" r:id="rId21"/>
    <p:sldId id="398" r:id="rId22"/>
    <p:sldId id="399" r:id="rId23"/>
    <p:sldId id="400" r:id="rId24"/>
    <p:sldId id="401" r:id="rId25"/>
    <p:sldId id="402" r:id="rId26"/>
    <p:sldId id="391" r:id="rId27"/>
    <p:sldId id="392" r:id="rId28"/>
    <p:sldId id="443" r:id="rId29"/>
    <p:sldId id="442" r:id="rId30"/>
    <p:sldId id="405" r:id="rId31"/>
    <p:sldId id="407" r:id="rId32"/>
    <p:sldId id="408" r:id="rId33"/>
    <p:sldId id="420" r:id="rId34"/>
    <p:sldId id="444" r:id="rId35"/>
    <p:sldId id="412" r:id="rId36"/>
    <p:sldId id="446" r:id="rId37"/>
    <p:sldId id="447" r:id="rId38"/>
    <p:sldId id="448" r:id="rId39"/>
    <p:sldId id="449" r:id="rId40"/>
    <p:sldId id="450" r:id="rId41"/>
    <p:sldId id="451" r:id="rId42"/>
    <p:sldId id="440" r:id="rId43"/>
    <p:sldId id="452"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453" r:id="rId57"/>
    <p:sldId id="454" r:id="rId58"/>
    <p:sldId id="45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3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BED2C5-75F7-B74B-AB5E-67DD1E61D429}" type="datetimeFigureOut">
              <a:rPr lang="en-US" smtClean="0"/>
              <a:t>4/14/2020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E58764-C994-E745-9244-3848160AA633}" type="slidenum">
              <a:rPr lang="en-US" smtClean="0"/>
              <a:t>‹#›</a:t>
            </a:fld>
            <a:endParaRPr lang="en-US"/>
          </a:p>
        </p:txBody>
      </p:sp>
    </p:spTree>
    <p:extLst>
      <p:ext uri="{BB962C8B-B14F-4D97-AF65-F5344CB8AC3E}">
        <p14:creationId xmlns:p14="http://schemas.microsoft.com/office/powerpoint/2010/main" val="4207904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7B20DE1C-F3A4-3247-A8A0-CB31CAB11A9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393351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B20DE1C-F3A4-3247-A8A0-CB31CAB11A9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25604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B20DE1C-F3A4-3247-A8A0-CB31CAB11A9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171440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B20DE1C-F3A4-3247-A8A0-CB31CAB11A9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DBF3-96C4-2C43-BF08-A0C459500854}" type="slidenum">
              <a:rPr lang="en-US" smtClean="0"/>
              <a:t>‹#›</a:t>
            </a:fld>
            <a:endParaRPr lang="en-US"/>
          </a:p>
        </p:txBody>
      </p:sp>
      <p:sp>
        <p:nvSpPr>
          <p:cNvPr id="8" name="Title 1"/>
          <p:cNvSpPr txBox="1">
            <a:spLocks/>
          </p:cNvSpPr>
          <p:nvPr userDrawn="1"/>
        </p:nvSpPr>
        <p:spPr>
          <a:xfrm>
            <a:off x="455290" y="28459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27598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7B20DE1C-F3A4-3247-A8A0-CB31CAB11A9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284083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7B20DE1C-F3A4-3247-A8A0-CB31CAB11A9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114139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7B20DE1C-F3A4-3247-A8A0-CB31CAB11A9C}"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37130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7B20DE1C-F3A4-3247-A8A0-CB31CAB11A9C}"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423991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0DE1C-F3A4-3247-A8A0-CB31CAB11A9C}"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411728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B20DE1C-F3A4-3247-A8A0-CB31CAB11A9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268796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B20DE1C-F3A4-3247-A8A0-CB31CAB11A9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BDBF3-96C4-2C43-BF08-A0C459500854}" type="slidenum">
              <a:rPr lang="en-US" smtClean="0"/>
              <a:t>‹#›</a:t>
            </a:fld>
            <a:endParaRPr lang="en-US"/>
          </a:p>
        </p:txBody>
      </p:sp>
    </p:spTree>
    <p:extLst>
      <p:ext uri="{BB962C8B-B14F-4D97-AF65-F5344CB8AC3E}">
        <p14:creationId xmlns:p14="http://schemas.microsoft.com/office/powerpoint/2010/main" val="223386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tr-TR" dirty="0" smtClean="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0DE1C-F3A4-3247-A8A0-CB31CAB11A9C}" type="datetimeFigureOut">
              <a:rPr lang="en-US" smtClean="0"/>
              <a:t>4/14/2020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BDBF3-96C4-2C43-BF08-A0C459500854}" type="slidenum">
              <a:rPr lang="en-US" smtClean="0"/>
              <a:t>‹#›</a:t>
            </a:fld>
            <a:endParaRPr lang="en-US"/>
          </a:p>
        </p:txBody>
      </p:sp>
    </p:spTree>
    <p:extLst>
      <p:ext uri="{BB962C8B-B14F-4D97-AF65-F5344CB8AC3E}">
        <p14:creationId xmlns:p14="http://schemas.microsoft.com/office/powerpoint/2010/main" val="63116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283631"/>
          </a:xfrm>
        </p:spPr>
        <p:txBody>
          <a:bodyPr>
            <a:noAutofit/>
          </a:bodyPr>
          <a:lstStyle/>
          <a:p>
            <a:r>
              <a:rPr lang="en-US" sz="2800" dirty="0" smtClean="0"/>
              <a:t>Robert Malthus </a:t>
            </a:r>
            <a:endParaRPr lang="en-US" sz="2800" dirty="0"/>
          </a:p>
        </p:txBody>
      </p:sp>
      <p:pic>
        <p:nvPicPr>
          <p:cNvPr id="4" name="Content Placeholder 3"/>
          <p:cNvPicPr>
            <a:picLocks noGrp="1" noChangeAspect="1"/>
          </p:cNvPicPr>
          <p:nvPr>
            <p:ph idx="1"/>
          </p:nvPr>
        </p:nvPicPr>
        <p:blipFill rotWithShape="1">
          <a:blip r:embed="rId2"/>
          <a:srcRect/>
          <a:stretch/>
        </p:blipFill>
        <p:spPr>
          <a:xfrm>
            <a:off x="457200" y="586184"/>
            <a:ext cx="8229600" cy="6029317"/>
          </a:xfrm>
        </p:spPr>
      </p:pic>
      <p:sp>
        <p:nvSpPr>
          <p:cNvPr id="8" name="TextBox 7"/>
          <p:cNvSpPr txBox="1"/>
          <p:nvPr/>
        </p:nvSpPr>
        <p:spPr>
          <a:xfrm rot="1654578">
            <a:off x="817184" y="1080759"/>
            <a:ext cx="1647674"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solidFill>
                  <a:srgbClr val="FF0000"/>
                </a:solidFill>
              </a:rPr>
              <a:t>Nüfus</a:t>
            </a:r>
            <a:r>
              <a:rPr lang="en-US" dirty="0" smtClean="0">
                <a:solidFill>
                  <a:srgbClr val="FF0000"/>
                </a:solidFill>
              </a:rPr>
              <a:t> </a:t>
            </a:r>
            <a:r>
              <a:rPr lang="en-US" dirty="0" err="1" smtClean="0">
                <a:solidFill>
                  <a:srgbClr val="FF0000"/>
                </a:solidFill>
              </a:rPr>
              <a:t>hiçbir</a:t>
            </a:r>
            <a:r>
              <a:rPr lang="en-US" dirty="0" smtClean="0">
                <a:solidFill>
                  <a:srgbClr val="FF0000"/>
                </a:solidFill>
              </a:rPr>
              <a:t> </a:t>
            </a:r>
            <a:r>
              <a:rPr lang="en-US" dirty="0" err="1" smtClean="0">
                <a:solidFill>
                  <a:srgbClr val="FF0000"/>
                </a:solidFill>
              </a:rPr>
              <a:t>engel</a:t>
            </a:r>
            <a:r>
              <a:rPr lang="en-US" dirty="0" smtClean="0">
                <a:solidFill>
                  <a:srgbClr val="FF0000"/>
                </a:solidFill>
              </a:rPr>
              <a:t> </a:t>
            </a:r>
            <a:r>
              <a:rPr lang="en-US" dirty="0" err="1" smtClean="0">
                <a:solidFill>
                  <a:srgbClr val="FF0000"/>
                </a:solidFill>
              </a:rPr>
              <a:t>yoksa</a:t>
            </a:r>
            <a:r>
              <a:rPr lang="en-US" dirty="0" smtClean="0">
                <a:solidFill>
                  <a:srgbClr val="FF0000"/>
                </a:solidFill>
              </a:rPr>
              <a:t> </a:t>
            </a:r>
            <a:r>
              <a:rPr lang="en-US" dirty="0" err="1" smtClean="0">
                <a:solidFill>
                  <a:srgbClr val="FF0000"/>
                </a:solidFill>
              </a:rPr>
              <a:t>geometrik,gıda</a:t>
            </a:r>
            <a:r>
              <a:rPr lang="en-US" dirty="0" smtClean="0">
                <a:solidFill>
                  <a:srgbClr val="FF0000"/>
                </a:solidFill>
              </a:rPr>
              <a:t> </a:t>
            </a:r>
            <a:r>
              <a:rPr lang="en-US" dirty="0" err="1" smtClean="0">
                <a:solidFill>
                  <a:srgbClr val="FF0000"/>
                </a:solidFill>
              </a:rPr>
              <a:t>maddeleri</a:t>
            </a:r>
            <a:r>
              <a:rPr lang="en-US" dirty="0" smtClean="0">
                <a:solidFill>
                  <a:srgbClr val="FF0000"/>
                </a:solidFill>
              </a:rPr>
              <a:t> de </a:t>
            </a:r>
            <a:r>
              <a:rPr lang="en-US" dirty="0" err="1" smtClean="0">
                <a:solidFill>
                  <a:srgbClr val="FF0000"/>
                </a:solidFill>
              </a:rPr>
              <a:t>aritmetik</a:t>
            </a:r>
            <a:r>
              <a:rPr lang="en-US" dirty="0" smtClean="0">
                <a:solidFill>
                  <a:srgbClr val="FF0000"/>
                </a:solidFill>
              </a:rPr>
              <a:t> </a:t>
            </a:r>
            <a:r>
              <a:rPr lang="en-US" dirty="0" err="1" smtClean="0">
                <a:solidFill>
                  <a:srgbClr val="FF0000"/>
                </a:solidFill>
              </a:rPr>
              <a:t>artar</a:t>
            </a:r>
            <a:endParaRPr lang="en-US" dirty="0">
              <a:solidFill>
                <a:srgbClr val="FF0000"/>
              </a:solidFill>
            </a:endParaRPr>
          </a:p>
        </p:txBody>
      </p:sp>
      <p:sp>
        <p:nvSpPr>
          <p:cNvPr id="9" name="TextBox 8"/>
          <p:cNvSpPr txBox="1"/>
          <p:nvPr/>
        </p:nvSpPr>
        <p:spPr>
          <a:xfrm>
            <a:off x="457200" y="4410334"/>
            <a:ext cx="19430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Kıtlık</a:t>
            </a:r>
            <a:r>
              <a:rPr lang="en-US" dirty="0" smtClean="0"/>
              <a:t>!!!!</a:t>
            </a:r>
            <a:endParaRPr lang="en-US" dirty="0"/>
          </a:p>
        </p:txBody>
      </p:sp>
    </p:spTree>
    <p:extLst>
      <p:ext uri="{BB962C8B-B14F-4D97-AF65-F5344CB8AC3E}">
        <p14:creationId xmlns:p14="http://schemas.microsoft.com/office/powerpoint/2010/main" val="355890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D.Ricardo</a:t>
            </a:r>
            <a:endParaRPr lang="en-US" dirty="0"/>
          </a:p>
        </p:txBody>
      </p:sp>
      <p:sp>
        <p:nvSpPr>
          <p:cNvPr id="3" name="Content Placeholder 2"/>
          <p:cNvSpPr>
            <a:spLocks noGrp="1"/>
          </p:cNvSpPr>
          <p:nvPr>
            <p:ph idx="1"/>
          </p:nvPr>
        </p:nvSpPr>
        <p:spPr/>
        <p:txBody>
          <a:bodyPr/>
          <a:lstStyle/>
          <a:p>
            <a:r>
              <a:rPr lang="en-US" dirty="0" err="1" smtClean="0"/>
              <a:t>Değer</a:t>
            </a:r>
            <a:r>
              <a:rPr lang="en-US" dirty="0" smtClean="0"/>
              <a:t> </a:t>
            </a:r>
            <a:r>
              <a:rPr lang="en-US" dirty="0" err="1" smtClean="0"/>
              <a:t>Teorisi</a:t>
            </a:r>
            <a:endParaRPr lang="en-US" dirty="0" smtClean="0"/>
          </a:p>
          <a:p>
            <a:r>
              <a:rPr lang="en-US" dirty="0" smtClean="0"/>
              <a:t>Rant </a:t>
            </a:r>
            <a:r>
              <a:rPr lang="en-US" dirty="0" err="1" smtClean="0"/>
              <a:t>Teorisi</a:t>
            </a:r>
            <a:endParaRPr lang="en-US" dirty="0" smtClean="0"/>
          </a:p>
          <a:p>
            <a:r>
              <a:rPr lang="en-US" dirty="0" err="1" smtClean="0"/>
              <a:t>Ücret</a:t>
            </a:r>
            <a:r>
              <a:rPr lang="en-US" dirty="0" smtClean="0"/>
              <a:t> </a:t>
            </a:r>
            <a:r>
              <a:rPr lang="en-US" dirty="0" err="1" smtClean="0"/>
              <a:t>Teorisi</a:t>
            </a:r>
            <a:endParaRPr lang="en-US" dirty="0" smtClean="0"/>
          </a:p>
          <a:p>
            <a:r>
              <a:rPr lang="en-US" dirty="0" err="1" smtClean="0"/>
              <a:t>Gelir</a:t>
            </a:r>
            <a:r>
              <a:rPr lang="en-US" dirty="0" smtClean="0"/>
              <a:t> </a:t>
            </a:r>
            <a:r>
              <a:rPr lang="en-US" dirty="0" err="1" smtClean="0"/>
              <a:t>Dağılımı</a:t>
            </a:r>
            <a:endParaRPr lang="en-US" dirty="0" smtClean="0"/>
          </a:p>
          <a:p>
            <a:r>
              <a:rPr lang="en-US" dirty="0" err="1" smtClean="0"/>
              <a:t>Dış</a:t>
            </a:r>
            <a:r>
              <a:rPr lang="en-US" dirty="0" smtClean="0"/>
              <a:t> </a:t>
            </a:r>
            <a:r>
              <a:rPr lang="en-US" dirty="0" err="1" smtClean="0"/>
              <a:t>Ticaret</a:t>
            </a:r>
            <a:r>
              <a:rPr lang="en-US" dirty="0" smtClean="0"/>
              <a:t> </a:t>
            </a:r>
            <a:r>
              <a:rPr lang="en-US" dirty="0" err="1" smtClean="0"/>
              <a:t>teorisi</a:t>
            </a:r>
            <a:endParaRPr lang="en-US" dirty="0" smtClean="0"/>
          </a:p>
          <a:p>
            <a:endParaRPr lang="en-US" dirty="0"/>
          </a:p>
        </p:txBody>
      </p:sp>
    </p:spTree>
    <p:extLst>
      <p:ext uri="{BB962C8B-B14F-4D97-AF65-F5344CB8AC3E}">
        <p14:creationId xmlns:p14="http://schemas.microsoft.com/office/powerpoint/2010/main" val="318876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50" y="247585"/>
            <a:ext cx="8229600" cy="588852"/>
          </a:xfrm>
        </p:spPr>
        <p:txBody>
          <a:bodyPr>
            <a:normAutofit fontScale="90000"/>
          </a:bodyPr>
          <a:lstStyle/>
          <a:p>
            <a:r>
              <a:rPr lang="en-US" sz="3600" dirty="0" err="1" smtClean="0">
                <a:solidFill>
                  <a:srgbClr val="558ED5"/>
                </a:solidFill>
              </a:rPr>
              <a:t>Değer</a:t>
            </a:r>
            <a:r>
              <a:rPr lang="en-US" sz="3600" dirty="0" smtClean="0">
                <a:solidFill>
                  <a:srgbClr val="558ED5"/>
                </a:solidFill>
              </a:rPr>
              <a:t> </a:t>
            </a:r>
            <a:r>
              <a:rPr lang="en-US" sz="3600" dirty="0" err="1" smtClean="0">
                <a:solidFill>
                  <a:srgbClr val="558ED5"/>
                </a:solidFill>
              </a:rPr>
              <a:t>Teorisi</a:t>
            </a:r>
            <a:endParaRPr lang="en-US" sz="3600" dirty="0">
              <a:solidFill>
                <a:srgbClr val="558ED5"/>
              </a:solidFill>
            </a:endParaRPr>
          </a:p>
        </p:txBody>
      </p:sp>
      <p:sp>
        <p:nvSpPr>
          <p:cNvPr id="3" name="Content Placeholder 2"/>
          <p:cNvSpPr>
            <a:spLocks noGrp="1"/>
          </p:cNvSpPr>
          <p:nvPr>
            <p:ph idx="1"/>
          </p:nvPr>
        </p:nvSpPr>
        <p:spPr>
          <a:xfrm>
            <a:off x="457200" y="1049595"/>
            <a:ext cx="8229600" cy="5517976"/>
          </a:xfrm>
        </p:spPr>
        <p:txBody>
          <a:bodyPr>
            <a:noAutofit/>
          </a:bodyPr>
          <a:lstStyle/>
          <a:p>
            <a:pPr marL="0" indent="0">
              <a:buNone/>
            </a:pPr>
            <a:endParaRPr lang="tr-TR" sz="2800" dirty="0"/>
          </a:p>
          <a:p>
            <a:r>
              <a:rPr lang="tr-TR" sz="2800" dirty="0" err="1" smtClean="0"/>
              <a:t>Ricardo</a:t>
            </a:r>
            <a:r>
              <a:rPr lang="tr-TR" sz="2800" dirty="0" smtClean="0"/>
              <a:t> değeri, </a:t>
            </a:r>
            <a:r>
              <a:rPr lang="tr-TR" sz="2800" dirty="0" err="1" smtClean="0"/>
              <a:t>A.S.gibi</a:t>
            </a:r>
            <a:r>
              <a:rPr lang="tr-TR" sz="2800" dirty="0" smtClean="0"/>
              <a:t> </a:t>
            </a:r>
            <a:r>
              <a:rPr lang="tr-TR" sz="2800" dirty="0" smtClean="0">
                <a:solidFill>
                  <a:srgbClr val="FF66FF"/>
                </a:solidFill>
              </a:rPr>
              <a:t>kullanım değeri </a:t>
            </a:r>
            <a:r>
              <a:rPr lang="tr-TR" sz="2800" dirty="0" smtClean="0"/>
              <a:t>ve </a:t>
            </a:r>
            <a:r>
              <a:rPr lang="tr-TR" sz="2800" dirty="0" smtClean="0">
                <a:solidFill>
                  <a:srgbClr val="FF66FF"/>
                </a:solidFill>
              </a:rPr>
              <a:t>mübadele değeri </a:t>
            </a:r>
            <a:r>
              <a:rPr lang="tr-TR" sz="2800" dirty="0" smtClean="0"/>
              <a:t>olmak üzere ikiye ayırarak incelemektedir. </a:t>
            </a:r>
          </a:p>
          <a:p>
            <a:r>
              <a:rPr lang="tr-TR" sz="2800" dirty="0" smtClean="0"/>
              <a:t>Mübadele değerini belirleyen </a:t>
            </a:r>
            <a:r>
              <a:rPr lang="tr-TR" sz="2800" dirty="0" smtClean="0">
                <a:solidFill>
                  <a:srgbClr val="FF66FF"/>
                </a:solidFill>
              </a:rPr>
              <a:t>kıtlık </a:t>
            </a:r>
            <a:r>
              <a:rPr lang="tr-TR" sz="2800" dirty="0" smtClean="0"/>
              <a:t>ve </a:t>
            </a:r>
            <a:r>
              <a:rPr lang="tr-TR" sz="2800" dirty="0" smtClean="0">
                <a:solidFill>
                  <a:srgbClr val="FF66FF"/>
                </a:solidFill>
              </a:rPr>
              <a:t>emek. </a:t>
            </a:r>
          </a:p>
          <a:p>
            <a:r>
              <a:rPr lang="tr-TR" sz="2800" dirty="0" smtClean="0"/>
              <a:t>Emeğin nitelik yönünden homojen olmadığı gerçeği!!! </a:t>
            </a:r>
          </a:p>
          <a:p>
            <a:pPr lvl="1"/>
            <a:r>
              <a:rPr lang="en-US" dirty="0" smtClean="0">
                <a:solidFill>
                  <a:schemeClr val="accent1">
                    <a:lumMod val="75000"/>
                  </a:schemeClr>
                </a:solidFill>
              </a:rPr>
              <a:t>M</a:t>
            </a:r>
            <a:r>
              <a:rPr lang="tr-TR" dirty="0" err="1" smtClean="0">
                <a:solidFill>
                  <a:schemeClr val="accent1">
                    <a:lumMod val="75000"/>
                  </a:schemeClr>
                </a:solidFill>
              </a:rPr>
              <a:t>übadele</a:t>
            </a:r>
            <a:r>
              <a:rPr lang="tr-TR" dirty="0" smtClean="0">
                <a:solidFill>
                  <a:schemeClr val="accent1">
                    <a:lumMod val="75000"/>
                  </a:schemeClr>
                </a:solidFill>
              </a:rPr>
              <a:t> DEĞERİNİ </a:t>
            </a:r>
            <a:r>
              <a:rPr lang="tr-TR" dirty="0" smtClean="0"/>
              <a:t>etkilemez</a:t>
            </a:r>
          </a:p>
          <a:p>
            <a:r>
              <a:rPr lang="tr-TR" sz="2800" dirty="0" smtClean="0"/>
              <a:t>Ücret seviyesindeki değişim!!</a:t>
            </a:r>
          </a:p>
          <a:p>
            <a:pPr lvl="1"/>
            <a:r>
              <a:rPr lang="en-US" dirty="0" smtClean="0">
                <a:solidFill>
                  <a:srgbClr val="376092"/>
                </a:solidFill>
              </a:rPr>
              <a:t>M</a:t>
            </a:r>
            <a:r>
              <a:rPr lang="tr-TR" dirty="0" err="1" smtClean="0">
                <a:solidFill>
                  <a:srgbClr val="376092"/>
                </a:solidFill>
              </a:rPr>
              <a:t>übadele</a:t>
            </a:r>
            <a:r>
              <a:rPr lang="tr-TR" dirty="0" smtClean="0">
                <a:solidFill>
                  <a:srgbClr val="376092"/>
                </a:solidFill>
              </a:rPr>
              <a:t> DEĞERİNİ </a:t>
            </a:r>
            <a:r>
              <a:rPr lang="tr-TR" dirty="0" smtClean="0"/>
              <a:t>etkilemez. Sadece kar seviyesini etkiler.</a:t>
            </a:r>
          </a:p>
          <a:p>
            <a:pPr lvl="1"/>
            <a:endParaRPr lang="tr-TR" dirty="0" smtClean="0"/>
          </a:p>
          <a:p>
            <a:pPr marL="0" indent="0">
              <a:buNone/>
            </a:pPr>
            <a:r>
              <a:rPr lang="tr-TR" sz="2800" dirty="0" smtClean="0"/>
              <a:t> </a:t>
            </a:r>
          </a:p>
          <a:p>
            <a:endParaRPr lang="en-US" sz="2800" dirty="0" smtClean="0"/>
          </a:p>
          <a:p>
            <a:endParaRPr lang="en-US" sz="2800" dirty="0"/>
          </a:p>
        </p:txBody>
      </p:sp>
    </p:spTree>
    <p:extLst>
      <p:ext uri="{BB962C8B-B14F-4D97-AF65-F5344CB8AC3E}">
        <p14:creationId xmlns:p14="http://schemas.microsoft.com/office/powerpoint/2010/main" val="59835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Nitelikleri</a:t>
            </a:r>
            <a:r>
              <a:rPr lang="en-US" dirty="0" smtClean="0"/>
              <a:t> </a:t>
            </a:r>
            <a:r>
              <a:rPr lang="en-US" dirty="0" err="1" smtClean="0"/>
              <a:t>Bakımından</a:t>
            </a:r>
            <a:r>
              <a:rPr lang="en-US" dirty="0" smtClean="0"/>
              <a:t> </a:t>
            </a:r>
            <a:r>
              <a:rPr lang="en-US" dirty="0" err="1" smtClean="0"/>
              <a:t>Mallar</a:t>
            </a:r>
            <a:endParaRPr lang="en-US" dirty="0"/>
          </a:p>
        </p:txBody>
      </p:sp>
      <p:sp>
        <p:nvSpPr>
          <p:cNvPr id="3" name="Content Placeholder 2"/>
          <p:cNvSpPr>
            <a:spLocks noGrp="1"/>
          </p:cNvSpPr>
          <p:nvPr>
            <p:ph idx="1"/>
          </p:nvPr>
        </p:nvSpPr>
        <p:spPr/>
        <p:txBody>
          <a:bodyPr>
            <a:normAutofit/>
          </a:bodyPr>
          <a:lstStyle/>
          <a:p>
            <a:pPr marL="1371600" lvl="3" indent="0">
              <a:buNone/>
            </a:pPr>
            <a:r>
              <a:rPr lang="en-US" sz="2800" dirty="0" err="1" smtClean="0"/>
              <a:t>Yeniden</a:t>
            </a:r>
            <a:r>
              <a:rPr lang="en-US" sz="2800" dirty="0" smtClean="0"/>
              <a:t> </a:t>
            </a:r>
            <a:r>
              <a:rPr lang="en-US" sz="2800" dirty="0" err="1" smtClean="0"/>
              <a:t>üretilmesi</a:t>
            </a:r>
            <a:r>
              <a:rPr lang="en-US" sz="2800" dirty="0" smtClean="0"/>
              <a:t> </a:t>
            </a:r>
            <a:r>
              <a:rPr lang="en-US" sz="2800" dirty="0" err="1" smtClean="0"/>
              <a:t>mümkün</a:t>
            </a:r>
            <a:r>
              <a:rPr lang="en-US" sz="2800" dirty="0" smtClean="0"/>
              <a:t> </a:t>
            </a:r>
            <a:r>
              <a:rPr lang="en-US" sz="2800" dirty="0" err="1" smtClean="0"/>
              <a:t>olmayan</a:t>
            </a:r>
            <a:endParaRPr lang="en-US" sz="2800" dirty="0" smtClean="0"/>
          </a:p>
          <a:p>
            <a:pPr marL="457200" lvl="1" indent="0">
              <a:buNone/>
            </a:pPr>
            <a:endParaRPr lang="en-US" dirty="0" smtClean="0"/>
          </a:p>
          <a:p>
            <a:endParaRPr lang="en-US" dirty="0" smtClean="0"/>
          </a:p>
          <a:p>
            <a:endParaRPr lang="en-US" dirty="0"/>
          </a:p>
          <a:p>
            <a:endParaRPr lang="en-US" dirty="0" smtClean="0"/>
          </a:p>
          <a:p>
            <a:r>
              <a:rPr lang="en-US" dirty="0" err="1" smtClean="0"/>
              <a:t>Yeniden</a:t>
            </a:r>
            <a:r>
              <a:rPr lang="en-US" dirty="0" smtClean="0"/>
              <a:t> </a:t>
            </a:r>
            <a:r>
              <a:rPr lang="en-US" dirty="0" err="1" smtClean="0"/>
              <a:t>üretilmesi</a:t>
            </a:r>
            <a:r>
              <a:rPr lang="en-US" dirty="0" smtClean="0"/>
              <a:t> </a:t>
            </a:r>
            <a:r>
              <a:rPr lang="en-US" dirty="0" err="1" smtClean="0"/>
              <a:t>mümkün</a:t>
            </a:r>
            <a:r>
              <a:rPr lang="en-US" dirty="0" smtClean="0"/>
              <a:t> </a:t>
            </a:r>
            <a:r>
              <a:rPr lang="en-US" dirty="0" err="1" smtClean="0"/>
              <a:t>olan</a:t>
            </a:r>
            <a:r>
              <a:rPr lang="en-US" dirty="0" smtClean="0"/>
              <a:t> </a:t>
            </a:r>
            <a:r>
              <a:rPr lang="en-US" dirty="0" err="1" smtClean="0"/>
              <a:t>mallar</a:t>
            </a:r>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2452151" y="2320195"/>
            <a:ext cx="2044525" cy="2081206"/>
          </a:xfrm>
          <a:prstGeom prst="rect">
            <a:avLst/>
          </a:prstGeom>
        </p:spPr>
      </p:pic>
      <p:pic>
        <p:nvPicPr>
          <p:cNvPr id="5" name="Picture 4"/>
          <p:cNvPicPr>
            <a:picLocks noChangeAspect="1"/>
          </p:cNvPicPr>
          <p:nvPr/>
        </p:nvPicPr>
        <p:blipFill>
          <a:blip r:embed="rId3"/>
          <a:stretch>
            <a:fillRect/>
          </a:stretch>
        </p:blipFill>
        <p:spPr>
          <a:xfrm>
            <a:off x="5220166" y="2180789"/>
            <a:ext cx="2399563" cy="2220612"/>
          </a:xfrm>
          <a:prstGeom prst="rect">
            <a:avLst/>
          </a:prstGeom>
        </p:spPr>
      </p:pic>
      <p:pic>
        <p:nvPicPr>
          <p:cNvPr id="6" name="Picture 5"/>
          <p:cNvPicPr>
            <a:picLocks noChangeAspect="1"/>
          </p:cNvPicPr>
          <p:nvPr/>
        </p:nvPicPr>
        <p:blipFill>
          <a:blip r:embed="rId4"/>
          <a:stretch>
            <a:fillRect/>
          </a:stretch>
        </p:blipFill>
        <p:spPr>
          <a:xfrm>
            <a:off x="705015" y="1200784"/>
            <a:ext cx="957225" cy="3200617"/>
          </a:xfrm>
          <a:prstGeom prst="rect">
            <a:avLst/>
          </a:prstGeom>
        </p:spPr>
      </p:pic>
      <p:pic>
        <p:nvPicPr>
          <p:cNvPr id="7" name="Picture 6"/>
          <p:cNvPicPr>
            <a:picLocks noChangeAspect="1"/>
          </p:cNvPicPr>
          <p:nvPr/>
        </p:nvPicPr>
        <p:blipFill>
          <a:blip r:embed="rId5"/>
          <a:stretch>
            <a:fillRect/>
          </a:stretch>
        </p:blipFill>
        <p:spPr>
          <a:xfrm>
            <a:off x="2130518" y="5115153"/>
            <a:ext cx="3302000" cy="871423"/>
          </a:xfrm>
          <a:prstGeom prst="rect">
            <a:avLst/>
          </a:prstGeom>
        </p:spPr>
      </p:pic>
    </p:spTree>
    <p:extLst>
      <p:ext uri="{BB962C8B-B14F-4D97-AF65-F5344CB8AC3E}">
        <p14:creationId xmlns:p14="http://schemas.microsoft.com/office/powerpoint/2010/main" val="391542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662"/>
          </a:xfrm>
        </p:spPr>
        <p:txBody>
          <a:bodyPr>
            <a:normAutofit/>
          </a:bodyPr>
          <a:lstStyle/>
          <a:p>
            <a:r>
              <a:rPr lang="en-US" sz="3600" dirty="0" err="1" smtClean="0"/>
              <a:t>Niteliğine</a:t>
            </a:r>
            <a:r>
              <a:rPr lang="en-US" sz="3600" dirty="0" smtClean="0"/>
              <a:t> </a:t>
            </a:r>
            <a:r>
              <a:rPr lang="en-US" sz="3600" dirty="0" err="1" smtClean="0"/>
              <a:t>göre</a:t>
            </a:r>
            <a:r>
              <a:rPr lang="en-US" sz="3600" dirty="0" smtClean="0"/>
              <a:t> </a:t>
            </a:r>
            <a:r>
              <a:rPr lang="en-US" sz="3600" dirty="0" err="1" smtClean="0"/>
              <a:t>emek</a:t>
            </a:r>
            <a:r>
              <a:rPr lang="en-US" sz="3600" dirty="0" smtClean="0"/>
              <a:t> </a:t>
            </a:r>
            <a:endParaRPr lang="en-US" sz="3600" dirty="0"/>
          </a:p>
        </p:txBody>
      </p:sp>
      <p:sp>
        <p:nvSpPr>
          <p:cNvPr id="3" name="Content Placeholder 2"/>
          <p:cNvSpPr>
            <a:spLocks noGrp="1"/>
          </p:cNvSpPr>
          <p:nvPr>
            <p:ph idx="1"/>
          </p:nvPr>
        </p:nvSpPr>
        <p:spPr>
          <a:xfrm>
            <a:off x="457200" y="1256922"/>
            <a:ext cx="8229600" cy="4869241"/>
          </a:xfrm>
        </p:spPr>
        <p:txBody>
          <a:bodyPr>
            <a:normAutofit/>
          </a:bodyPr>
          <a:lstStyle/>
          <a:p>
            <a:pPr marL="342900" lvl="2" indent="-342900"/>
            <a:endParaRPr lang="en-US" sz="3200" dirty="0" smtClean="0">
              <a:solidFill>
                <a:srgbClr val="4F6228"/>
              </a:solidFill>
            </a:endParaRPr>
          </a:p>
          <a:p>
            <a:pPr marL="342900" lvl="2" indent="-342900"/>
            <a:r>
              <a:rPr lang="en-US" sz="3200" dirty="0" err="1" smtClean="0">
                <a:solidFill>
                  <a:srgbClr val="4F6228"/>
                </a:solidFill>
              </a:rPr>
              <a:t>Eski</a:t>
            </a:r>
            <a:r>
              <a:rPr lang="en-US" sz="3200" dirty="0" smtClean="0">
                <a:solidFill>
                  <a:srgbClr val="4F6228"/>
                </a:solidFill>
              </a:rPr>
              <a:t> </a:t>
            </a:r>
            <a:r>
              <a:rPr lang="en-US" sz="3200" dirty="0" err="1" smtClean="0">
                <a:solidFill>
                  <a:srgbClr val="4F6228"/>
                </a:solidFill>
              </a:rPr>
              <a:t>Emek</a:t>
            </a:r>
            <a:r>
              <a:rPr lang="en-US" sz="3200" dirty="0" smtClean="0">
                <a:solidFill>
                  <a:srgbClr val="4F6228"/>
                </a:solidFill>
              </a:rPr>
              <a:t>/</a:t>
            </a:r>
            <a:r>
              <a:rPr lang="en-US" sz="3200" dirty="0" err="1" smtClean="0">
                <a:solidFill>
                  <a:srgbClr val="4F6228"/>
                </a:solidFill>
              </a:rPr>
              <a:t>dolaylı</a:t>
            </a:r>
            <a:r>
              <a:rPr lang="en-US" sz="3200" dirty="0" smtClean="0">
                <a:solidFill>
                  <a:srgbClr val="4F6228"/>
                </a:solidFill>
              </a:rPr>
              <a:t> </a:t>
            </a:r>
            <a:r>
              <a:rPr lang="en-US" sz="3200" dirty="0" err="1" smtClean="0">
                <a:solidFill>
                  <a:srgbClr val="4F6228"/>
                </a:solidFill>
              </a:rPr>
              <a:t>emek</a:t>
            </a:r>
            <a:endParaRPr lang="en-US" sz="3200" dirty="0" smtClean="0">
              <a:solidFill>
                <a:srgbClr val="4F6228"/>
              </a:solidFill>
            </a:endParaRPr>
          </a:p>
          <a:p>
            <a:pPr marL="800100" lvl="3" indent="-342900"/>
            <a:r>
              <a:rPr lang="en-US" sz="2800" dirty="0" err="1" smtClean="0"/>
              <a:t>Makine</a:t>
            </a:r>
            <a:r>
              <a:rPr lang="en-US" sz="2800" dirty="0" smtClean="0"/>
              <a:t> </a:t>
            </a:r>
            <a:r>
              <a:rPr lang="en-US" sz="2800" dirty="0" err="1" smtClean="0"/>
              <a:t>ve</a:t>
            </a:r>
            <a:r>
              <a:rPr lang="en-US" sz="2800" dirty="0" smtClean="0"/>
              <a:t> </a:t>
            </a:r>
            <a:r>
              <a:rPr lang="en-US" sz="2800" dirty="0" err="1" smtClean="0"/>
              <a:t>techizatın</a:t>
            </a:r>
            <a:r>
              <a:rPr lang="en-US" sz="2800" dirty="0" smtClean="0"/>
              <a:t> </a:t>
            </a:r>
            <a:r>
              <a:rPr lang="en-US" sz="2800" dirty="0" err="1" smtClean="0"/>
              <a:t>üretimini</a:t>
            </a:r>
            <a:r>
              <a:rPr lang="en-US" sz="2800" dirty="0" smtClean="0"/>
              <a:t> </a:t>
            </a:r>
            <a:r>
              <a:rPr lang="en-US" sz="2800" dirty="0" err="1" smtClean="0"/>
              <a:t>gerçekleştiren</a:t>
            </a:r>
            <a:r>
              <a:rPr lang="en-US" sz="2800" dirty="0" smtClean="0"/>
              <a:t> </a:t>
            </a:r>
            <a:r>
              <a:rPr lang="en-US" sz="2800" dirty="0" err="1" smtClean="0"/>
              <a:t>emektir</a:t>
            </a:r>
            <a:r>
              <a:rPr lang="en-US" sz="2800" dirty="0" smtClean="0"/>
              <a:t>.(</a:t>
            </a:r>
            <a:r>
              <a:rPr lang="en-US" sz="2800" dirty="0" err="1" smtClean="0"/>
              <a:t>sermaye</a:t>
            </a:r>
            <a:r>
              <a:rPr lang="en-US" sz="2800" dirty="0" smtClean="0"/>
              <a:t> </a:t>
            </a:r>
            <a:r>
              <a:rPr lang="en-US" sz="2800" dirty="0" err="1" smtClean="0"/>
              <a:t>burada</a:t>
            </a:r>
            <a:r>
              <a:rPr lang="en-US" sz="2800" dirty="0" smtClean="0"/>
              <a:t> </a:t>
            </a:r>
            <a:r>
              <a:rPr lang="en-US" sz="2800" dirty="0" err="1" smtClean="0"/>
              <a:t>meydana</a:t>
            </a:r>
            <a:r>
              <a:rPr lang="en-US" sz="2800" dirty="0" smtClean="0"/>
              <a:t> </a:t>
            </a:r>
            <a:r>
              <a:rPr lang="en-US" sz="2800" dirty="0" err="1" smtClean="0"/>
              <a:t>geliyor</a:t>
            </a:r>
            <a:r>
              <a:rPr lang="en-US" sz="2800" dirty="0" smtClean="0"/>
              <a:t>)</a:t>
            </a:r>
          </a:p>
          <a:p>
            <a:pPr marL="342900" lvl="2" indent="-342900"/>
            <a:r>
              <a:rPr lang="en-US" sz="3200" dirty="0" err="1">
                <a:solidFill>
                  <a:srgbClr val="4F6228"/>
                </a:solidFill>
              </a:rPr>
              <a:t>Yeni</a:t>
            </a:r>
            <a:r>
              <a:rPr lang="en-US" sz="3200" dirty="0">
                <a:solidFill>
                  <a:srgbClr val="4F6228"/>
                </a:solidFill>
              </a:rPr>
              <a:t> </a:t>
            </a:r>
            <a:r>
              <a:rPr lang="en-US" sz="3200" dirty="0" err="1">
                <a:solidFill>
                  <a:srgbClr val="4F6228"/>
                </a:solidFill>
              </a:rPr>
              <a:t>emek</a:t>
            </a:r>
            <a:r>
              <a:rPr lang="en-US" sz="3200" dirty="0">
                <a:solidFill>
                  <a:srgbClr val="4F6228"/>
                </a:solidFill>
              </a:rPr>
              <a:t>/</a:t>
            </a:r>
            <a:r>
              <a:rPr lang="en-US" sz="3200" dirty="0" err="1">
                <a:solidFill>
                  <a:srgbClr val="4F6228"/>
                </a:solidFill>
              </a:rPr>
              <a:t>doğrudan</a:t>
            </a:r>
            <a:r>
              <a:rPr lang="en-US" sz="3200" dirty="0">
                <a:solidFill>
                  <a:srgbClr val="4F6228"/>
                </a:solidFill>
              </a:rPr>
              <a:t> </a:t>
            </a:r>
            <a:r>
              <a:rPr lang="en-US" sz="3200" dirty="0" err="1">
                <a:solidFill>
                  <a:srgbClr val="4F6228"/>
                </a:solidFill>
              </a:rPr>
              <a:t>emek</a:t>
            </a:r>
            <a:endParaRPr lang="en-US" sz="3200" dirty="0">
              <a:solidFill>
                <a:srgbClr val="4F6228"/>
              </a:solidFill>
            </a:endParaRPr>
          </a:p>
          <a:p>
            <a:pPr lvl="1"/>
            <a:r>
              <a:rPr lang="en-US" dirty="0" err="1" smtClean="0"/>
              <a:t>Sermaye</a:t>
            </a:r>
            <a:r>
              <a:rPr lang="en-US" dirty="0" smtClean="0"/>
              <a:t> </a:t>
            </a:r>
            <a:r>
              <a:rPr lang="en-US" dirty="0" err="1" smtClean="0"/>
              <a:t>ile</a:t>
            </a:r>
            <a:r>
              <a:rPr lang="en-US" dirty="0" smtClean="0"/>
              <a:t> </a:t>
            </a:r>
            <a:r>
              <a:rPr lang="en-US" dirty="0" err="1" smtClean="0"/>
              <a:t>kullanılan</a:t>
            </a:r>
            <a:r>
              <a:rPr lang="en-US" dirty="0" smtClean="0"/>
              <a:t> </a:t>
            </a:r>
            <a:r>
              <a:rPr lang="en-US" dirty="0" err="1" smtClean="0"/>
              <a:t>emektir</a:t>
            </a:r>
            <a:r>
              <a:rPr lang="en-US" dirty="0" smtClean="0"/>
              <a:t>.</a:t>
            </a:r>
          </a:p>
          <a:p>
            <a:pPr marL="457200" lvl="1" indent="0">
              <a:buNone/>
            </a:pPr>
            <a:endParaRPr lang="en-US" dirty="0" smtClean="0"/>
          </a:p>
        </p:txBody>
      </p:sp>
    </p:spTree>
    <p:extLst>
      <p:ext uri="{BB962C8B-B14F-4D97-AF65-F5344CB8AC3E}">
        <p14:creationId xmlns:p14="http://schemas.microsoft.com/office/powerpoint/2010/main" val="406286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David </a:t>
            </a:r>
            <a:r>
              <a:rPr lang="tr-TR" dirty="0" err="1" smtClean="0"/>
              <a:t>Ricardo</a:t>
            </a:r>
            <a:r>
              <a:rPr lang="tr-TR" dirty="0" smtClean="0"/>
              <a:t>-Rant kuramı</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endParaRPr lang="tr-TR" b="1" dirty="0" smtClean="0"/>
          </a:p>
          <a:p>
            <a:pPr marL="0" indent="0">
              <a:buNone/>
            </a:pPr>
            <a:r>
              <a:rPr lang="tr-TR" b="1" dirty="0" smtClean="0"/>
              <a:t>«</a:t>
            </a:r>
            <a:r>
              <a:rPr lang="tr-TR" dirty="0" smtClean="0"/>
              <a:t>Mısırın fiyatı rant ödendiği için pahalı değildir. Mısırın fiyatı yüksek olduğu için rant ödenmektedir» (Vergilendirmenin ve Politik İktisadın İlkeleri, 1817) </a:t>
            </a:r>
            <a:r>
              <a:rPr lang="tr-TR" dirty="0" err="1" smtClean="0"/>
              <a:t>corn</a:t>
            </a:r>
            <a:r>
              <a:rPr lang="tr-TR" dirty="0" smtClean="0"/>
              <a:t> </a:t>
            </a:r>
            <a:r>
              <a:rPr lang="tr-TR" dirty="0" err="1" smtClean="0"/>
              <a:t>law</a:t>
            </a:r>
            <a:endParaRPr lang="tr-TR" dirty="0" smtClean="0"/>
          </a:p>
          <a:p>
            <a:pPr marL="0" indent="0">
              <a:buNone/>
            </a:pPr>
            <a:endParaRPr lang="tr-TR" dirty="0"/>
          </a:p>
          <a:p>
            <a:pPr marL="0" indent="0">
              <a:buNone/>
            </a:pPr>
            <a:r>
              <a:rPr lang="tr-TR" dirty="0" smtClean="0"/>
              <a:t>Rant değer sürecinin bir parçası değildir.</a:t>
            </a:r>
          </a:p>
          <a:p>
            <a:pPr marL="0" indent="0">
              <a:buNone/>
            </a:pPr>
            <a:endParaRPr lang="tr-TR" dirty="0"/>
          </a:p>
          <a:p>
            <a:pPr marL="0" indent="0">
              <a:buNone/>
            </a:pPr>
            <a:r>
              <a:rPr lang="tr-TR" dirty="0" smtClean="0"/>
              <a:t>Rantın kaynağı verimlilik farklarıdır.</a:t>
            </a:r>
          </a:p>
          <a:p>
            <a:pPr marL="0" indent="0">
              <a:buNone/>
            </a:pPr>
            <a:endParaRPr lang="tr-TR" b="1" dirty="0"/>
          </a:p>
        </p:txBody>
      </p:sp>
    </p:spTree>
    <p:extLst>
      <p:ext uri="{BB962C8B-B14F-4D97-AF65-F5344CB8AC3E}">
        <p14:creationId xmlns:p14="http://schemas.microsoft.com/office/powerpoint/2010/main" val="3636543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Rant </a:t>
            </a:r>
            <a:r>
              <a:rPr lang="en-US" dirty="0" err="1" smtClean="0">
                <a:solidFill>
                  <a:srgbClr val="FF0000"/>
                </a:solidFill>
              </a:rPr>
              <a:t>Kuramı</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Rant, </a:t>
            </a:r>
            <a:r>
              <a:rPr lang="en-US" dirty="0" err="1" smtClean="0"/>
              <a:t>üstün</a:t>
            </a:r>
            <a:r>
              <a:rPr lang="en-US" dirty="0" smtClean="0"/>
              <a:t> </a:t>
            </a:r>
            <a:r>
              <a:rPr lang="en-US" dirty="0" err="1" smtClean="0"/>
              <a:t>kaliteli</a:t>
            </a:r>
            <a:r>
              <a:rPr lang="en-US" dirty="0" smtClean="0"/>
              <a:t> </a:t>
            </a:r>
            <a:r>
              <a:rPr lang="en-US" dirty="0" err="1" smtClean="0"/>
              <a:t>toprakta</a:t>
            </a:r>
            <a:r>
              <a:rPr lang="en-US" dirty="0" smtClean="0"/>
              <a:t> </a:t>
            </a:r>
            <a:r>
              <a:rPr lang="en-US" dirty="0" err="1" smtClean="0"/>
              <a:t>görülen</a:t>
            </a:r>
            <a:r>
              <a:rPr lang="en-US" dirty="0" smtClean="0"/>
              <a:t> </a:t>
            </a:r>
            <a:r>
              <a:rPr lang="en-US" dirty="0" err="1" smtClean="0"/>
              <a:t>bir</a:t>
            </a:r>
            <a:r>
              <a:rPr lang="en-US" dirty="0" smtClean="0"/>
              <a:t> “</a:t>
            </a:r>
            <a:r>
              <a:rPr lang="en-US" dirty="0" err="1" smtClean="0"/>
              <a:t>gelir”farkı</a:t>
            </a:r>
            <a:r>
              <a:rPr lang="en-US" dirty="0" smtClean="0"/>
              <a:t>.</a:t>
            </a:r>
          </a:p>
          <a:p>
            <a:r>
              <a:rPr lang="en-US" dirty="0" err="1" smtClean="0"/>
              <a:t>Elde</a:t>
            </a:r>
            <a:r>
              <a:rPr lang="en-US" dirty="0" smtClean="0"/>
              <a:t> </a:t>
            </a:r>
            <a:r>
              <a:rPr lang="en-US" dirty="0" err="1" smtClean="0"/>
              <a:t>edilen</a:t>
            </a:r>
            <a:r>
              <a:rPr lang="en-US" dirty="0" smtClean="0"/>
              <a:t> son </a:t>
            </a:r>
            <a:r>
              <a:rPr lang="en-US" dirty="0" err="1" smtClean="0"/>
              <a:t>üründen,toprağın</a:t>
            </a:r>
            <a:r>
              <a:rPr lang="en-US" dirty="0" smtClean="0"/>
              <a:t> </a:t>
            </a:r>
            <a:r>
              <a:rPr lang="en-US" dirty="0" err="1" smtClean="0"/>
              <a:t>kullanılması</a:t>
            </a:r>
            <a:r>
              <a:rPr lang="en-US" dirty="0" smtClean="0"/>
              <a:t> </a:t>
            </a:r>
            <a:r>
              <a:rPr lang="en-US" dirty="0" err="1" smtClean="0"/>
              <a:t>ya</a:t>
            </a:r>
            <a:r>
              <a:rPr lang="en-US" dirty="0" smtClean="0"/>
              <a:t> da </a:t>
            </a:r>
            <a:r>
              <a:rPr lang="en-US" dirty="0" err="1" smtClean="0"/>
              <a:t>tahribine</a:t>
            </a:r>
            <a:r>
              <a:rPr lang="en-US" dirty="0" smtClean="0"/>
              <a:t> </a:t>
            </a:r>
            <a:r>
              <a:rPr lang="en-US" dirty="0" err="1" smtClean="0"/>
              <a:t>karşılık</a:t>
            </a:r>
            <a:r>
              <a:rPr lang="en-US" dirty="0" smtClean="0"/>
              <a:t> </a:t>
            </a:r>
            <a:r>
              <a:rPr lang="en-US" dirty="0" err="1" smtClean="0"/>
              <a:t>arazi</a:t>
            </a:r>
            <a:r>
              <a:rPr lang="en-US" dirty="0" smtClean="0"/>
              <a:t> </a:t>
            </a:r>
            <a:r>
              <a:rPr lang="en-US" dirty="0" err="1" smtClean="0"/>
              <a:t>sahibine</a:t>
            </a:r>
            <a:r>
              <a:rPr lang="en-US" dirty="0" smtClean="0"/>
              <a:t> </a:t>
            </a:r>
            <a:r>
              <a:rPr lang="en-US" dirty="0" err="1" smtClean="0"/>
              <a:t>ödenen</a:t>
            </a:r>
            <a:r>
              <a:rPr lang="en-US" dirty="0" smtClean="0"/>
              <a:t> </a:t>
            </a:r>
            <a:r>
              <a:rPr lang="en-US" dirty="0" err="1" smtClean="0"/>
              <a:t>bedeldir</a:t>
            </a:r>
            <a:r>
              <a:rPr lang="en-US" dirty="0" smtClean="0"/>
              <a:t>.</a:t>
            </a:r>
          </a:p>
          <a:p>
            <a:r>
              <a:rPr lang="en-US" dirty="0" err="1" smtClean="0"/>
              <a:t>Sınırlı</a:t>
            </a:r>
            <a:r>
              <a:rPr lang="en-US" dirty="0" smtClean="0"/>
              <a:t> </a:t>
            </a:r>
            <a:r>
              <a:rPr lang="en-US" dirty="0" err="1" smtClean="0"/>
              <a:t>verimli</a:t>
            </a:r>
            <a:r>
              <a:rPr lang="en-US" dirty="0" smtClean="0"/>
              <a:t> </a:t>
            </a:r>
            <a:r>
              <a:rPr lang="en-US" dirty="0" err="1" smtClean="0"/>
              <a:t>topraklar</a:t>
            </a:r>
            <a:r>
              <a:rPr lang="en-US" dirty="0" smtClean="0"/>
              <a:t> </a:t>
            </a:r>
            <a:r>
              <a:rPr lang="en-US" dirty="0" err="1" smtClean="0"/>
              <a:t>az</a:t>
            </a:r>
            <a:r>
              <a:rPr lang="en-US" dirty="0" smtClean="0"/>
              <a:t> </a:t>
            </a:r>
            <a:r>
              <a:rPr lang="en-US" dirty="0" err="1" smtClean="0"/>
              <a:t>ve</a:t>
            </a:r>
            <a:r>
              <a:rPr lang="en-US" dirty="0" smtClean="0"/>
              <a:t> </a:t>
            </a:r>
            <a:r>
              <a:rPr lang="en-US" dirty="0" err="1" smtClean="0"/>
              <a:t>nüfus</a:t>
            </a:r>
            <a:r>
              <a:rPr lang="en-US" dirty="0" smtClean="0"/>
              <a:t> </a:t>
            </a:r>
            <a:r>
              <a:rPr lang="en-US" dirty="0" err="1" smtClean="0"/>
              <a:t>artışı</a:t>
            </a:r>
            <a:r>
              <a:rPr lang="en-US" dirty="0" smtClean="0"/>
              <a:t> </a:t>
            </a:r>
            <a:r>
              <a:rPr lang="en-US" dirty="0" err="1" smtClean="0"/>
              <a:t>fazla</a:t>
            </a:r>
            <a:endParaRPr lang="en-US" dirty="0" smtClean="0"/>
          </a:p>
          <a:p>
            <a:r>
              <a:rPr lang="en-US" dirty="0" err="1" smtClean="0"/>
              <a:t>Az</a:t>
            </a:r>
            <a:r>
              <a:rPr lang="en-US" dirty="0" smtClean="0"/>
              <a:t> </a:t>
            </a:r>
            <a:r>
              <a:rPr lang="en-US" dirty="0" err="1" smtClean="0"/>
              <a:t>verimli</a:t>
            </a:r>
            <a:r>
              <a:rPr lang="en-US" dirty="0" smtClean="0"/>
              <a:t> </a:t>
            </a:r>
            <a:r>
              <a:rPr lang="en-US" dirty="0" err="1" smtClean="0"/>
              <a:t>toprakların</a:t>
            </a:r>
            <a:r>
              <a:rPr lang="en-US" dirty="0" smtClean="0"/>
              <a:t> </a:t>
            </a:r>
            <a:r>
              <a:rPr lang="en-US" dirty="0" err="1" smtClean="0"/>
              <a:t>zorunlu</a:t>
            </a:r>
            <a:r>
              <a:rPr lang="en-US" dirty="0" smtClean="0"/>
              <a:t> </a:t>
            </a:r>
            <a:r>
              <a:rPr lang="en-US" dirty="0" err="1" smtClean="0"/>
              <a:t>artışı</a:t>
            </a:r>
            <a:endParaRPr lang="en-US" dirty="0" smtClean="0"/>
          </a:p>
        </p:txBody>
      </p:sp>
    </p:spTree>
    <p:extLst>
      <p:ext uri="{BB962C8B-B14F-4D97-AF65-F5344CB8AC3E}">
        <p14:creationId xmlns:p14="http://schemas.microsoft.com/office/powerpoint/2010/main" val="225196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t>Rant</a:t>
            </a:r>
            <a:r>
              <a:rPr lang="tr-TR" dirty="0" smtClean="0"/>
              <a:t>: bir üretim faktörü olan toprağın fiyatı </a:t>
            </a:r>
          </a:p>
          <a:p>
            <a:r>
              <a:rPr lang="tr-TR" b="1" dirty="0" smtClean="0"/>
              <a:t>Rant</a:t>
            </a:r>
            <a:r>
              <a:rPr lang="tr-TR" dirty="0" smtClean="0"/>
              <a:t>: kira</a:t>
            </a:r>
          </a:p>
          <a:p>
            <a:r>
              <a:rPr lang="tr-TR" dirty="0" smtClean="0"/>
              <a:t>Diğer kullanımlar:</a:t>
            </a:r>
          </a:p>
          <a:p>
            <a:pPr lvl="1"/>
            <a:r>
              <a:rPr lang="tr-TR" dirty="0" smtClean="0"/>
              <a:t>«Siyasi rant»</a:t>
            </a:r>
          </a:p>
          <a:p>
            <a:pPr lvl="1"/>
            <a:r>
              <a:rPr lang="tr-TR" dirty="0" smtClean="0"/>
              <a:t>«Kişisel rant»</a:t>
            </a:r>
          </a:p>
          <a:p>
            <a:pPr lvl="1"/>
            <a:r>
              <a:rPr lang="tr-TR" dirty="0" smtClean="0"/>
              <a:t>«Fikri rant»</a:t>
            </a:r>
          </a:p>
          <a:p>
            <a:r>
              <a:rPr lang="tr-TR" b="1" dirty="0" smtClean="0"/>
              <a:t>Etimolojik kökeni</a:t>
            </a:r>
            <a:r>
              <a:rPr lang="tr-TR" dirty="0" smtClean="0"/>
              <a:t>: </a:t>
            </a:r>
            <a:r>
              <a:rPr lang="tr-TR" i="1" dirty="0" err="1" smtClean="0"/>
              <a:t>to</a:t>
            </a:r>
            <a:r>
              <a:rPr lang="tr-TR" i="1" dirty="0" smtClean="0"/>
              <a:t> </a:t>
            </a:r>
            <a:r>
              <a:rPr lang="tr-TR" i="1" dirty="0" err="1" smtClean="0"/>
              <a:t>render</a:t>
            </a:r>
            <a:r>
              <a:rPr lang="tr-TR" i="1" dirty="0" smtClean="0"/>
              <a:t> </a:t>
            </a:r>
            <a:r>
              <a:rPr lang="tr-TR" dirty="0" smtClean="0"/>
              <a:t>(EN), </a:t>
            </a:r>
            <a:r>
              <a:rPr lang="tr-TR" i="1" dirty="0" err="1" smtClean="0"/>
              <a:t>render</a:t>
            </a:r>
            <a:r>
              <a:rPr lang="tr-TR" dirty="0" smtClean="0"/>
              <a:t> (FR) </a:t>
            </a:r>
            <a:r>
              <a:rPr lang="tr-TR" dirty="0" smtClean="0">
                <a:sym typeface="Wingdings" panose="05000000000000000000" pitchFamily="2" charset="2"/>
              </a:rPr>
              <a:t> geri vermek, eski haline getirmek</a:t>
            </a:r>
            <a:endParaRPr lang="tr-TR" dirty="0" smtClean="0"/>
          </a:p>
          <a:p>
            <a:endParaRPr lang="en-US" dirty="0"/>
          </a:p>
        </p:txBody>
      </p:sp>
    </p:spTree>
    <p:extLst>
      <p:ext uri="{BB962C8B-B14F-4D97-AF65-F5344CB8AC3E}">
        <p14:creationId xmlns:p14="http://schemas.microsoft.com/office/powerpoint/2010/main" val="418413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tr-TR" b="1" dirty="0" smtClean="0"/>
              <a:t>Rant Kuramı</a:t>
            </a:r>
          </a:p>
          <a:p>
            <a:pPr marL="0" indent="0">
              <a:buNone/>
            </a:pPr>
            <a:endParaRPr lang="tr-TR" b="1" dirty="0" smtClean="0"/>
          </a:p>
          <a:p>
            <a:pPr marL="0" indent="0">
              <a:buNone/>
            </a:pPr>
            <a:r>
              <a:rPr lang="tr-TR" dirty="0" smtClean="0"/>
              <a:t>Rant niçin bir sorun haline geldi?</a:t>
            </a:r>
          </a:p>
          <a:p>
            <a:r>
              <a:rPr lang="tr-TR" dirty="0" smtClean="0"/>
              <a:t>Sanayileşme</a:t>
            </a:r>
          </a:p>
          <a:p>
            <a:r>
              <a:rPr lang="tr-TR" dirty="0" smtClean="0"/>
              <a:t>Gelir bölüşümü: Endüstriyel kapitalist vs. toprak sahipleri</a:t>
            </a:r>
          </a:p>
          <a:p>
            <a:r>
              <a:rPr lang="tr-TR" b="1" u="sng" dirty="0" smtClean="0"/>
              <a:t>Nüfus artışı</a:t>
            </a:r>
            <a:endParaRPr lang="en-US" dirty="0"/>
          </a:p>
        </p:txBody>
      </p:sp>
    </p:spTree>
    <p:extLst>
      <p:ext uri="{BB962C8B-B14F-4D97-AF65-F5344CB8AC3E}">
        <p14:creationId xmlns:p14="http://schemas.microsoft.com/office/powerpoint/2010/main" val="333979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David </a:t>
            </a:r>
            <a:r>
              <a:rPr lang="tr-TR" dirty="0" err="1" smtClean="0"/>
              <a:t>Ricardo</a:t>
            </a:r>
            <a:r>
              <a:rPr lang="tr-TR" dirty="0" smtClean="0"/>
              <a:t> (1772-1823)</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t>Rant Kuramı</a:t>
            </a:r>
          </a:p>
          <a:p>
            <a:pPr marL="0" indent="0">
              <a:buNone/>
            </a:pPr>
            <a:endParaRPr lang="tr-TR" b="1" dirty="0"/>
          </a:p>
        </p:txBody>
      </p:sp>
      <p:grpSp>
        <p:nvGrpSpPr>
          <p:cNvPr id="4" name="Group 74"/>
          <p:cNvGrpSpPr>
            <a:grpSpLocks noChangeAspect="1"/>
          </p:cNvGrpSpPr>
          <p:nvPr/>
        </p:nvGrpSpPr>
        <p:grpSpPr bwMode="auto">
          <a:xfrm>
            <a:off x="1502381" y="1301123"/>
            <a:ext cx="6065482" cy="5299535"/>
            <a:chOff x="1417" y="1417"/>
            <a:chExt cx="8640" cy="6300"/>
          </a:xfrm>
        </p:grpSpPr>
        <p:sp>
          <p:nvSpPr>
            <p:cNvPr id="5" name="AutoShape 128"/>
            <p:cNvSpPr>
              <a:spLocks noChangeAspect="1" noChangeArrowheads="1" noTextEdit="1"/>
            </p:cNvSpPr>
            <p:nvPr/>
          </p:nvSpPr>
          <p:spPr bwMode="auto">
            <a:xfrm>
              <a:off x="1417" y="1417"/>
              <a:ext cx="8640" cy="63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Line 127"/>
            <p:cNvSpPr>
              <a:spLocks noChangeShapeType="1"/>
            </p:cNvSpPr>
            <p:nvPr/>
          </p:nvSpPr>
          <p:spPr bwMode="auto">
            <a:xfrm flipV="1">
              <a:off x="1957" y="1777"/>
              <a:ext cx="0" cy="48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Line 126"/>
            <p:cNvSpPr>
              <a:spLocks noChangeShapeType="1"/>
            </p:cNvSpPr>
            <p:nvPr/>
          </p:nvSpPr>
          <p:spPr bwMode="auto">
            <a:xfrm>
              <a:off x="1597" y="6277"/>
              <a:ext cx="6480" cy="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Line 125"/>
            <p:cNvSpPr>
              <a:spLocks noChangeShapeType="1"/>
            </p:cNvSpPr>
            <p:nvPr/>
          </p:nvSpPr>
          <p:spPr bwMode="auto">
            <a:xfrm>
              <a:off x="1957" y="2497"/>
              <a:ext cx="108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Line 124"/>
            <p:cNvSpPr>
              <a:spLocks noChangeShapeType="1"/>
            </p:cNvSpPr>
            <p:nvPr/>
          </p:nvSpPr>
          <p:spPr bwMode="auto">
            <a:xfrm>
              <a:off x="4117" y="3576"/>
              <a:ext cx="10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Line 123"/>
            <p:cNvSpPr>
              <a:spLocks noChangeShapeType="1"/>
            </p:cNvSpPr>
            <p:nvPr/>
          </p:nvSpPr>
          <p:spPr bwMode="auto">
            <a:xfrm>
              <a:off x="3037" y="3036"/>
              <a:ext cx="10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Line 122"/>
            <p:cNvSpPr>
              <a:spLocks noChangeShapeType="1"/>
            </p:cNvSpPr>
            <p:nvPr/>
          </p:nvSpPr>
          <p:spPr bwMode="auto">
            <a:xfrm>
              <a:off x="5197" y="4116"/>
              <a:ext cx="10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Line 121"/>
            <p:cNvSpPr>
              <a:spLocks noChangeShapeType="1"/>
            </p:cNvSpPr>
            <p:nvPr/>
          </p:nvSpPr>
          <p:spPr bwMode="auto">
            <a:xfrm>
              <a:off x="6277" y="4656"/>
              <a:ext cx="10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Line 120"/>
            <p:cNvSpPr>
              <a:spLocks noChangeShapeType="1"/>
            </p:cNvSpPr>
            <p:nvPr/>
          </p:nvSpPr>
          <p:spPr bwMode="auto">
            <a:xfrm>
              <a:off x="3037" y="2497"/>
              <a:ext cx="0" cy="37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Line 119"/>
            <p:cNvSpPr>
              <a:spLocks noChangeShapeType="1"/>
            </p:cNvSpPr>
            <p:nvPr/>
          </p:nvSpPr>
          <p:spPr bwMode="auto">
            <a:xfrm>
              <a:off x="4117" y="3037"/>
              <a:ext cx="0" cy="32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Line 118"/>
            <p:cNvSpPr>
              <a:spLocks noChangeShapeType="1"/>
            </p:cNvSpPr>
            <p:nvPr/>
          </p:nvSpPr>
          <p:spPr bwMode="auto">
            <a:xfrm>
              <a:off x="5197" y="3577"/>
              <a:ext cx="0" cy="27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Line 117"/>
            <p:cNvSpPr>
              <a:spLocks noChangeShapeType="1"/>
            </p:cNvSpPr>
            <p:nvPr/>
          </p:nvSpPr>
          <p:spPr bwMode="auto">
            <a:xfrm>
              <a:off x="6277" y="4117"/>
              <a:ext cx="0" cy="216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Line 116"/>
            <p:cNvSpPr>
              <a:spLocks noChangeShapeType="1"/>
            </p:cNvSpPr>
            <p:nvPr/>
          </p:nvSpPr>
          <p:spPr bwMode="auto">
            <a:xfrm>
              <a:off x="7357" y="4657"/>
              <a:ext cx="0" cy="16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Line 115"/>
            <p:cNvSpPr>
              <a:spLocks noChangeShapeType="1"/>
            </p:cNvSpPr>
            <p:nvPr/>
          </p:nvSpPr>
          <p:spPr bwMode="auto">
            <a:xfrm>
              <a:off x="1957" y="3036"/>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 name="Line 114"/>
            <p:cNvSpPr>
              <a:spLocks noChangeShapeType="1"/>
            </p:cNvSpPr>
            <p:nvPr/>
          </p:nvSpPr>
          <p:spPr bwMode="auto">
            <a:xfrm>
              <a:off x="3037" y="3576"/>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Line 113"/>
            <p:cNvSpPr>
              <a:spLocks noChangeShapeType="1"/>
            </p:cNvSpPr>
            <p:nvPr/>
          </p:nvSpPr>
          <p:spPr bwMode="auto">
            <a:xfrm>
              <a:off x="1957" y="3577"/>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 name="Line 112"/>
            <p:cNvSpPr>
              <a:spLocks noChangeShapeType="1"/>
            </p:cNvSpPr>
            <p:nvPr/>
          </p:nvSpPr>
          <p:spPr bwMode="auto">
            <a:xfrm>
              <a:off x="4117" y="4116"/>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Line 111"/>
            <p:cNvSpPr>
              <a:spLocks noChangeShapeType="1"/>
            </p:cNvSpPr>
            <p:nvPr/>
          </p:nvSpPr>
          <p:spPr bwMode="auto">
            <a:xfrm>
              <a:off x="3037" y="4117"/>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 name="Line 110"/>
            <p:cNvSpPr>
              <a:spLocks noChangeShapeType="1"/>
            </p:cNvSpPr>
            <p:nvPr/>
          </p:nvSpPr>
          <p:spPr bwMode="auto">
            <a:xfrm>
              <a:off x="1957" y="4117"/>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 name="Line 109"/>
            <p:cNvSpPr>
              <a:spLocks noChangeShapeType="1"/>
            </p:cNvSpPr>
            <p:nvPr/>
          </p:nvSpPr>
          <p:spPr bwMode="auto">
            <a:xfrm>
              <a:off x="5197" y="4656"/>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Line 108"/>
            <p:cNvSpPr>
              <a:spLocks noChangeShapeType="1"/>
            </p:cNvSpPr>
            <p:nvPr/>
          </p:nvSpPr>
          <p:spPr bwMode="auto">
            <a:xfrm>
              <a:off x="4117" y="4657"/>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Line 107"/>
            <p:cNvSpPr>
              <a:spLocks noChangeShapeType="1"/>
            </p:cNvSpPr>
            <p:nvPr/>
          </p:nvSpPr>
          <p:spPr bwMode="auto">
            <a:xfrm>
              <a:off x="3037" y="4656"/>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7" name="Line 106"/>
            <p:cNvSpPr>
              <a:spLocks noChangeShapeType="1"/>
            </p:cNvSpPr>
            <p:nvPr/>
          </p:nvSpPr>
          <p:spPr bwMode="auto">
            <a:xfrm>
              <a:off x="1957" y="4656"/>
              <a:ext cx="1080" cy="1"/>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8" name="Text Box 105"/>
            <p:cNvSpPr txBox="1">
              <a:spLocks noChangeArrowheads="1"/>
            </p:cNvSpPr>
            <p:nvPr/>
          </p:nvSpPr>
          <p:spPr bwMode="auto">
            <a:xfrm>
              <a:off x="1417" y="231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V1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29" name="Text Box 104"/>
            <p:cNvSpPr txBox="1">
              <a:spLocks noChangeArrowheads="1"/>
            </p:cNvSpPr>
            <p:nvPr/>
          </p:nvSpPr>
          <p:spPr bwMode="auto">
            <a:xfrm>
              <a:off x="1417" y="285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V2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0" name="Text Box 103"/>
            <p:cNvSpPr txBox="1">
              <a:spLocks noChangeArrowheads="1"/>
            </p:cNvSpPr>
            <p:nvPr/>
          </p:nvSpPr>
          <p:spPr bwMode="auto">
            <a:xfrm>
              <a:off x="1417" y="339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V3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1" name="Text Box 102"/>
            <p:cNvSpPr txBox="1">
              <a:spLocks noChangeArrowheads="1"/>
            </p:cNvSpPr>
            <p:nvPr/>
          </p:nvSpPr>
          <p:spPr bwMode="auto">
            <a:xfrm>
              <a:off x="1417" y="393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V4</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32" name="Text Box 101"/>
            <p:cNvSpPr txBox="1">
              <a:spLocks noChangeArrowheads="1"/>
            </p:cNvSpPr>
            <p:nvPr/>
          </p:nvSpPr>
          <p:spPr bwMode="auto">
            <a:xfrm>
              <a:off x="1417" y="447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V5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3" name="Text Box 100"/>
            <p:cNvSpPr txBox="1">
              <a:spLocks noChangeArrowheads="1"/>
            </p:cNvSpPr>
            <p:nvPr/>
          </p:nvSpPr>
          <p:spPr bwMode="auto">
            <a:xfrm>
              <a:off x="2677" y="627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m1</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4" name="Text Box 99"/>
            <p:cNvSpPr txBox="1">
              <a:spLocks noChangeArrowheads="1"/>
            </p:cNvSpPr>
            <p:nvPr/>
          </p:nvSpPr>
          <p:spPr bwMode="auto">
            <a:xfrm>
              <a:off x="3757" y="627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m2</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5" name="Text Box 98"/>
            <p:cNvSpPr txBox="1">
              <a:spLocks noChangeArrowheads="1"/>
            </p:cNvSpPr>
            <p:nvPr/>
          </p:nvSpPr>
          <p:spPr bwMode="auto">
            <a:xfrm>
              <a:off x="5017" y="627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m3</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6" name="Text Box 97"/>
            <p:cNvSpPr txBox="1">
              <a:spLocks noChangeArrowheads="1"/>
            </p:cNvSpPr>
            <p:nvPr/>
          </p:nvSpPr>
          <p:spPr bwMode="auto">
            <a:xfrm>
              <a:off x="6097" y="627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m4</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7" name="Text Box 96"/>
            <p:cNvSpPr txBox="1">
              <a:spLocks noChangeArrowheads="1"/>
            </p:cNvSpPr>
            <p:nvPr/>
          </p:nvSpPr>
          <p:spPr bwMode="auto">
            <a:xfrm>
              <a:off x="7177" y="6277"/>
              <a:ext cx="5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m5</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38" name="Rectangle 95"/>
            <p:cNvSpPr>
              <a:spLocks noChangeArrowheads="1"/>
            </p:cNvSpPr>
            <p:nvPr/>
          </p:nvSpPr>
          <p:spPr bwMode="auto">
            <a:xfrm>
              <a:off x="1957" y="2497"/>
              <a:ext cx="1080" cy="540"/>
            </a:xfrm>
            <a:prstGeom prst="rect">
              <a:avLst/>
            </a:prstGeom>
            <a:solidFill>
              <a:srgbClr val="FFFF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9" name="Rectangle 94"/>
            <p:cNvSpPr>
              <a:spLocks noChangeArrowheads="1"/>
            </p:cNvSpPr>
            <p:nvPr/>
          </p:nvSpPr>
          <p:spPr bwMode="auto">
            <a:xfrm>
              <a:off x="3037" y="3037"/>
              <a:ext cx="1080" cy="540"/>
            </a:xfrm>
            <a:prstGeom prst="rect">
              <a:avLst/>
            </a:prstGeom>
            <a:solidFill>
              <a:srgbClr val="FF0000">
                <a:alpha val="50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40" name="Rectangle 93"/>
            <p:cNvSpPr>
              <a:spLocks noChangeArrowheads="1"/>
            </p:cNvSpPr>
            <p:nvPr/>
          </p:nvSpPr>
          <p:spPr bwMode="auto">
            <a:xfrm>
              <a:off x="4117" y="3577"/>
              <a:ext cx="1080" cy="540"/>
            </a:xfrm>
            <a:prstGeom prst="rect">
              <a:avLst/>
            </a:prstGeom>
            <a:solidFill>
              <a:srgbClr val="3366FF">
                <a:alpha val="4900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41" name="Rectangle 92"/>
            <p:cNvSpPr>
              <a:spLocks noChangeArrowheads="1"/>
            </p:cNvSpPr>
            <p:nvPr/>
          </p:nvSpPr>
          <p:spPr bwMode="auto">
            <a:xfrm>
              <a:off x="5197" y="4117"/>
              <a:ext cx="1080" cy="540"/>
            </a:xfrm>
            <a:prstGeom prst="rect">
              <a:avLst/>
            </a:prstGeom>
            <a:solidFill>
              <a:srgbClr val="CC99FF">
                <a:alpha val="53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42" name="Text Box 91"/>
            <p:cNvSpPr txBox="1">
              <a:spLocks noChangeArrowheads="1"/>
            </p:cNvSpPr>
            <p:nvPr/>
          </p:nvSpPr>
          <p:spPr bwMode="auto">
            <a:xfrm>
              <a:off x="1417" y="141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VERİMLİLİK</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3" name="Text Box 90"/>
            <p:cNvSpPr txBox="1">
              <a:spLocks noChangeArrowheads="1"/>
            </p:cNvSpPr>
            <p:nvPr/>
          </p:nvSpPr>
          <p:spPr bwMode="auto">
            <a:xfrm>
              <a:off x="8077" y="5737"/>
              <a:ext cx="198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ARAZİ BÜYÜKLÜĞÜ </a:t>
              </a:r>
              <a:endParaRPr kumimoji="0" lang="tr-TR" altLang="tr-TR" sz="9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(M2 OLARAK)</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44" name="Rectangle 89"/>
            <p:cNvSpPr>
              <a:spLocks noChangeArrowheads="1"/>
            </p:cNvSpPr>
            <p:nvPr/>
          </p:nvSpPr>
          <p:spPr bwMode="auto">
            <a:xfrm>
              <a:off x="1957" y="3037"/>
              <a:ext cx="1080" cy="540"/>
            </a:xfrm>
            <a:prstGeom prst="rect">
              <a:avLst/>
            </a:prstGeom>
            <a:solidFill>
              <a:srgbClr val="333333">
                <a:alpha val="50999"/>
              </a:srgbClr>
            </a:solidFill>
            <a:ln>
              <a:noFill/>
            </a:ln>
            <a:extLst>
              <a:ext uri="{91240B29-F687-4f45-9708-019B960494DF}">
                <a14:hiddenLine xmlns:a14="http://schemas.microsoft.com/office/drawing/2010/main" xmlns="" w="9525">
                  <a:solidFill>
                    <a:srgbClr val="333333"/>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45" name="Line 88"/>
            <p:cNvSpPr>
              <a:spLocks noChangeShapeType="1"/>
            </p:cNvSpPr>
            <p:nvPr/>
          </p:nvSpPr>
          <p:spPr bwMode="auto">
            <a:xfrm>
              <a:off x="2497" y="5557"/>
              <a:ext cx="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6" name="Line 87"/>
            <p:cNvSpPr>
              <a:spLocks noChangeShapeType="1"/>
            </p:cNvSpPr>
            <p:nvPr/>
          </p:nvSpPr>
          <p:spPr bwMode="auto">
            <a:xfrm>
              <a:off x="3577" y="5557"/>
              <a:ext cx="1" cy="16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7" name="Line 86"/>
            <p:cNvSpPr>
              <a:spLocks noChangeShapeType="1"/>
            </p:cNvSpPr>
            <p:nvPr/>
          </p:nvSpPr>
          <p:spPr bwMode="auto">
            <a:xfrm>
              <a:off x="4656" y="5557"/>
              <a:ext cx="1" cy="16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8" name="Line 85"/>
            <p:cNvSpPr>
              <a:spLocks noChangeShapeType="1"/>
            </p:cNvSpPr>
            <p:nvPr/>
          </p:nvSpPr>
          <p:spPr bwMode="auto">
            <a:xfrm>
              <a:off x="5736" y="5557"/>
              <a:ext cx="1" cy="16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9" name="Line 84"/>
            <p:cNvSpPr>
              <a:spLocks noChangeShapeType="1"/>
            </p:cNvSpPr>
            <p:nvPr/>
          </p:nvSpPr>
          <p:spPr bwMode="auto">
            <a:xfrm>
              <a:off x="6816" y="5557"/>
              <a:ext cx="1" cy="16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0" name="Text Box 83"/>
            <p:cNvSpPr txBox="1">
              <a:spLocks noChangeArrowheads="1"/>
            </p:cNvSpPr>
            <p:nvPr/>
          </p:nvSpPr>
          <p:spPr bwMode="auto">
            <a:xfrm>
              <a:off x="2137" y="717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 arazisi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1" name="Text Box 82"/>
            <p:cNvSpPr txBox="1">
              <a:spLocks noChangeArrowheads="1"/>
            </p:cNvSpPr>
            <p:nvPr/>
          </p:nvSpPr>
          <p:spPr bwMode="auto">
            <a:xfrm>
              <a:off x="3217" y="717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B arazisi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2" name="Text Box 81"/>
            <p:cNvSpPr txBox="1">
              <a:spLocks noChangeArrowheads="1"/>
            </p:cNvSpPr>
            <p:nvPr/>
          </p:nvSpPr>
          <p:spPr bwMode="auto">
            <a:xfrm>
              <a:off x="4297" y="717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C arazisi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3" name="Text Box 80"/>
            <p:cNvSpPr txBox="1">
              <a:spLocks noChangeArrowheads="1"/>
            </p:cNvSpPr>
            <p:nvPr/>
          </p:nvSpPr>
          <p:spPr bwMode="auto">
            <a:xfrm>
              <a:off x="5377" y="717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D arazisi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4" name="Text Box 79"/>
            <p:cNvSpPr txBox="1">
              <a:spLocks noChangeArrowheads="1"/>
            </p:cNvSpPr>
            <p:nvPr/>
          </p:nvSpPr>
          <p:spPr bwMode="auto">
            <a:xfrm>
              <a:off x="6457" y="717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E arazisi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55" name="Rectangle 78"/>
            <p:cNvSpPr>
              <a:spLocks noChangeArrowheads="1"/>
            </p:cNvSpPr>
            <p:nvPr/>
          </p:nvSpPr>
          <p:spPr bwMode="auto">
            <a:xfrm>
              <a:off x="3037" y="3577"/>
              <a:ext cx="1080" cy="540"/>
            </a:xfrm>
            <a:prstGeom prst="rect">
              <a:avLst/>
            </a:prstGeom>
            <a:solidFill>
              <a:srgbClr val="FF99CC">
                <a:alpha val="53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6" name="Rectangle 77"/>
            <p:cNvSpPr>
              <a:spLocks noChangeArrowheads="1"/>
            </p:cNvSpPr>
            <p:nvPr/>
          </p:nvSpPr>
          <p:spPr bwMode="auto">
            <a:xfrm>
              <a:off x="1957" y="3577"/>
              <a:ext cx="1080" cy="540"/>
            </a:xfrm>
            <a:prstGeom prst="rect">
              <a:avLst/>
            </a:prstGeom>
            <a:solidFill>
              <a:srgbClr val="CCFFCC">
                <a:alpha val="55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7" name="Rectangle 76"/>
            <p:cNvSpPr>
              <a:spLocks noChangeArrowheads="1"/>
            </p:cNvSpPr>
            <p:nvPr/>
          </p:nvSpPr>
          <p:spPr bwMode="auto">
            <a:xfrm>
              <a:off x="4117" y="4117"/>
              <a:ext cx="1080" cy="54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8" name="Rectangle 75"/>
            <p:cNvSpPr>
              <a:spLocks noChangeArrowheads="1"/>
            </p:cNvSpPr>
            <p:nvPr/>
          </p:nvSpPr>
          <p:spPr bwMode="auto">
            <a:xfrm>
              <a:off x="3037" y="4117"/>
              <a:ext cx="1080" cy="540"/>
            </a:xfrm>
            <a:prstGeom prst="rect">
              <a:avLst/>
            </a:prstGeom>
            <a:solidFill>
              <a:srgbClr val="993366">
                <a:alpha val="50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531547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p:cNvGraphicFramePr>
          <p:nvPr/>
        </p:nvGraphicFramePr>
        <p:xfrm>
          <a:off x="1438276" y="228602"/>
          <a:ext cx="7066360" cy="5897563"/>
        </p:xfrm>
        <a:graphic>
          <a:graphicData uri="http://schemas.openxmlformats.org/presentationml/2006/ole">
            <mc:AlternateContent xmlns:mc="http://schemas.openxmlformats.org/markup-compatibility/2006">
              <mc:Choice xmlns:v="urn:schemas-microsoft-com:vml" Requires="v">
                <p:oleObj spid="_x0000_s1041" name="Chart" r:id="rId3" imgW="0" imgH="0" progId="MSGraph.Chart.8">
                  <p:embed/>
                </p:oleObj>
              </mc:Choice>
              <mc:Fallback>
                <p:oleObj name="Chart" r:id="rId3" imgW="0" imgH="0"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6" y="228602"/>
                        <a:ext cx="7066360" cy="58975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nvGrpSpPr>
          <p:cNvPr id="67587" name="Group 2"/>
          <p:cNvGrpSpPr>
            <a:grpSpLocks/>
          </p:cNvGrpSpPr>
          <p:nvPr/>
        </p:nvGrpSpPr>
        <p:grpSpPr bwMode="auto">
          <a:xfrm>
            <a:off x="3831432" y="2551113"/>
            <a:ext cx="3637360" cy="2197100"/>
            <a:chOff x="0" y="0"/>
            <a:chExt cx="3054" cy="1383"/>
          </a:xfrm>
        </p:grpSpPr>
        <p:sp>
          <p:nvSpPr>
            <p:cNvPr id="67594" name="Rectangle 3"/>
            <p:cNvSpPr>
              <a:spLocks/>
            </p:cNvSpPr>
            <p:nvPr/>
          </p:nvSpPr>
          <p:spPr bwMode="auto">
            <a:xfrm>
              <a:off x="2117" y="1003"/>
              <a:ext cx="937" cy="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38100" tIns="38100" rIns="78740" bIns="3810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r>
                <a:rPr lang="en-US" altLang="tr-TR" sz="1800">
                  <a:solidFill>
                    <a:schemeClr val="tx1"/>
                  </a:solidFill>
                  <a:cs typeface="Calibri" panose="020F0502020204030204" pitchFamily="34" charset="0"/>
                </a:rPr>
                <a:t>natural</a:t>
              </a:r>
              <a:r>
                <a:rPr lang="en-US" altLang="tr-TR" sz="1400">
                  <a:solidFill>
                    <a:schemeClr val="tx1"/>
                  </a:solidFill>
                  <a:cs typeface="Calibri" panose="020F0502020204030204" pitchFamily="34" charset="0"/>
                </a:rPr>
                <a:t> </a:t>
              </a:r>
              <a:r>
                <a:rPr lang="en-US" altLang="tr-TR" sz="1800">
                  <a:solidFill>
                    <a:schemeClr val="tx1"/>
                  </a:solidFill>
                  <a:cs typeface="Calibri" panose="020F0502020204030204" pitchFamily="34" charset="0"/>
                </a:rPr>
                <a:t>wage</a:t>
              </a:r>
            </a:p>
          </p:txBody>
        </p:sp>
        <p:sp>
          <p:nvSpPr>
            <p:cNvPr id="67595" name="AutoShape 4"/>
            <p:cNvSpPr>
              <a:spLocks/>
            </p:cNvSpPr>
            <p:nvPr/>
          </p:nvSpPr>
          <p:spPr bwMode="auto">
            <a:xfrm rot="5400000">
              <a:off x="1212" y="-1212"/>
              <a:ext cx="120" cy="2544"/>
            </a:xfrm>
            <a:custGeom>
              <a:avLst/>
              <a:gdLst>
                <a:gd name="T0" fmla="*/ 0 w 21600"/>
                <a:gd name="T1" fmla="*/ 0 h 21600"/>
                <a:gd name="T2" fmla="*/ 21600 w 21600"/>
                <a:gd name="T3" fmla="*/ 21600 h 21600"/>
              </a:gdLst>
              <a:ahLst/>
              <a:cxnLst/>
              <a:rect l="T0" t="T1" r="T2" b="T3"/>
              <a:pathLst>
                <a:path w="21600" h="21600">
                  <a:moveTo>
                    <a:pt x="21600" y="0"/>
                  </a:moveTo>
                  <a:cubicBezTo>
                    <a:pt x="15635" y="0"/>
                    <a:pt x="10800" y="32"/>
                    <a:pt x="10800" y="72"/>
                  </a:cubicBezTo>
                  <a:cubicBezTo>
                    <a:pt x="10800" y="72"/>
                    <a:pt x="10800" y="72"/>
                    <a:pt x="10800" y="72"/>
                  </a:cubicBezTo>
                  <a:lnTo>
                    <a:pt x="10800" y="10728"/>
                  </a:lnTo>
                  <a:cubicBezTo>
                    <a:pt x="10800" y="10768"/>
                    <a:pt x="5965" y="10800"/>
                    <a:pt x="0" y="10800"/>
                  </a:cubicBezTo>
                  <a:cubicBezTo>
                    <a:pt x="5965" y="10800"/>
                    <a:pt x="10800" y="10832"/>
                    <a:pt x="10800" y="10872"/>
                  </a:cubicBezTo>
                  <a:lnTo>
                    <a:pt x="10800" y="21528"/>
                  </a:lnTo>
                  <a:cubicBezTo>
                    <a:pt x="10800" y="21568"/>
                    <a:pt x="15635" y="21600"/>
                    <a:pt x="21600" y="21600"/>
                  </a:cubicBezTo>
                </a:path>
              </a:pathLst>
            </a:custGeom>
            <a:noFill/>
            <a:ln w="22225">
              <a:solidFill>
                <a:srgbClr val="7F7F7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endParaRPr lang="tr-TR" altLang="tr-TR" sz="1800"/>
            </a:p>
          </p:txBody>
        </p:sp>
      </p:grpSp>
      <p:sp>
        <p:nvSpPr>
          <p:cNvPr id="67588" name="Line 5"/>
          <p:cNvSpPr>
            <a:spLocks noChangeShapeType="1"/>
          </p:cNvSpPr>
          <p:nvPr/>
        </p:nvSpPr>
        <p:spPr bwMode="auto">
          <a:xfrm>
            <a:off x="1847851" y="4359275"/>
            <a:ext cx="4369594" cy="1588"/>
          </a:xfrm>
          <a:prstGeom prst="line">
            <a:avLst/>
          </a:prstGeom>
          <a:noFill/>
          <a:ln w="6350">
            <a:solidFill>
              <a:srgbClr val="404040"/>
            </a:solidFill>
            <a:prstDash val="lgDash"/>
            <a:round/>
            <a:headEnd/>
            <a:tailEnd/>
          </a:ln>
          <a:extLst>
            <a:ext uri="{909E8E84-426E-40dd-AFC4-6F175D3DCCD1}">
              <a14:hiddenFill xmlns:a14="http://schemas.microsoft.com/office/drawing/2010/main" xmlns="">
                <a:noFill/>
              </a14:hiddenFill>
            </a:ext>
          </a:extLst>
        </p:spPr>
        <p:txBody>
          <a:bodyPr lIns="0" tIns="0" rIns="0" bIns="0"/>
          <a:lstStyle/>
          <a:p>
            <a:endParaRPr lang="tr-TR"/>
          </a:p>
        </p:txBody>
      </p:sp>
      <p:grpSp>
        <p:nvGrpSpPr>
          <p:cNvPr id="67589" name="Group 6"/>
          <p:cNvGrpSpPr>
            <a:grpSpLocks/>
          </p:cNvGrpSpPr>
          <p:nvPr/>
        </p:nvGrpSpPr>
        <p:grpSpPr bwMode="auto">
          <a:xfrm>
            <a:off x="3008710" y="1209675"/>
            <a:ext cx="1321594" cy="1652588"/>
            <a:chOff x="0" y="0"/>
            <a:chExt cx="1110" cy="1041"/>
          </a:xfrm>
        </p:grpSpPr>
        <p:sp>
          <p:nvSpPr>
            <p:cNvPr id="67592" name="Rectangle 7"/>
            <p:cNvSpPr>
              <a:spLocks/>
            </p:cNvSpPr>
            <p:nvPr/>
          </p:nvSpPr>
          <p:spPr bwMode="auto">
            <a:xfrm>
              <a:off x="0" y="0"/>
              <a:ext cx="1110"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r>
                <a:rPr lang="en-US" altLang="tr-TR" sz="1800">
                  <a:solidFill>
                    <a:schemeClr val="tx1"/>
                  </a:solidFill>
                  <a:cs typeface="Calibri" panose="020F0502020204030204" pitchFamily="34" charset="0"/>
                </a:rPr>
                <a:t>marginal land</a:t>
              </a:r>
            </a:p>
          </p:txBody>
        </p:sp>
        <p:sp>
          <p:nvSpPr>
            <p:cNvPr id="67593" name="Line 8"/>
            <p:cNvSpPr>
              <a:spLocks noChangeShapeType="1"/>
            </p:cNvSpPr>
            <p:nvPr/>
          </p:nvSpPr>
          <p:spPr bwMode="auto">
            <a:xfrm flipH="1">
              <a:off x="443" y="234"/>
              <a:ext cx="1" cy="807"/>
            </a:xfrm>
            <a:prstGeom prst="line">
              <a:avLst/>
            </a:prstGeom>
            <a:noFill/>
            <a:ln w="12700">
              <a:solidFill>
                <a:srgbClr val="404040"/>
              </a:solidFill>
              <a:round/>
              <a:headEnd/>
              <a:tailEnd type="arrow" w="med" len="med"/>
            </a:ln>
            <a:extLst>
              <a:ext uri="{909E8E84-426E-40dd-AFC4-6F175D3DCCD1}">
                <a14:hiddenFill xmlns:a14="http://schemas.microsoft.com/office/drawing/2010/main" xmlns="">
                  <a:noFill/>
                </a14:hiddenFill>
              </a:ext>
            </a:extLst>
          </p:spPr>
          <p:txBody>
            <a:bodyPr lIns="0" tIns="0" rIns="0" bIns="0"/>
            <a:lstStyle/>
            <a:p>
              <a:endParaRPr lang="tr-TR"/>
            </a:p>
          </p:txBody>
        </p:sp>
      </p:grpSp>
      <p:sp>
        <p:nvSpPr>
          <p:cNvPr id="67590" name="Rectangle 9"/>
          <p:cNvSpPr>
            <a:spLocks/>
          </p:cNvSpPr>
          <p:nvPr/>
        </p:nvSpPr>
        <p:spPr bwMode="auto">
          <a:xfrm>
            <a:off x="4857750" y="2178052"/>
            <a:ext cx="16706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r>
              <a:rPr lang="en-US" altLang="tr-TR" sz="1800">
                <a:solidFill>
                  <a:schemeClr val="tx1"/>
                </a:solidFill>
                <a:cs typeface="Calibri" panose="020F0502020204030204" pitchFamily="34" charset="0"/>
              </a:rPr>
              <a:t>uncultivated land</a:t>
            </a:r>
          </a:p>
        </p:txBody>
      </p:sp>
      <p:sp>
        <p:nvSpPr>
          <p:cNvPr id="67591" name="Rectangle 10"/>
          <p:cNvSpPr>
            <a:spLocks/>
          </p:cNvSpPr>
          <p:nvPr/>
        </p:nvSpPr>
        <p:spPr bwMode="auto">
          <a:xfrm>
            <a:off x="5629275" y="368300"/>
            <a:ext cx="2943225" cy="279400"/>
          </a:xfrm>
          <a:prstGeom prst="rect">
            <a:avLst/>
          </a:prstGeom>
          <a:solidFill>
            <a:srgbClr val="FFFFFF"/>
          </a:solidFill>
          <a:ln w="9525">
            <a:solidFill>
              <a:srgbClr val="FFFFFF"/>
            </a:solidFill>
            <a:round/>
            <a:headEnd/>
            <a:tailEnd/>
          </a:ln>
        </p:spPr>
        <p:txBody>
          <a:bodyPr lIns="0" tIns="0" rIns="0" bIns="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endParaRPr lang="tr-TR" altLang="tr-TR" sz="1800"/>
          </a:p>
        </p:txBody>
      </p:sp>
    </p:spTree>
    <p:extLst>
      <p:ext uri="{BB962C8B-B14F-4D97-AF65-F5344CB8AC3E}">
        <p14:creationId xmlns:p14="http://schemas.microsoft.com/office/powerpoint/2010/main" val="2446201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Dönemin</a:t>
            </a:r>
            <a:r>
              <a:rPr lang="en-US" dirty="0" smtClean="0"/>
              <a:t> </a:t>
            </a:r>
            <a:r>
              <a:rPr lang="en-US" dirty="0" err="1" smtClean="0"/>
              <a:t>Özellikleri</a:t>
            </a:r>
            <a:endParaRPr lang="en-US" dirty="0"/>
          </a:p>
        </p:txBody>
      </p:sp>
      <p:sp>
        <p:nvSpPr>
          <p:cNvPr id="3" name="Content Placeholder 2"/>
          <p:cNvSpPr>
            <a:spLocks noGrp="1"/>
          </p:cNvSpPr>
          <p:nvPr>
            <p:ph idx="1"/>
          </p:nvPr>
        </p:nvSpPr>
        <p:spPr/>
        <p:txBody>
          <a:bodyPr/>
          <a:lstStyle/>
          <a:p>
            <a:pPr marL="0" indent="0">
              <a:buNone/>
            </a:pPr>
            <a:r>
              <a:rPr lang="tr-TR" b="1" dirty="0" smtClean="0"/>
              <a:t>Sanayi Devrimi </a:t>
            </a:r>
            <a:r>
              <a:rPr lang="tr-TR" u="sng" dirty="0" smtClean="0"/>
              <a:t>(18.yy’nin son çeyreği ve sonrası)</a:t>
            </a:r>
          </a:p>
          <a:p>
            <a:pPr marL="0" indent="0">
              <a:buNone/>
            </a:pPr>
            <a:endParaRPr lang="tr-TR" b="1" dirty="0" smtClean="0"/>
          </a:p>
          <a:p>
            <a:pPr marL="0" indent="0">
              <a:buNone/>
            </a:pPr>
            <a:r>
              <a:rPr lang="tr-TR" b="1" dirty="0" smtClean="0"/>
              <a:t>Tahıl Yasaları</a:t>
            </a:r>
            <a:r>
              <a:rPr lang="tr-TR" dirty="0" smtClean="0"/>
              <a:t>: İngiltere’ye tahıl ithalatını yasaklayan ya da sınırlayan yasalar (</a:t>
            </a:r>
            <a:r>
              <a:rPr lang="tr-TR" u="sng" dirty="0" smtClean="0"/>
              <a:t>1815-1846</a:t>
            </a:r>
            <a:r>
              <a:rPr lang="tr-TR" dirty="0" smtClean="0"/>
              <a:t>)</a:t>
            </a:r>
          </a:p>
          <a:p>
            <a:pPr marL="0" indent="0">
              <a:buNone/>
            </a:pPr>
            <a:endParaRPr lang="tr-TR" b="1" dirty="0" smtClean="0"/>
          </a:p>
          <a:p>
            <a:pPr marL="0" indent="0">
              <a:buNone/>
            </a:pPr>
            <a:r>
              <a:rPr lang="tr-TR" b="1" dirty="0" smtClean="0"/>
              <a:t>Yoksul Yasaları</a:t>
            </a:r>
            <a:r>
              <a:rPr lang="tr-TR" dirty="0" smtClean="0"/>
              <a:t>: Yoksullara parasal ve ayni yardımı öngören yasalar (</a:t>
            </a:r>
            <a:r>
              <a:rPr lang="tr-TR" u="sng" dirty="0" smtClean="0"/>
              <a:t>16. yy’den 20. yy’e</a:t>
            </a:r>
            <a:r>
              <a:rPr lang="tr-TR" dirty="0" smtClean="0"/>
              <a:t>)</a:t>
            </a:r>
          </a:p>
          <a:p>
            <a:endParaRPr lang="tr-TR" dirty="0" smtClean="0"/>
          </a:p>
          <a:p>
            <a:endParaRPr lang="en-US" dirty="0"/>
          </a:p>
        </p:txBody>
      </p:sp>
    </p:spTree>
    <p:extLst>
      <p:ext uri="{BB962C8B-B14F-4D97-AF65-F5344CB8AC3E}">
        <p14:creationId xmlns:p14="http://schemas.microsoft.com/office/powerpoint/2010/main" val="203046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p:cNvGraphicFramePr>
          <p:nvPr/>
        </p:nvGraphicFramePr>
        <p:xfrm>
          <a:off x="1438276" y="228602"/>
          <a:ext cx="7066360" cy="5897563"/>
        </p:xfrm>
        <a:graphic>
          <a:graphicData uri="http://schemas.openxmlformats.org/presentationml/2006/ole">
            <mc:AlternateContent xmlns:mc="http://schemas.openxmlformats.org/markup-compatibility/2006">
              <mc:Choice xmlns:v="urn:schemas-microsoft-com:vml" Requires="v">
                <p:oleObj spid="_x0000_s9233" name="Chart" r:id="rId3" imgW="0" imgH="0" progId="MSGraph.Chart.8">
                  <p:embed/>
                </p:oleObj>
              </mc:Choice>
              <mc:Fallback>
                <p:oleObj name="Chart" r:id="rId3" imgW="0" imgH="0"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6" y="228602"/>
                        <a:ext cx="7066360" cy="58975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8611" name="Rectangle 2"/>
          <p:cNvSpPr>
            <a:spLocks/>
          </p:cNvSpPr>
          <p:nvPr/>
        </p:nvSpPr>
        <p:spPr bwMode="auto">
          <a:xfrm>
            <a:off x="5629275" y="368300"/>
            <a:ext cx="2943225" cy="279400"/>
          </a:xfrm>
          <a:prstGeom prst="rect">
            <a:avLst/>
          </a:prstGeom>
          <a:solidFill>
            <a:srgbClr val="FFFFFF"/>
          </a:solidFill>
          <a:ln w="9525">
            <a:solidFill>
              <a:srgbClr val="FFFFFF"/>
            </a:solidFill>
            <a:round/>
            <a:headEnd/>
            <a:tailEnd/>
          </a:ln>
        </p:spPr>
        <p:txBody>
          <a:bodyPr lIns="0" tIns="0" rIns="0" bIns="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endParaRPr lang="tr-TR" altLang="tr-TR" sz="1800"/>
          </a:p>
        </p:txBody>
      </p:sp>
    </p:spTree>
    <p:extLst>
      <p:ext uri="{BB962C8B-B14F-4D97-AF65-F5344CB8AC3E}">
        <p14:creationId xmlns:p14="http://schemas.microsoft.com/office/powerpoint/2010/main" val="101328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p:cNvGraphicFramePr>
          <p:nvPr/>
        </p:nvGraphicFramePr>
        <p:xfrm>
          <a:off x="1438276" y="228602"/>
          <a:ext cx="7066360" cy="5897563"/>
        </p:xfrm>
        <a:graphic>
          <a:graphicData uri="http://schemas.openxmlformats.org/presentationml/2006/ole">
            <mc:AlternateContent xmlns:mc="http://schemas.openxmlformats.org/markup-compatibility/2006">
              <mc:Choice xmlns:v="urn:schemas-microsoft-com:vml" Requires="v">
                <p:oleObj spid="_x0000_s10257" name="Chart" r:id="rId3" imgW="0" imgH="0" progId="MSGraph.Chart.8">
                  <p:embed/>
                </p:oleObj>
              </mc:Choice>
              <mc:Fallback>
                <p:oleObj name="Chart" r:id="rId3" imgW="0" imgH="0"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6" y="228602"/>
                        <a:ext cx="7066360" cy="58975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9635" name="Rectangle 2"/>
          <p:cNvSpPr>
            <a:spLocks/>
          </p:cNvSpPr>
          <p:nvPr/>
        </p:nvSpPr>
        <p:spPr bwMode="auto">
          <a:xfrm>
            <a:off x="5629275" y="368300"/>
            <a:ext cx="2943225" cy="279400"/>
          </a:xfrm>
          <a:prstGeom prst="rect">
            <a:avLst/>
          </a:prstGeom>
          <a:solidFill>
            <a:srgbClr val="FFFFFF"/>
          </a:solidFill>
          <a:ln w="9525">
            <a:solidFill>
              <a:srgbClr val="FFFFFF"/>
            </a:solidFill>
            <a:round/>
            <a:headEnd/>
            <a:tailEnd/>
          </a:ln>
        </p:spPr>
        <p:txBody>
          <a:bodyPr lIns="0" tIns="0" rIns="0" bIns="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endParaRPr lang="tr-TR" altLang="tr-TR" sz="1800"/>
          </a:p>
        </p:txBody>
      </p:sp>
    </p:spTree>
    <p:extLst>
      <p:ext uri="{BB962C8B-B14F-4D97-AF65-F5344CB8AC3E}">
        <p14:creationId xmlns:p14="http://schemas.microsoft.com/office/powerpoint/2010/main" val="365541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p:cNvGraphicFramePr>
          <p:nvPr/>
        </p:nvGraphicFramePr>
        <p:xfrm>
          <a:off x="1438276" y="228602"/>
          <a:ext cx="7066360" cy="5897563"/>
        </p:xfrm>
        <a:graphic>
          <a:graphicData uri="http://schemas.openxmlformats.org/presentationml/2006/ole">
            <mc:AlternateContent xmlns:mc="http://schemas.openxmlformats.org/markup-compatibility/2006">
              <mc:Choice xmlns:v="urn:schemas-microsoft-com:vml" Requires="v">
                <p:oleObj spid="_x0000_s11281" name="Chart" r:id="rId3" imgW="0" imgH="0" progId="MSGraph.Chart.8">
                  <p:embed/>
                </p:oleObj>
              </mc:Choice>
              <mc:Fallback>
                <p:oleObj name="Chart" r:id="rId3" imgW="0" imgH="0"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6" y="228602"/>
                        <a:ext cx="7066360" cy="58975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0659" name="Rectangle 2"/>
          <p:cNvSpPr>
            <a:spLocks/>
          </p:cNvSpPr>
          <p:nvPr/>
        </p:nvSpPr>
        <p:spPr bwMode="auto">
          <a:xfrm>
            <a:off x="5629275" y="368300"/>
            <a:ext cx="2943225" cy="279400"/>
          </a:xfrm>
          <a:prstGeom prst="rect">
            <a:avLst/>
          </a:prstGeom>
          <a:solidFill>
            <a:srgbClr val="FFFFFF"/>
          </a:solidFill>
          <a:ln w="9525">
            <a:solidFill>
              <a:srgbClr val="FFFFFF"/>
            </a:solidFill>
            <a:round/>
            <a:headEnd/>
            <a:tailEnd/>
          </a:ln>
        </p:spPr>
        <p:txBody>
          <a:bodyPr lIns="0" tIns="0" rIns="0" bIns="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endParaRPr lang="tr-TR" altLang="tr-TR" sz="1800"/>
          </a:p>
        </p:txBody>
      </p:sp>
    </p:spTree>
    <p:extLst>
      <p:ext uri="{BB962C8B-B14F-4D97-AF65-F5344CB8AC3E}">
        <p14:creationId xmlns:p14="http://schemas.microsoft.com/office/powerpoint/2010/main" val="1460932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p:cNvGraphicFramePr>
          <p:nvPr/>
        </p:nvGraphicFramePr>
        <p:xfrm>
          <a:off x="1438276" y="228602"/>
          <a:ext cx="7066360" cy="5897563"/>
        </p:xfrm>
        <a:graphic>
          <a:graphicData uri="http://schemas.openxmlformats.org/presentationml/2006/ole">
            <mc:AlternateContent xmlns:mc="http://schemas.openxmlformats.org/markup-compatibility/2006">
              <mc:Choice xmlns:v="urn:schemas-microsoft-com:vml" Requires="v">
                <p:oleObj spid="_x0000_s12305" name="Chart" r:id="rId3" imgW="0" imgH="0" progId="MSGraph.Chart.8">
                  <p:embed/>
                </p:oleObj>
              </mc:Choice>
              <mc:Fallback>
                <p:oleObj name="Chart" r:id="rId3" imgW="0" imgH="0"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6" y="228602"/>
                        <a:ext cx="7066360" cy="58975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1683" name="Rectangle 2"/>
          <p:cNvSpPr>
            <a:spLocks/>
          </p:cNvSpPr>
          <p:nvPr/>
        </p:nvSpPr>
        <p:spPr bwMode="auto">
          <a:xfrm>
            <a:off x="5629275" y="368300"/>
            <a:ext cx="2943225" cy="279400"/>
          </a:xfrm>
          <a:prstGeom prst="rect">
            <a:avLst/>
          </a:prstGeom>
          <a:solidFill>
            <a:srgbClr val="FFFFFF"/>
          </a:solidFill>
          <a:ln w="9525">
            <a:solidFill>
              <a:srgbClr val="FFFFFF"/>
            </a:solidFill>
            <a:round/>
            <a:headEnd/>
            <a:tailEnd/>
          </a:ln>
        </p:spPr>
        <p:txBody>
          <a:bodyPr lIns="0" tIns="0" rIns="0" bIns="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endParaRPr lang="tr-TR" altLang="tr-TR" sz="1800"/>
          </a:p>
        </p:txBody>
      </p:sp>
    </p:spTree>
    <p:extLst>
      <p:ext uri="{BB962C8B-B14F-4D97-AF65-F5344CB8AC3E}">
        <p14:creationId xmlns:p14="http://schemas.microsoft.com/office/powerpoint/2010/main" val="1140950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p:cNvGraphicFramePr>
          <p:nvPr/>
        </p:nvGraphicFramePr>
        <p:xfrm>
          <a:off x="1438276" y="228602"/>
          <a:ext cx="7066360" cy="5897563"/>
        </p:xfrm>
        <a:graphic>
          <a:graphicData uri="http://schemas.openxmlformats.org/presentationml/2006/ole">
            <mc:AlternateContent xmlns:mc="http://schemas.openxmlformats.org/markup-compatibility/2006">
              <mc:Choice xmlns:v="urn:schemas-microsoft-com:vml" Requires="v">
                <p:oleObj spid="_x0000_s13329" name="Chart" r:id="rId3" imgW="0" imgH="0" progId="MSGraph.Chart.8">
                  <p:embed/>
                </p:oleObj>
              </mc:Choice>
              <mc:Fallback>
                <p:oleObj name="Chart" r:id="rId3" imgW="0" imgH="0"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6" y="228602"/>
                        <a:ext cx="7066360" cy="58975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2707" name="Rectangle 2"/>
          <p:cNvSpPr>
            <a:spLocks/>
          </p:cNvSpPr>
          <p:nvPr/>
        </p:nvSpPr>
        <p:spPr bwMode="auto">
          <a:xfrm>
            <a:off x="5629275" y="368300"/>
            <a:ext cx="2943225" cy="279400"/>
          </a:xfrm>
          <a:prstGeom prst="rect">
            <a:avLst/>
          </a:prstGeom>
          <a:solidFill>
            <a:srgbClr val="FFFFFF"/>
          </a:solidFill>
          <a:ln w="9525">
            <a:solidFill>
              <a:srgbClr val="FFFFFF"/>
            </a:solidFill>
            <a:round/>
            <a:headEnd/>
            <a:tailEnd/>
          </a:ln>
        </p:spPr>
        <p:txBody>
          <a:bodyPr lIns="0" tIns="0" rIns="0" bIns="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endParaRPr lang="tr-TR" altLang="tr-TR" sz="1800"/>
          </a:p>
        </p:txBody>
      </p:sp>
    </p:spTree>
    <p:extLst>
      <p:ext uri="{BB962C8B-B14F-4D97-AF65-F5344CB8AC3E}">
        <p14:creationId xmlns:p14="http://schemas.microsoft.com/office/powerpoint/2010/main" val="3753774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p:cNvGraphicFramePr>
          <p:nvPr/>
        </p:nvGraphicFramePr>
        <p:xfrm>
          <a:off x="1438276" y="228602"/>
          <a:ext cx="7066360" cy="5897563"/>
        </p:xfrm>
        <a:graphic>
          <a:graphicData uri="http://schemas.openxmlformats.org/presentationml/2006/ole">
            <mc:AlternateContent xmlns:mc="http://schemas.openxmlformats.org/markup-compatibility/2006">
              <mc:Choice xmlns:v="urn:schemas-microsoft-com:vml" Requires="v">
                <p:oleObj spid="_x0000_s14353" name="Chart" r:id="rId3" imgW="0" imgH="0" progId="MSGraph.Chart.8">
                  <p:embed/>
                </p:oleObj>
              </mc:Choice>
              <mc:Fallback>
                <p:oleObj name="Chart" r:id="rId3" imgW="0" imgH="0" progId="MSGraph.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6" y="228602"/>
                        <a:ext cx="7066360" cy="58975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3731" name="Rectangle 2"/>
          <p:cNvSpPr>
            <a:spLocks/>
          </p:cNvSpPr>
          <p:nvPr/>
        </p:nvSpPr>
        <p:spPr bwMode="auto">
          <a:xfrm>
            <a:off x="5629275" y="368300"/>
            <a:ext cx="2943225" cy="279400"/>
          </a:xfrm>
          <a:prstGeom prst="rect">
            <a:avLst/>
          </a:prstGeom>
          <a:solidFill>
            <a:srgbClr val="FFFFFF"/>
          </a:solidFill>
          <a:ln w="9525">
            <a:solidFill>
              <a:srgbClr val="FFFFFF"/>
            </a:solidFill>
            <a:round/>
            <a:headEnd/>
            <a:tailEnd/>
          </a:ln>
        </p:spPr>
        <p:txBody>
          <a:bodyPr lIns="0" tIns="0" rIns="0" bIns="0"/>
          <a:lstStyle>
            <a:lvl1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endParaRPr lang="tr-TR" altLang="tr-TR" sz="1800"/>
          </a:p>
        </p:txBody>
      </p:sp>
      <p:sp>
        <p:nvSpPr>
          <p:cNvPr id="73732" name="Rectangle 3"/>
          <p:cNvSpPr>
            <a:spLocks/>
          </p:cNvSpPr>
          <p:nvPr/>
        </p:nvSpPr>
        <p:spPr bwMode="auto">
          <a:xfrm>
            <a:off x="5429250" y="3898900"/>
            <a:ext cx="24749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lvl1pPr marL="39688"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1pPr>
            <a:lvl2pPr marL="37931725" indent="-37474525"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2pPr>
            <a:lvl3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3pPr>
            <a:lvl4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4pPr>
            <a:lvl5pPr eaLnBrk="0" hangingPunct="0">
              <a:defRPr sz="2400">
                <a:solidFill>
                  <a:srgbClr val="000000"/>
                </a:solidFill>
                <a:latin typeface="Calibri" panose="020F0502020204030204" pitchFamily="34" charset="0"/>
                <a:ea typeface="ヒラギノ角ゴ ProN W3" charset="-128"/>
                <a:sym typeface="Calibri" panose="020F0502020204030204" pitchFamily="34" charset="0"/>
              </a:defRPr>
            </a:lvl5pPr>
            <a:lvl6pPr marL="4572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6pPr>
            <a:lvl7pPr marL="9144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7pPr>
            <a:lvl8pPr marL="13716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8pPr>
            <a:lvl9pPr marL="1828800" eaLnBrk="0" fontAlgn="base" hangingPunct="0">
              <a:spcBef>
                <a:spcPct val="0"/>
              </a:spcBef>
              <a:spcAft>
                <a:spcPct val="0"/>
              </a:spcAft>
              <a:defRPr sz="2400">
                <a:solidFill>
                  <a:srgbClr val="000000"/>
                </a:solidFill>
                <a:latin typeface="Calibri" panose="020F0502020204030204" pitchFamily="34" charset="0"/>
                <a:ea typeface="ヒラギノ角ゴ ProN W3" charset="-128"/>
                <a:sym typeface="Calibri" panose="020F0502020204030204" pitchFamily="34" charset="0"/>
              </a:defRPr>
            </a:lvl9pPr>
          </a:lstStyle>
          <a:p>
            <a:pPr eaLnBrk="1" hangingPunct="1"/>
            <a:r>
              <a:rPr lang="en-US" altLang="tr-TR">
                <a:solidFill>
                  <a:schemeClr val="tx1"/>
                </a:solidFill>
                <a:latin typeface="Calibri Bold" panose="020F0702030404030204" pitchFamily="34" charset="0"/>
                <a:cs typeface="Calibri Bold" panose="020F0702030404030204" pitchFamily="34" charset="0"/>
                <a:sym typeface="Calibri Bold" panose="020F0702030404030204" pitchFamily="34" charset="0"/>
              </a:rPr>
              <a:t>STATIONARY STATE</a:t>
            </a:r>
          </a:p>
        </p:txBody>
      </p:sp>
    </p:spTree>
    <p:extLst>
      <p:ext uri="{BB962C8B-B14F-4D97-AF65-F5344CB8AC3E}">
        <p14:creationId xmlns:p14="http://schemas.microsoft.com/office/powerpoint/2010/main" val="2894384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smtClean="0">
                <a:solidFill>
                  <a:schemeClr val="folHlink"/>
                </a:solidFill>
                <a:cs typeface="+mn-cs"/>
              </a:rPr>
              <a:t>Rant arazinin verimliliğinden değil, doğada gereksinmelerimize yetecek miktarda iyi kalite arazi bulunmamasından; giderek daha az verimli arazilerin ekilmesinden ileri gelmektedir</a:t>
            </a:r>
            <a:r>
              <a:rPr lang="tr-TR" dirty="0" smtClean="0">
                <a:cs typeface="+mn-cs"/>
              </a:rPr>
              <a:t>. </a:t>
            </a:r>
          </a:p>
          <a:p>
            <a:r>
              <a:rPr lang="tr-TR" dirty="0" smtClean="0">
                <a:cs typeface="+mn-cs"/>
              </a:rPr>
              <a:t>Talebe nazaran bol olan bir malın fiyatı yoktur.</a:t>
            </a:r>
          </a:p>
          <a:p>
            <a:endParaRPr lang="en-US" dirty="0"/>
          </a:p>
        </p:txBody>
      </p:sp>
    </p:spTree>
    <p:extLst>
      <p:ext uri="{BB962C8B-B14F-4D97-AF65-F5344CB8AC3E}">
        <p14:creationId xmlns:p14="http://schemas.microsoft.com/office/powerpoint/2010/main" val="1405125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1873333"/>
          </a:xfrm>
          <a:prstGeom prst="rect">
            <a:avLst/>
          </a:prstGeom>
        </p:spPr>
        <p:txBody>
          <a:bodyPr>
            <a:spAutoFit/>
          </a:bodyPr>
          <a:lstStyle/>
          <a:p>
            <a:pPr>
              <a:lnSpc>
                <a:spcPct val="90000"/>
              </a:lnSpc>
              <a:defRPr/>
            </a:pPr>
            <a:r>
              <a:rPr lang="tr-TR" dirty="0"/>
              <a:t>T</a:t>
            </a:r>
            <a:r>
              <a:rPr lang="tr-TR" dirty="0" smtClean="0"/>
              <a:t>arım </a:t>
            </a:r>
            <a:r>
              <a:rPr lang="tr-TR" dirty="0"/>
              <a:t>ürünlerine gereksinme artar; iyi kalitede arazi miktarı talebi karşılamaz duruma gelir, o zaman çiftçiler ikinci, yetmezse üçüncü kalitede arazileri işlemeye başlarlar.</a:t>
            </a:r>
          </a:p>
        </p:txBody>
      </p:sp>
    </p:spTree>
    <p:extLst>
      <p:ext uri="{BB962C8B-B14F-4D97-AF65-F5344CB8AC3E}">
        <p14:creationId xmlns:p14="http://schemas.microsoft.com/office/powerpoint/2010/main" val="51108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t>
            </a:r>
            <a:r>
              <a:rPr lang="en-US" dirty="0" err="1" smtClean="0"/>
              <a:t>Varsayımlar</a:t>
            </a:r>
            <a:r>
              <a:rPr lang="en-US" dirty="0" smtClean="0"/>
              <a:t>”</a:t>
            </a:r>
            <a:endParaRPr lang="en-US" dirty="0"/>
          </a:p>
        </p:txBody>
      </p:sp>
      <p:sp>
        <p:nvSpPr>
          <p:cNvPr id="7" name="Content Placeholder 6"/>
          <p:cNvSpPr>
            <a:spLocks noGrp="1"/>
          </p:cNvSpPr>
          <p:nvPr>
            <p:ph idx="1"/>
          </p:nvPr>
        </p:nvSpPr>
        <p:spPr/>
        <p:txBody>
          <a:bodyPr/>
          <a:lstStyle/>
          <a:p>
            <a:r>
              <a:rPr lang="en-US" dirty="0">
                <a:solidFill>
                  <a:srgbClr val="953735"/>
                </a:solidFill>
              </a:rPr>
              <a:t>Art </a:t>
            </a:r>
            <a:r>
              <a:rPr lang="en-US" dirty="0" err="1">
                <a:solidFill>
                  <a:srgbClr val="953735"/>
                </a:solidFill>
              </a:rPr>
              <a:t>arda</a:t>
            </a:r>
            <a:r>
              <a:rPr lang="en-US" dirty="0">
                <a:solidFill>
                  <a:srgbClr val="953735"/>
                </a:solidFill>
              </a:rPr>
              <a:t> </a:t>
            </a:r>
            <a:r>
              <a:rPr lang="en-US" dirty="0" err="1">
                <a:solidFill>
                  <a:srgbClr val="953735"/>
                </a:solidFill>
              </a:rPr>
              <a:t>verimsiz</a:t>
            </a:r>
            <a:r>
              <a:rPr lang="en-US" dirty="0">
                <a:solidFill>
                  <a:srgbClr val="953735"/>
                </a:solidFill>
              </a:rPr>
              <a:t> </a:t>
            </a:r>
            <a:r>
              <a:rPr lang="en-US" dirty="0" err="1">
                <a:solidFill>
                  <a:srgbClr val="953735"/>
                </a:solidFill>
              </a:rPr>
              <a:t>toprakların</a:t>
            </a:r>
            <a:r>
              <a:rPr lang="en-US" dirty="0">
                <a:solidFill>
                  <a:srgbClr val="953735"/>
                </a:solidFill>
              </a:rPr>
              <a:t> </a:t>
            </a:r>
            <a:r>
              <a:rPr lang="en-US" dirty="0" err="1">
                <a:solidFill>
                  <a:srgbClr val="953735"/>
                </a:solidFill>
              </a:rPr>
              <a:t>ekime</a:t>
            </a:r>
            <a:r>
              <a:rPr lang="en-US" dirty="0">
                <a:solidFill>
                  <a:srgbClr val="953735"/>
                </a:solidFill>
              </a:rPr>
              <a:t> </a:t>
            </a:r>
            <a:r>
              <a:rPr lang="en-US" dirty="0" err="1">
                <a:solidFill>
                  <a:srgbClr val="953735"/>
                </a:solidFill>
              </a:rPr>
              <a:t>açılması</a:t>
            </a:r>
            <a:r>
              <a:rPr lang="en-US" dirty="0">
                <a:solidFill>
                  <a:srgbClr val="953735"/>
                </a:solidFill>
              </a:rPr>
              <a:t> </a:t>
            </a:r>
            <a:r>
              <a:rPr lang="en-US" dirty="0" err="1">
                <a:solidFill>
                  <a:srgbClr val="953735"/>
                </a:solidFill>
              </a:rPr>
              <a:t>kar</a:t>
            </a:r>
            <a:r>
              <a:rPr lang="en-US" dirty="0">
                <a:solidFill>
                  <a:srgbClr val="953735"/>
                </a:solidFill>
              </a:rPr>
              <a:t> </a:t>
            </a:r>
            <a:r>
              <a:rPr lang="en-US" dirty="0" err="1">
                <a:solidFill>
                  <a:srgbClr val="953735"/>
                </a:solidFill>
              </a:rPr>
              <a:t>oranını</a:t>
            </a:r>
            <a:r>
              <a:rPr lang="en-US" dirty="0">
                <a:solidFill>
                  <a:srgbClr val="953735"/>
                </a:solidFill>
              </a:rPr>
              <a:t> </a:t>
            </a:r>
            <a:r>
              <a:rPr lang="en-US" dirty="0" err="1" smtClean="0">
                <a:solidFill>
                  <a:srgbClr val="953735"/>
                </a:solidFill>
              </a:rPr>
              <a:t>düşürür</a:t>
            </a:r>
            <a:r>
              <a:rPr lang="en-US" dirty="0" smtClean="0">
                <a:solidFill>
                  <a:srgbClr val="953735"/>
                </a:solidFill>
              </a:rPr>
              <a:t>!</a:t>
            </a:r>
            <a:endParaRPr lang="en-US" dirty="0">
              <a:solidFill>
                <a:srgbClr val="953735"/>
              </a:solidFill>
            </a:endParaRPr>
          </a:p>
          <a:p>
            <a:r>
              <a:rPr lang="en-US" dirty="0" err="1" smtClean="0"/>
              <a:t>Yüksek</a:t>
            </a:r>
            <a:r>
              <a:rPr lang="en-US" dirty="0" smtClean="0"/>
              <a:t> rant </a:t>
            </a:r>
            <a:r>
              <a:rPr lang="en-US" dirty="0" err="1" smtClean="0"/>
              <a:t>uğruna</a:t>
            </a:r>
            <a:r>
              <a:rPr lang="en-US" dirty="0" smtClean="0"/>
              <a:t> </a:t>
            </a:r>
            <a:r>
              <a:rPr lang="en-US" dirty="0" err="1" smtClean="0"/>
              <a:t>üretim</a:t>
            </a:r>
            <a:r>
              <a:rPr lang="en-US" dirty="0" smtClean="0"/>
              <a:t> </a:t>
            </a:r>
            <a:r>
              <a:rPr lang="en-US" dirty="0" err="1" smtClean="0"/>
              <a:t>karı</a:t>
            </a:r>
            <a:r>
              <a:rPr lang="en-US" dirty="0" smtClean="0"/>
              <a:t> </a:t>
            </a:r>
            <a:r>
              <a:rPr lang="en-US" dirty="0" err="1" smtClean="0"/>
              <a:t>azaltır</a:t>
            </a:r>
            <a:r>
              <a:rPr lang="en-US" dirty="0" smtClean="0"/>
              <a:t>.</a:t>
            </a:r>
          </a:p>
          <a:p>
            <a:r>
              <a:rPr lang="en-US" dirty="0" smtClean="0"/>
              <a:t>Rant her </a:t>
            </a:r>
            <a:r>
              <a:rPr lang="en-US" dirty="0" err="1" smtClean="0"/>
              <a:t>durumda</a:t>
            </a:r>
            <a:r>
              <a:rPr lang="en-US" dirty="0" smtClean="0"/>
              <a:t> </a:t>
            </a:r>
            <a:r>
              <a:rPr lang="en-US" dirty="0" err="1" smtClean="0"/>
              <a:t>topraktan</a:t>
            </a:r>
            <a:r>
              <a:rPr lang="en-US" dirty="0" smtClean="0"/>
              <a:t> </a:t>
            </a:r>
            <a:r>
              <a:rPr lang="en-US" dirty="0" err="1" smtClean="0"/>
              <a:t>daha</a:t>
            </a:r>
            <a:r>
              <a:rPr lang="en-US" dirty="0" smtClean="0"/>
              <a:t> </a:t>
            </a:r>
            <a:r>
              <a:rPr lang="en-US" dirty="0" err="1" smtClean="0"/>
              <a:t>önce</a:t>
            </a:r>
            <a:r>
              <a:rPr lang="en-US" dirty="0" smtClean="0"/>
              <a:t> </a:t>
            </a:r>
            <a:r>
              <a:rPr lang="en-US" dirty="0" err="1" smtClean="0"/>
              <a:t>edinilmiş</a:t>
            </a:r>
            <a:r>
              <a:rPr lang="en-US" dirty="0" smtClean="0"/>
              <a:t> </a:t>
            </a:r>
            <a:r>
              <a:rPr lang="en-US" dirty="0" err="1" smtClean="0"/>
              <a:t>karın</a:t>
            </a:r>
            <a:r>
              <a:rPr lang="en-US" dirty="0" smtClean="0"/>
              <a:t> </a:t>
            </a:r>
            <a:r>
              <a:rPr lang="en-US" dirty="0" err="1" smtClean="0"/>
              <a:t>parçasıdır</a:t>
            </a:r>
            <a:r>
              <a:rPr lang="en-US" dirty="0" smtClean="0"/>
              <a:t>.</a:t>
            </a:r>
          </a:p>
          <a:p>
            <a:r>
              <a:rPr lang="en-US" dirty="0" smtClean="0"/>
              <a:t>Karı </a:t>
            </a:r>
            <a:r>
              <a:rPr lang="en-US" dirty="0" err="1" smtClean="0"/>
              <a:t>azaltan</a:t>
            </a:r>
            <a:r>
              <a:rPr lang="en-US" dirty="0" smtClean="0"/>
              <a:t> </a:t>
            </a:r>
            <a:r>
              <a:rPr lang="en-US" dirty="0" err="1" smtClean="0"/>
              <a:t>emek</a:t>
            </a:r>
            <a:r>
              <a:rPr lang="en-US" dirty="0" smtClean="0"/>
              <a:t> </a:t>
            </a:r>
            <a:r>
              <a:rPr lang="en-US" dirty="0" err="1" smtClean="0"/>
              <a:t>maliyetindeki</a:t>
            </a:r>
            <a:r>
              <a:rPr lang="en-US" dirty="0" smtClean="0"/>
              <a:t> </a:t>
            </a:r>
            <a:r>
              <a:rPr lang="en-US" dirty="0" err="1" smtClean="0"/>
              <a:t>artıştır</a:t>
            </a:r>
            <a:r>
              <a:rPr lang="en-US" dirty="0" smtClean="0"/>
              <a:t>.</a:t>
            </a:r>
          </a:p>
        </p:txBody>
      </p:sp>
    </p:spTree>
    <p:extLst>
      <p:ext uri="{BB962C8B-B14F-4D97-AF65-F5344CB8AC3E}">
        <p14:creationId xmlns:p14="http://schemas.microsoft.com/office/powerpoint/2010/main" val="202735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Ücret</a:t>
            </a:r>
            <a:r>
              <a:rPr lang="en-US" dirty="0"/>
              <a:t> </a:t>
            </a:r>
            <a:r>
              <a:rPr lang="en-US" dirty="0" err="1"/>
              <a:t>Teorisi</a:t>
            </a:r>
            <a:endParaRPr lang="en-US" dirty="0"/>
          </a:p>
        </p:txBody>
      </p:sp>
      <p:sp>
        <p:nvSpPr>
          <p:cNvPr id="3" name="Content Placeholder 2"/>
          <p:cNvSpPr>
            <a:spLocks noGrp="1"/>
          </p:cNvSpPr>
          <p:nvPr>
            <p:ph idx="1"/>
          </p:nvPr>
        </p:nvSpPr>
        <p:spPr/>
        <p:txBody>
          <a:bodyPr/>
          <a:lstStyle/>
          <a:p>
            <a:r>
              <a:rPr lang="en-US" dirty="0" err="1" smtClean="0">
                <a:solidFill>
                  <a:srgbClr val="C0504D"/>
                </a:solidFill>
              </a:rPr>
              <a:t>Doğal</a:t>
            </a:r>
            <a:r>
              <a:rPr lang="en-US" dirty="0" smtClean="0">
                <a:solidFill>
                  <a:srgbClr val="C0504D"/>
                </a:solidFill>
              </a:rPr>
              <a:t> </a:t>
            </a:r>
            <a:r>
              <a:rPr lang="en-US" dirty="0" err="1" smtClean="0">
                <a:solidFill>
                  <a:srgbClr val="C0504D"/>
                </a:solidFill>
              </a:rPr>
              <a:t>ücret</a:t>
            </a:r>
            <a:r>
              <a:rPr lang="en-US" dirty="0" err="1" smtClean="0"/>
              <a:t>-işçinin</a:t>
            </a:r>
            <a:r>
              <a:rPr lang="en-US" dirty="0" smtClean="0"/>
              <a:t> </a:t>
            </a:r>
            <a:r>
              <a:rPr lang="en-US" dirty="0" err="1" smtClean="0"/>
              <a:t>yaşaması</a:t>
            </a:r>
            <a:r>
              <a:rPr lang="en-US" dirty="0" smtClean="0"/>
              <a:t> </a:t>
            </a:r>
            <a:r>
              <a:rPr lang="en-US" dirty="0" err="1" smtClean="0"/>
              <a:t>ve</a:t>
            </a:r>
            <a:r>
              <a:rPr lang="en-US" dirty="0" smtClean="0"/>
              <a:t> </a:t>
            </a:r>
            <a:r>
              <a:rPr lang="en-US" dirty="0" err="1" smtClean="0"/>
              <a:t>neslinin</a:t>
            </a:r>
            <a:r>
              <a:rPr lang="en-US" dirty="0" smtClean="0"/>
              <a:t> </a:t>
            </a:r>
            <a:r>
              <a:rPr lang="en-US" dirty="0" err="1" smtClean="0"/>
              <a:t>artması</a:t>
            </a:r>
            <a:r>
              <a:rPr lang="en-US" dirty="0" smtClean="0"/>
              <a:t> </a:t>
            </a:r>
            <a:r>
              <a:rPr lang="en-US" dirty="0" err="1" smtClean="0"/>
              <a:t>için</a:t>
            </a:r>
            <a:r>
              <a:rPr lang="en-US" dirty="0" smtClean="0"/>
              <a:t> </a:t>
            </a:r>
            <a:r>
              <a:rPr lang="en-US" dirty="0" err="1" smtClean="0"/>
              <a:t>gerekli</a:t>
            </a:r>
            <a:r>
              <a:rPr lang="en-US" dirty="0" smtClean="0"/>
              <a:t> </a:t>
            </a:r>
            <a:r>
              <a:rPr lang="en-US" dirty="0" err="1" smtClean="0"/>
              <a:t>ücret-asgari</a:t>
            </a:r>
            <a:r>
              <a:rPr lang="en-US" dirty="0" smtClean="0"/>
              <a:t> </a:t>
            </a:r>
            <a:r>
              <a:rPr lang="en-US" dirty="0" err="1" smtClean="0"/>
              <a:t>geçinme</a:t>
            </a:r>
            <a:r>
              <a:rPr lang="en-US" dirty="0" smtClean="0"/>
              <a:t> </a:t>
            </a:r>
            <a:r>
              <a:rPr lang="en-US" dirty="0" err="1" smtClean="0"/>
              <a:t>haddi</a:t>
            </a:r>
            <a:r>
              <a:rPr lang="en-US" dirty="0" smtClean="0"/>
              <a:t>.</a:t>
            </a:r>
          </a:p>
          <a:p>
            <a:endParaRPr lang="en-US" dirty="0"/>
          </a:p>
          <a:p>
            <a:r>
              <a:rPr lang="en-US" dirty="0" err="1" smtClean="0">
                <a:solidFill>
                  <a:srgbClr val="C0504D"/>
                </a:solidFill>
              </a:rPr>
              <a:t>Piyasa</a:t>
            </a:r>
            <a:r>
              <a:rPr lang="en-US" dirty="0" smtClean="0">
                <a:solidFill>
                  <a:srgbClr val="C0504D"/>
                </a:solidFill>
              </a:rPr>
              <a:t> </a:t>
            </a:r>
            <a:r>
              <a:rPr lang="en-US" dirty="0" err="1" smtClean="0">
                <a:solidFill>
                  <a:srgbClr val="C0504D"/>
                </a:solidFill>
              </a:rPr>
              <a:t>ücreti</a:t>
            </a:r>
            <a:r>
              <a:rPr lang="en-US" dirty="0" err="1" smtClean="0"/>
              <a:t>-arz</a:t>
            </a:r>
            <a:r>
              <a:rPr lang="en-US" dirty="0" smtClean="0"/>
              <a:t> </a:t>
            </a:r>
            <a:r>
              <a:rPr lang="en-US" dirty="0" err="1" smtClean="0"/>
              <a:t>ve</a:t>
            </a:r>
            <a:r>
              <a:rPr lang="en-US" dirty="0" smtClean="0"/>
              <a:t> </a:t>
            </a:r>
            <a:r>
              <a:rPr lang="en-US" dirty="0" err="1" smtClean="0"/>
              <a:t>talep</a:t>
            </a:r>
            <a:r>
              <a:rPr lang="en-US" dirty="0" smtClean="0"/>
              <a:t> </a:t>
            </a:r>
            <a:r>
              <a:rPr lang="en-US" dirty="0" err="1" smtClean="0"/>
              <a:t>tarafından</a:t>
            </a:r>
            <a:r>
              <a:rPr lang="en-US" dirty="0" smtClean="0"/>
              <a:t> </a:t>
            </a:r>
            <a:r>
              <a:rPr lang="en-US" dirty="0" err="1" smtClean="0"/>
              <a:t>belirleniyor</a:t>
            </a:r>
            <a:r>
              <a:rPr lang="en-US" dirty="0" smtClean="0"/>
              <a:t>.</a:t>
            </a:r>
          </a:p>
          <a:p>
            <a:endParaRPr lang="en-US" dirty="0" smtClean="0"/>
          </a:p>
          <a:p>
            <a:endParaRPr lang="en-US" dirty="0"/>
          </a:p>
        </p:txBody>
      </p:sp>
    </p:spTree>
    <p:extLst>
      <p:ext uri="{BB962C8B-B14F-4D97-AF65-F5344CB8AC3E}">
        <p14:creationId xmlns:p14="http://schemas.microsoft.com/office/powerpoint/2010/main" val="324066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David Ricardo</a:t>
            </a:r>
            <a:endParaRPr lang="en-US" sz="4800" dirty="0"/>
          </a:p>
        </p:txBody>
      </p:sp>
      <p:sp>
        <p:nvSpPr>
          <p:cNvPr id="3" name="Subtitle 2"/>
          <p:cNvSpPr>
            <a:spLocks noGrp="1"/>
          </p:cNvSpPr>
          <p:nvPr>
            <p:ph type="subTitle" idx="1"/>
          </p:nvPr>
        </p:nvSpPr>
        <p:spPr/>
        <p:txBody>
          <a:bodyPr/>
          <a:lstStyle/>
          <a:p>
            <a:r>
              <a:rPr lang="en-US" sz="3600" dirty="0" smtClean="0"/>
              <a:t>1772-1823</a:t>
            </a:r>
          </a:p>
          <a:p>
            <a:endParaRPr lang="en-US" dirty="0"/>
          </a:p>
        </p:txBody>
      </p:sp>
    </p:spTree>
    <p:extLst>
      <p:ext uri="{BB962C8B-B14F-4D97-AF65-F5344CB8AC3E}">
        <p14:creationId xmlns:p14="http://schemas.microsoft.com/office/powerpoint/2010/main" val="104110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Ücret</a:t>
            </a:r>
            <a:r>
              <a:rPr lang="en-US" dirty="0"/>
              <a:t> </a:t>
            </a:r>
            <a:r>
              <a:rPr lang="en-US" dirty="0" err="1"/>
              <a:t>Teorisi</a:t>
            </a:r>
            <a:endParaRPr lang="en-US" dirty="0"/>
          </a:p>
        </p:txBody>
      </p:sp>
      <p:sp>
        <p:nvSpPr>
          <p:cNvPr id="3" name="Content Placeholder 2"/>
          <p:cNvSpPr>
            <a:spLocks noGrp="1"/>
          </p:cNvSpPr>
          <p:nvPr>
            <p:ph idx="1"/>
          </p:nvPr>
        </p:nvSpPr>
        <p:spPr/>
        <p:txBody>
          <a:bodyPr/>
          <a:lstStyle/>
          <a:p>
            <a:r>
              <a:rPr lang="tr-TR" dirty="0" smtClean="0">
                <a:cs typeface="+mn-cs"/>
              </a:rPr>
              <a:t>D. </a:t>
            </a:r>
            <a:r>
              <a:rPr lang="tr-TR" dirty="0" err="1" smtClean="0">
                <a:cs typeface="+mn-cs"/>
              </a:rPr>
              <a:t>Ricardo</a:t>
            </a:r>
            <a:r>
              <a:rPr lang="tr-TR" dirty="0" smtClean="0">
                <a:cs typeface="+mn-cs"/>
              </a:rPr>
              <a:t> emeği mallarda olduğu gibi, istediği kadar arttırılabilen bir nesne olarak ele almış; fiyat teorisinde olduğu gibi </a:t>
            </a:r>
            <a:r>
              <a:rPr lang="tr-TR" dirty="0" smtClean="0">
                <a:solidFill>
                  <a:schemeClr val="folHlink"/>
                </a:solidFill>
                <a:cs typeface="+mn-cs"/>
              </a:rPr>
              <a:t>doğal ücret, piyasa ücreti</a:t>
            </a:r>
            <a:r>
              <a:rPr lang="tr-TR" dirty="0" smtClean="0">
                <a:cs typeface="+mn-cs"/>
              </a:rPr>
              <a:t> ayırımı yaparak, ücreti, mal fiyatlarına benzer biçimde açıklamıştır</a:t>
            </a:r>
            <a:endParaRPr lang="en-US" dirty="0" smtClean="0"/>
          </a:p>
          <a:p>
            <a:endParaRPr lang="en-US" dirty="0" smtClean="0"/>
          </a:p>
          <a:p>
            <a:endParaRPr lang="en-US" dirty="0"/>
          </a:p>
        </p:txBody>
      </p:sp>
    </p:spTree>
    <p:extLst>
      <p:ext uri="{BB962C8B-B14F-4D97-AF65-F5344CB8AC3E}">
        <p14:creationId xmlns:p14="http://schemas.microsoft.com/office/powerpoint/2010/main" val="1704110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Ücret</a:t>
            </a:r>
            <a:r>
              <a:rPr lang="en-US" dirty="0"/>
              <a:t> </a:t>
            </a:r>
            <a:r>
              <a:rPr lang="en-US" dirty="0" err="1"/>
              <a:t>Teorisi</a:t>
            </a:r>
            <a:endParaRPr lang="en-US" dirty="0"/>
          </a:p>
        </p:txBody>
      </p:sp>
      <p:sp>
        <p:nvSpPr>
          <p:cNvPr id="3" name="Content Placeholder 2"/>
          <p:cNvSpPr>
            <a:spLocks noGrp="1"/>
          </p:cNvSpPr>
          <p:nvPr>
            <p:ph idx="1"/>
          </p:nvPr>
        </p:nvSpPr>
        <p:spPr/>
        <p:txBody>
          <a:bodyPr/>
          <a:lstStyle/>
          <a:p>
            <a:r>
              <a:rPr lang="tr-TR" dirty="0" smtClean="0">
                <a:solidFill>
                  <a:schemeClr val="folHlink"/>
                </a:solidFill>
              </a:rPr>
              <a:t>Rekabet serbestisi</a:t>
            </a:r>
            <a:r>
              <a:rPr lang="tr-TR" dirty="0" smtClean="0"/>
              <a:t> piyasa ücretini, </a:t>
            </a:r>
            <a:r>
              <a:rPr lang="tr-TR" dirty="0" smtClean="0">
                <a:solidFill>
                  <a:schemeClr val="folHlink"/>
                </a:solidFill>
              </a:rPr>
              <a:t>doğal ücret düzeyine iter</a:t>
            </a:r>
            <a:r>
              <a:rPr lang="tr-TR" dirty="0" smtClean="0"/>
              <a:t>. </a:t>
            </a:r>
          </a:p>
          <a:p>
            <a:r>
              <a:rPr lang="tr-TR" dirty="0">
                <a:solidFill>
                  <a:schemeClr val="folHlink"/>
                </a:solidFill>
              </a:rPr>
              <a:t>P</a:t>
            </a:r>
            <a:r>
              <a:rPr lang="tr-TR" dirty="0" smtClean="0">
                <a:solidFill>
                  <a:schemeClr val="folHlink"/>
                </a:solidFill>
              </a:rPr>
              <a:t>iyasa ücreti doğal ücretin üzerinde ise</a:t>
            </a:r>
            <a:r>
              <a:rPr lang="tr-TR" dirty="0" smtClean="0"/>
              <a:t>, işçilerin maddi refah düzeyi yükselir; bu durum nüfusun artışını hızlandırarak emek arzını artıracağından, piyasa ücretinin doğal ücret düzeyine düşmesine neden olur. </a:t>
            </a:r>
          </a:p>
          <a:p>
            <a:endParaRPr lang="en-US" dirty="0" smtClean="0"/>
          </a:p>
          <a:p>
            <a:endParaRPr lang="en-US" dirty="0"/>
          </a:p>
          <a:p>
            <a:endParaRPr lang="en-US" dirty="0"/>
          </a:p>
        </p:txBody>
      </p:sp>
    </p:spTree>
    <p:extLst>
      <p:ext uri="{BB962C8B-B14F-4D97-AF65-F5344CB8AC3E}">
        <p14:creationId xmlns:p14="http://schemas.microsoft.com/office/powerpoint/2010/main" val="3000907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Ücret</a:t>
            </a:r>
            <a:r>
              <a:rPr lang="en-US" dirty="0"/>
              <a:t> </a:t>
            </a:r>
            <a:r>
              <a:rPr lang="en-US" dirty="0" err="1"/>
              <a:t>Teorisi</a:t>
            </a:r>
            <a:endParaRPr lang="en-US" dirty="0"/>
          </a:p>
        </p:txBody>
      </p:sp>
      <p:sp>
        <p:nvSpPr>
          <p:cNvPr id="3" name="Content Placeholder 2"/>
          <p:cNvSpPr>
            <a:spLocks noGrp="1"/>
          </p:cNvSpPr>
          <p:nvPr>
            <p:ph idx="1"/>
          </p:nvPr>
        </p:nvSpPr>
        <p:spPr/>
        <p:txBody>
          <a:bodyPr/>
          <a:lstStyle/>
          <a:p>
            <a:r>
              <a:rPr lang="tr-TR" dirty="0" smtClean="0">
                <a:solidFill>
                  <a:schemeClr val="folHlink"/>
                </a:solidFill>
                <a:cs typeface="+mn-cs"/>
              </a:rPr>
              <a:t>Piyasa ücreti doğal ücretin altına düşerse</a:t>
            </a:r>
            <a:r>
              <a:rPr lang="tr-TR" dirty="0" smtClean="0">
                <a:cs typeface="+mn-cs"/>
              </a:rPr>
              <a:t>, işçilerin emeklerini idameleri güçleşir. Bu durum nüfusun artışını yavaşlatarak veya önleyerek, emek arzını azaltacağından piyasa ücretinin doğal ücret düzeyine yükselmesine neden olur. </a:t>
            </a:r>
          </a:p>
          <a:p>
            <a:endParaRPr lang="en-US" dirty="0"/>
          </a:p>
        </p:txBody>
      </p:sp>
    </p:spTree>
    <p:extLst>
      <p:ext uri="{BB962C8B-B14F-4D97-AF65-F5344CB8AC3E}">
        <p14:creationId xmlns:p14="http://schemas.microsoft.com/office/powerpoint/2010/main" val="142035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body" idx="1"/>
          </p:nvPr>
        </p:nvSpPr>
        <p:spPr/>
        <p:txBody>
          <a:bodyPr/>
          <a:lstStyle/>
          <a:p>
            <a:pPr eaLnBrk="1" hangingPunct="1">
              <a:defRPr/>
            </a:pPr>
            <a:r>
              <a:rPr lang="tr-TR" dirty="0" smtClean="0">
                <a:cs typeface="+mn-cs"/>
              </a:rPr>
              <a:t>D. </a:t>
            </a:r>
            <a:r>
              <a:rPr lang="tr-TR" dirty="0" err="1" smtClean="0">
                <a:cs typeface="+mn-cs"/>
              </a:rPr>
              <a:t>Ricardo'nun</a:t>
            </a:r>
            <a:r>
              <a:rPr lang="tr-TR" dirty="0" smtClean="0">
                <a:cs typeface="+mn-cs"/>
              </a:rPr>
              <a:t> kısaca açıkladığımız doğal ücret teorisi </a:t>
            </a:r>
            <a:r>
              <a:rPr lang="tr-TR" dirty="0" smtClean="0">
                <a:solidFill>
                  <a:schemeClr val="folHlink"/>
                </a:solidFill>
                <a:cs typeface="+mn-cs"/>
              </a:rPr>
              <a:t>R. </a:t>
            </a:r>
            <a:r>
              <a:rPr lang="tr-TR" dirty="0" err="1" smtClean="0">
                <a:solidFill>
                  <a:schemeClr val="folHlink"/>
                </a:solidFill>
                <a:cs typeface="+mn-cs"/>
              </a:rPr>
              <a:t>Malthus'un</a:t>
            </a:r>
            <a:r>
              <a:rPr lang="tr-TR" dirty="0" smtClean="0">
                <a:solidFill>
                  <a:schemeClr val="folHlink"/>
                </a:solidFill>
                <a:cs typeface="+mn-cs"/>
              </a:rPr>
              <a:t> nüfus teorisine dayanmaktadır</a:t>
            </a:r>
            <a:r>
              <a:rPr lang="tr-TR" dirty="0" smtClean="0">
                <a:cs typeface="+mn-cs"/>
              </a:rPr>
              <a:t>. </a:t>
            </a:r>
          </a:p>
          <a:p>
            <a:pPr eaLnBrk="1" hangingPunct="1">
              <a:defRPr/>
            </a:pPr>
            <a:r>
              <a:rPr lang="tr-TR" dirty="0" smtClean="0"/>
              <a:t>Doğru mu????</a:t>
            </a:r>
            <a:endParaRPr lang="tr-TR" dirty="0" smtClean="0">
              <a:cs typeface="+mn-cs"/>
            </a:endParaRPr>
          </a:p>
        </p:txBody>
      </p:sp>
    </p:spTree>
    <p:extLst>
      <p:ext uri="{BB962C8B-B14F-4D97-AF65-F5344CB8AC3E}">
        <p14:creationId xmlns:p14="http://schemas.microsoft.com/office/powerpoint/2010/main" val="374020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 calcmode="lin" valueType="num">
                                      <p:cBhvr additive="base">
                                        <p:cTn id="7" dur="500" fill="hold"/>
                                        <p:tgtEl>
                                          <p:spTgt spid="3482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4821">
                                            <p:txEl>
                                              <p:pRg st="1" end="1"/>
                                            </p:txEl>
                                          </p:spTgt>
                                        </p:tgtEl>
                                        <p:attrNameLst>
                                          <p:attrName>style.visibility</p:attrName>
                                        </p:attrNameLst>
                                      </p:cBhvr>
                                      <p:to>
                                        <p:strVal val="visible"/>
                                      </p:to>
                                    </p:set>
                                    <p:anim calcmode="lin" valueType="num">
                                      <p:cBhvr additive="base">
                                        <p:cTn id="13" dur="500" fill="hold"/>
                                        <p:tgtEl>
                                          <p:spTgt spid="3482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8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066800" y="476250"/>
            <a:ext cx="7543800" cy="5619750"/>
          </a:xfrm>
        </p:spPr>
        <p:txBody>
          <a:bodyPr/>
          <a:lstStyle/>
          <a:p>
            <a:pPr eaLnBrk="1" hangingPunct="1">
              <a:defRPr/>
            </a:pPr>
            <a:endParaRPr lang="tr-TR" dirty="0" smtClean="0">
              <a:cs typeface="+mn-cs"/>
            </a:endParaRPr>
          </a:p>
          <a:p>
            <a:pPr eaLnBrk="1" hangingPunct="1">
              <a:defRPr/>
            </a:pPr>
            <a:r>
              <a:rPr lang="tr-TR" dirty="0" err="1" smtClean="0">
                <a:cs typeface="+mn-cs"/>
              </a:rPr>
              <a:t>Malthus'un</a:t>
            </a:r>
            <a:r>
              <a:rPr lang="tr-TR" dirty="0" smtClean="0">
                <a:cs typeface="+mn-cs"/>
              </a:rPr>
              <a:t> nüfus teorisi doğru olarak kabul edilse bile, nüfusun çoğalarak (azalarak) emek arzının artması (azalması) uzun bir sürede gerçekleşebilir. Bu süre içinde iktisadi koşullar da değişir, emek talebi artabilir (azalabilir).</a:t>
            </a:r>
          </a:p>
        </p:txBody>
      </p:sp>
    </p:spTree>
    <p:extLst>
      <p:ext uri="{BB962C8B-B14F-4D97-AF65-F5344CB8AC3E}">
        <p14:creationId xmlns:p14="http://schemas.microsoft.com/office/powerpoint/2010/main" val="226914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additive="base">
                                        <p:cTn id="7" dur="5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Sonrası</a:t>
            </a:r>
            <a:r>
              <a:rPr lang="is-IS" dirty="0"/>
              <a:t>…</a:t>
            </a:r>
            <a:br>
              <a:rPr lang="is-IS" dirty="0"/>
            </a:br>
            <a:endParaRPr lang="en-US" dirty="0"/>
          </a:p>
        </p:txBody>
      </p:sp>
      <p:sp>
        <p:nvSpPr>
          <p:cNvPr id="3" name="Content Placeholder 2"/>
          <p:cNvSpPr>
            <a:spLocks noGrp="1"/>
          </p:cNvSpPr>
          <p:nvPr>
            <p:ph idx="1"/>
          </p:nvPr>
        </p:nvSpPr>
        <p:spPr/>
        <p:txBody>
          <a:bodyPr/>
          <a:lstStyle/>
          <a:p>
            <a:r>
              <a:rPr lang="is-IS" dirty="0" smtClean="0"/>
              <a:t>İktisadi refah artarsa,emek </a:t>
            </a:r>
            <a:r>
              <a:rPr lang="is-IS" dirty="0"/>
              <a:t>talebi artar</a:t>
            </a:r>
            <a:r>
              <a:rPr lang="is-IS" dirty="0" smtClean="0"/>
              <a:t>,</a:t>
            </a:r>
          </a:p>
          <a:p>
            <a:pPr lvl="1"/>
            <a:r>
              <a:rPr lang="is-IS" dirty="0" smtClean="0"/>
              <a:t>piyasa </a:t>
            </a:r>
            <a:r>
              <a:rPr lang="is-IS" dirty="0"/>
              <a:t>ücreti&gt;doğal </a:t>
            </a:r>
            <a:r>
              <a:rPr lang="is-IS" dirty="0" smtClean="0"/>
              <a:t>ücret</a:t>
            </a:r>
          </a:p>
          <a:p>
            <a:pPr lvl="1"/>
            <a:r>
              <a:rPr lang="is-IS" dirty="0" smtClean="0"/>
              <a:t>Nüfus artar</a:t>
            </a:r>
          </a:p>
          <a:p>
            <a:pPr lvl="1"/>
            <a:r>
              <a:rPr lang="is-IS" dirty="0" smtClean="0"/>
              <a:t>Gıda talebi artar</a:t>
            </a:r>
          </a:p>
          <a:p>
            <a:pPr lvl="1"/>
            <a:r>
              <a:rPr lang="en-US" dirty="0" smtClean="0"/>
              <a:t>V</a:t>
            </a:r>
            <a:r>
              <a:rPr lang="is-IS" dirty="0" smtClean="0"/>
              <a:t>erimlilik azalır</a:t>
            </a:r>
            <a:endParaRPr lang="en-US" dirty="0"/>
          </a:p>
        </p:txBody>
      </p:sp>
    </p:spTree>
    <p:extLst>
      <p:ext uri="{BB962C8B-B14F-4D97-AF65-F5344CB8AC3E}">
        <p14:creationId xmlns:p14="http://schemas.microsoft.com/office/powerpoint/2010/main" val="26827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376092"/>
                </a:solidFill>
              </a:rPr>
              <a:t>Gelir</a:t>
            </a:r>
            <a:r>
              <a:rPr lang="en-US" dirty="0" smtClean="0">
                <a:solidFill>
                  <a:srgbClr val="376092"/>
                </a:solidFill>
              </a:rPr>
              <a:t> </a:t>
            </a:r>
            <a:r>
              <a:rPr lang="en-US" dirty="0" err="1" smtClean="0">
                <a:solidFill>
                  <a:srgbClr val="376092"/>
                </a:solidFill>
              </a:rPr>
              <a:t>dağılımı</a:t>
            </a:r>
            <a:r>
              <a:rPr lang="en-US" dirty="0" smtClean="0">
                <a:solidFill>
                  <a:srgbClr val="376092"/>
                </a:solidFill>
              </a:rPr>
              <a:t> </a:t>
            </a:r>
            <a:r>
              <a:rPr lang="en-US" dirty="0" err="1" smtClean="0">
                <a:solidFill>
                  <a:srgbClr val="376092"/>
                </a:solidFill>
              </a:rPr>
              <a:t>teorisi</a:t>
            </a:r>
            <a:endParaRPr lang="en-US" dirty="0">
              <a:solidFill>
                <a:srgbClr val="376092"/>
              </a:solidFill>
            </a:endParaRPr>
          </a:p>
        </p:txBody>
      </p:sp>
      <p:sp>
        <p:nvSpPr>
          <p:cNvPr id="3" name="Content Placeholder 2"/>
          <p:cNvSpPr>
            <a:spLocks noGrp="1"/>
          </p:cNvSpPr>
          <p:nvPr>
            <p:ph idx="1"/>
          </p:nvPr>
        </p:nvSpPr>
        <p:spPr/>
        <p:txBody>
          <a:bodyPr/>
          <a:lstStyle/>
          <a:p>
            <a:r>
              <a:rPr lang="en-US" dirty="0" err="1" smtClean="0"/>
              <a:t>Rant,ücret</a:t>
            </a:r>
            <a:r>
              <a:rPr lang="en-US" dirty="0" smtClean="0"/>
              <a:t> </a:t>
            </a:r>
            <a:r>
              <a:rPr lang="en-US" dirty="0" err="1" smtClean="0"/>
              <a:t>ve</a:t>
            </a:r>
            <a:r>
              <a:rPr lang="en-US" dirty="0" smtClean="0"/>
              <a:t> </a:t>
            </a:r>
            <a:r>
              <a:rPr lang="en-US" dirty="0" err="1" smtClean="0"/>
              <a:t>karın</a:t>
            </a:r>
            <a:r>
              <a:rPr lang="en-US" dirty="0" smtClean="0"/>
              <a:t> </a:t>
            </a:r>
            <a:r>
              <a:rPr lang="en-US" dirty="0" err="1" smtClean="0"/>
              <a:t>gelir</a:t>
            </a:r>
            <a:r>
              <a:rPr lang="en-US" dirty="0" smtClean="0"/>
              <a:t> </a:t>
            </a:r>
            <a:r>
              <a:rPr lang="en-US" dirty="0" err="1" smtClean="0"/>
              <a:t>dağılımı</a:t>
            </a:r>
            <a:r>
              <a:rPr lang="en-US" dirty="0" smtClean="0"/>
              <a:t> </a:t>
            </a:r>
            <a:r>
              <a:rPr lang="en-US" dirty="0" err="1" smtClean="0"/>
              <a:t>üzerindeki</a:t>
            </a:r>
            <a:r>
              <a:rPr lang="en-US" dirty="0" smtClean="0"/>
              <a:t> </a:t>
            </a:r>
            <a:r>
              <a:rPr lang="en-US" dirty="0" err="1" smtClean="0"/>
              <a:t>etkisi</a:t>
            </a:r>
            <a:r>
              <a:rPr lang="en-US" dirty="0" smtClean="0"/>
              <a:t> ilk </a:t>
            </a:r>
            <a:r>
              <a:rPr lang="en-US" dirty="0" err="1" smtClean="0"/>
              <a:t>defa</a:t>
            </a:r>
            <a:r>
              <a:rPr lang="en-US" dirty="0" smtClean="0"/>
              <a:t> </a:t>
            </a:r>
            <a:r>
              <a:rPr lang="en-US" dirty="0" smtClean="0">
                <a:solidFill>
                  <a:srgbClr val="376092"/>
                </a:solidFill>
              </a:rPr>
              <a:t>Ricardo</a:t>
            </a:r>
            <a:r>
              <a:rPr lang="en-US" dirty="0" smtClean="0"/>
              <a:t> </a:t>
            </a:r>
            <a:r>
              <a:rPr lang="en-US" dirty="0" err="1" smtClean="0"/>
              <a:t>ile</a:t>
            </a:r>
            <a:r>
              <a:rPr lang="en-US" dirty="0" smtClean="0"/>
              <a:t> </a:t>
            </a:r>
            <a:r>
              <a:rPr lang="en-US" dirty="0" err="1" smtClean="0"/>
              <a:t>ele</a:t>
            </a:r>
            <a:r>
              <a:rPr lang="en-US" dirty="0" smtClean="0"/>
              <a:t> </a:t>
            </a:r>
            <a:r>
              <a:rPr lang="en-US" dirty="0" err="1" smtClean="0"/>
              <a:t>alınmış</a:t>
            </a:r>
            <a:r>
              <a:rPr lang="en-US" dirty="0" smtClean="0"/>
              <a:t>.</a:t>
            </a:r>
          </a:p>
          <a:p>
            <a:r>
              <a:rPr lang="en-US" dirty="0" err="1" smtClean="0"/>
              <a:t>Ücret,kar</a:t>
            </a:r>
            <a:r>
              <a:rPr lang="en-US" dirty="0" smtClean="0"/>
              <a:t> </a:t>
            </a:r>
            <a:r>
              <a:rPr lang="en-US" dirty="0" err="1" smtClean="0"/>
              <a:t>ve</a:t>
            </a:r>
            <a:r>
              <a:rPr lang="en-US" dirty="0" smtClean="0"/>
              <a:t> rant </a:t>
            </a:r>
            <a:r>
              <a:rPr lang="en-US" dirty="0" err="1" smtClean="0"/>
              <a:t>elde</a:t>
            </a:r>
            <a:r>
              <a:rPr lang="en-US" dirty="0" smtClean="0"/>
              <a:t> </a:t>
            </a:r>
            <a:r>
              <a:rPr lang="en-US" dirty="0" err="1" smtClean="0"/>
              <a:t>edenlerin</a:t>
            </a:r>
            <a:r>
              <a:rPr lang="en-US" dirty="0" smtClean="0"/>
              <a:t> </a:t>
            </a:r>
            <a:r>
              <a:rPr lang="en-US" dirty="0" err="1" smtClean="0"/>
              <a:t>çıkarları</a:t>
            </a:r>
            <a:r>
              <a:rPr lang="en-US" dirty="0" smtClean="0"/>
              <a:t> </a:t>
            </a:r>
            <a:r>
              <a:rPr lang="en-US" dirty="0" err="1" smtClean="0"/>
              <a:t>çatışma</a:t>
            </a:r>
            <a:r>
              <a:rPr lang="en-US" dirty="0" smtClean="0"/>
              <a:t> </a:t>
            </a:r>
            <a:r>
              <a:rPr lang="en-US" dirty="0" err="1" smtClean="0"/>
              <a:t>halindedir</a:t>
            </a:r>
            <a:r>
              <a:rPr lang="en-US" dirty="0" smtClean="0"/>
              <a:t>.</a:t>
            </a:r>
          </a:p>
        </p:txBody>
      </p:sp>
    </p:spTree>
    <p:extLst>
      <p:ext uri="{BB962C8B-B14F-4D97-AF65-F5344CB8AC3E}">
        <p14:creationId xmlns:p14="http://schemas.microsoft.com/office/powerpoint/2010/main" val="58151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5072"/>
            <a:ext cx="8229600" cy="5491091"/>
          </a:xfrm>
        </p:spPr>
        <p:txBody>
          <a:bodyPr>
            <a:normAutofit fontScale="92500" lnSpcReduction="10000"/>
          </a:bodyPr>
          <a:lstStyle/>
          <a:p>
            <a:pPr marL="0" indent="0">
              <a:buNone/>
            </a:pPr>
            <a:endParaRPr lang="tr-TR" b="1" dirty="0" smtClean="0"/>
          </a:p>
          <a:p>
            <a:pPr marL="0" indent="0">
              <a:buNone/>
            </a:pPr>
            <a:r>
              <a:rPr lang="tr-TR" dirty="0" smtClean="0"/>
              <a:t>“Rant, toprağın orijinal ve yok edilemez güçlerini kullanarak elde edilen üründen toprak sahibine ödenen parçadır” (Vergilendirmenin ve Politik İktisadın İlkeleri, 1817).</a:t>
            </a:r>
          </a:p>
          <a:p>
            <a:pPr marL="0" indent="0">
              <a:buNone/>
            </a:pPr>
            <a:endParaRPr lang="tr-TR" dirty="0" smtClean="0"/>
          </a:p>
          <a:p>
            <a:pPr marL="0" indent="0">
              <a:buNone/>
            </a:pPr>
            <a:r>
              <a:rPr lang="tr-TR" dirty="0" smtClean="0"/>
              <a:t>“Bu çalışmanın önümüzdeki sayfalarında toprak rantından söz ettiğimde toprağın özgün ve yok edilmez güçlerini kullanmaya karşılık olarak yapılan ödemeyi kastettiğim anlaşılmalıdır” (Vergilendirmenin ve Politik İktisadın İlkeleri, 1817).</a:t>
            </a:r>
          </a:p>
          <a:p>
            <a:endParaRPr lang="tr-TR" b="1" dirty="0" smtClean="0"/>
          </a:p>
        </p:txBody>
      </p:sp>
    </p:spTree>
    <p:extLst>
      <p:ext uri="{BB962C8B-B14F-4D97-AF65-F5344CB8AC3E}">
        <p14:creationId xmlns:p14="http://schemas.microsoft.com/office/powerpoint/2010/main" val="4261975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Malların</a:t>
            </a:r>
            <a:r>
              <a:rPr lang="en-US" dirty="0" smtClean="0"/>
              <a:t> </a:t>
            </a:r>
            <a:r>
              <a:rPr lang="en-US" dirty="0" err="1" smtClean="0"/>
              <a:t>değeri</a:t>
            </a:r>
            <a:r>
              <a:rPr lang="en-US" dirty="0" smtClean="0"/>
              <a:t>;</a:t>
            </a:r>
          </a:p>
          <a:p>
            <a:pPr lvl="1"/>
            <a:r>
              <a:rPr lang="en-US" dirty="0" err="1" smtClean="0"/>
              <a:t>Stok</a:t>
            </a:r>
            <a:r>
              <a:rPr lang="en-US" dirty="0" smtClean="0"/>
              <a:t> </a:t>
            </a:r>
            <a:r>
              <a:rPr lang="en-US" dirty="0" err="1" smtClean="0"/>
              <a:t>karı</a:t>
            </a:r>
            <a:r>
              <a:rPr lang="en-US" dirty="0" smtClean="0"/>
              <a:t> /</a:t>
            </a:r>
            <a:r>
              <a:rPr lang="en-US" dirty="0" err="1" smtClean="0"/>
              <a:t>kapital</a:t>
            </a:r>
            <a:endParaRPr lang="en-US" dirty="0" smtClean="0"/>
          </a:p>
          <a:p>
            <a:pPr lvl="1"/>
            <a:r>
              <a:rPr lang="en-US" dirty="0" err="1" smtClean="0"/>
              <a:t>Emeğin</a:t>
            </a:r>
            <a:r>
              <a:rPr lang="en-US" dirty="0" smtClean="0"/>
              <a:t> </a:t>
            </a:r>
            <a:r>
              <a:rPr lang="en-US" dirty="0" err="1" smtClean="0"/>
              <a:t>ücreti</a:t>
            </a:r>
            <a:endParaRPr lang="en-US" dirty="0" smtClean="0"/>
          </a:p>
          <a:p>
            <a:pPr lvl="1"/>
            <a:endParaRPr lang="en-US" dirty="0"/>
          </a:p>
          <a:p>
            <a:pPr marL="457200" lvl="1" indent="0">
              <a:buNone/>
            </a:pPr>
            <a:r>
              <a:rPr lang="en-US" i="1" dirty="0" smtClean="0"/>
              <a:t>“</a:t>
            </a:r>
            <a:r>
              <a:rPr lang="en-US" i="1" dirty="0" err="1" smtClean="0"/>
              <a:t>Kapital”bir</a:t>
            </a:r>
            <a:r>
              <a:rPr lang="en-US" i="1" dirty="0" smtClean="0"/>
              <a:t> </a:t>
            </a:r>
            <a:r>
              <a:rPr lang="en-US" i="1" dirty="0" err="1" smtClean="0"/>
              <a:t>ülke</a:t>
            </a:r>
            <a:r>
              <a:rPr lang="en-US" i="1" dirty="0" smtClean="0"/>
              <a:t> </a:t>
            </a:r>
            <a:r>
              <a:rPr lang="en-US" i="1" dirty="0" err="1" smtClean="0"/>
              <a:t>zenginliğinin</a:t>
            </a:r>
            <a:r>
              <a:rPr lang="en-US" i="1" dirty="0" smtClean="0"/>
              <a:t> </a:t>
            </a:r>
            <a:r>
              <a:rPr lang="en-US" i="1" dirty="0" err="1" smtClean="0"/>
              <a:t>üretimde</a:t>
            </a:r>
            <a:r>
              <a:rPr lang="en-US" i="1" dirty="0" smtClean="0"/>
              <a:t> </a:t>
            </a:r>
            <a:r>
              <a:rPr lang="en-US" i="1" dirty="0" err="1" smtClean="0"/>
              <a:t>kullanılan</a:t>
            </a:r>
            <a:r>
              <a:rPr lang="en-US" i="1" dirty="0" smtClean="0"/>
              <a:t> </a:t>
            </a:r>
            <a:r>
              <a:rPr lang="en-US" i="1" dirty="0" err="1" smtClean="0"/>
              <a:t>kısmı</a:t>
            </a:r>
            <a:r>
              <a:rPr lang="en-US" i="1" dirty="0" smtClean="0"/>
              <a:t> </a:t>
            </a:r>
            <a:r>
              <a:rPr lang="en-US" i="1" dirty="0" err="1" smtClean="0"/>
              <a:t>olup,yiyecek,giyecek,araç-gereç,hammadde</a:t>
            </a:r>
            <a:r>
              <a:rPr lang="en-US" i="1" dirty="0" smtClean="0"/>
              <a:t> </a:t>
            </a:r>
            <a:r>
              <a:rPr lang="en-US" i="1" dirty="0" err="1" smtClean="0"/>
              <a:t>gibi</a:t>
            </a:r>
            <a:r>
              <a:rPr lang="en-US" i="1" dirty="0" smtClean="0"/>
              <a:t> </a:t>
            </a:r>
            <a:r>
              <a:rPr lang="en-US" i="1" dirty="0" err="1" smtClean="0"/>
              <a:t>emeğin</a:t>
            </a:r>
            <a:r>
              <a:rPr lang="en-US" i="1" dirty="0" smtClean="0"/>
              <a:t> </a:t>
            </a:r>
            <a:r>
              <a:rPr lang="en-US" i="1" dirty="0" err="1" smtClean="0"/>
              <a:t>etkisini</a:t>
            </a:r>
            <a:r>
              <a:rPr lang="en-US" i="1" dirty="0" smtClean="0"/>
              <a:t> </a:t>
            </a:r>
            <a:r>
              <a:rPr lang="en-US" i="1" dirty="0" err="1" smtClean="0"/>
              <a:t>artıracak</a:t>
            </a:r>
            <a:r>
              <a:rPr lang="en-US" i="1" dirty="0" smtClean="0"/>
              <a:t> </a:t>
            </a:r>
            <a:r>
              <a:rPr lang="en-US" i="1" dirty="0" err="1" smtClean="0"/>
              <a:t>şeylerden</a:t>
            </a:r>
            <a:r>
              <a:rPr lang="en-US" i="1" dirty="0" smtClean="0"/>
              <a:t> </a:t>
            </a:r>
            <a:r>
              <a:rPr lang="en-US" i="1" dirty="0" err="1" smtClean="0"/>
              <a:t>oluşur</a:t>
            </a:r>
            <a:r>
              <a:rPr lang="en-US" i="1" dirty="0" smtClean="0"/>
              <a:t>.</a:t>
            </a:r>
            <a:endParaRPr lang="en-US" i="1" dirty="0"/>
          </a:p>
        </p:txBody>
      </p:sp>
    </p:spTree>
    <p:extLst>
      <p:ext uri="{BB962C8B-B14F-4D97-AF65-F5344CB8AC3E}">
        <p14:creationId xmlns:p14="http://schemas.microsoft.com/office/powerpoint/2010/main" val="1164158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7190"/>
            <a:ext cx="8229600" cy="5218974"/>
          </a:xfrm>
        </p:spPr>
        <p:txBody>
          <a:bodyPr/>
          <a:lstStyle/>
          <a:p>
            <a:r>
              <a:rPr lang="en-US" dirty="0" smtClean="0"/>
              <a:t>KAR</a:t>
            </a:r>
          </a:p>
          <a:p>
            <a:r>
              <a:rPr lang="en-US" dirty="0" err="1" smtClean="0"/>
              <a:t>Kar</a:t>
            </a:r>
            <a:r>
              <a:rPr lang="en-US" dirty="0" smtClean="0"/>
              <a:t> </a:t>
            </a:r>
            <a:r>
              <a:rPr lang="en-US" dirty="0" err="1" smtClean="0"/>
              <a:t>ve</a:t>
            </a:r>
            <a:r>
              <a:rPr lang="en-US" dirty="0" smtClean="0"/>
              <a:t> </a:t>
            </a:r>
            <a:r>
              <a:rPr lang="en-US" dirty="0" err="1" smtClean="0"/>
              <a:t>ücret</a:t>
            </a:r>
            <a:r>
              <a:rPr lang="en-US" dirty="0" smtClean="0"/>
              <a:t> </a:t>
            </a:r>
            <a:r>
              <a:rPr lang="en-US" dirty="0" err="1" smtClean="0"/>
              <a:t>ters</a:t>
            </a:r>
            <a:r>
              <a:rPr lang="en-US" dirty="0" smtClean="0"/>
              <a:t> </a:t>
            </a:r>
            <a:r>
              <a:rPr lang="en-US" dirty="0" err="1" smtClean="0"/>
              <a:t>oranlıdır</a:t>
            </a:r>
            <a:r>
              <a:rPr lang="en-US" dirty="0" smtClean="0"/>
              <a:t>.</a:t>
            </a:r>
          </a:p>
          <a:p>
            <a:r>
              <a:rPr lang="en-US" dirty="0" err="1" smtClean="0"/>
              <a:t>Parasal</a:t>
            </a:r>
            <a:r>
              <a:rPr lang="en-US" dirty="0" smtClean="0"/>
              <a:t> </a:t>
            </a:r>
            <a:r>
              <a:rPr lang="en-US" dirty="0" err="1" smtClean="0"/>
              <a:t>ücretler;rant</a:t>
            </a:r>
            <a:r>
              <a:rPr lang="en-US" dirty="0" smtClean="0"/>
              <a:t> </a:t>
            </a:r>
            <a:r>
              <a:rPr lang="en-US" dirty="0" err="1" smtClean="0"/>
              <a:t>teorisinin</a:t>
            </a:r>
            <a:r>
              <a:rPr lang="en-US" dirty="0" smtClean="0"/>
              <a:t> </a:t>
            </a:r>
            <a:r>
              <a:rPr lang="en-US" dirty="0" err="1" smtClean="0"/>
              <a:t>doğal</a:t>
            </a:r>
            <a:r>
              <a:rPr lang="en-US" dirty="0" smtClean="0"/>
              <a:t> </a:t>
            </a:r>
            <a:r>
              <a:rPr lang="en-US" dirty="0" err="1" smtClean="0"/>
              <a:t>bir</a:t>
            </a:r>
            <a:r>
              <a:rPr lang="en-US" dirty="0" smtClean="0"/>
              <a:t> </a:t>
            </a:r>
            <a:r>
              <a:rPr lang="en-US" dirty="0" err="1" smtClean="0"/>
              <a:t>sonucu</a:t>
            </a:r>
            <a:r>
              <a:rPr lang="en-US" dirty="0" smtClean="0"/>
              <a:t> </a:t>
            </a:r>
            <a:r>
              <a:rPr lang="en-US" dirty="0" err="1" smtClean="0"/>
              <a:t>olarak</a:t>
            </a:r>
            <a:r>
              <a:rPr lang="en-US" dirty="0" smtClean="0"/>
              <a:t> </a:t>
            </a:r>
            <a:r>
              <a:rPr lang="en-US" dirty="0" err="1" smtClean="0"/>
              <a:t>zamanla</a:t>
            </a:r>
            <a:r>
              <a:rPr lang="en-US" dirty="0" smtClean="0"/>
              <a:t> </a:t>
            </a:r>
            <a:r>
              <a:rPr lang="en-US" dirty="0" err="1" smtClean="0"/>
              <a:t>artar</a:t>
            </a:r>
            <a:r>
              <a:rPr lang="en-US" dirty="0" smtClean="0"/>
              <a:t> </a:t>
            </a:r>
            <a:r>
              <a:rPr lang="en-US" dirty="0" err="1" smtClean="0"/>
              <a:t>çünkü</a:t>
            </a:r>
            <a:r>
              <a:rPr lang="en-US" dirty="0" smtClean="0"/>
              <a:t> </a:t>
            </a:r>
            <a:r>
              <a:rPr lang="en-US" dirty="0" err="1" smtClean="0"/>
              <a:t>üretime</a:t>
            </a:r>
            <a:r>
              <a:rPr lang="en-US" dirty="0" smtClean="0"/>
              <a:t> </a:t>
            </a:r>
            <a:r>
              <a:rPr lang="en-US" dirty="0" err="1" smtClean="0"/>
              <a:t>alınan</a:t>
            </a:r>
            <a:r>
              <a:rPr lang="en-US" dirty="0" smtClean="0"/>
              <a:t> </a:t>
            </a:r>
            <a:r>
              <a:rPr lang="en-US" dirty="0" err="1" smtClean="0"/>
              <a:t>daha</a:t>
            </a:r>
            <a:r>
              <a:rPr lang="en-US" dirty="0" smtClean="0"/>
              <a:t> </a:t>
            </a:r>
            <a:r>
              <a:rPr lang="en-US" dirty="0" err="1" smtClean="0"/>
              <a:t>az</a:t>
            </a:r>
            <a:r>
              <a:rPr lang="en-US" dirty="0" smtClean="0"/>
              <a:t> </a:t>
            </a:r>
            <a:r>
              <a:rPr lang="en-US" dirty="0" err="1" smtClean="0"/>
              <a:t>verimli</a:t>
            </a:r>
            <a:r>
              <a:rPr lang="en-US" dirty="0" smtClean="0"/>
              <a:t> </a:t>
            </a:r>
            <a:r>
              <a:rPr lang="en-US" dirty="0" err="1" smtClean="0"/>
              <a:t>topraklarda</a:t>
            </a:r>
            <a:r>
              <a:rPr lang="en-US" dirty="0" smtClean="0"/>
              <a:t> </a:t>
            </a:r>
            <a:r>
              <a:rPr lang="en-US" dirty="0" err="1" smtClean="0"/>
              <a:t>yiyecek</a:t>
            </a:r>
            <a:r>
              <a:rPr lang="en-US" dirty="0" smtClean="0"/>
              <a:t> </a:t>
            </a:r>
            <a:r>
              <a:rPr lang="en-US" dirty="0" err="1" smtClean="0"/>
              <a:t>maddeleri</a:t>
            </a:r>
            <a:r>
              <a:rPr lang="en-US" dirty="0" smtClean="0"/>
              <a:t> </a:t>
            </a:r>
            <a:r>
              <a:rPr lang="en-US" dirty="0" err="1" smtClean="0"/>
              <a:t>üretimin</a:t>
            </a:r>
            <a:r>
              <a:rPr lang="en-US" dirty="0" smtClean="0"/>
              <a:t> </a:t>
            </a:r>
            <a:r>
              <a:rPr lang="en-US" dirty="0" err="1" smtClean="0">
                <a:solidFill>
                  <a:srgbClr val="4F6228"/>
                </a:solidFill>
              </a:rPr>
              <a:t>emek</a:t>
            </a:r>
            <a:r>
              <a:rPr lang="en-US" dirty="0" smtClean="0">
                <a:solidFill>
                  <a:srgbClr val="4F6228"/>
                </a:solidFill>
              </a:rPr>
              <a:t> </a:t>
            </a:r>
            <a:r>
              <a:rPr lang="en-US" dirty="0" err="1" smtClean="0">
                <a:solidFill>
                  <a:srgbClr val="4F6228"/>
                </a:solidFill>
              </a:rPr>
              <a:t>maliyetini</a:t>
            </a:r>
            <a:r>
              <a:rPr lang="en-US" dirty="0">
                <a:solidFill>
                  <a:srgbClr val="4F6228"/>
                </a:solidFill>
              </a:rPr>
              <a:t> </a:t>
            </a:r>
            <a:r>
              <a:rPr lang="en-US" dirty="0" err="1" smtClean="0"/>
              <a:t>artıracaktır</a:t>
            </a:r>
            <a:r>
              <a:rPr lang="en-US" dirty="0" smtClean="0"/>
              <a:t>.</a:t>
            </a:r>
          </a:p>
          <a:p>
            <a:r>
              <a:rPr lang="en-US" dirty="0" err="1" smtClean="0"/>
              <a:t>Uzun</a:t>
            </a:r>
            <a:r>
              <a:rPr lang="en-US" dirty="0" smtClean="0"/>
              <a:t> </a:t>
            </a:r>
            <a:r>
              <a:rPr lang="en-US" dirty="0" err="1" smtClean="0"/>
              <a:t>dönemde</a:t>
            </a:r>
            <a:r>
              <a:rPr lang="en-US" dirty="0" smtClean="0"/>
              <a:t> </a:t>
            </a:r>
            <a:r>
              <a:rPr lang="en-US" dirty="0" err="1" smtClean="0"/>
              <a:t>kar</a:t>
            </a:r>
            <a:r>
              <a:rPr lang="en-US" dirty="0" smtClean="0"/>
              <a:t> </a:t>
            </a:r>
            <a:r>
              <a:rPr lang="en-US" dirty="0" err="1" smtClean="0"/>
              <a:t>azalma</a:t>
            </a:r>
            <a:r>
              <a:rPr lang="en-US" dirty="0" smtClean="0"/>
              <a:t> </a:t>
            </a:r>
            <a:r>
              <a:rPr lang="en-US" dirty="0" err="1" smtClean="0"/>
              <a:t>eğilimine</a:t>
            </a:r>
            <a:r>
              <a:rPr lang="en-US" dirty="0" smtClean="0"/>
              <a:t> </a:t>
            </a:r>
            <a:r>
              <a:rPr lang="en-US" dirty="0" err="1" smtClean="0"/>
              <a:t>girer</a:t>
            </a:r>
            <a:r>
              <a:rPr lang="en-US" dirty="0" smtClean="0"/>
              <a:t>.</a:t>
            </a:r>
          </a:p>
          <a:p>
            <a:r>
              <a:rPr lang="en-US" dirty="0" err="1" smtClean="0"/>
              <a:t>Kar</a:t>
            </a:r>
            <a:r>
              <a:rPr lang="en-US" dirty="0" smtClean="0"/>
              <a:t> </a:t>
            </a:r>
            <a:r>
              <a:rPr lang="en-US" dirty="0" err="1" smtClean="0"/>
              <a:t>azalırken,kapital</a:t>
            </a:r>
            <a:r>
              <a:rPr lang="en-US" dirty="0"/>
              <a:t> </a:t>
            </a:r>
            <a:r>
              <a:rPr lang="en-US" dirty="0" err="1" smtClean="0"/>
              <a:t>birikimi</a:t>
            </a:r>
            <a:r>
              <a:rPr lang="en-US" dirty="0" smtClean="0"/>
              <a:t> de </a:t>
            </a:r>
            <a:r>
              <a:rPr lang="en-US" dirty="0" err="1" smtClean="0"/>
              <a:t>durur</a:t>
            </a:r>
            <a:r>
              <a:rPr lang="en-US" dirty="0" smtClean="0"/>
              <a:t>.</a:t>
            </a:r>
          </a:p>
          <a:p>
            <a:pPr marL="0" indent="0">
              <a:buNone/>
            </a:pPr>
            <a:endParaRPr lang="en-US" dirty="0" smtClean="0"/>
          </a:p>
          <a:p>
            <a:endParaRPr lang="en-US" dirty="0">
              <a:solidFill>
                <a:srgbClr val="4F6228"/>
              </a:solidFill>
            </a:endParaRPr>
          </a:p>
        </p:txBody>
      </p:sp>
    </p:spTree>
    <p:extLst>
      <p:ext uri="{BB962C8B-B14F-4D97-AF65-F5344CB8AC3E}">
        <p14:creationId xmlns:p14="http://schemas.microsoft.com/office/powerpoint/2010/main" val="269333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8220"/>
            <a:ext cx="8229600" cy="5785393"/>
          </a:xfrm>
        </p:spPr>
        <p:txBody>
          <a:bodyPr>
            <a:normAutofit/>
          </a:bodyPr>
          <a:lstStyle/>
          <a:p>
            <a:pPr marL="285750" indent="-285750">
              <a:buFont typeface="Arial" panose="020B0604020202020204" pitchFamily="34" charset="0"/>
              <a:buChar char="•"/>
            </a:pPr>
            <a:r>
              <a:rPr lang="tr-TR" sz="3600" dirty="0" smtClean="0"/>
              <a:t>D. </a:t>
            </a:r>
            <a:r>
              <a:rPr lang="tr-TR" sz="3600" dirty="0" err="1" smtClean="0"/>
              <a:t>Ricardo</a:t>
            </a:r>
            <a:r>
              <a:rPr lang="tr-TR" sz="3600" dirty="0" smtClean="0"/>
              <a:t> </a:t>
            </a:r>
          </a:p>
          <a:p>
            <a:pPr marL="285750" indent="-285750">
              <a:buFont typeface="Arial" panose="020B0604020202020204" pitchFamily="34" charset="0"/>
              <a:buChar char="•"/>
            </a:pPr>
            <a:r>
              <a:rPr lang="tr-TR" sz="3600" dirty="0" smtClean="0"/>
              <a:t>Portekiz-Hollanda asıllı Yahudi </a:t>
            </a:r>
          </a:p>
          <a:p>
            <a:pPr marL="285750" indent="-285750">
              <a:buFont typeface="Arial" panose="020B0604020202020204" pitchFamily="34" charset="0"/>
              <a:buChar char="•"/>
            </a:pPr>
            <a:r>
              <a:rPr lang="tr-TR" sz="3600" dirty="0" smtClean="0"/>
              <a:t>Sonradan </a:t>
            </a:r>
            <a:r>
              <a:rPr lang="tr-TR" sz="3600" dirty="0" err="1" smtClean="0"/>
              <a:t>hristiyan</a:t>
            </a:r>
            <a:endParaRPr lang="tr-TR" sz="3600" dirty="0" smtClean="0"/>
          </a:p>
          <a:p>
            <a:pPr marL="285750" indent="-285750">
              <a:buFont typeface="Arial" panose="020B0604020202020204" pitchFamily="34" charset="0"/>
              <a:buChar char="•"/>
            </a:pPr>
            <a:r>
              <a:rPr lang="tr-TR" sz="3600" dirty="0" smtClean="0"/>
              <a:t>Dönem; </a:t>
            </a:r>
            <a:r>
              <a:rPr lang="tr-TR" sz="3600" dirty="0" smtClean="0">
                <a:solidFill>
                  <a:srgbClr val="FF0000"/>
                </a:solidFill>
              </a:rPr>
              <a:t>rekabet serbestisinin </a:t>
            </a:r>
            <a:r>
              <a:rPr lang="tr-TR" sz="3600" dirty="0" smtClean="0"/>
              <a:t>doruğu</a:t>
            </a:r>
          </a:p>
          <a:p>
            <a:pPr marL="285750" indent="-285750">
              <a:buFont typeface="Arial" panose="020B0604020202020204" pitchFamily="34" charset="0"/>
              <a:buChar char="•"/>
            </a:pPr>
            <a:r>
              <a:rPr lang="tr-TR" sz="3600" dirty="0" smtClean="0"/>
              <a:t>Ailenin 17 çocuğundan biri (Nüfus sorununa dikkat!)</a:t>
            </a:r>
          </a:p>
          <a:p>
            <a:pPr marL="285750" indent="-285750">
              <a:buFont typeface="Arial" panose="020B0604020202020204" pitchFamily="34" charset="0"/>
              <a:buChar char="•"/>
            </a:pPr>
            <a:r>
              <a:rPr lang="tr-TR" sz="3600" b="1" dirty="0" smtClean="0"/>
              <a:t>1799</a:t>
            </a:r>
            <a:r>
              <a:rPr lang="tr-TR" sz="3600" dirty="0" smtClean="0"/>
              <a:t>: Adam Smith’in U.Z’ </a:t>
            </a:r>
            <a:r>
              <a:rPr lang="tr-TR" sz="3600" dirty="0" err="1" smtClean="0"/>
              <a:t>ni</a:t>
            </a:r>
            <a:r>
              <a:rPr lang="tr-TR" sz="3600" dirty="0" smtClean="0"/>
              <a:t> okuyor</a:t>
            </a:r>
          </a:p>
          <a:p>
            <a:pPr marL="285750" indent="-285750">
              <a:buFont typeface="Arial" panose="020B0604020202020204" pitchFamily="34" charset="0"/>
              <a:buChar char="•"/>
            </a:pPr>
            <a:r>
              <a:rPr lang="tr-TR" sz="3600" b="1" dirty="0" smtClean="0"/>
              <a:t>1819-1823</a:t>
            </a:r>
            <a:r>
              <a:rPr lang="tr-TR" sz="3600" dirty="0" smtClean="0"/>
              <a:t>: </a:t>
            </a:r>
            <a:r>
              <a:rPr lang="tr-TR" sz="3600" i="1" dirty="0" smtClean="0"/>
              <a:t>House of </a:t>
            </a:r>
            <a:r>
              <a:rPr lang="tr-TR" sz="3600" i="1" dirty="0" err="1" smtClean="0"/>
              <a:t>Commons</a:t>
            </a:r>
            <a:r>
              <a:rPr lang="tr-TR" sz="3600" i="1" dirty="0" smtClean="0"/>
              <a:t>/Avam Kamarası</a:t>
            </a:r>
            <a:r>
              <a:rPr lang="tr-TR" sz="3600" dirty="0" smtClean="0"/>
              <a:t> üyesi</a:t>
            </a:r>
            <a:endParaRPr lang="tr-TR" sz="3600" b="1" dirty="0" smtClean="0"/>
          </a:p>
          <a:p>
            <a:endParaRPr lang="tr-TR" sz="4500" b="1" dirty="0" smtClean="0"/>
          </a:p>
          <a:p>
            <a:endParaRPr lang="tr-TR" sz="3400" dirty="0" smtClean="0"/>
          </a:p>
          <a:p>
            <a:endParaRPr lang="tr-TR" sz="3400" dirty="0" smtClean="0"/>
          </a:p>
          <a:p>
            <a:endParaRPr lang="en-US" dirty="0"/>
          </a:p>
        </p:txBody>
      </p:sp>
    </p:spTree>
    <p:extLst>
      <p:ext uri="{BB962C8B-B14F-4D97-AF65-F5344CB8AC3E}">
        <p14:creationId xmlns:p14="http://schemas.microsoft.com/office/powerpoint/2010/main" val="1163921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David </a:t>
            </a:r>
            <a:r>
              <a:rPr lang="tr-TR" dirty="0" err="1" smtClean="0"/>
              <a:t>Ricardo</a:t>
            </a:r>
            <a:r>
              <a:rPr lang="tr-TR" dirty="0" smtClean="0"/>
              <a:t> (1772-1823)</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en-GB" b="1" dirty="0" err="1" smtClean="0"/>
              <a:t>Azalan</a:t>
            </a:r>
            <a:r>
              <a:rPr lang="en-GB" b="1" dirty="0" smtClean="0"/>
              <a:t> </a:t>
            </a:r>
            <a:r>
              <a:rPr lang="en-GB" b="1" dirty="0" err="1" smtClean="0"/>
              <a:t>Getiriler</a:t>
            </a:r>
            <a:r>
              <a:rPr lang="en-GB" b="1" dirty="0" smtClean="0"/>
              <a:t> </a:t>
            </a:r>
            <a:r>
              <a:rPr lang="en-GB" b="1" dirty="0" err="1" smtClean="0"/>
              <a:t>İlkesi</a:t>
            </a:r>
            <a:endParaRPr lang="en-GB" b="1" dirty="0" smtClean="0"/>
          </a:p>
          <a:p>
            <a:pPr marL="0" indent="0">
              <a:buNone/>
            </a:pPr>
            <a:r>
              <a:rPr lang="en-GB" dirty="0" err="1" smtClean="0"/>
              <a:t>Tarım</a:t>
            </a:r>
            <a:endParaRPr lang="en-GB" dirty="0" smtClean="0"/>
          </a:p>
          <a:p>
            <a:pPr marL="0" indent="0">
              <a:buNone/>
            </a:pPr>
            <a:endParaRPr lang="en-GB" b="1" dirty="0"/>
          </a:p>
          <a:p>
            <a:pPr marL="0" indent="0">
              <a:buNone/>
            </a:pPr>
            <a:r>
              <a:rPr lang="en-GB" b="1" dirty="0" err="1" smtClean="0"/>
              <a:t>Artan</a:t>
            </a:r>
            <a:r>
              <a:rPr lang="en-GB" b="1" dirty="0" smtClean="0"/>
              <a:t> </a:t>
            </a:r>
            <a:r>
              <a:rPr lang="en-GB" b="1" dirty="0" err="1" smtClean="0"/>
              <a:t>Getiriler</a:t>
            </a:r>
            <a:r>
              <a:rPr lang="en-GB" b="1" dirty="0" smtClean="0"/>
              <a:t> </a:t>
            </a:r>
            <a:r>
              <a:rPr lang="en-GB" b="1" dirty="0" err="1" smtClean="0"/>
              <a:t>İlkesi</a:t>
            </a:r>
            <a:endParaRPr lang="en-GB" b="1" dirty="0" smtClean="0"/>
          </a:p>
          <a:p>
            <a:pPr marL="0" indent="0">
              <a:buNone/>
            </a:pPr>
            <a:r>
              <a:rPr lang="en-GB" dirty="0" smtClean="0"/>
              <a:t>+ </a:t>
            </a:r>
            <a:r>
              <a:rPr lang="en-GB" dirty="0" err="1" smtClean="0"/>
              <a:t>Bilgi</a:t>
            </a:r>
            <a:r>
              <a:rPr lang="en-GB" dirty="0" smtClean="0"/>
              <a:t> </a:t>
            </a:r>
            <a:r>
              <a:rPr lang="en-GB" dirty="0" err="1" smtClean="0"/>
              <a:t>ekonomisi</a:t>
            </a:r>
            <a:endParaRPr lang="en-GB" dirty="0" smtClean="0"/>
          </a:p>
          <a:p>
            <a:pPr marL="0" indent="0">
              <a:buNone/>
            </a:pPr>
            <a:r>
              <a:rPr lang="en-GB" dirty="0" smtClean="0"/>
              <a:t>+ Network </a:t>
            </a:r>
            <a:r>
              <a:rPr lang="en-GB" dirty="0" err="1" smtClean="0"/>
              <a:t>etkisi</a:t>
            </a:r>
            <a:endParaRPr lang="en-GB" dirty="0" smtClean="0"/>
          </a:p>
          <a:p>
            <a:pPr marL="0" indent="0">
              <a:buNone/>
            </a:pPr>
            <a:r>
              <a:rPr lang="en-GB" dirty="0" smtClean="0"/>
              <a:t>+ </a:t>
            </a:r>
            <a:r>
              <a:rPr lang="en-GB" dirty="0" err="1" smtClean="0"/>
              <a:t>Moda</a:t>
            </a:r>
            <a:r>
              <a:rPr lang="en-GB" dirty="0" smtClean="0"/>
              <a:t> </a:t>
            </a:r>
            <a:r>
              <a:rPr lang="en-GB" dirty="0" err="1" smtClean="0"/>
              <a:t>ve</a:t>
            </a:r>
            <a:r>
              <a:rPr lang="en-GB" dirty="0" smtClean="0"/>
              <a:t> </a:t>
            </a:r>
            <a:r>
              <a:rPr lang="en-GB" dirty="0" err="1" smtClean="0"/>
              <a:t>lüks</a:t>
            </a:r>
            <a:r>
              <a:rPr lang="en-GB" dirty="0" smtClean="0"/>
              <a:t> </a:t>
            </a:r>
            <a:r>
              <a:rPr lang="en-GB" dirty="0" err="1" smtClean="0"/>
              <a:t>tüketim</a:t>
            </a:r>
            <a:r>
              <a:rPr lang="en-GB" dirty="0" smtClean="0"/>
              <a:t> (</a:t>
            </a:r>
            <a:r>
              <a:rPr lang="en-GB" dirty="0" err="1" smtClean="0"/>
              <a:t>antika</a:t>
            </a:r>
            <a:r>
              <a:rPr lang="en-GB" dirty="0" smtClean="0"/>
              <a:t> </a:t>
            </a:r>
            <a:r>
              <a:rPr lang="en-GB" dirty="0" err="1" smtClean="0"/>
              <a:t>ve</a:t>
            </a:r>
            <a:r>
              <a:rPr lang="en-GB" dirty="0" smtClean="0"/>
              <a:t> </a:t>
            </a:r>
            <a:r>
              <a:rPr lang="en-GB" dirty="0" err="1" smtClean="0"/>
              <a:t>klasik</a:t>
            </a:r>
            <a:r>
              <a:rPr lang="en-GB" dirty="0" smtClean="0"/>
              <a:t> </a:t>
            </a:r>
            <a:r>
              <a:rPr lang="en-GB" dirty="0" err="1" smtClean="0"/>
              <a:t>eserler</a:t>
            </a:r>
            <a:r>
              <a:rPr lang="en-GB" dirty="0" smtClean="0"/>
              <a:t> </a:t>
            </a:r>
            <a:r>
              <a:rPr lang="en-GB" dirty="0" err="1" smtClean="0"/>
              <a:t>dahil</a:t>
            </a:r>
            <a:r>
              <a:rPr lang="en-GB" dirty="0" smtClean="0"/>
              <a:t>)</a:t>
            </a:r>
          </a:p>
          <a:p>
            <a:pPr marL="0" indent="0">
              <a:buNone/>
            </a:pPr>
            <a:r>
              <a:rPr lang="en-GB" dirty="0" err="1"/>
              <a:t>Bağımlılık</a:t>
            </a:r>
            <a:r>
              <a:rPr lang="en-GB" dirty="0"/>
              <a:t> </a:t>
            </a:r>
            <a:r>
              <a:rPr lang="en-GB" dirty="0" err="1"/>
              <a:t>etkisi</a:t>
            </a:r>
            <a:r>
              <a:rPr lang="en-GB" dirty="0"/>
              <a:t> (</a:t>
            </a:r>
            <a:r>
              <a:rPr lang="en-GB" dirty="0" err="1"/>
              <a:t>alkol</a:t>
            </a:r>
            <a:r>
              <a:rPr lang="en-GB" dirty="0"/>
              <a:t>, </a:t>
            </a:r>
            <a:r>
              <a:rPr lang="en-GB" dirty="0" err="1"/>
              <a:t>uyuşturucu</a:t>
            </a:r>
            <a:r>
              <a:rPr lang="en-GB" dirty="0"/>
              <a:t> </a:t>
            </a:r>
            <a:r>
              <a:rPr lang="en-GB" dirty="0" err="1"/>
              <a:t>ve</a:t>
            </a:r>
            <a:r>
              <a:rPr lang="en-GB" dirty="0"/>
              <a:t> </a:t>
            </a:r>
            <a:r>
              <a:rPr lang="en-GB" dirty="0" err="1"/>
              <a:t>uyarıcılar</a:t>
            </a:r>
            <a:r>
              <a:rPr lang="en-GB" dirty="0"/>
              <a:t>)</a:t>
            </a:r>
          </a:p>
          <a:p>
            <a:pPr marL="0" indent="0">
              <a:buNone/>
            </a:pPr>
            <a:r>
              <a:rPr lang="en-GB" dirty="0"/>
              <a:t>+ </a:t>
            </a:r>
            <a:r>
              <a:rPr lang="en-GB" dirty="0" err="1"/>
              <a:t>Azalan</a:t>
            </a:r>
            <a:r>
              <a:rPr lang="en-GB" dirty="0"/>
              <a:t> </a:t>
            </a:r>
            <a:r>
              <a:rPr lang="en-GB" dirty="0" err="1"/>
              <a:t>getirilerde</a:t>
            </a:r>
            <a:r>
              <a:rPr lang="en-GB" dirty="0"/>
              <a:t> de </a:t>
            </a:r>
            <a:r>
              <a:rPr lang="en-GB" dirty="0" err="1"/>
              <a:t>kısmen</a:t>
            </a:r>
            <a:r>
              <a:rPr lang="en-GB" dirty="0"/>
              <a:t> </a:t>
            </a:r>
            <a:r>
              <a:rPr lang="en-GB" dirty="0" err="1"/>
              <a:t>artan</a:t>
            </a:r>
            <a:r>
              <a:rPr lang="en-GB" dirty="0"/>
              <a:t> </a:t>
            </a:r>
            <a:r>
              <a:rPr lang="en-GB" dirty="0" err="1"/>
              <a:t>getiriler</a:t>
            </a:r>
            <a:r>
              <a:rPr lang="en-GB" dirty="0"/>
              <a:t> </a:t>
            </a:r>
            <a:r>
              <a:rPr lang="en-GB" dirty="0" err="1"/>
              <a:t>geçerli</a:t>
            </a:r>
            <a:r>
              <a:rPr lang="en-GB" dirty="0"/>
              <a:t> </a:t>
            </a:r>
            <a:r>
              <a:rPr lang="en-GB" dirty="0" err="1"/>
              <a:t>olabilir</a:t>
            </a:r>
            <a:r>
              <a:rPr lang="en-GB" dirty="0"/>
              <a:t>.</a:t>
            </a:r>
          </a:p>
          <a:p>
            <a:pPr marL="0" indent="0">
              <a:buNone/>
            </a:pPr>
            <a:endParaRPr lang="tr-TR" b="1" dirty="0"/>
          </a:p>
          <a:p>
            <a:pPr marL="0" indent="0">
              <a:buNone/>
            </a:pPr>
            <a:endParaRPr lang="en-GB" dirty="0" smtClean="0"/>
          </a:p>
        </p:txBody>
      </p:sp>
    </p:spTree>
    <p:extLst>
      <p:ext uri="{BB962C8B-B14F-4D97-AF65-F5344CB8AC3E}">
        <p14:creationId xmlns:p14="http://schemas.microsoft.com/office/powerpoint/2010/main" val="3314592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Adam Smith-</a:t>
            </a:r>
            <a:r>
              <a:rPr lang="en-US" dirty="0" err="1" smtClean="0"/>
              <a:t>Mutlak</a:t>
            </a:r>
            <a:r>
              <a:rPr lang="en-US" dirty="0" smtClean="0"/>
              <a:t> </a:t>
            </a:r>
            <a:r>
              <a:rPr lang="en-US" dirty="0" err="1" smtClean="0"/>
              <a:t>Üstünlükler</a:t>
            </a:r>
            <a:r>
              <a:rPr lang="en-US" dirty="0" smtClean="0"/>
              <a:t> </a:t>
            </a:r>
            <a:r>
              <a:rPr lang="en-US" dirty="0" err="1" smtClean="0"/>
              <a:t>Teorisi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369891"/>
              </p:ext>
            </p:extLst>
          </p:nvPr>
        </p:nvGraphicFramePr>
        <p:xfrm>
          <a:off x="457200" y="1600200"/>
          <a:ext cx="8229600" cy="2865960"/>
        </p:xfrm>
        <a:graphic>
          <a:graphicData uri="http://schemas.openxmlformats.org/drawingml/2006/table">
            <a:tbl>
              <a:tblPr firstRow="1" bandRow="1">
                <a:tableStyleId>{7DF18680-E054-41AD-8BC1-D1AEF772440D}</a:tableStyleId>
              </a:tblPr>
              <a:tblGrid>
                <a:gridCol w="2743200"/>
                <a:gridCol w="2743200"/>
                <a:gridCol w="2743200"/>
              </a:tblGrid>
              <a:tr h="955320">
                <a:tc>
                  <a:txBody>
                    <a:bodyPr/>
                    <a:lstStyle/>
                    <a:p>
                      <a:r>
                        <a:rPr lang="en-US" sz="2800" dirty="0" err="1" smtClean="0"/>
                        <a:t>Birim</a:t>
                      </a:r>
                      <a:r>
                        <a:rPr lang="en-US" sz="2800" dirty="0" smtClean="0"/>
                        <a:t>/</a:t>
                      </a:r>
                      <a:r>
                        <a:rPr lang="en-US" sz="2800" dirty="0" err="1" smtClean="0"/>
                        <a:t>Saat</a:t>
                      </a:r>
                      <a:endParaRPr lang="en-US" sz="2800" dirty="0"/>
                    </a:p>
                  </a:txBody>
                  <a:tcPr/>
                </a:tc>
                <a:tc>
                  <a:txBody>
                    <a:bodyPr/>
                    <a:lstStyle/>
                    <a:p>
                      <a:r>
                        <a:rPr lang="en-US" sz="2800" dirty="0" smtClean="0"/>
                        <a:t>TR</a:t>
                      </a:r>
                      <a:endParaRPr lang="en-US" sz="2800" dirty="0"/>
                    </a:p>
                  </a:txBody>
                  <a:tcPr/>
                </a:tc>
                <a:tc>
                  <a:txBody>
                    <a:bodyPr/>
                    <a:lstStyle/>
                    <a:p>
                      <a:r>
                        <a:rPr lang="en-US" sz="2800" dirty="0" err="1" smtClean="0"/>
                        <a:t>İngiltere</a:t>
                      </a:r>
                      <a:endParaRPr lang="en-US" sz="2800" dirty="0"/>
                    </a:p>
                  </a:txBody>
                  <a:tcPr/>
                </a:tc>
              </a:tr>
              <a:tr h="955320">
                <a:tc>
                  <a:txBody>
                    <a:bodyPr/>
                    <a:lstStyle/>
                    <a:p>
                      <a:r>
                        <a:rPr lang="en-US" sz="2800" dirty="0" err="1" smtClean="0"/>
                        <a:t>Buğday</a:t>
                      </a:r>
                      <a:endParaRPr lang="en-US" sz="2800" dirty="0"/>
                    </a:p>
                  </a:txBody>
                  <a:tcPr/>
                </a:tc>
                <a:tc>
                  <a:txBody>
                    <a:bodyPr/>
                    <a:lstStyle/>
                    <a:p>
                      <a:r>
                        <a:rPr lang="en-US" sz="2800" dirty="0" smtClean="0"/>
                        <a:t>6</a:t>
                      </a:r>
                      <a:endParaRPr lang="en-US" sz="2800" dirty="0"/>
                    </a:p>
                  </a:txBody>
                  <a:tcPr/>
                </a:tc>
                <a:tc>
                  <a:txBody>
                    <a:bodyPr/>
                    <a:lstStyle/>
                    <a:p>
                      <a:r>
                        <a:rPr lang="en-US" sz="2800" dirty="0" smtClean="0"/>
                        <a:t>1</a:t>
                      </a:r>
                      <a:endParaRPr lang="en-US" sz="2800" dirty="0"/>
                    </a:p>
                  </a:txBody>
                  <a:tcPr/>
                </a:tc>
              </a:tr>
              <a:tr h="955320">
                <a:tc>
                  <a:txBody>
                    <a:bodyPr/>
                    <a:lstStyle/>
                    <a:p>
                      <a:r>
                        <a:rPr lang="en-US" sz="2800" dirty="0" err="1" smtClean="0"/>
                        <a:t>Kumaş</a:t>
                      </a:r>
                      <a:endParaRPr lang="en-US" sz="2800" dirty="0"/>
                    </a:p>
                  </a:txBody>
                  <a:tcPr/>
                </a:tc>
                <a:tc>
                  <a:txBody>
                    <a:bodyPr/>
                    <a:lstStyle/>
                    <a:p>
                      <a:r>
                        <a:rPr lang="en-US" sz="2800" dirty="0" smtClean="0"/>
                        <a:t>1</a:t>
                      </a:r>
                      <a:endParaRPr lang="en-US" sz="2800" dirty="0"/>
                    </a:p>
                  </a:txBody>
                  <a:tcPr/>
                </a:tc>
                <a:tc>
                  <a:txBody>
                    <a:bodyPr/>
                    <a:lstStyle/>
                    <a:p>
                      <a:r>
                        <a:rPr lang="en-US" sz="2800" dirty="0" smtClean="0"/>
                        <a:t>3</a:t>
                      </a:r>
                      <a:endParaRPr lang="en-US" sz="2800" dirty="0"/>
                    </a:p>
                  </a:txBody>
                  <a:tcPr/>
                </a:tc>
              </a:tr>
            </a:tbl>
          </a:graphicData>
        </a:graphic>
      </p:graphicFrame>
    </p:spTree>
    <p:extLst>
      <p:ext uri="{BB962C8B-B14F-4D97-AF65-F5344CB8AC3E}">
        <p14:creationId xmlns:p14="http://schemas.microsoft.com/office/powerpoint/2010/main" val="1245841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1066800" y="333375"/>
            <a:ext cx="7543800" cy="5762625"/>
          </a:xfrm>
        </p:spPr>
        <p:txBody>
          <a:bodyPr/>
          <a:lstStyle/>
          <a:p>
            <a:pPr marL="0" indent="0" eaLnBrk="1" hangingPunct="1">
              <a:buNone/>
              <a:defRPr/>
            </a:pPr>
            <a:r>
              <a:rPr lang="tr-TR" b="1" dirty="0" smtClean="0"/>
              <a:t>Karşılaştırmalı Üstünlükler Teorisi</a:t>
            </a:r>
            <a:endParaRPr lang="tr-TR" b="1" dirty="0" smtClean="0">
              <a:cs typeface="+mn-cs"/>
            </a:endParaRPr>
          </a:p>
          <a:p>
            <a:pPr eaLnBrk="1" hangingPunct="1">
              <a:defRPr/>
            </a:pPr>
            <a:r>
              <a:rPr lang="tr-TR" dirty="0" smtClean="0">
                <a:cs typeface="+mn-cs"/>
              </a:rPr>
              <a:t>D. </a:t>
            </a:r>
            <a:r>
              <a:rPr lang="tr-TR" dirty="0" err="1" smtClean="0">
                <a:cs typeface="+mn-cs"/>
              </a:rPr>
              <a:t>Ricardo</a:t>
            </a:r>
            <a:r>
              <a:rPr lang="tr-TR" dirty="0" smtClean="0">
                <a:cs typeface="+mn-cs"/>
              </a:rPr>
              <a:t> uluslararası mübadeleyi </a:t>
            </a:r>
            <a:r>
              <a:rPr lang="tr-TR" dirty="0" err="1" smtClean="0">
                <a:solidFill>
                  <a:schemeClr val="folHlink"/>
                </a:solidFill>
              </a:rPr>
              <a:t>nisbi</a:t>
            </a:r>
            <a:r>
              <a:rPr lang="tr-TR" dirty="0" smtClean="0">
                <a:solidFill>
                  <a:schemeClr val="folHlink"/>
                </a:solidFill>
                <a:cs typeface="+mn-cs"/>
              </a:rPr>
              <a:t> maliyetler arasındaki farkla</a:t>
            </a:r>
            <a:r>
              <a:rPr lang="tr-TR" dirty="0" smtClean="0">
                <a:cs typeface="+mn-cs"/>
              </a:rPr>
              <a:t> açıklamıştır.</a:t>
            </a:r>
          </a:p>
          <a:p>
            <a:pPr eaLnBrk="1" hangingPunct="1">
              <a:defRPr/>
            </a:pPr>
            <a:r>
              <a:rPr lang="tr-TR" dirty="0" smtClean="0">
                <a:cs typeface="+mn-cs"/>
              </a:rPr>
              <a:t> İki ülke iki mal varsayımı</a:t>
            </a:r>
          </a:p>
          <a:p>
            <a:pPr eaLnBrk="1" hangingPunct="1">
              <a:defRPr/>
            </a:pPr>
            <a:r>
              <a:rPr lang="tr-TR" dirty="0" smtClean="0">
                <a:cs typeface="+mn-cs"/>
              </a:rPr>
              <a:t>Bazı ülkeler hiçbir mald</a:t>
            </a:r>
            <a:r>
              <a:rPr lang="tr-TR" dirty="0" smtClean="0"/>
              <a:t>a mutlak üstünlüğe sahip değilse, ticarete yanaşmaz!!!</a:t>
            </a:r>
          </a:p>
          <a:p>
            <a:pPr eaLnBrk="1" hangingPunct="1">
              <a:defRPr/>
            </a:pPr>
            <a:r>
              <a:rPr lang="tr-TR" dirty="0" smtClean="0"/>
              <a:t>Göreceli olarak hangi üründe daha az dezavantaja sahip-uzmanlaşma</a:t>
            </a:r>
          </a:p>
          <a:p>
            <a:pPr eaLnBrk="1" hangingPunct="1">
              <a:defRPr/>
            </a:pPr>
            <a:endParaRPr lang="tr-TR" dirty="0" smtClean="0">
              <a:cs typeface="+mn-cs"/>
            </a:endParaRPr>
          </a:p>
        </p:txBody>
      </p:sp>
    </p:spTree>
    <p:extLst>
      <p:ext uri="{BB962C8B-B14F-4D97-AF65-F5344CB8AC3E}">
        <p14:creationId xmlns:p14="http://schemas.microsoft.com/office/powerpoint/2010/main" val="99150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Değer Kuramları ve Değer Sorunu</a:t>
            </a:r>
            <a:endParaRPr lang="en-US" dirty="0"/>
          </a:p>
        </p:txBody>
      </p:sp>
      <p:sp>
        <p:nvSpPr>
          <p:cNvPr id="3" name="İçerik Yer Tutucusu 2"/>
          <p:cNvSpPr>
            <a:spLocks noGrp="1"/>
          </p:cNvSpPr>
          <p:nvPr>
            <p:ph idx="1"/>
          </p:nvPr>
        </p:nvSpPr>
        <p:spPr>
          <a:xfrm>
            <a:off x="0" y="1600200"/>
            <a:ext cx="9035674" cy="4525963"/>
          </a:xfrm>
        </p:spPr>
        <p:txBody>
          <a:bodyPr>
            <a:normAutofit/>
          </a:bodyPr>
          <a:lstStyle/>
          <a:p>
            <a:pPr>
              <a:buNone/>
            </a:pPr>
            <a:endParaRPr lang="tr-TR" dirty="0"/>
          </a:p>
          <a:p>
            <a:pPr>
              <a:buNone/>
            </a:pPr>
            <a:r>
              <a:rPr lang="tr-TR" dirty="0"/>
              <a:t>Değerin değişmeyen bir ölçütü var mıdır</a:t>
            </a:r>
            <a:r>
              <a:rPr lang="tr-TR" dirty="0" smtClean="0"/>
              <a:t>?</a:t>
            </a:r>
            <a:endParaRPr lang="tr-TR" dirty="0"/>
          </a:p>
          <a:p>
            <a:pPr>
              <a:buNone/>
            </a:pPr>
            <a:endParaRPr lang="tr-TR" dirty="0"/>
          </a:p>
          <a:p>
            <a:pPr marL="0" indent="0">
              <a:buNone/>
            </a:pPr>
            <a:r>
              <a:rPr lang="tr-TR" b="1" dirty="0" smtClean="0"/>
              <a:t>DR </a:t>
            </a:r>
            <a:r>
              <a:rPr lang="tr-TR" b="1" dirty="0"/>
              <a:t>için </a:t>
            </a:r>
            <a:r>
              <a:rPr lang="tr-TR" b="1" dirty="0" smtClean="0"/>
              <a:t>göreceli büyüklükler önemlidir.</a:t>
            </a:r>
          </a:p>
          <a:p>
            <a:pPr marL="0" indent="0">
              <a:buNone/>
            </a:pPr>
            <a:endParaRPr lang="tr-TR" b="1" dirty="0"/>
          </a:p>
          <a:p>
            <a:pPr marL="0" indent="0">
              <a:buNone/>
            </a:pPr>
            <a:r>
              <a:rPr lang="en-GB" dirty="0" err="1"/>
              <a:t>L</a:t>
            </a:r>
            <a:r>
              <a:rPr lang="en-GB" baseline="-25000" dirty="0" err="1"/>
              <a:t>şarap</a:t>
            </a:r>
            <a:r>
              <a:rPr lang="en-GB" baseline="-25000" dirty="0"/>
              <a:t> </a:t>
            </a:r>
            <a:r>
              <a:rPr lang="en-GB" dirty="0"/>
              <a:t>/ </a:t>
            </a:r>
            <a:r>
              <a:rPr lang="en-GB" dirty="0" err="1" smtClean="0"/>
              <a:t>L</a:t>
            </a:r>
            <a:r>
              <a:rPr lang="en-GB" baseline="-25000" dirty="0" err="1" smtClean="0"/>
              <a:t>kumaş</a:t>
            </a:r>
            <a:r>
              <a:rPr lang="tr-TR" dirty="0" smtClean="0"/>
              <a:t> </a:t>
            </a:r>
            <a:endParaRPr lang="tr-TR" dirty="0"/>
          </a:p>
        </p:txBody>
      </p:sp>
      <p:sp>
        <p:nvSpPr>
          <p:cNvPr id="4" name="Sağ Ayraç 3"/>
          <p:cNvSpPr/>
          <p:nvPr/>
        </p:nvSpPr>
        <p:spPr>
          <a:xfrm>
            <a:off x="6619875" y="3818731"/>
            <a:ext cx="152400" cy="647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ağ Ayraç 4"/>
          <p:cNvSpPr/>
          <p:nvPr/>
        </p:nvSpPr>
        <p:spPr>
          <a:xfrm>
            <a:off x="6619875" y="2755900"/>
            <a:ext cx="152400" cy="647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Metin kutusu 5"/>
          <p:cNvSpPr txBox="1"/>
          <p:nvPr/>
        </p:nvSpPr>
        <p:spPr>
          <a:xfrm>
            <a:off x="6986588" y="2755900"/>
            <a:ext cx="1571625" cy="646331"/>
          </a:xfrm>
          <a:prstGeom prst="rect">
            <a:avLst/>
          </a:prstGeom>
          <a:noFill/>
        </p:spPr>
        <p:txBody>
          <a:bodyPr wrap="square" rtlCol="0">
            <a:spAutoFit/>
          </a:bodyPr>
          <a:lstStyle/>
          <a:p>
            <a:r>
              <a:rPr lang="tr-TR" dirty="0" smtClean="0"/>
              <a:t>Mutlak büyüklükler</a:t>
            </a:r>
            <a:endParaRPr lang="en-US" dirty="0"/>
          </a:p>
        </p:txBody>
      </p:sp>
      <p:sp>
        <p:nvSpPr>
          <p:cNvPr id="7" name="Metin kutusu 6"/>
          <p:cNvSpPr txBox="1"/>
          <p:nvPr/>
        </p:nvSpPr>
        <p:spPr>
          <a:xfrm>
            <a:off x="6943725" y="3957915"/>
            <a:ext cx="1657350" cy="646331"/>
          </a:xfrm>
          <a:prstGeom prst="rect">
            <a:avLst/>
          </a:prstGeom>
          <a:noFill/>
        </p:spPr>
        <p:txBody>
          <a:bodyPr wrap="square" rtlCol="0">
            <a:spAutoFit/>
          </a:bodyPr>
          <a:lstStyle/>
          <a:p>
            <a:r>
              <a:rPr lang="tr-TR" dirty="0" smtClean="0"/>
              <a:t>Göreceli büyüklükler</a:t>
            </a:r>
            <a:endParaRPr lang="en-US" dirty="0"/>
          </a:p>
        </p:txBody>
      </p:sp>
      <p:cxnSp>
        <p:nvCxnSpPr>
          <p:cNvPr id="11" name="Düz Ok Bağlayıcısı 10"/>
          <p:cNvCxnSpPr/>
          <p:nvPr/>
        </p:nvCxnSpPr>
        <p:spPr>
          <a:xfrm flipH="1">
            <a:off x="8358509" y="2801619"/>
            <a:ext cx="1" cy="1156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ağ Ayraç 13"/>
          <p:cNvSpPr/>
          <p:nvPr/>
        </p:nvSpPr>
        <p:spPr>
          <a:xfrm>
            <a:off x="2209943" y="4859930"/>
            <a:ext cx="152400" cy="647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Metin kutusu 14"/>
          <p:cNvSpPr txBox="1"/>
          <p:nvPr/>
        </p:nvSpPr>
        <p:spPr>
          <a:xfrm>
            <a:off x="2518012" y="4999114"/>
            <a:ext cx="4718714" cy="646331"/>
          </a:xfrm>
          <a:prstGeom prst="rect">
            <a:avLst/>
          </a:prstGeom>
          <a:noFill/>
        </p:spPr>
        <p:txBody>
          <a:bodyPr wrap="square" rtlCol="0">
            <a:spAutoFit/>
          </a:bodyPr>
          <a:lstStyle/>
          <a:p>
            <a:r>
              <a:rPr lang="tr-TR" dirty="0" smtClean="0"/>
              <a:t>Çünkü değeri zaman içinde değişmeyen hiçbir meta yoktur.</a:t>
            </a:r>
            <a:endParaRPr lang="en-US" dirty="0"/>
          </a:p>
        </p:txBody>
      </p:sp>
    </p:spTree>
    <p:extLst>
      <p:ext uri="{BB962C8B-B14F-4D97-AF65-F5344CB8AC3E}">
        <p14:creationId xmlns:p14="http://schemas.microsoft.com/office/powerpoint/2010/main" val="2904116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7" name="Group 211"/>
          <p:cNvGrpSpPr>
            <a:grpSpLocks/>
          </p:cNvGrpSpPr>
          <p:nvPr/>
        </p:nvGrpSpPr>
        <p:grpSpPr bwMode="auto">
          <a:xfrm>
            <a:off x="323850" y="692150"/>
            <a:ext cx="8408988" cy="5435600"/>
            <a:chOff x="259" y="391"/>
            <a:chExt cx="5501" cy="3469"/>
          </a:xfrm>
        </p:grpSpPr>
        <p:sp>
          <p:nvSpPr>
            <p:cNvPr id="94344" name="Rectangle 136"/>
            <p:cNvSpPr>
              <a:spLocks noChangeArrowheads="1"/>
            </p:cNvSpPr>
            <p:nvPr/>
          </p:nvSpPr>
          <p:spPr bwMode="auto">
            <a:xfrm>
              <a:off x="4377" y="2859"/>
              <a:ext cx="1383" cy="10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spcBef>
                  <a:spcPct val="20000"/>
                </a:spcBef>
                <a:buClr>
                  <a:schemeClr val="hlink"/>
                </a:buClr>
                <a:buSzPct val="70000"/>
                <a:buFont typeface="Wingdings" charset="0"/>
                <a:buNone/>
                <a:defRPr/>
              </a:pPr>
              <a:endParaRPr lang="en-US" sz="2800">
                <a:solidFill>
                  <a:schemeClr val="tx1"/>
                </a:solidFill>
                <a:effectLst>
                  <a:outerShdw blurRad="38100" dist="38100" dir="2700000" algn="tl">
                    <a:srgbClr val="000000"/>
                  </a:outerShdw>
                </a:effectLst>
                <a:cs typeface="+mn-cs"/>
              </a:endParaRPr>
            </a:p>
          </p:txBody>
        </p:sp>
        <p:sp>
          <p:nvSpPr>
            <p:cNvPr id="94343" name="Rectangle 135"/>
            <p:cNvSpPr>
              <a:spLocks noChangeArrowheads="1"/>
            </p:cNvSpPr>
            <p:nvPr/>
          </p:nvSpPr>
          <p:spPr bwMode="auto">
            <a:xfrm>
              <a:off x="3035" y="2859"/>
              <a:ext cx="1351" cy="10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dirty="0">
                  <a:solidFill>
                    <a:schemeClr val="tx1"/>
                  </a:solidFill>
                  <a:effectLst/>
                  <a:latin typeface="Times New Roman" charset="0"/>
                  <a:cs typeface="Times New Roman" charset="0"/>
                </a:rPr>
                <a:t>90 : </a:t>
              </a:r>
              <a:r>
                <a:rPr lang="tr-TR" sz="2800" dirty="0" smtClean="0">
                  <a:solidFill>
                    <a:schemeClr val="tx1"/>
                  </a:solidFill>
                  <a:effectLst/>
                  <a:latin typeface="Times New Roman" charset="0"/>
                  <a:cs typeface="Times New Roman" charset="0"/>
                </a:rPr>
                <a:t>100</a:t>
              </a:r>
            </a:p>
            <a:p>
              <a:pPr>
                <a:defRPr/>
              </a:pPr>
              <a:r>
                <a:rPr lang="tr-TR" sz="2800" dirty="0" smtClean="0">
                  <a:latin typeface="Times New Roman" charset="0"/>
                  <a:cs typeface="Times New Roman" charset="0"/>
                </a:rPr>
                <a:t>0,9</a:t>
              </a:r>
              <a:endParaRPr lang="tr-TR" sz="2800" dirty="0" smtClean="0">
                <a:solidFill>
                  <a:schemeClr val="tx1"/>
                </a:solidFill>
                <a:effectLst/>
                <a:latin typeface="Times New Roman" charset="0"/>
                <a:cs typeface="Times New Roman" charset="0"/>
              </a:endParaRPr>
            </a:p>
            <a:p>
              <a:pPr>
                <a:defRPr/>
              </a:pPr>
              <a:endParaRPr lang="tr-TR" sz="2800" dirty="0" smtClean="0">
                <a:solidFill>
                  <a:schemeClr val="tx1"/>
                </a:solidFill>
                <a:effectLst/>
                <a:latin typeface="Times New Roman" charset="0"/>
                <a:cs typeface="Times New Roman" charset="0"/>
              </a:endParaRPr>
            </a:p>
            <a:p>
              <a:pPr>
                <a:defRPr/>
              </a:pPr>
              <a:endParaRPr lang="tr-TR" sz="2800" dirty="0">
                <a:solidFill>
                  <a:schemeClr val="tx1"/>
                </a:solidFill>
                <a:effectLst/>
                <a:latin typeface="Times New Roman" charset="0"/>
                <a:cs typeface="Times New Roman" charset="0"/>
              </a:endParaRPr>
            </a:p>
          </p:txBody>
        </p:sp>
        <p:sp>
          <p:nvSpPr>
            <p:cNvPr id="94342" name="Rectangle 134"/>
            <p:cNvSpPr>
              <a:spLocks noChangeArrowheads="1"/>
            </p:cNvSpPr>
            <p:nvPr/>
          </p:nvSpPr>
          <p:spPr bwMode="auto">
            <a:xfrm>
              <a:off x="1677" y="2859"/>
              <a:ext cx="1369" cy="10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dirty="0">
                  <a:solidFill>
                    <a:schemeClr val="tx1"/>
                  </a:solidFill>
                  <a:effectLst/>
                  <a:latin typeface="Times New Roman" charset="0"/>
                  <a:cs typeface="Times New Roman" charset="0"/>
                </a:rPr>
                <a:t>80 : </a:t>
              </a:r>
              <a:r>
                <a:rPr lang="tr-TR" sz="2800" dirty="0" smtClean="0">
                  <a:solidFill>
                    <a:schemeClr val="tx1"/>
                  </a:solidFill>
                  <a:effectLst/>
                  <a:latin typeface="Times New Roman" charset="0"/>
                  <a:cs typeface="Times New Roman" charset="0"/>
                </a:rPr>
                <a:t>120</a:t>
              </a:r>
            </a:p>
            <a:p>
              <a:pPr>
                <a:defRPr/>
              </a:pPr>
              <a:r>
                <a:rPr lang="tr-TR" sz="2800" dirty="0" smtClean="0">
                  <a:latin typeface="Times New Roman" charset="0"/>
                  <a:cs typeface="Times New Roman" charset="0"/>
                </a:rPr>
                <a:t>0,66</a:t>
              </a:r>
              <a:endParaRPr lang="tr-TR" sz="2800" dirty="0">
                <a:solidFill>
                  <a:schemeClr val="tx1"/>
                </a:solidFill>
                <a:effectLst/>
                <a:latin typeface="Times New Roman" charset="0"/>
                <a:cs typeface="Times New Roman" charset="0"/>
              </a:endParaRPr>
            </a:p>
          </p:txBody>
        </p:sp>
        <p:sp>
          <p:nvSpPr>
            <p:cNvPr id="94341" name="Rectangle 133"/>
            <p:cNvSpPr>
              <a:spLocks noChangeArrowheads="1"/>
            </p:cNvSpPr>
            <p:nvPr/>
          </p:nvSpPr>
          <p:spPr bwMode="auto">
            <a:xfrm>
              <a:off x="286" y="2859"/>
              <a:ext cx="1400" cy="10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a:solidFill>
                    <a:schemeClr val="tx1"/>
                  </a:solidFill>
                  <a:effectLst/>
                  <a:latin typeface="Times New Roman" charset="0"/>
                  <a:cs typeface="Times New Roman" charset="0"/>
                </a:rPr>
                <a:t>İki ülke arasında maliyet oranı</a:t>
              </a:r>
            </a:p>
          </p:txBody>
        </p:sp>
        <p:sp>
          <p:nvSpPr>
            <p:cNvPr id="94340" name="Rectangle 132"/>
            <p:cNvSpPr>
              <a:spLocks noChangeArrowheads="1"/>
            </p:cNvSpPr>
            <p:nvPr/>
          </p:nvSpPr>
          <p:spPr bwMode="auto">
            <a:xfrm>
              <a:off x="4377" y="2137"/>
              <a:ext cx="1383" cy="722"/>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200">
                  <a:solidFill>
                    <a:schemeClr val="tx1"/>
                  </a:solidFill>
                  <a:effectLst/>
                  <a:latin typeface="Times New Roman" charset="0"/>
                  <a:cs typeface="Times New Roman" charset="0"/>
                </a:rPr>
                <a:t>120 : 100 = 1,20</a:t>
              </a:r>
              <a:endParaRPr lang="tr-TR" sz="2200">
                <a:solidFill>
                  <a:schemeClr val="tx1"/>
                </a:solidFill>
                <a:effectLst/>
                <a:latin typeface="Arial" charset="0"/>
                <a:cs typeface="+mn-cs"/>
              </a:endParaRPr>
            </a:p>
          </p:txBody>
        </p:sp>
        <p:sp>
          <p:nvSpPr>
            <p:cNvPr id="94339" name="Rectangle 131"/>
            <p:cNvSpPr>
              <a:spLocks noChangeArrowheads="1"/>
            </p:cNvSpPr>
            <p:nvPr/>
          </p:nvSpPr>
          <p:spPr bwMode="auto">
            <a:xfrm>
              <a:off x="3035" y="2137"/>
              <a:ext cx="1351" cy="722"/>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dirty="0" smtClean="0">
                  <a:solidFill>
                    <a:schemeClr val="tx1"/>
                  </a:solidFill>
                  <a:effectLst/>
                  <a:latin typeface="Times New Roman" charset="0"/>
                  <a:cs typeface="Times New Roman" charset="0"/>
                </a:rPr>
                <a:t>100 saat</a:t>
              </a:r>
              <a:endParaRPr lang="tr-TR" sz="2800" dirty="0">
                <a:solidFill>
                  <a:schemeClr val="tx1"/>
                </a:solidFill>
                <a:effectLst/>
                <a:latin typeface="Arial" charset="0"/>
                <a:cs typeface="+mn-cs"/>
              </a:endParaRPr>
            </a:p>
          </p:txBody>
        </p:sp>
        <p:sp>
          <p:nvSpPr>
            <p:cNvPr id="94338" name="Rectangle 130"/>
            <p:cNvSpPr>
              <a:spLocks noChangeArrowheads="1"/>
            </p:cNvSpPr>
            <p:nvPr/>
          </p:nvSpPr>
          <p:spPr bwMode="auto">
            <a:xfrm>
              <a:off x="1677" y="2137"/>
              <a:ext cx="1369" cy="722"/>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dirty="0" smtClean="0">
                  <a:solidFill>
                    <a:schemeClr val="tx1"/>
                  </a:solidFill>
                  <a:effectLst/>
                  <a:latin typeface="Times New Roman" charset="0"/>
                  <a:cs typeface="Times New Roman" charset="0"/>
                </a:rPr>
                <a:t>120 saat</a:t>
              </a:r>
              <a:endParaRPr lang="tr-TR" sz="2800" dirty="0">
                <a:solidFill>
                  <a:schemeClr val="tx1"/>
                </a:solidFill>
                <a:effectLst/>
                <a:latin typeface="Arial" charset="0"/>
                <a:cs typeface="+mn-cs"/>
              </a:endParaRPr>
            </a:p>
          </p:txBody>
        </p:sp>
        <p:sp>
          <p:nvSpPr>
            <p:cNvPr id="94337" name="Rectangle 129"/>
            <p:cNvSpPr>
              <a:spLocks noChangeArrowheads="1"/>
            </p:cNvSpPr>
            <p:nvPr/>
          </p:nvSpPr>
          <p:spPr bwMode="auto">
            <a:xfrm>
              <a:off x="286" y="2137"/>
              <a:ext cx="1400" cy="722"/>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a:solidFill>
                    <a:schemeClr val="tx1"/>
                  </a:solidFill>
                  <a:effectLst/>
                  <a:latin typeface="Times New Roman" charset="0"/>
                  <a:cs typeface="Times New Roman" charset="0"/>
                </a:rPr>
                <a:t>İngiltere</a:t>
              </a:r>
              <a:endParaRPr lang="tr-TR" sz="2800">
                <a:solidFill>
                  <a:schemeClr val="tx1"/>
                </a:solidFill>
                <a:effectLst/>
                <a:latin typeface="Arial" charset="0"/>
                <a:cs typeface="+mn-cs"/>
              </a:endParaRPr>
            </a:p>
          </p:txBody>
        </p:sp>
        <p:sp>
          <p:nvSpPr>
            <p:cNvPr id="94336" name="Rectangle 128"/>
            <p:cNvSpPr>
              <a:spLocks noChangeArrowheads="1"/>
            </p:cNvSpPr>
            <p:nvPr/>
          </p:nvSpPr>
          <p:spPr bwMode="auto">
            <a:xfrm>
              <a:off x="4377" y="1525"/>
              <a:ext cx="1383" cy="612"/>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400">
                  <a:solidFill>
                    <a:schemeClr val="tx1"/>
                  </a:solidFill>
                  <a:effectLst/>
                  <a:latin typeface="Times New Roman" charset="0"/>
                  <a:cs typeface="Times New Roman" charset="0"/>
                </a:rPr>
                <a:t>80 :   90 = 0,88</a:t>
              </a:r>
              <a:endParaRPr lang="tr-TR" sz="2400">
                <a:solidFill>
                  <a:schemeClr val="tx1"/>
                </a:solidFill>
                <a:effectLst/>
                <a:latin typeface="Arial" charset="0"/>
                <a:cs typeface="+mn-cs"/>
              </a:endParaRPr>
            </a:p>
          </p:txBody>
        </p:sp>
        <p:sp>
          <p:nvSpPr>
            <p:cNvPr id="94335" name="Rectangle 127"/>
            <p:cNvSpPr>
              <a:spLocks noChangeArrowheads="1"/>
            </p:cNvSpPr>
            <p:nvPr/>
          </p:nvSpPr>
          <p:spPr bwMode="auto">
            <a:xfrm>
              <a:off x="3035" y="1525"/>
              <a:ext cx="1351" cy="612"/>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dirty="0" smtClean="0">
                  <a:solidFill>
                    <a:schemeClr val="tx1"/>
                  </a:solidFill>
                  <a:effectLst/>
                  <a:latin typeface="Times New Roman" charset="0"/>
                  <a:cs typeface="Times New Roman" charset="0"/>
                </a:rPr>
                <a:t>90 saat</a:t>
              </a:r>
              <a:endParaRPr lang="tr-TR" sz="2800" dirty="0">
                <a:solidFill>
                  <a:schemeClr val="tx1"/>
                </a:solidFill>
                <a:effectLst/>
                <a:latin typeface="Arial" charset="0"/>
                <a:cs typeface="+mn-cs"/>
              </a:endParaRPr>
            </a:p>
          </p:txBody>
        </p:sp>
        <p:sp>
          <p:nvSpPr>
            <p:cNvPr id="94334" name="Rectangle 126"/>
            <p:cNvSpPr>
              <a:spLocks noChangeArrowheads="1"/>
            </p:cNvSpPr>
            <p:nvPr/>
          </p:nvSpPr>
          <p:spPr bwMode="auto">
            <a:xfrm>
              <a:off x="1677" y="1525"/>
              <a:ext cx="1369" cy="612"/>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dirty="0" smtClean="0">
                  <a:solidFill>
                    <a:schemeClr val="tx1"/>
                  </a:solidFill>
                  <a:effectLst/>
                  <a:latin typeface="Times New Roman" charset="0"/>
                  <a:cs typeface="Times New Roman" charset="0"/>
                </a:rPr>
                <a:t>80 saat</a:t>
              </a:r>
              <a:endParaRPr lang="tr-TR" sz="2800" dirty="0">
                <a:solidFill>
                  <a:schemeClr val="tx1"/>
                </a:solidFill>
                <a:effectLst/>
                <a:latin typeface="Arial" charset="0"/>
                <a:cs typeface="+mn-cs"/>
              </a:endParaRPr>
            </a:p>
          </p:txBody>
        </p:sp>
        <p:sp>
          <p:nvSpPr>
            <p:cNvPr id="94333" name="Rectangle 125"/>
            <p:cNvSpPr>
              <a:spLocks noChangeArrowheads="1"/>
            </p:cNvSpPr>
            <p:nvPr/>
          </p:nvSpPr>
          <p:spPr bwMode="auto">
            <a:xfrm>
              <a:off x="286" y="1525"/>
              <a:ext cx="1400" cy="612"/>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a:solidFill>
                    <a:schemeClr val="tx1"/>
                  </a:solidFill>
                  <a:effectLst/>
                  <a:latin typeface="Times New Roman" charset="0"/>
                  <a:cs typeface="Times New Roman" charset="0"/>
                </a:rPr>
                <a:t>Portekiz</a:t>
              </a:r>
              <a:endParaRPr lang="tr-TR" sz="2800">
                <a:solidFill>
                  <a:schemeClr val="tx1"/>
                </a:solidFill>
                <a:effectLst/>
                <a:latin typeface="Arial" charset="0"/>
                <a:cs typeface="+mn-cs"/>
              </a:endParaRPr>
            </a:p>
          </p:txBody>
        </p:sp>
        <p:sp>
          <p:nvSpPr>
            <p:cNvPr id="94332" name="Rectangle 124"/>
            <p:cNvSpPr>
              <a:spLocks noChangeArrowheads="1"/>
            </p:cNvSpPr>
            <p:nvPr/>
          </p:nvSpPr>
          <p:spPr bwMode="auto">
            <a:xfrm>
              <a:off x="4377" y="391"/>
              <a:ext cx="1383" cy="1134"/>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a:solidFill>
                    <a:schemeClr val="tx1"/>
                  </a:solidFill>
                  <a:effectLst/>
                  <a:latin typeface="Times New Roman" charset="0"/>
                  <a:cs typeface="Times New Roman" charset="0"/>
                </a:rPr>
                <a:t>Ülke içinde Değişim oranı</a:t>
              </a:r>
              <a:endParaRPr lang="tr-TR" sz="2800">
                <a:solidFill>
                  <a:schemeClr val="tx1"/>
                </a:solidFill>
                <a:effectLst/>
                <a:latin typeface="Arial" charset="0"/>
                <a:cs typeface="+mn-cs"/>
              </a:endParaRPr>
            </a:p>
          </p:txBody>
        </p:sp>
        <p:sp>
          <p:nvSpPr>
            <p:cNvPr id="94330" name="Rectangle 122"/>
            <p:cNvSpPr>
              <a:spLocks noChangeArrowheads="1"/>
            </p:cNvSpPr>
            <p:nvPr/>
          </p:nvSpPr>
          <p:spPr bwMode="auto">
            <a:xfrm>
              <a:off x="1668" y="391"/>
              <a:ext cx="2718" cy="1134"/>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a:solidFill>
                    <a:schemeClr val="tx1"/>
                  </a:solidFill>
                  <a:effectLst/>
                  <a:latin typeface="Times New Roman" charset="0"/>
                  <a:cs typeface="Times New Roman" charset="0"/>
                </a:rPr>
                <a:t>Birim başına harcanan</a:t>
              </a:r>
            </a:p>
            <a:p>
              <a:pPr>
                <a:defRPr/>
              </a:pPr>
              <a:r>
                <a:rPr lang="tr-TR" sz="2800">
                  <a:solidFill>
                    <a:schemeClr val="tx1"/>
                  </a:solidFill>
                  <a:effectLst/>
                  <a:latin typeface="Times New Roman" charset="0"/>
                  <a:cs typeface="Times New Roman" charset="0"/>
                </a:rPr>
                <a:t> iş-saati (Emek)</a:t>
              </a:r>
            </a:p>
            <a:p>
              <a:pPr eaLnBrk="0" hangingPunct="0">
                <a:defRPr/>
              </a:pPr>
              <a:r>
                <a:rPr lang="tr-TR" sz="2800">
                  <a:solidFill>
                    <a:schemeClr val="tx1"/>
                  </a:solidFill>
                  <a:effectLst/>
                  <a:latin typeface="Times New Roman" charset="0"/>
                  <a:cs typeface="Times New Roman" charset="0"/>
                </a:rPr>
                <a:t>Şarap</a:t>
              </a:r>
              <a:r>
                <a:rPr lang="tr-TR" sz="2800" b="1">
                  <a:solidFill>
                    <a:schemeClr val="tx1"/>
                  </a:solidFill>
                  <a:effectLst/>
                  <a:latin typeface="Times New Roman" charset="0"/>
                  <a:cs typeface="Times New Roman" charset="0"/>
                </a:rPr>
                <a:t>                       </a:t>
              </a:r>
              <a:r>
                <a:rPr lang="tr-TR" sz="2800">
                  <a:solidFill>
                    <a:schemeClr val="tx1"/>
                  </a:solidFill>
                  <a:effectLst/>
                  <a:latin typeface="Times New Roman" charset="0"/>
                  <a:cs typeface="Times New Roman" charset="0"/>
                </a:rPr>
                <a:t>Kumaş</a:t>
              </a:r>
              <a:endParaRPr lang="tr-TR" sz="2800">
                <a:solidFill>
                  <a:schemeClr val="tx1"/>
                </a:solidFill>
                <a:effectLst/>
                <a:latin typeface="Arial" charset="0"/>
                <a:cs typeface="+mn-cs"/>
              </a:endParaRPr>
            </a:p>
          </p:txBody>
        </p:sp>
        <p:sp>
          <p:nvSpPr>
            <p:cNvPr id="94329" name="Rectangle 121"/>
            <p:cNvSpPr>
              <a:spLocks noChangeArrowheads="1"/>
            </p:cNvSpPr>
            <p:nvPr/>
          </p:nvSpPr>
          <p:spPr bwMode="auto">
            <a:xfrm>
              <a:off x="286" y="391"/>
              <a:ext cx="1400" cy="1134"/>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r>
                <a:rPr lang="tr-TR" sz="2800">
                  <a:solidFill>
                    <a:schemeClr val="tx1"/>
                  </a:solidFill>
                  <a:effectLst/>
                  <a:latin typeface="Times New Roman" charset="0"/>
                  <a:cs typeface="Times New Roman" charset="0"/>
                </a:rPr>
                <a:t>Ülke</a:t>
              </a:r>
              <a:endParaRPr lang="tr-TR" sz="2800">
                <a:solidFill>
                  <a:schemeClr val="tx1"/>
                </a:solidFill>
                <a:effectLst/>
                <a:latin typeface="Arial" charset="0"/>
                <a:cs typeface="+mn-cs"/>
              </a:endParaRPr>
            </a:p>
          </p:txBody>
        </p:sp>
        <p:sp>
          <p:nvSpPr>
            <p:cNvPr id="94345" name="Line 137"/>
            <p:cNvSpPr>
              <a:spLocks noChangeShapeType="1"/>
            </p:cNvSpPr>
            <p:nvPr/>
          </p:nvSpPr>
          <p:spPr bwMode="auto">
            <a:xfrm>
              <a:off x="259" y="391"/>
              <a:ext cx="5501" cy="1"/>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46" name="Line 138"/>
            <p:cNvSpPr>
              <a:spLocks noChangeShapeType="1"/>
            </p:cNvSpPr>
            <p:nvPr/>
          </p:nvSpPr>
          <p:spPr bwMode="auto">
            <a:xfrm>
              <a:off x="259" y="3859"/>
              <a:ext cx="5501" cy="1"/>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47" name="Line 139"/>
            <p:cNvSpPr>
              <a:spLocks noChangeShapeType="1"/>
            </p:cNvSpPr>
            <p:nvPr/>
          </p:nvSpPr>
          <p:spPr bwMode="auto">
            <a:xfrm>
              <a:off x="295" y="391"/>
              <a:ext cx="0" cy="3468"/>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48" name="Line 140"/>
            <p:cNvSpPr>
              <a:spLocks noChangeShapeType="1"/>
            </p:cNvSpPr>
            <p:nvPr/>
          </p:nvSpPr>
          <p:spPr bwMode="auto">
            <a:xfrm>
              <a:off x="5760" y="391"/>
              <a:ext cx="0" cy="3468"/>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51" name="Line 143"/>
            <p:cNvSpPr>
              <a:spLocks noChangeShapeType="1"/>
            </p:cNvSpPr>
            <p:nvPr/>
          </p:nvSpPr>
          <p:spPr bwMode="auto">
            <a:xfrm>
              <a:off x="259" y="1525"/>
              <a:ext cx="5501" cy="1"/>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53" name="Line 145"/>
            <p:cNvSpPr>
              <a:spLocks noChangeShapeType="1"/>
            </p:cNvSpPr>
            <p:nvPr/>
          </p:nvSpPr>
          <p:spPr bwMode="auto">
            <a:xfrm>
              <a:off x="1686" y="391"/>
              <a:ext cx="0" cy="3468"/>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58" name="Line 150"/>
            <p:cNvSpPr>
              <a:spLocks noChangeShapeType="1"/>
            </p:cNvSpPr>
            <p:nvPr/>
          </p:nvSpPr>
          <p:spPr bwMode="auto">
            <a:xfrm>
              <a:off x="4386" y="391"/>
              <a:ext cx="0" cy="3468"/>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62" name="Line 154"/>
            <p:cNvSpPr>
              <a:spLocks noChangeShapeType="1"/>
            </p:cNvSpPr>
            <p:nvPr/>
          </p:nvSpPr>
          <p:spPr bwMode="auto">
            <a:xfrm>
              <a:off x="259" y="2137"/>
              <a:ext cx="5501" cy="1"/>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69" name="Line 161"/>
            <p:cNvSpPr>
              <a:spLocks noChangeShapeType="1"/>
            </p:cNvSpPr>
            <p:nvPr/>
          </p:nvSpPr>
          <p:spPr bwMode="auto">
            <a:xfrm>
              <a:off x="3044" y="1525"/>
              <a:ext cx="0" cy="2334"/>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sp>
          <p:nvSpPr>
            <p:cNvPr id="94379" name="Line 171"/>
            <p:cNvSpPr>
              <a:spLocks noChangeShapeType="1"/>
            </p:cNvSpPr>
            <p:nvPr/>
          </p:nvSpPr>
          <p:spPr bwMode="auto">
            <a:xfrm>
              <a:off x="259" y="2859"/>
              <a:ext cx="5501" cy="1"/>
            </a:xfrm>
            <a:prstGeom prst="line">
              <a:avLst/>
            </a:prstGeom>
            <a:noFill/>
            <a:ln w="38100" cap="rnd">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en-US">
                <a:cs typeface="+mn-cs"/>
              </a:endParaRPr>
            </a:p>
          </p:txBody>
        </p:sp>
      </p:grpSp>
    </p:spTree>
    <p:extLst>
      <p:ext uri="{BB962C8B-B14F-4D97-AF65-F5344CB8AC3E}">
        <p14:creationId xmlns:p14="http://schemas.microsoft.com/office/powerpoint/2010/main" val="403788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066800" y="549275"/>
            <a:ext cx="7543800" cy="5546725"/>
          </a:xfrm>
        </p:spPr>
        <p:txBody>
          <a:bodyPr/>
          <a:lstStyle/>
          <a:p>
            <a:pPr eaLnBrk="1" hangingPunct="1">
              <a:defRPr/>
            </a:pPr>
            <a:r>
              <a:rPr lang="tr-TR" sz="4000" smtClean="0">
                <a:cs typeface="+mn-cs"/>
              </a:rPr>
              <a:t>Tablo'da görüldüğü gibi, Portekiz'de bir birim şarap 80 iş-saat, bir birim kumaş 90 iş-saat emek harcanarak; </a:t>
            </a:r>
          </a:p>
          <a:p>
            <a:pPr eaLnBrk="1" hangingPunct="1">
              <a:defRPr/>
            </a:pPr>
            <a:r>
              <a:rPr lang="tr-TR" sz="4000" smtClean="0">
                <a:cs typeface="+mn-cs"/>
              </a:rPr>
              <a:t>İngiltere'de ise, bir birim şarap 120 iş-saat, bir birim kumaş 100 iş-saat emek harcanarak elde edilsin.</a:t>
            </a:r>
          </a:p>
        </p:txBody>
      </p:sp>
    </p:spTree>
    <p:extLst>
      <p:ext uri="{BB962C8B-B14F-4D97-AF65-F5344CB8AC3E}">
        <p14:creationId xmlns:p14="http://schemas.microsoft.com/office/powerpoint/2010/main" val="371001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1066800" y="549275"/>
            <a:ext cx="7543800" cy="5546725"/>
          </a:xfrm>
        </p:spPr>
        <p:txBody>
          <a:bodyPr/>
          <a:lstStyle/>
          <a:p>
            <a:pPr eaLnBrk="1" hangingPunct="1">
              <a:defRPr/>
            </a:pPr>
            <a:endParaRPr lang="tr-TR" dirty="0" smtClean="0">
              <a:cs typeface="+mn-cs"/>
            </a:endParaRPr>
          </a:p>
          <a:p>
            <a:pPr eaLnBrk="1" hangingPunct="1">
              <a:defRPr/>
            </a:pPr>
            <a:r>
              <a:rPr lang="tr-TR" dirty="0" smtClean="0">
                <a:cs typeface="+mn-cs"/>
              </a:rPr>
              <a:t>Portekiz her iki malın üretiminde de İngiltere'ye nazaran mutlak üstünlüğe sahiptir. Yani hem şarabı, hem de kumaşı İngiltere'den daha ucuza mal etmektedir. </a:t>
            </a:r>
          </a:p>
          <a:p>
            <a:pPr eaLnBrk="1" hangingPunct="1">
              <a:defRPr/>
            </a:pPr>
            <a:r>
              <a:rPr lang="tr-TR" dirty="0" smtClean="0">
                <a:cs typeface="+mn-cs"/>
              </a:rPr>
              <a:t>Ancak, her iki malın üretiminde İngiltere'ye nazaran gösterdiği üstünlük aynı değildir. </a:t>
            </a:r>
          </a:p>
        </p:txBody>
      </p:sp>
    </p:spTree>
    <p:extLst>
      <p:ext uri="{BB962C8B-B14F-4D97-AF65-F5344CB8AC3E}">
        <p14:creationId xmlns:p14="http://schemas.microsoft.com/office/powerpoint/2010/main" val="288582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 calcmode="lin" valueType="num">
                                      <p:cBhvr additive="base">
                                        <p:cTn id="7" dur="500" fill="hold"/>
                                        <p:tgtEl>
                                          <p:spTgt spid="9625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anim calcmode="lin" valueType="num">
                                      <p:cBhvr additive="base">
                                        <p:cTn id="13" dur="500" fill="hold"/>
                                        <p:tgtEl>
                                          <p:spTgt spid="9625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066800" y="476250"/>
            <a:ext cx="7543800" cy="5619750"/>
          </a:xfrm>
        </p:spPr>
        <p:txBody>
          <a:bodyPr/>
          <a:lstStyle/>
          <a:p>
            <a:pPr eaLnBrk="1" hangingPunct="1">
              <a:defRPr/>
            </a:pPr>
            <a:endParaRPr lang="tr-TR" dirty="0" smtClean="0">
              <a:cs typeface="+mn-cs"/>
            </a:endParaRPr>
          </a:p>
          <a:p>
            <a:pPr eaLnBrk="1" hangingPunct="1">
              <a:defRPr/>
            </a:pPr>
            <a:r>
              <a:rPr lang="tr-TR" dirty="0" smtClean="0">
                <a:cs typeface="+mn-cs"/>
              </a:rPr>
              <a:t>Bunu iki malın Portekiz ve İngiltere'deki maliyetlerini birbiri ile mukayese etmek suretiyle anlayabiliriz. </a:t>
            </a:r>
            <a:r>
              <a:rPr lang="tr-TR" dirty="0" err="1" smtClean="0">
                <a:cs typeface="+mn-cs"/>
              </a:rPr>
              <a:t>Tablo'nun</a:t>
            </a:r>
            <a:r>
              <a:rPr lang="tr-TR" dirty="0" smtClean="0">
                <a:cs typeface="+mn-cs"/>
              </a:rPr>
              <a:t> birinci sütununun altında görüldüğü gibi, Portekiz ve İngiltere'deki şarap maliyetlerinin birbirine oranı 80 : 120, kumaş maliyetlerinin birbirine oranı ise 90 : 100 dür.</a:t>
            </a:r>
          </a:p>
        </p:txBody>
      </p:sp>
    </p:spTree>
    <p:extLst>
      <p:ext uri="{BB962C8B-B14F-4D97-AF65-F5344CB8AC3E}">
        <p14:creationId xmlns:p14="http://schemas.microsoft.com/office/powerpoint/2010/main" val="270557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 calcmode="lin" valueType="num">
                                      <p:cBhvr additive="base">
                                        <p:cTn id="7" dur="500" fill="hold"/>
                                        <p:tgtEl>
                                          <p:spTgt spid="9728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1066800" y="404813"/>
            <a:ext cx="7543800" cy="6048375"/>
          </a:xfrm>
        </p:spPr>
        <p:txBody>
          <a:bodyPr/>
          <a:lstStyle/>
          <a:p>
            <a:pPr eaLnBrk="1" hangingPunct="1">
              <a:defRPr/>
            </a:pPr>
            <a:r>
              <a:rPr lang="tr-TR" dirty="0" smtClean="0">
                <a:solidFill>
                  <a:schemeClr val="folHlink"/>
                </a:solidFill>
                <a:cs typeface="+mn-cs"/>
              </a:rPr>
              <a:t>Şarap maliyetleri arasındaki fark, kumaş maliyetleri arasındaki farktan büyük olduğuna göre, Portekiz şarap üretiminde kumaş üretimine nazaran daha büyük bir üstünlüğe sahiptir.</a:t>
            </a:r>
          </a:p>
          <a:p>
            <a:pPr eaLnBrk="1" hangingPunct="1">
              <a:defRPr/>
            </a:pPr>
            <a:r>
              <a:rPr lang="tr-TR" dirty="0" smtClean="0">
                <a:cs typeface="+mn-cs"/>
              </a:rPr>
              <a:t>Yani şarabı kumaşa oranla daha düşük maliyetle elde etmektedir. Portekiz şarap üretiminde uzmanlaşarak, kumaşı şarap karşılığında İngiltere</a:t>
            </a:r>
            <a:r>
              <a:rPr lang="ja-JP" altLang="tr-TR" dirty="0" smtClean="0">
                <a:latin typeface="Arial"/>
                <a:cs typeface="+mn-cs"/>
              </a:rPr>
              <a:t>’</a:t>
            </a:r>
            <a:r>
              <a:rPr lang="tr-TR" dirty="0" smtClean="0">
                <a:cs typeface="+mn-cs"/>
              </a:rPr>
              <a:t>den satın alacak olursa kumaşı daha az emekle elde eder.</a:t>
            </a:r>
          </a:p>
        </p:txBody>
      </p:sp>
    </p:spTree>
    <p:extLst>
      <p:ext uri="{BB962C8B-B14F-4D97-AF65-F5344CB8AC3E}">
        <p14:creationId xmlns:p14="http://schemas.microsoft.com/office/powerpoint/2010/main" val="400478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1066800" y="476250"/>
            <a:ext cx="7543800" cy="5619750"/>
          </a:xfrm>
        </p:spPr>
        <p:txBody>
          <a:bodyPr/>
          <a:lstStyle/>
          <a:p>
            <a:pPr eaLnBrk="1" hangingPunct="1">
              <a:defRPr/>
            </a:pPr>
            <a:endParaRPr lang="tr-TR" dirty="0" smtClean="0">
              <a:cs typeface="+mn-cs"/>
            </a:endParaRPr>
          </a:p>
          <a:p>
            <a:pPr eaLnBrk="1" hangingPunct="1">
              <a:defRPr/>
            </a:pPr>
            <a:r>
              <a:rPr lang="tr-TR" dirty="0" smtClean="0">
                <a:cs typeface="+mn-cs"/>
              </a:rPr>
              <a:t>İngiltere hem şarabı, hem kumaşı Portekiz</a:t>
            </a:r>
            <a:r>
              <a:rPr lang="ja-JP" altLang="tr-TR" dirty="0" smtClean="0">
                <a:latin typeface="Arial"/>
                <a:cs typeface="+mn-cs"/>
              </a:rPr>
              <a:t>’</a:t>
            </a:r>
            <a:r>
              <a:rPr lang="tr-TR" dirty="0" smtClean="0">
                <a:cs typeface="+mn-cs"/>
              </a:rPr>
              <a:t>e nazaran daha yüksek maliyetle elde etmektedir. Ancak, kumaşı şaraba oranla daha düşük maliyetle üretmektedir. İngiltere kumaş üretiminde uzmanlaşarak şarabı kumaş karşılığında Portekiz'den satın alacak olursa, şarabı daha az emekle elde eder.</a:t>
            </a:r>
          </a:p>
        </p:txBody>
      </p:sp>
    </p:spTree>
    <p:extLst>
      <p:ext uri="{BB962C8B-B14F-4D97-AF65-F5344CB8AC3E}">
        <p14:creationId xmlns:p14="http://schemas.microsoft.com/office/powerpoint/2010/main" val="54936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 calcmode="lin" valueType="num">
                                      <p:cBhvr additive="base">
                                        <p:cTn id="7" dur="500" fill="hold"/>
                                        <p:tgtEl>
                                          <p:spTgt spid="9933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
            </a:r>
            <a:br>
              <a:rPr lang="tr-TR" b="1" dirty="0" smtClean="0"/>
            </a:br>
            <a:r>
              <a:rPr lang="tr-TR" b="1" dirty="0" smtClean="0"/>
              <a:t>KİTAPLARI</a:t>
            </a:r>
            <a:r>
              <a:rPr lang="tr-TR" b="1" dirty="0"/>
              <a:t/>
            </a:r>
            <a:br>
              <a:rPr lang="tr-TR" b="1" dirty="0"/>
            </a:br>
            <a:endParaRPr lang="en-US"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b="1" dirty="0" smtClean="0"/>
              <a:t>1810</a:t>
            </a:r>
            <a:r>
              <a:rPr lang="tr-TR" dirty="0"/>
              <a:t>: </a:t>
            </a:r>
            <a:r>
              <a:rPr lang="en-US" i="1" dirty="0"/>
              <a:t>The High Price of Bullion, a Proof of the Depreciation of Bank Notes-</a:t>
            </a:r>
            <a:r>
              <a:rPr lang="en-US" i="1" dirty="0" err="1"/>
              <a:t>Banknotların</a:t>
            </a:r>
            <a:r>
              <a:rPr lang="en-US" i="1" dirty="0"/>
              <a:t> </a:t>
            </a:r>
            <a:r>
              <a:rPr lang="en-US" i="1" dirty="0" err="1"/>
              <a:t>değer</a:t>
            </a:r>
            <a:r>
              <a:rPr lang="en-US" i="1" dirty="0"/>
              <a:t> </a:t>
            </a:r>
            <a:r>
              <a:rPr lang="en-US" i="1" dirty="0" err="1"/>
              <a:t>kaybının</a:t>
            </a:r>
            <a:r>
              <a:rPr lang="en-US" i="1" dirty="0"/>
              <a:t> </a:t>
            </a:r>
            <a:r>
              <a:rPr lang="en-US" i="1" dirty="0" err="1"/>
              <a:t>bir</a:t>
            </a:r>
            <a:r>
              <a:rPr lang="en-US" i="1" dirty="0"/>
              <a:t> </a:t>
            </a:r>
            <a:r>
              <a:rPr lang="en-US" i="1" dirty="0" err="1"/>
              <a:t>ispatı-parasal</a:t>
            </a:r>
            <a:r>
              <a:rPr lang="en-US" i="1" dirty="0"/>
              <a:t> </a:t>
            </a:r>
            <a:r>
              <a:rPr lang="en-US" i="1" dirty="0" err="1"/>
              <a:t>karmaşa</a:t>
            </a:r>
            <a:endParaRPr lang="tr-TR" i="1" dirty="0"/>
          </a:p>
          <a:p>
            <a:pPr marL="285750" indent="-285750">
              <a:buFont typeface="Arial" panose="020B0604020202020204" pitchFamily="34" charset="0"/>
              <a:buChar char="•"/>
            </a:pPr>
            <a:r>
              <a:rPr lang="tr-TR" b="1" dirty="0"/>
              <a:t>1815</a:t>
            </a:r>
            <a:r>
              <a:rPr lang="tr-TR" dirty="0"/>
              <a:t>: </a:t>
            </a:r>
            <a:r>
              <a:rPr lang="en-US" i="1" dirty="0"/>
              <a:t>Essay on the Influence of a Low Price of Corn on the Profits of Stock</a:t>
            </a:r>
            <a:r>
              <a:rPr lang="en-US" dirty="0"/>
              <a:t> -Karın </a:t>
            </a:r>
            <a:r>
              <a:rPr lang="en-US" dirty="0" err="1"/>
              <a:t>mısır</a:t>
            </a:r>
            <a:r>
              <a:rPr lang="en-US" dirty="0"/>
              <a:t> </a:t>
            </a:r>
            <a:r>
              <a:rPr lang="en-US" dirty="0" err="1"/>
              <a:t>teorisi</a:t>
            </a:r>
            <a:endParaRPr lang="tr-TR" dirty="0"/>
          </a:p>
          <a:p>
            <a:pPr marL="285750" indent="-285750">
              <a:buFont typeface="Arial" panose="020B0604020202020204" pitchFamily="34" charset="0"/>
              <a:buChar char="•"/>
            </a:pPr>
            <a:r>
              <a:rPr lang="tr-TR" b="1" dirty="0"/>
              <a:t>1817</a:t>
            </a:r>
            <a:r>
              <a:rPr lang="tr-TR" i="1" dirty="0"/>
              <a:t>: </a:t>
            </a:r>
            <a:r>
              <a:rPr lang="tr-TR" i="1" dirty="0" err="1"/>
              <a:t>The</a:t>
            </a:r>
            <a:r>
              <a:rPr lang="tr-TR" i="1" dirty="0"/>
              <a:t> </a:t>
            </a:r>
            <a:r>
              <a:rPr lang="tr-TR" i="1" dirty="0" err="1"/>
              <a:t>Principles</a:t>
            </a:r>
            <a:r>
              <a:rPr lang="tr-TR" i="1" dirty="0"/>
              <a:t> of </a:t>
            </a:r>
            <a:r>
              <a:rPr lang="tr-TR" i="1" dirty="0" err="1"/>
              <a:t>Political</a:t>
            </a:r>
            <a:r>
              <a:rPr lang="tr-TR" i="1" dirty="0"/>
              <a:t> </a:t>
            </a:r>
            <a:r>
              <a:rPr lang="tr-TR" i="1" dirty="0" err="1"/>
              <a:t>Economy</a:t>
            </a:r>
            <a:r>
              <a:rPr lang="tr-TR" i="1" dirty="0"/>
              <a:t> </a:t>
            </a:r>
            <a:r>
              <a:rPr lang="tr-TR" i="1" dirty="0" err="1"/>
              <a:t>and</a:t>
            </a:r>
            <a:r>
              <a:rPr lang="tr-TR" i="1" dirty="0"/>
              <a:t> </a:t>
            </a:r>
            <a:r>
              <a:rPr lang="tr-TR" i="1" dirty="0" err="1"/>
              <a:t>Taxation</a:t>
            </a:r>
            <a:r>
              <a:rPr lang="tr-TR" i="1" dirty="0"/>
              <a:t>-Politik İktisadın ve Vergilemenin İlkeleri</a:t>
            </a:r>
          </a:p>
          <a:p>
            <a:endParaRPr lang="tr-TR" sz="2000" dirty="0"/>
          </a:p>
          <a:p>
            <a:endParaRPr lang="en-US" dirty="0"/>
          </a:p>
        </p:txBody>
      </p:sp>
    </p:spTree>
    <p:extLst>
      <p:ext uri="{BB962C8B-B14F-4D97-AF65-F5344CB8AC3E}">
        <p14:creationId xmlns:p14="http://schemas.microsoft.com/office/powerpoint/2010/main" val="3024850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1066800" y="404813"/>
            <a:ext cx="7543800" cy="5691187"/>
          </a:xfrm>
        </p:spPr>
        <p:txBody>
          <a:bodyPr/>
          <a:lstStyle/>
          <a:p>
            <a:pPr eaLnBrk="1" hangingPunct="1">
              <a:defRPr/>
            </a:pPr>
            <a:r>
              <a:rPr lang="tr-TR" smtClean="0">
                <a:cs typeface="+mn-cs"/>
              </a:rPr>
              <a:t>Gerçekten, Portekiz'de bir birim şarabı üretebilmek için harcanan emekle 80 : 90 = 0,88 birim kumaş elde edildiğine göre bir birim şarap 0,88 birim kumaş değerinde olacak; İngiltere'de ise, birim şarap üretebilmek için harcanan emekle 120 : 100 = 1,2 birim kumaş elde edildiğine göre, bir birim şarap 1,2 birim kumaş değerinde olacaktır. </a:t>
            </a:r>
          </a:p>
        </p:txBody>
      </p:sp>
    </p:spTree>
    <p:extLst>
      <p:ext uri="{BB962C8B-B14F-4D97-AF65-F5344CB8AC3E}">
        <p14:creationId xmlns:p14="http://schemas.microsoft.com/office/powerpoint/2010/main" val="250658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066800" y="260350"/>
            <a:ext cx="7543800" cy="6121400"/>
          </a:xfrm>
        </p:spPr>
        <p:txBody>
          <a:bodyPr/>
          <a:lstStyle/>
          <a:p>
            <a:pPr eaLnBrk="1" hangingPunct="1">
              <a:lnSpc>
                <a:spcPct val="80000"/>
              </a:lnSpc>
              <a:defRPr/>
            </a:pPr>
            <a:r>
              <a:rPr lang="tr-TR" dirty="0" smtClean="0">
                <a:cs typeface="+mn-cs"/>
              </a:rPr>
              <a:t>Portekiz şarap üretiminde uzmanlaşarak, kumaşı şarap karşılığında </a:t>
            </a:r>
            <a:r>
              <a:rPr lang="tr-TR" dirty="0" smtClean="0">
                <a:solidFill>
                  <a:srgbClr val="558ED5"/>
                </a:solidFill>
                <a:cs typeface="+mn-cs"/>
              </a:rPr>
              <a:t>İngiltere'den satın alacak olursa, İngiltere bir birim şaraba karşılık 0,88 birimden daha fazla </a:t>
            </a:r>
            <a:r>
              <a:rPr lang="tr-TR" dirty="0" smtClean="0">
                <a:cs typeface="+mn-cs"/>
              </a:rPr>
              <a:t>kumaş vermeye razı olacağından, kumaşı daha az maliyetle elde etmiş olacaktır. </a:t>
            </a:r>
          </a:p>
          <a:p>
            <a:pPr eaLnBrk="1" hangingPunct="1">
              <a:lnSpc>
                <a:spcPct val="80000"/>
              </a:lnSpc>
              <a:defRPr/>
            </a:pPr>
            <a:r>
              <a:rPr lang="tr-TR" dirty="0" smtClean="0">
                <a:cs typeface="+mn-cs"/>
              </a:rPr>
              <a:t>Aynı biçimde İngiltere kumaş üretiminde uzmanlaşarak, şarabı kumaş karşılığında Portekiz'den satın alacak olursa, Portekiz </a:t>
            </a:r>
            <a:r>
              <a:rPr lang="tr-TR" dirty="0" smtClean="0">
                <a:solidFill>
                  <a:srgbClr val="558ED5"/>
                </a:solidFill>
                <a:cs typeface="+mn-cs"/>
              </a:rPr>
              <a:t>1,2 birim kumaşa karşılık bir birimden daha fazla şarap vermeye razı </a:t>
            </a:r>
            <a:r>
              <a:rPr lang="tr-TR" dirty="0" smtClean="0">
                <a:cs typeface="+mn-cs"/>
              </a:rPr>
              <a:t>olacağından, şarabı daha az maliyete elde etmiş olacaktır.</a:t>
            </a:r>
            <a:r>
              <a:rPr lang="tr-TR" sz="2800" dirty="0" smtClean="0">
                <a:cs typeface="+mn-cs"/>
              </a:rPr>
              <a:t> </a:t>
            </a:r>
          </a:p>
        </p:txBody>
      </p:sp>
    </p:spTree>
    <p:extLst>
      <p:ext uri="{BB962C8B-B14F-4D97-AF65-F5344CB8AC3E}">
        <p14:creationId xmlns:p14="http://schemas.microsoft.com/office/powerpoint/2010/main" val="348403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1066800" y="1125538"/>
            <a:ext cx="7543800" cy="4970462"/>
          </a:xfrm>
        </p:spPr>
        <p:txBody>
          <a:bodyPr/>
          <a:lstStyle/>
          <a:p>
            <a:pPr eaLnBrk="1" hangingPunct="1">
              <a:defRPr/>
            </a:pPr>
            <a:r>
              <a:rPr lang="tr-TR" smtClean="0">
                <a:cs typeface="+mn-cs"/>
              </a:rPr>
              <a:t>Kısaca, iki ülkenin aralarında ticarete karar vererek uzmanlaşmaya gitmeleri aynı emekle daha fazla mal elde etmelerini mümkün kılacaktır. İki ülke arasında değişim oranının 1 : 1 düzeyinde olduğunu varsayalım. </a:t>
            </a:r>
          </a:p>
        </p:txBody>
      </p:sp>
    </p:spTree>
    <p:extLst>
      <p:ext uri="{BB962C8B-B14F-4D97-AF65-F5344CB8AC3E}">
        <p14:creationId xmlns:p14="http://schemas.microsoft.com/office/powerpoint/2010/main" val="242601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1066800" y="549275"/>
            <a:ext cx="7543800" cy="5546725"/>
          </a:xfrm>
        </p:spPr>
        <p:txBody>
          <a:bodyPr/>
          <a:lstStyle/>
          <a:p>
            <a:pPr eaLnBrk="1" hangingPunct="1">
              <a:defRPr/>
            </a:pPr>
            <a:r>
              <a:rPr lang="tr-TR" sz="3600" smtClean="0">
                <a:cs typeface="+mn-cs"/>
              </a:rPr>
              <a:t>Portekiz bir birim şaraba karşılık 0.88 birim kumaş elde edeceği yerde, bir birim kumaş elde ederek, % 12 oranında bir kazanç sağlayacak; İngiltere bir birim şarabı 1,2 birim kumaş karşılığında elde edeceği yerde, bir birim kumaş karşılığında elde ederek % 20 oranında kazanç sağlayacaktır.</a:t>
            </a:r>
          </a:p>
        </p:txBody>
      </p:sp>
    </p:spTree>
    <p:extLst>
      <p:ext uri="{BB962C8B-B14F-4D97-AF65-F5344CB8AC3E}">
        <p14:creationId xmlns:p14="http://schemas.microsoft.com/office/powerpoint/2010/main" val="3931165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1066800" y="333375"/>
            <a:ext cx="7543800" cy="6191250"/>
          </a:xfrm>
        </p:spPr>
        <p:txBody>
          <a:bodyPr/>
          <a:lstStyle/>
          <a:p>
            <a:pPr eaLnBrk="1" hangingPunct="1">
              <a:lnSpc>
                <a:spcPct val="90000"/>
              </a:lnSpc>
              <a:defRPr/>
            </a:pPr>
            <a:r>
              <a:rPr lang="tr-TR" dirty="0" smtClean="0">
                <a:solidFill>
                  <a:schemeClr val="folHlink"/>
                </a:solidFill>
                <a:cs typeface="+mn-cs"/>
              </a:rPr>
              <a:t>İki ülke, iki mal varsayımı</a:t>
            </a:r>
          </a:p>
          <a:p>
            <a:pPr eaLnBrk="1" hangingPunct="1">
              <a:lnSpc>
                <a:spcPct val="90000"/>
              </a:lnSpc>
              <a:defRPr/>
            </a:pPr>
            <a:r>
              <a:rPr lang="tr-TR" dirty="0" smtClean="0">
                <a:solidFill>
                  <a:schemeClr val="folHlink"/>
                </a:solidFill>
                <a:cs typeface="+mn-cs"/>
              </a:rPr>
              <a:t>Maliyetlerin  hesaplanmasında  yalnız  emek  faktörünün  nazara alındığı</a:t>
            </a:r>
            <a:endParaRPr lang="tr-TR" dirty="0">
              <a:solidFill>
                <a:schemeClr val="folHlink"/>
              </a:solidFill>
            </a:endParaRPr>
          </a:p>
          <a:p>
            <a:pPr eaLnBrk="1" hangingPunct="1">
              <a:lnSpc>
                <a:spcPct val="90000"/>
              </a:lnSpc>
              <a:defRPr/>
            </a:pPr>
            <a:r>
              <a:rPr lang="tr-TR" dirty="0" smtClean="0">
                <a:solidFill>
                  <a:schemeClr val="folHlink"/>
                </a:solidFill>
                <a:cs typeface="+mn-cs"/>
              </a:rPr>
              <a:t>Uluslararası değişim oranının azami ve asgari hadlerinin bildirilmesiyle yetinildiği, gerçek mübadele</a:t>
            </a:r>
            <a:r>
              <a:rPr lang="tr-TR" dirty="0" smtClean="0">
                <a:cs typeface="+mn-cs"/>
              </a:rPr>
              <a:t> </a:t>
            </a:r>
            <a:r>
              <a:rPr lang="tr-TR" dirty="0" smtClean="0">
                <a:solidFill>
                  <a:schemeClr val="folHlink"/>
                </a:solidFill>
                <a:cs typeface="+mn-cs"/>
              </a:rPr>
              <a:t>oranının gösterilmediği</a:t>
            </a:r>
            <a:r>
              <a:rPr lang="tr-TR" dirty="0" smtClean="0">
                <a:cs typeface="+mn-cs"/>
              </a:rPr>
              <a:t> ileri sürülerek eleştirilmiştir.</a:t>
            </a:r>
          </a:p>
        </p:txBody>
      </p:sp>
    </p:spTree>
    <p:extLst>
      <p:ext uri="{BB962C8B-B14F-4D97-AF65-F5344CB8AC3E}">
        <p14:creationId xmlns:p14="http://schemas.microsoft.com/office/powerpoint/2010/main" val="92436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1066800" y="1412875"/>
            <a:ext cx="7543800" cy="5040313"/>
          </a:xfrm>
        </p:spPr>
        <p:txBody>
          <a:bodyPr/>
          <a:lstStyle/>
          <a:p>
            <a:pPr eaLnBrk="1" hangingPunct="1">
              <a:defRPr/>
            </a:pPr>
            <a:r>
              <a:rPr lang="tr-TR" sz="3600" dirty="0" err="1" smtClean="0">
                <a:cs typeface="+mn-cs"/>
              </a:rPr>
              <a:t>Ricardo'nun</a:t>
            </a:r>
            <a:r>
              <a:rPr lang="tr-TR" sz="3600" dirty="0" smtClean="0">
                <a:cs typeface="+mn-cs"/>
              </a:rPr>
              <a:t> karşılaştırmalı maliyetler teorisine karşı ileri sürülen bütün bu eleştiriler, teorinin bir çok bakımlardan tamamlanarak geliştirilmesine sebep olmuştur. </a:t>
            </a:r>
          </a:p>
        </p:txBody>
      </p:sp>
    </p:spTree>
    <p:extLst>
      <p:ext uri="{BB962C8B-B14F-4D97-AF65-F5344CB8AC3E}">
        <p14:creationId xmlns:p14="http://schemas.microsoft.com/office/powerpoint/2010/main" val="314751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066800" y="476250"/>
            <a:ext cx="7543800" cy="5619750"/>
          </a:xfrm>
        </p:spPr>
        <p:txBody>
          <a:bodyPr>
            <a:normAutofit/>
          </a:bodyPr>
          <a:lstStyle/>
          <a:p>
            <a:pPr eaLnBrk="1" hangingPunct="1">
              <a:defRPr/>
            </a:pPr>
            <a:r>
              <a:rPr lang="tr-TR" dirty="0" smtClean="0"/>
              <a:t>PARASAL KARMAŞA</a:t>
            </a:r>
            <a:endParaRPr lang="tr-TR" dirty="0" smtClean="0">
              <a:cs typeface="+mn-cs"/>
            </a:endParaRPr>
          </a:p>
          <a:p>
            <a:pPr eaLnBrk="1" hangingPunct="1">
              <a:defRPr/>
            </a:pPr>
            <a:r>
              <a:rPr lang="tr-TR" dirty="0" smtClean="0">
                <a:cs typeface="+mn-cs"/>
              </a:rPr>
              <a:t>Altın fiyatının yükseliş nedenlerin araştırmış,</a:t>
            </a:r>
          </a:p>
          <a:p>
            <a:pPr eaLnBrk="1" hangingPunct="1">
              <a:defRPr/>
            </a:pPr>
            <a:r>
              <a:rPr lang="tr-TR" dirty="0" smtClean="0">
                <a:cs typeface="+mn-cs"/>
              </a:rPr>
              <a:t>Ödemelerde </a:t>
            </a:r>
            <a:r>
              <a:rPr lang="tr-TR" dirty="0" smtClean="0">
                <a:solidFill>
                  <a:srgbClr val="CC0099"/>
                </a:solidFill>
                <a:cs typeface="+mn-cs"/>
              </a:rPr>
              <a:t>altın para yerine banknot kullanılmasının yararını vurgulamış</a:t>
            </a:r>
            <a:r>
              <a:rPr lang="tr-TR" dirty="0" smtClean="0">
                <a:cs typeface="+mn-cs"/>
              </a:rPr>
              <a:t>; banknot emisyonunda tam karşılık esasını savunmuştur. </a:t>
            </a:r>
          </a:p>
        </p:txBody>
      </p:sp>
    </p:spTree>
    <p:extLst>
      <p:ext uri="{BB962C8B-B14F-4D97-AF65-F5344CB8AC3E}">
        <p14:creationId xmlns:p14="http://schemas.microsoft.com/office/powerpoint/2010/main" val="286340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1066800" y="404813"/>
            <a:ext cx="7543800" cy="5691187"/>
          </a:xfrm>
        </p:spPr>
        <p:txBody>
          <a:bodyPr/>
          <a:lstStyle/>
          <a:p>
            <a:pPr eaLnBrk="1" hangingPunct="1">
              <a:defRPr/>
            </a:pPr>
            <a:r>
              <a:rPr lang="tr-TR" dirty="0" smtClean="0">
                <a:solidFill>
                  <a:schemeClr val="folHlink"/>
                </a:solidFill>
                <a:cs typeface="+mn-cs"/>
              </a:rPr>
              <a:t>Altın ihraç eden ülkede para miktarı azalacağından genel fiyat düzeyi düşecek</a:t>
            </a:r>
            <a:r>
              <a:rPr lang="tr-TR" dirty="0" smtClean="0">
                <a:cs typeface="+mn-cs"/>
              </a:rPr>
              <a:t>; altın ithal eden ülkelerde para miktarı artacağından genel fiyat düzeyi yükselecektir. </a:t>
            </a:r>
          </a:p>
          <a:p>
            <a:pPr eaLnBrk="1" hangingPunct="1">
              <a:defRPr/>
            </a:pPr>
            <a:r>
              <a:rPr lang="tr-TR" dirty="0" smtClean="0">
                <a:solidFill>
                  <a:schemeClr val="folHlink"/>
                </a:solidFill>
                <a:cs typeface="+mn-cs"/>
              </a:rPr>
              <a:t>Bu durum fiyat düzeyi düşen ülkeden fiyat düzeyi yükselen ülkelere mal ihracını artıracağından, altın hareketi tersine dönerek denge kendiliğinden hasıl olacaktır</a:t>
            </a:r>
            <a:r>
              <a:rPr lang="tr-TR" dirty="0" smtClean="0">
                <a:cs typeface="+mn-cs"/>
              </a:rPr>
              <a:t>.</a:t>
            </a:r>
          </a:p>
        </p:txBody>
      </p:sp>
    </p:spTree>
    <p:extLst>
      <p:ext uri="{BB962C8B-B14F-4D97-AF65-F5344CB8AC3E}">
        <p14:creationId xmlns:p14="http://schemas.microsoft.com/office/powerpoint/2010/main" val="417440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1066800" y="476250"/>
            <a:ext cx="7543800" cy="5619750"/>
          </a:xfrm>
        </p:spPr>
        <p:txBody>
          <a:bodyPr/>
          <a:lstStyle/>
          <a:p>
            <a:pPr eaLnBrk="1" hangingPunct="1">
              <a:lnSpc>
                <a:spcPct val="90000"/>
              </a:lnSpc>
              <a:defRPr/>
            </a:pPr>
            <a:r>
              <a:rPr lang="tr-TR" dirty="0" err="1" smtClean="0">
                <a:cs typeface="+mn-cs"/>
              </a:rPr>
              <a:t>Ricardo'nun</a:t>
            </a:r>
            <a:r>
              <a:rPr lang="tr-TR" dirty="0" smtClean="0">
                <a:cs typeface="+mn-cs"/>
              </a:rPr>
              <a:t> </a:t>
            </a:r>
            <a:r>
              <a:rPr lang="tr-TR" dirty="0" smtClean="0">
                <a:solidFill>
                  <a:schemeClr val="folHlink"/>
                </a:solidFill>
                <a:cs typeface="+mn-cs"/>
              </a:rPr>
              <a:t>dış ödemelerde kendi kendine dengenin meydana geleceği yolundaki düşüncesi</a:t>
            </a:r>
            <a:r>
              <a:rPr lang="tr-TR" dirty="0" smtClean="0">
                <a:cs typeface="+mn-cs"/>
              </a:rPr>
              <a:t> eleştirilmektedir. </a:t>
            </a:r>
          </a:p>
          <a:p>
            <a:pPr eaLnBrk="1" hangingPunct="1">
              <a:lnSpc>
                <a:spcPct val="90000"/>
              </a:lnSpc>
              <a:defRPr/>
            </a:pPr>
            <a:r>
              <a:rPr lang="tr-TR" dirty="0" err="1" smtClean="0">
                <a:cs typeface="+mn-cs"/>
              </a:rPr>
              <a:t>Ricardo'nun</a:t>
            </a:r>
            <a:r>
              <a:rPr lang="tr-TR" dirty="0" smtClean="0">
                <a:cs typeface="+mn-cs"/>
              </a:rPr>
              <a:t> yukarıda özetlenen düşüncesi </a:t>
            </a:r>
            <a:r>
              <a:rPr lang="tr-TR" dirty="0" smtClean="0">
                <a:solidFill>
                  <a:schemeClr val="folHlink"/>
                </a:solidFill>
                <a:cs typeface="+mn-cs"/>
              </a:rPr>
              <a:t>altın ithal ve ihracının para miktarını aynı oranda değiştirdiği; paranın tedavül hızının aynı kaldığı, ekonomide tam istihdam durumunun mevcut olduğu varsayımlarına</a:t>
            </a:r>
            <a:r>
              <a:rPr lang="tr-TR" dirty="0" smtClean="0">
                <a:cs typeface="+mn-cs"/>
              </a:rPr>
              <a:t> dayanmaktadır. </a:t>
            </a:r>
          </a:p>
        </p:txBody>
      </p:sp>
    </p:spTree>
    <p:extLst>
      <p:ext uri="{BB962C8B-B14F-4D97-AF65-F5344CB8AC3E}">
        <p14:creationId xmlns:p14="http://schemas.microsoft.com/office/powerpoint/2010/main" val="32864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smtClean="0"/>
              <a:t/>
            </a:r>
            <a:br>
              <a:rPr lang="tr-TR" sz="3200" b="1" dirty="0" smtClean="0"/>
            </a:br>
            <a:r>
              <a:rPr lang="tr-TR" sz="3200" b="1" dirty="0" smtClean="0">
                <a:solidFill>
                  <a:schemeClr val="tx2">
                    <a:lumMod val="60000"/>
                    <a:lumOff val="40000"/>
                  </a:schemeClr>
                </a:solidFill>
              </a:rPr>
              <a:t>1817</a:t>
            </a:r>
            <a:r>
              <a:rPr lang="tr-TR" sz="3200" i="1" dirty="0" smtClean="0">
                <a:solidFill>
                  <a:schemeClr val="tx2">
                    <a:lumMod val="60000"/>
                    <a:lumOff val="40000"/>
                  </a:schemeClr>
                </a:solidFill>
              </a:rPr>
              <a:t>: </a:t>
            </a:r>
            <a:r>
              <a:rPr lang="tr-TR" sz="3200" i="1" dirty="0" err="1" smtClean="0">
                <a:solidFill>
                  <a:schemeClr val="tx2">
                    <a:lumMod val="60000"/>
                    <a:lumOff val="40000"/>
                  </a:schemeClr>
                </a:solidFill>
              </a:rPr>
              <a:t>The</a:t>
            </a:r>
            <a:r>
              <a:rPr lang="tr-TR" sz="3200" i="1" dirty="0" smtClean="0">
                <a:solidFill>
                  <a:schemeClr val="tx2">
                    <a:lumMod val="60000"/>
                    <a:lumOff val="40000"/>
                  </a:schemeClr>
                </a:solidFill>
              </a:rPr>
              <a:t> </a:t>
            </a:r>
            <a:r>
              <a:rPr lang="tr-TR" sz="3200" i="1" dirty="0" err="1" smtClean="0">
                <a:solidFill>
                  <a:schemeClr val="tx2">
                    <a:lumMod val="60000"/>
                    <a:lumOff val="40000"/>
                  </a:schemeClr>
                </a:solidFill>
              </a:rPr>
              <a:t>Principles</a:t>
            </a:r>
            <a:r>
              <a:rPr lang="tr-TR" sz="3200" i="1" dirty="0" smtClean="0">
                <a:solidFill>
                  <a:schemeClr val="tx2">
                    <a:lumMod val="60000"/>
                    <a:lumOff val="40000"/>
                  </a:schemeClr>
                </a:solidFill>
              </a:rPr>
              <a:t> of </a:t>
            </a:r>
            <a:r>
              <a:rPr lang="tr-TR" sz="3200" i="1" dirty="0" err="1" smtClean="0">
                <a:solidFill>
                  <a:schemeClr val="tx2">
                    <a:lumMod val="60000"/>
                    <a:lumOff val="40000"/>
                  </a:schemeClr>
                </a:solidFill>
              </a:rPr>
              <a:t>Political</a:t>
            </a:r>
            <a:r>
              <a:rPr lang="tr-TR" sz="3200" i="1" dirty="0" smtClean="0">
                <a:solidFill>
                  <a:schemeClr val="tx2">
                    <a:lumMod val="60000"/>
                    <a:lumOff val="40000"/>
                  </a:schemeClr>
                </a:solidFill>
              </a:rPr>
              <a:t> </a:t>
            </a:r>
            <a:r>
              <a:rPr lang="tr-TR" sz="3200" i="1" dirty="0" err="1" smtClean="0">
                <a:solidFill>
                  <a:schemeClr val="tx2">
                    <a:lumMod val="60000"/>
                    <a:lumOff val="40000"/>
                  </a:schemeClr>
                </a:solidFill>
              </a:rPr>
              <a:t>Economy</a:t>
            </a:r>
            <a:r>
              <a:rPr lang="tr-TR" sz="3200" i="1" dirty="0" smtClean="0">
                <a:solidFill>
                  <a:schemeClr val="tx2">
                    <a:lumMod val="60000"/>
                    <a:lumOff val="40000"/>
                  </a:schemeClr>
                </a:solidFill>
              </a:rPr>
              <a:t> </a:t>
            </a:r>
            <a:r>
              <a:rPr lang="tr-TR" sz="3200" i="1" dirty="0" err="1" smtClean="0">
                <a:solidFill>
                  <a:schemeClr val="tx2">
                    <a:lumMod val="60000"/>
                    <a:lumOff val="40000"/>
                  </a:schemeClr>
                </a:solidFill>
              </a:rPr>
              <a:t>and</a:t>
            </a:r>
            <a:r>
              <a:rPr lang="tr-TR" sz="3200" i="1" dirty="0" smtClean="0">
                <a:solidFill>
                  <a:schemeClr val="tx2">
                    <a:lumMod val="60000"/>
                    <a:lumOff val="40000"/>
                  </a:schemeClr>
                </a:solidFill>
              </a:rPr>
              <a:t> </a:t>
            </a:r>
            <a:r>
              <a:rPr lang="tr-TR" sz="3200" i="1" dirty="0" err="1" smtClean="0">
                <a:solidFill>
                  <a:schemeClr val="tx2">
                    <a:lumMod val="60000"/>
                    <a:lumOff val="40000"/>
                  </a:schemeClr>
                </a:solidFill>
              </a:rPr>
              <a:t>Taxation</a:t>
            </a:r>
            <a:r>
              <a:rPr lang="tr-TR" sz="3200" i="1" dirty="0" smtClean="0">
                <a:solidFill>
                  <a:schemeClr val="tx2">
                    <a:lumMod val="60000"/>
                    <a:lumOff val="40000"/>
                  </a:schemeClr>
                </a:solidFill>
              </a:rPr>
              <a:t>-Politik İktisadın ve Vergilemenin İlkeleri</a:t>
            </a:r>
            <a:br>
              <a:rPr lang="tr-TR" sz="3200" i="1" dirty="0" smtClean="0">
                <a:solidFill>
                  <a:schemeClr val="tx2">
                    <a:lumMod val="60000"/>
                    <a:lumOff val="40000"/>
                  </a:schemeClr>
                </a:solidFill>
              </a:rPr>
            </a:br>
            <a:endParaRPr lang="en-US" sz="3200" dirty="0">
              <a:solidFill>
                <a:schemeClr val="tx2">
                  <a:lumMod val="60000"/>
                  <a:lumOff val="40000"/>
                </a:schemeClr>
              </a:solidFill>
            </a:endParaRPr>
          </a:p>
        </p:txBody>
      </p:sp>
      <p:sp>
        <p:nvSpPr>
          <p:cNvPr id="3" name="Content Placeholder 2"/>
          <p:cNvSpPr>
            <a:spLocks noGrp="1"/>
          </p:cNvSpPr>
          <p:nvPr>
            <p:ph idx="1"/>
          </p:nvPr>
        </p:nvSpPr>
        <p:spPr/>
        <p:txBody>
          <a:bodyPr/>
          <a:lstStyle/>
          <a:p>
            <a:pPr marL="685800" lvl="1">
              <a:buFont typeface="Arial" panose="020B0604020202020204" pitchFamily="34" charset="0"/>
              <a:buChar char="•"/>
            </a:pPr>
            <a:endParaRPr lang="tr-TR" i="1" dirty="0" smtClean="0"/>
          </a:p>
          <a:p>
            <a:pPr marL="685800" lvl="1">
              <a:buFont typeface="Arial" panose="020B0604020202020204" pitchFamily="34" charset="0"/>
              <a:buChar char="•"/>
            </a:pPr>
            <a:r>
              <a:rPr lang="tr-TR" i="1" dirty="0" err="1" smtClean="0"/>
              <a:t>U.Z’nin</a:t>
            </a:r>
            <a:r>
              <a:rPr lang="tr-TR" i="1" dirty="0" smtClean="0"/>
              <a:t> karanlıkta kalmış yönlerini açıklama ihtiyacı</a:t>
            </a:r>
          </a:p>
          <a:p>
            <a:pPr marL="685800" lvl="1">
              <a:buFont typeface="Arial" panose="020B0604020202020204" pitchFamily="34" charset="0"/>
              <a:buChar char="•"/>
            </a:pPr>
            <a:r>
              <a:rPr lang="tr-TR" i="1" dirty="0" err="1" smtClean="0"/>
              <a:t>McCullock</a:t>
            </a:r>
            <a:r>
              <a:rPr lang="tr-TR" i="1" dirty="0" smtClean="0"/>
              <a:t>-”iktisat ilminde yeni bir devir”</a:t>
            </a:r>
          </a:p>
          <a:p>
            <a:pPr marL="685800" lvl="1">
              <a:buFont typeface="Arial" panose="020B0604020202020204" pitchFamily="34" charset="0"/>
              <a:buChar char="•"/>
            </a:pPr>
            <a:r>
              <a:rPr lang="tr-TR" i="1" dirty="0" err="1" smtClean="0"/>
              <a:t>Marx</a:t>
            </a:r>
            <a:r>
              <a:rPr lang="tr-TR" i="1" dirty="0" smtClean="0"/>
              <a:t>-”bilimsel iktisatçıların savunucusu</a:t>
            </a:r>
            <a:r>
              <a:rPr lang="tr-TR" i="1" dirty="0"/>
              <a:t>” 1830’a..</a:t>
            </a:r>
            <a:endParaRPr lang="tr-TR" i="1" dirty="0" smtClean="0"/>
          </a:p>
          <a:p>
            <a:pPr marL="685800" lvl="1">
              <a:buFont typeface="Arial" panose="020B0604020202020204" pitchFamily="34" charset="0"/>
              <a:buChar char="•"/>
            </a:pPr>
            <a:r>
              <a:rPr lang="tr-TR" i="1" dirty="0" err="1" smtClean="0"/>
              <a:t>Alfred</a:t>
            </a:r>
            <a:r>
              <a:rPr lang="tr-TR" i="1" dirty="0" smtClean="0"/>
              <a:t> Marshall “etkileniyor”</a:t>
            </a:r>
          </a:p>
          <a:p>
            <a:pPr marL="685800" lvl="1">
              <a:buFont typeface="Arial" panose="020B0604020202020204" pitchFamily="34" charset="0"/>
              <a:buChar char="•"/>
            </a:pPr>
            <a:endParaRPr lang="tr-TR" i="1" dirty="0" smtClean="0"/>
          </a:p>
          <a:p>
            <a:pPr marL="685800" lvl="1">
              <a:buFont typeface="Arial" panose="020B0604020202020204" pitchFamily="34" charset="0"/>
              <a:buChar char="•"/>
            </a:pPr>
            <a:endParaRPr lang="tr-TR" i="1" dirty="0" smtClean="0"/>
          </a:p>
          <a:p>
            <a:pPr marL="685800" lvl="1">
              <a:buFont typeface="Arial" panose="020B0604020202020204" pitchFamily="34" charset="0"/>
              <a:buChar char="•"/>
            </a:pPr>
            <a:endParaRPr lang="tr-TR" i="1" dirty="0" smtClean="0"/>
          </a:p>
          <a:p>
            <a:endParaRPr lang="tr-TR" dirty="0" smtClean="0">
              <a:cs typeface="+mn-cs"/>
            </a:endParaRPr>
          </a:p>
          <a:p>
            <a:endParaRPr lang="tr-TR" dirty="0" smtClean="0">
              <a:cs typeface="+mn-cs"/>
            </a:endParaRPr>
          </a:p>
          <a:p>
            <a:endParaRPr lang="en-US" dirty="0"/>
          </a:p>
        </p:txBody>
      </p:sp>
    </p:spTree>
    <p:extLst>
      <p:ext uri="{BB962C8B-B14F-4D97-AF65-F5344CB8AC3E}">
        <p14:creationId xmlns:p14="http://schemas.microsoft.com/office/powerpoint/2010/main" val="123178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smtClean="0"/>
              <a:t/>
            </a:r>
            <a:br>
              <a:rPr lang="tr-TR" sz="3200" b="1" dirty="0" smtClean="0"/>
            </a:br>
            <a:r>
              <a:rPr lang="tr-TR" sz="3200" b="1" dirty="0" smtClean="0">
                <a:solidFill>
                  <a:srgbClr val="558ED5"/>
                </a:solidFill>
              </a:rPr>
              <a:t>1817</a:t>
            </a:r>
            <a:r>
              <a:rPr lang="tr-TR" sz="3200" i="1" dirty="0" smtClean="0">
                <a:solidFill>
                  <a:srgbClr val="558ED5"/>
                </a:solidFill>
              </a:rPr>
              <a:t>: </a:t>
            </a:r>
            <a:r>
              <a:rPr lang="tr-TR" sz="3200" i="1" dirty="0" err="1" smtClean="0">
                <a:solidFill>
                  <a:srgbClr val="558ED5"/>
                </a:solidFill>
              </a:rPr>
              <a:t>The</a:t>
            </a:r>
            <a:r>
              <a:rPr lang="tr-TR" sz="3200" i="1" dirty="0" smtClean="0">
                <a:solidFill>
                  <a:srgbClr val="558ED5"/>
                </a:solidFill>
              </a:rPr>
              <a:t> </a:t>
            </a:r>
            <a:r>
              <a:rPr lang="tr-TR" sz="3200" i="1" dirty="0" err="1" smtClean="0">
                <a:solidFill>
                  <a:srgbClr val="558ED5"/>
                </a:solidFill>
              </a:rPr>
              <a:t>Principles</a:t>
            </a:r>
            <a:r>
              <a:rPr lang="tr-TR" sz="3200" i="1" dirty="0" smtClean="0">
                <a:solidFill>
                  <a:srgbClr val="558ED5"/>
                </a:solidFill>
              </a:rPr>
              <a:t> of </a:t>
            </a:r>
            <a:r>
              <a:rPr lang="tr-TR" sz="3200" i="1" dirty="0" err="1" smtClean="0">
                <a:solidFill>
                  <a:srgbClr val="558ED5"/>
                </a:solidFill>
              </a:rPr>
              <a:t>Political</a:t>
            </a:r>
            <a:r>
              <a:rPr lang="tr-TR" sz="3200" i="1" dirty="0" smtClean="0">
                <a:solidFill>
                  <a:srgbClr val="558ED5"/>
                </a:solidFill>
              </a:rPr>
              <a:t> </a:t>
            </a:r>
            <a:r>
              <a:rPr lang="tr-TR" sz="3200" i="1" dirty="0" err="1" smtClean="0">
                <a:solidFill>
                  <a:srgbClr val="558ED5"/>
                </a:solidFill>
              </a:rPr>
              <a:t>Economy</a:t>
            </a:r>
            <a:r>
              <a:rPr lang="tr-TR" sz="3200" i="1" dirty="0" smtClean="0">
                <a:solidFill>
                  <a:srgbClr val="558ED5"/>
                </a:solidFill>
              </a:rPr>
              <a:t> </a:t>
            </a:r>
            <a:r>
              <a:rPr lang="tr-TR" sz="3200" i="1" dirty="0" err="1" smtClean="0">
                <a:solidFill>
                  <a:srgbClr val="558ED5"/>
                </a:solidFill>
              </a:rPr>
              <a:t>and</a:t>
            </a:r>
            <a:r>
              <a:rPr lang="tr-TR" sz="3200" i="1" dirty="0" smtClean="0">
                <a:solidFill>
                  <a:srgbClr val="558ED5"/>
                </a:solidFill>
              </a:rPr>
              <a:t> </a:t>
            </a:r>
            <a:r>
              <a:rPr lang="tr-TR" sz="3200" i="1" dirty="0" err="1" smtClean="0">
                <a:solidFill>
                  <a:srgbClr val="558ED5"/>
                </a:solidFill>
              </a:rPr>
              <a:t>Taxation</a:t>
            </a:r>
            <a:r>
              <a:rPr lang="tr-TR" sz="3200" i="1" dirty="0" smtClean="0">
                <a:solidFill>
                  <a:srgbClr val="558ED5"/>
                </a:solidFill>
              </a:rPr>
              <a:t>-Politik İktisadın ve Vergilemenin İlkeleri</a:t>
            </a:r>
            <a:br>
              <a:rPr lang="tr-TR" sz="3200" i="1" dirty="0" smtClean="0">
                <a:solidFill>
                  <a:srgbClr val="558ED5"/>
                </a:solidFill>
              </a:rPr>
            </a:br>
            <a:endParaRPr lang="en-US" sz="3200" dirty="0">
              <a:solidFill>
                <a:srgbClr val="558ED5"/>
              </a:solidFill>
            </a:endParaRPr>
          </a:p>
        </p:txBody>
      </p:sp>
      <p:sp>
        <p:nvSpPr>
          <p:cNvPr id="3" name="Content Placeholder 2"/>
          <p:cNvSpPr>
            <a:spLocks noGrp="1"/>
          </p:cNvSpPr>
          <p:nvPr>
            <p:ph idx="1"/>
          </p:nvPr>
        </p:nvSpPr>
        <p:spPr/>
        <p:txBody>
          <a:bodyPr>
            <a:normAutofit/>
          </a:bodyPr>
          <a:lstStyle/>
          <a:p>
            <a:pPr>
              <a:lnSpc>
                <a:spcPct val="90000"/>
              </a:lnSpc>
              <a:defRPr/>
            </a:pPr>
            <a:r>
              <a:rPr lang="tr-TR" dirty="0"/>
              <a:t>D. </a:t>
            </a:r>
            <a:r>
              <a:rPr lang="tr-TR" dirty="0" err="1"/>
              <a:t>Ricardo</a:t>
            </a:r>
            <a:r>
              <a:rPr lang="tr-TR" dirty="0"/>
              <a:t> bu yapıtında yer alan teorileri ile iktisat biliminin gelişmesine büyük katkılarda bulunmuş bir ekonomisttir. </a:t>
            </a:r>
            <a:endParaRPr lang="tr-TR" dirty="0" smtClean="0"/>
          </a:p>
          <a:p>
            <a:pPr>
              <a:lnSpc>
                <a:spcPct val="90000"/>
              </a:lnSpc>
              <a:defRPr/>
            </a:pPr>
            <a:endParaRPr lang="tr-TR" dirty="0"/>
          </a:p>
          <a:p>
            <a:pPr>
              <a:lnSpc>
                <a:spcPct val="90000"/>
              </a:lnSpc>
              <a:defRPr/>
            </a:pPr>
            <a:r>
              <a:rPr lang="tr-TR" dirty="0" smtClean="0"/>
              <a:t>İncelemelerinde </a:t>
            </a:r>
            <a:r>
              <a:rPr lang="tr-TR" dirty="0">
                <a:solidFill>
                  <a:srgbClr val="FF66FF"/>
                </a:solidFill>
              </a:rPr>
              <a:t>dedüksiyon metodunu</a:t>
            </a:r>
            <a:r>
              <a:rPr lang="tr-TR" dirty="0"/>
              <a:t> (tümdengelim) kullanmıştır</a:t>
            </a:r>
            <a:r>
              <a:rPr lang="tr-TR" dirty="0" smtClean="0"/>
              <a:t>.</a:t>
            </a:r>
          </a:p>
          <a:p>
            <a:pPr marL="0" indent="0">
              <a:lnSpc>
                <a:spcPct val="90000"/>
              </a:lnSpc>
              <a:buNone/>
              <a:defRPr/>
            </a:pPr>
            <a:endParaRPr lang="tr-TR" dirty="0"/>
          </a:p>
          <a:p>
            <a:pPr>
              <a:lnSpc>
                <a:spcPct val="90000"/>
              </a:lnSpc>
              <a:defRPr/>
            </a:pPr>
            <a:r>
              <a:rPr lang="tr-TR" dirty="0"/>
              <a:t>Ekonomik yaşamdaki </a:t>
            </a:r>
            <a:r>
              <a:rPr lang="tr-TR" dirty="0">
                <a:solidFill>
                  <a:srgbClr val="FF66FF"/>
                </a:solidFill>
              </a:rPr>
              <a:t>sebep-sonuç ilişkilerini</a:t>
            </a:r>
            <a:r>
              <a:rPr lang="tr-TR" dirty="0"/>
              <a:t> </a:t>
            </a:r>
            <a:r>
              <a:rPr lang="tr-TR" dirty="0" smtClean="0"/>
              <a:t>genellemelere dayandırmıştır. </a:t>
            </a:r>
            <a:endParaRPr lang="en-US" dirty="0"/>
          </a:p>
        </p:txBody>
      </p:sp>
    </p:spTree>
    <p:extLst>
      <p:ext uri="{BB962C8B-B14F-4D97-AF65-F5344CB8AC3E}">
        <p14:creationId xmlns:p14="http://schemas.microsoft.com/office/powerpoint/2010/main" val="99570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smtClean="0">
                <a:solidFill>
                  <a:srgbClr val="558ED5"/>
                </a:solidFill>
              </a:rPr>
              <a:t/>
            </a:r>
            <a:br>
              <a:rPr lang="tr-TR" sz="3200" b="1" dirty="0" smtClean="0">
                <a:solidFill>
                  <a:srgbClr val="558ED5"/>
                </a:solidFill>
              </a:rPr>
            </a:br>
            <a:r>
              <a:rPr lang="tr-TR" sz="3200" b="1" dirty="0" smtClean="0">
                <a:solidFill>
                  <a:srgbClr val="558ED5"/>
                </a:solidFill>
              </a:rPr>
              <a:t>1817</a:t>
            </a:r>
            <a:r>
              <a:rPr lang="tr-TR" sz="3200" i="1" dirty="0" smtClean="0">
                <a:solidFill>
                  <a:srgbClr val="558ED5"/>
                </a:solidFill>
              </a:rPr>
              <a:t>: </a:t>
            </a:r>
            <a:r>
              <a:rPr lang="tr-TR" sz="3200" i="1" dirty="0" err="1" smtClean="0">
                <a:solidFill>
                  <a:srgbClr val="558ED5"/>
                </a:solidFill>
              </a:rPr>
              <a:t>The</a:t>
            </a:r>
            <a:r>
              <a:rPr lang="tr-TR" sz="3200" i="1" dirty="0" smtClean="0">
                <a:solidFill>
                  <a:srgbClr val="558ED5"/>
                </a:solidFill>
              </a:rPr>
              <a:t> </a:t>
            </a:r>
            <a:r>
              <a:rPr lang="tr-TR" sz="3200" i="1" dirty="0" err="1" smtClean="0">
                <a:solidFill>
                  <a:srgbClr val="558ED5"/>
                </a:solidFill>
              </a:rPr>
              <a:t>Principles</a:t>
            </a:r>
            <a:r>
              <a:rPr lang="tr-TR" sz="3200" i="1" dirty="0" smtClean="0">
                <a:solidFill>
                  <a:srgbClr val="558ED5"/>
                </a:solidFill>
              </a:rPr>
              <a:t> of </a:t>
            </a:r>
            <a:r>
              <a:rPr lang="tr-TR" sz="3200" i="1" dirty="0" err="1" smtClean="0">
                <a:solidFill>
                  <a:srgbClr val="558ED5"/>
                </a:solidFill>
              </a:rPr>
              <a:t>Political</a:t>
            </a:r>
            <a:r>
              <a:rPr lang="tr-TR" sz="3200" i="1" dirty="0" smtClean="0">
                <a:solidFill>
                  <a:srgbClr val="558ED5"/>
                </a:solidFill>
              </a:rPr>
              <a:t> </a:t>
            </a:r>
            <a:r>
              <a:rPr lang="tr-TR" sz="3200" i="1" dirty="0" err="1" smtClean="0">
                <a:solidFill>
                  <a:srgbClr val="558ED5"/>
                </a:solidFill>
              </a:rPr>
              <a:t>Economy</a:t>
            </a:r>
            <a:r>
              <a:rPr lang="tr-TR" sz="3200" i="1" dirty="0" smtClean="0">
                <a:solidFill>
                  <a:srgbClr val="558ED5"/>
                </a:solidFill>
              </a:rPr>
              <a:t> </a:t>
            </a:r>
            <a:r>
              <a:rPr lang="tr-TR" sz="3200" i="1" dirty="0" err="1" smtClean="0">
                <a:solidFill>
                  <a:srgbClr val="558ED5"/>
                </a:solidFill>
              </a:rPr>
              <a:t>and</a:t>
            </a:r>
            <a:r>
              <a:rPr lang="tr-TR" sz="3200" i="1" dirty="0" smtClean="0">
                <a:solidFill>
                  <a:srgbClr val="558ED5"/>
                </a:solidFill>
              </a:rPr>
              <a:t> </a:t>
            </a:r>
            <a:r>
              <a:rPr lang="tr-TR" sz="3200" i="1" dirty="0" err="1" smtClean="0">
                <a:solidFill>
                  <a:srgbClr val="558ED5"/>
                </a:solidFill>
              </a:rPr>
              <a:t>Taxation</a:t>
            </a:r>
            <a:r>
              <a:rPr lang="tr-TR" sz="3200" i="1" dirty="0" smtClean="0">
                <a:solidFill>
                  <a:srgbClr val="558ED5"/>
                </a:solidFill>
              </a:rPr>
              <a:t>-Politik İktisadın ve Vergilemenin İlkeleri</a:t>
            </a:r>
            <a:br>
              <a:rPr lang="tr-TR" sz="3200" i="1" dirty="0" smtClean="0">
                <a:solidFill>
                  <a:srgbClr val="558ED5"/>
                </a:solidFill>
              </a:rPr>
            </a:br>
            <a:endParaRPr lang="en-US" sz="3200" dirty="0"/>
          </a:p>
        </p:txBody>
      </p:sp>
      <p:sp>
        <p:nvSpPr>
          <p:cNvPr id="3" name="Content Placeholder 2"/>
          <p:cNvSpPr>
            <a:spLocks noGrp="1"/>
          </p:cNvSpPr>
          <p:nvPr>
            <p:ph idx="1"/>
          </p:nvPr>
        </p:nvSpPr>
        <p:spPr/>
        <p:txBody>
          <a:bodyPr>
            <a:normAutofit/>
          </a:bodyPr>
          <a:lstStyle/>
          <a:p>
            <a:endParaRPr lang="en-US" dirty="0" smtClean="0"/>
          </a:p>
          <a:p>
            <a:r>
              <a:rPr lang="en-US" dirty="0" err="1" smtClean="0"/>
              <a:t>İktisat</a:t>
            </a:r>
            <a:r>
              <a:rPr lang="en-US" dirty="0" smtClean="0"/>
              <a:t> </a:t>
            </a:r>
            <a:r>
              <a:rPr lang="en-US" dirty="0" err="1" smtClean="0"/>
              <a:t>teorisinin</a:t>
            </a:r>
            <a:r>
              <a:rPr lang="en-US" dirty="0" smtClean="0"/>
              <a:t> </a:t>
            </a:r>
            <a:r>
              <a:rPr lang="en-US" dirty="0" err="1" smtClean="0"/>
              <a:t>incelenmesine</a:t>
            </a:r>
            <a:r>
              <a:rPr lang="en-US" dirty="0" smtClean="0"/>
              <a:t> “</a:t>
            </a:r>
            <a:r>
              <a:rPr lang="en-US" dirty="0" err="1" smtClean="0"/>
              <a:t>gelir</a:t>
            </a:r>
            <a:r>
              <a:rPr lang="en-US" dirty="0" smtClean="0"/>
              <a:t> </a:t>
            </a:r>
            <a:r>
              <a:rPr lang="en-US" dirty="0" err="1" smtClean="0"/>
              <a:t>dağılımı</a:t>
            </a:r>
            <a:r>
              <a:rPr lang="en-US" dirty="0" smtClean="0"/>
              <a:t>” </a:t>
            </a:r>
            <a:r>
              <a:rPr lang="en-US" dirty="0" err="1" smtClean="0"/>
              <a:t>yönünden</a:t>
            </a:r>
            <a:r>
              <a:rPr lang="en-US" dirty="0" smtClean="0"/>
              <a:t> </a:t>
            </a:r>
            <a:r>
              <a:rPr lang="en-US" dirty="0" err="1" smtClean="0"/>
              <a:t>yaklaşır</a:t>
            </a:r>
            <a:r>
              <a:rPr lang="en-US" dirty="0" smtClean="0"/>
              <a:t>.(A.S “</a:t>
            </a:r>
            <a:r>
              <a:rPr lang="en-US" dirty="0" err="1" smtClean="0"/>
              <a:t>üretim</a:t>
            </a:r>
            <a:r>
              <a:rPr lang="en-US" dirty="0" smtClean="0"/>
              <a:t>”)</a:t>
            </a:r>
          </a:p>
          <a:p>
            <a:r>
              <a:rPr lang="tr-TR" dirty="0" smtClean="0">
                <a:cs typeface="+mn-cs"/>
              </a:rPr>
              <a:t>Üretimden çok </a:t>
            </a:r>
            <a:r>
              <a:rPr lang="tr-TR" dirty="0" smtClean="0">
                <a:solidFill>
                  <a:srgbClr val="FF66FF"/>
                </a:solidFill>
                <a:cs typeface="+mn-cs"/>
              </a:rPr>
              <a:t>mübadele ve bölüşüm</a:t>
            </a:r>
            <a:r>
              <a:rPr lang="tr-TR" dirty="0" smtClean="0">
                <a:cs typeface="+mn-cs"/>
              </a:rPr>
              <a:t> </a:t>
            </a:r>
            <a:r>
              <a:rPr lang="tr-TR" dirty="0" err="1" smtClean="0">
                <a:cs typeface="+mn-cs"/>
              </a:rPr>
              <a:t>konuları</a:t>
            </a:r>
            <a:r>
              <a:rPr lang="tr-TR" dirty="0" err="1" smtClean="0">
                <a:solidFill>
                  <a:srgbClr val="FF66FF"/>
                </a:solidFill>
                <a:cs typeface="+mn-cs"/>
              </a:rPr>
              <a:t>değer</a:t>
            </a:r>
            <a:r>
              <a:rPr lang="tr-TR" dirty="0" smtClean="0">
                <a:solidFill>
                  <a:srgbClr val="FF66FF"/>
                </a:solidFill>
                <a:cs typeface="+mn-cs"/>
              </a:rPr>
              <a:t>, fiyat, ücret, rant, kâr</a:t>
            </a:r>
            <a:r>
              <a:rPr lang="tr-TR" dirty="0" smtClean="0">
                <a:cs typeface="+mn-cs"/>
              </a:rPr>
              <a:t> gibi kavramları ele alarak incelemiştir.</a:t>
            </a:r>
          </a:p>
        </p:txBody>
      </p:sp>
    </p:spTree>
    <p:extLst>
      <p:ext uri="{BB962C8B-B14F-4D97-AF65-F5344CB8AC3E}">
        <p14:creationId xmlns:p14="http://schemas.microsoft.com/office/powerpoint/2010/main" val="305292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smtClean="0">
                <a:solidFill>
                  <a:srgbClr val="558ED5"/>
                </a:solidFill>
              </a:rPr>
              <a:t>1817</a:t>
            </a:r>
            <a:r>
              <a:rPr lang="tr-TR" sz="3200" i="1" dirty="0" smtClean="0">
                <a:solidFill>
                  <a:srgbClr val="558ED5"/>
                </a:solidFill>
              </a:rPr>
              <a:t>: </a:t>
            </a:r>
            <a:r>
              <a:rPr lang="tr-TR" sz="3200" i="1" dirty="0" err="1" smtClean="0">
                <a:solidFill>
                  <a:srgbClr val="558ED5"/>
                </a:solidFill>
              </a:rPr>
              <a:t>The</a:t>
            </a:r>
            <a:r>
              <a:rPr lang="tr-TR" sz="3200" i="1" dirty="0" smtClean="0">
                <a:solidFill>
                  <a:srgbClr val="558ED5"/>
                </a:solidFill>
              </a:rPr>
              <a:t> </a:t>
            </a:r>
            <a:r>
              <a:rPr lang="tr-TR" sz="3200" i="1" dirty="0" err="1" smtClean="0">
                <a:solidFill>
                  <a:srgbClr val="558ED5"/>
                </a:solidFill>
              </a:rPr>
              <a:t>Principles</a:t>
            </a:r>
            <a:r>
              <a:rPr lang="tr-TR" sz="3200" i="1" dirty="0" smtClean="0">
                <a:solidFill>
                  <a:srgbClr val="558ED5"/>
                </a:solidFill>
              </a:rPr>
              <a:t> of </a:t>
            </a:r>
            <a:r>
              <a:rPr lang="tr-TR" sz="3200" i="1" dirty="0" err="1" smtClean="0">
                <a:solidFill>
                  <a:srgbClr val="558ED5"/>
                </a:solidFill>
              </a:rPr>
              <a:t>Political</a:t>
            </a:r>
            <a:r>
              <a:rPr lang="tr-TR" sz="3200" i="1" dirty="0" smtClean="0">
                <a:solidFill>
                  <a:srgbClr val="558ED5"/>
                </a:solidFill>
              </a:rPr>
              <a:t> </a:t>
            </a:r>
            <a:r>
              <a:rPr lang="tr-TR" sz="3200" i="1" dirty="0" err="1" smtClean="0">
                <a:solidFill>
                  <a:srgbClr val="558ED5"/>
                </a:solidFill>
              </a:rPr>
              <a:t>Economy</a:t>
            </a:r>
            <a:r>
              <a:rPr lang="tr-TR" sz="3200" i="1" dirty="0" smtClean="0">
                <a:solidFill>
                  <a:srgbClr val="558ED5"/>
                </a:solidFill>
              </a:rPr>
              <a:t> </a:t>
            </a:r>
            <a:r>
              <a:rPr lang="tr-TR" sz="3200" i="1" dirty="0" err="1" smtClean="0">
                <a:solidFill>
                  <a:srgbClr val="558ED5"/>
                </a:solidFill>
              </a:rPr>
              <a:t>and</a:t>
            </a:r>
            <a:r>
              <a:rPr lang="tr-TR" sz="3200" i="1" dirty="0" smtClean="0">
                <a:solidFill>
                  <a:srgbClr val="558ED5"/>
                </a:solidFill>
              </a:rPr>
              <a:t> </a:t>
            </a:r>
            <a:r>
              <a:rPr lang="tr-TR" sz="3200" i="1" dirty="0" err="1" smtClean="0">
                <a:solidFill>
                  <a:srgbClr val="558ED5"/>
                </a:solidFill>
              </a:rPr>
              <a:t>Taxation</a:t>
            </a:r>
            <a:r>
              <a:rPr lang="tr-TR" sz="3200" i="1" dirty="0" smtClean="0">
                <a:solidFill>
                  <a:srgbClr val="558ED5"/>
                </a:solidFill>
              </a:rPr>
              <a:t>-Politik İktisadın ve Vergilemenin İlkeleri</a:t>
            </a:r>
            <a:br>
              <a:rPr lang="tr-TR" sz="3200" i="1" dirty="0" smtClean="0">
                <a:solidFill>
                  <a:srgbClr val="558ED5"/>
                </a:solidFill>
              </a:rPr>
            </a:br>
            <a:endParaRPr lang="en-US" sz="3200" dirty="0"/>
          </a:p>
        </p:txBody>
      </p:sp>
      <p:sp>
        <p:nvSpPr>
          <p:cNvPr id="3" name="Content Placeholder 2"/>
          <p:cNvSpPr>
            <a:spLocks noGrp="1"/>
          </p:cNvSpPr>
          <p:nvPr>
            <p:ph idx="1"/>
          </p:nvPr>
        </p:nvSpPr>
        <p:spPr/>
        <p:txBody>
          <a:bodyPr>
            <a:normAutofit fontScale="92500"/>
          </a:bodyPr>
          <a:lstStyle/>
          <a:p>
            <a:r>
              <a:rPr lang="en-US" dirty="0" err="1" smtClean="0"/>
              <a:t>Ekonomide</a:t>
            </a:r>
            <a:r>
              <a:rPr lang="en-US" dirty="0" smtClean="0"/>
              <a:t> “</a:t>
            </a:r>
            <a:r>
              <a:rPr lang="en-US" dirty="0" err="1" smtClean="0"/>
              <a:t>model”kavramını</a:t>
            </a:r>
            <a:r>
              <a:rPr lang="en-US" dirty="0" smtClean="0"/>
              <a:t> ilk </a:t>
            </a:r>
            <a:r>
              <a:rPr lang="en-US" dirty="0" err="1" smtClean="0"/>
              <a:t>uygulayandır</a:t>
            </a:r>
            <a:r>
              <a:rPr lang="en-US" dirty="0" smtClean="0"/>
              <a:t>.</a:t>
            </a:r>
          </a:p>
          <a:p>
            <a:r>
              <a:rPr lang="tr-TR" dirty="0" smtClean="0"/>
              <a:t>İktisadi analizde soyutlama ve izolasyon teknikleri</a:t>
            </a:r>
          </a:p>
          <a:p>
            <a:r>
              <a:rPr lang="tr-TR" dirty="0" smtClean="0"/>
              <a:t>Tarih yok, prototipler var</a:t>
            </a:r>
          </a:p>
          <a:p>
            <a:r>
              <a:rPr lang="tr-TR" dirty="0" smtClean="0"/>
              <a:t>Yoğun analitik anlatım</a:t>
            </a:r>
          </a:p>
          <a:p>
            <a:r>
              <a:rPr lang="tr-TR" dirty="0" smtClean="0"/>
              <a:t>Mekanizma ve yasalar</a:t>
            </a:r>
          </a:p>
          <a:p>
            <a:r>
              <a:rPr lang="tr-TR" dirty="0" err="1" smtClean="0"/>
              <a:t>Ricardo</a:t>
            </a:r>
            <a:r>
              <a:rPr lang="tr-TR" dirty="0" smtClean="0"/>
              <a:t> </a:t>
            </a:r>
            <a:r>
              <a:rPr lang="tr-TR" dirty="0" smtClean="0">
                <a:sym typeface="Wingdings" panose="05000000000000000000" pitchFamily="2" charset="2"/>
              </a:rPr>
              <a:t> </a:t>
            </a:r>
            <a:r>
              <a:rPr lang="tr-TR" dirty="0" err="1" smtClean="0">
                <a:sym typeface="Wingdings" panose="05000000000000000000" pitchFamily="2" charset="2"/>
              </a:rPr>
              <a:t>Cournot</a:t>
            </a:r>
            <a:r>
              <a:rPr lang="tr-TR" dirty="0" smtClean="0">
                <a:sym typeface="Wingdings" panose="05000000000000000000" pitchFamily="2" charset="2"/>
              </a:rPr>
              <a:t>  </a:t>
            </a:r>
            <a:r>
              <a:rPr lang="tr-TR" dirty="0" err="1" smtClean="0">
                <a:sym typeface="Wingdings" panose="05000000000000000000" pitchFamily="2" charset="2"/>
              </a:rPr>
              <a:t>Jevons</a:t>
            </a:r>
            <a:r>
              <a:rPr lang="tr-TR" dirty="0" smtClean="0">
                <a:sym typeface="Wingdings" panose="05000000000000000000" pitchFamily="2" charset="2"/>
              </a:rPr>
              <a:t>: </a:t>
            </a:r>
            <a:r>
              <a:rPr lang="tr-TR" u="sng" dirty="0" smtClean="0">
                <a:sym typeface="Wingdings" panose="05000000000000000000" pitchFamily="2" charset="2"/>
              </a:rPr>
              <a:t>Matematik kullanımı</a:t>
            </a:r>
            <a:endParaRPr lang="tr-TR" u="sng" dirty="0" smtClean="0"/>
          </a:p>
          <a:p>
            <a:pPr lvl="1"/>
            <a:endParaRPr lang="en-US" dirty="0"/>
          </a:p>
        </p:txBody>
      </p:sp>
    </p:spTree>
    <p:extLst>
      <p:ext uri="{BB962C8B-B14F-4D97-AF65-F5344CB8AC3E}">
        <p14:creationId xmlns:p14="http://schemas.microsoft.com/office/powerpoint/2010/main" val="1831945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2192</TotalTime>
  <Words>1798</Words>
  <Application>Microsoft Office PowerPoint</Application>
  <PresentationFormat>On-screen Show (4:3)</PresentationFormat>
  <Paragraphs>257</Paragraphs>
  <Slides>58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ＭＳ Ｐゴシック</vt:lpstr>
      <vt:lpstr>Arial</vt:lpstr>
      <vt:lpstr>Calibri</vt:lpstr>
      <vt:lpstr>Calibri Bold</vt:lpstr>
      <vt:lpstr>Times New Roman</vt:lpstr>
      <vt:lpstr>Wingdings</vt:lpstr>
      <vt:lpstr>ヒラギノ角ゴ ProN W3</vt:lpstr>
      <vt:lpstr>Office Theme</vt:lpstr>
      <vt:lpstr>Chart</vt:lpstr>
      <vt:lpstr>Robert Malthus </vt:lpstr>
      <vt:lpstr>Dönemin Özellikleri</vt:lpstr>
      <vt:lpstr>David Ricardo</vt:lpstr>
      <vt:lpstr>PowerPoint Presentation</vt:lpstr>
      <vt:lpstr> KİTAPLARI </vt:lpstr>
      <vt:lpstr> 1817: The Principles of Political Economy and Taxation-Politik İktisadın ve Vergilemenin İlkeleri </vt:lpstr>
      <vt:lpstr> 1817: The Principles of Political Economy and Taxation-Politik İktisadın ve Vergilemenin İlkeleri </vt:lpstr>
      <vt:lpstr> 1817: The Principles of Political Economy and Taxation-Politik İktisadın ve Vergilemenin İlkeleri </vt:lpstr>
      <vt:lpstr>1817: The Principles of Political Economy and Taxation-Politik İktisadın ve Vergilemenin İlkeleri </vt:lpstr>
      <vt:lpstr>D.Ricardo</vt:lpstr>
      <vt:lpstr>Değer Teorisi</vt:lpstr>
      <vt:lpstr>Nitelikleri Bakımından Mallar</vt:lpstr>
      <vt:lpstr>Niteliğine göre emek </vt:lpstr>
      <vt:lpstr>David Ricardo-Rant kuramı</vt:lpstr>
      <vt:lpstr>Rant Kuramı</vt:lpstr>
      <vt:lpstr>PowerPoint Presentation</vt:lpstr>
      <vt:lpstr>PowerPoint Presentation</vt:lpstr>
      <vt:lpstr>David Ricardo (1772-1823)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“Varsayımlar”</vt:lpstr>
      <vt:lpstr>Ücret Teorisi</vt:lpstr>
      <vt:lpstr>Ücret Teorisi</vt:lpstr>
      <vt:lpstr>Ücret Teorisi</vt:lpstr>
      <vt:lpstr>Ücret Teorisi</vt:lpstr>
      <vt:lpstr>PowerPoint Presentation</vt:lpstr>
      <vt:lpstr>PowerPoint Presentation</vt:lpstr>
      <vt:lpstr>Sonrası… </vt:lpstr>
      <vt:lpstr>Gelir dağılımı teorisi</vt:lpstr>
      <vt:lpstr>PowerPoint Presentation</vt:lpstr>
      <vt:lpstr>Kar </vt:lpstr>
      <vt:lpstr>PowerPoint Presentation</vt:lpstr>
      <vt:lpstr>David Ricardo (1772-1823)</vt:lpstr>
      <vt:lpstr>Adam Smith-Mutlak Üstünlükler Teorisi</vt:lpstr>
      <vt:lpstr>PowerPoint Presentation</vt:lpstr>
      <vt:lpstr>Değer Kuramları ve Değer Sorunu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ceran o</dc:creator>
  <cp:lastModifiedBy>Altug Yalcintas</cp:lastModifiedBy>
  <cp:revision>77</cp:revision>
  <dcterms:created xsi:type="dcterms:W3CDTF">2019-04-21T16:25:07Z</dcterms:created>
  <dcterms:modified xsi:type="dcterms:W3CDTF">2020-04-14T11:03:42Z</dcterms:modified>
</cp:coreProperties>
</file>